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6"/>
  </p:notesMasterIdLst>
  <p:sldIdLst>
    <p:sldId id="256" r:id="rId2"/>
    <p:sldId id="337" r:id="rId3"/>
    <p:sldId id="299" r:id="rId4"/>
    <p:sldId id="259" r:id="rId5"/>
    <p:sldId id="263" r:id="rId6"/>
    <p:sldId id="319" r:id="rId7"/>
    <p:sldId id="323" r:id="rId8"/>
    <p:sldId id="320" r:id="rId9"/>
    <p:sldId id="321" r:id="rId10"/>
    <p:sldId id="262" r:id="rId11"/>
    <p:sldId id="288" r:id="rId12"/>
    <p:sldId id="289" r:id="rId13"/>
    <p:sldId id="290" r:id="rId14"/>
    <p:sldId id="292" r:id="rId15"/>
    <p:sldId id="293" r:id="rId16"/>
    <p:sldId id="294" r:id="rId17"/>
    <p:sldId id="362" r:id="rId18"/>
    <p:sldId id="355" r:id="rId19"/>
    <p:sldId id="356" r:id="rId20"/>
    <p:sldId id="357" r:id="rId21"/>
    <p:sldId id="358" r:id="rId22"/>
    <p:sldId id="360" r:id="rId23"/>
    <p:sldId id="361" r:id="rId24"/>
    <p:sldId id="291" r:id="rId25"/>
  </p:sldIdLst>
  <p:sldSz cx="12192000" cy="6858000"/>
  <p:notesSz cx="7104063" cy="10234613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67171"/>
    <a:srgbClr val="FFD200"/>
    <a:srgbClr val="202020"/>
    <a:srgbClr val="323232"/>
    <a:srgbClr val="CC3300"/>
    <a:srgbClr val="CC0000"/>
    <a:srgbClr val="FF3300"/>
    <a:srgbClr val="990000"/>
    <a:srgbClr val="FF8D41"/>
    <a:srgbClr val="FF660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79" d="100"/>
          <a:sy n="79" d="100"/>
        </p:scale>
        <p:origin x="-124" y="-72"/>
      </p:cViewPr>
      <p:guideLst>
        <p:guide orient="horz" pos="2091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4023812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pPr/>
              <a:t>2018/12/24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481584" y="1279287"/>
            <a:ext cx="6140577" cy="34540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710375" y="4925254"/>
            <a:ext cx="5682996" cy="402975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4023812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481013" y="1279525"/>
            <a:ext cx="6140450" cy="34544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481013" y="1279525"/>
            <a:ext cx="6140450" cy="34544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blipFill rotWithShape="1">
          <a:blip r:embed="rId2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pPr/>
              <a:t>2018/12/24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ransition>
    <p:fade/>
  </p:transition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bg>
      <p:bgPr>
        <a:blipFill rotWithShape="1">
          <a:blip r:embed="rId2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pPr/>
              <a:t>2018/12/24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ransition>
    <p:fade/>
  </p:transition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4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F288E0-7875-42C4-84C8-98DBBD3BF4D2}" type="datetimeFigureOut">
              <a:rPr lang="zh-CN" altLang="en-US" smtClean="0"/>
              <a:pPr/>
              <a:t>2018/12/24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9BB5D0-35E4-459D-AEF3-FE4D7C45CC1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ransition>
    <p:fade/>
  </p:transition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png"/><Relationship Id="rId4" Type="http://schemas.openxmlformats.org/officeDocument/2006/relationships/image" Target="../media/image23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6.jpeg"/><Relationship Id="rId4" Type="http://schemas.openxmlformats.org/officeDocument/2006/relationships/image" Target="../media/image35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2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图片 12" descr="logo" hidden="1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215005" y="1841500"/>
            <a:ext cx="5761990" cy="2085975"/>
          </a:xfrm>
          <a:prstGeom prst="rect">
            <a:avLst/>
          </a:prstGeom>
        </p:spPr>
      </p:pic>
      <p:sp>
        <p:nvSpPr>
          <p:cNvPr id="9" name="矩形 8"/>
          <p:cNvSpPr/>
          <p:nvPr/>
        </p:nvSpPr>
        <p:spPr>
          <a:xfrm>
            <a:off x="3139123" y="5440680"/>
            <a:ext cx="5784850" cy="354013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marL="381000" indent="-17145" algn="ctr">
              <a:lnSpc>
                <a:spcPct val="160000"/>
              </a:lnSpc>
            </a:pPr>
            <a:r>
              <a:rPr lang="en-US" altLang="zh-CN" sz="1200" dirty="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rPr>
              <a:t>Guangzhou ShangTao Information Technology Co. Ltd.</a:t>
            </a:r>
          </a:p>
        </p:txBody>
      </p:sp>
      <p:sp>
        <p:nvSpPr>
          <p:cNvPr id="8" name="副标题 2"/>
          <p:cNvSpPr txBox="1"/>
          <p:nvPr/>
        </p:nvSpPr>
        <p:spPr>
          <a:xfrm>
            <a:off x="2831148" y="5151755"/>
            <a:ext cx="6400800" cy="357188"/>
          </a:xfrm>
          <a:prstGeom prst="rect">
            <a:avLst/>
          </a:prstGeom>
        </p:spPr>
        <p:txBody>
          <a:bodyPr>
            <a:normAutofit fontScale="87500" lnSpcReduction="10000"/>
          </a:bodyPr>
          <a:lstStyle/>
          <a:p>
            <a:pPr marR="0" algn="ctr" defTabSz="914400" fontAlgn="auto"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kern="1200" cap="none" spc="0" normalizeH="0" baseline="0" noProof="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rPr>
              <a:t> </a:t>
            </a:r>
            <a:r>
              <a:rPr kumimoji="0" lang="zh-CN" altLang="en-US" sz="2000" kern="1200" cap="none" spc="0" normalizeH="0" baseline="0" noProof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广州商淘信息科技有限公司</a:t>
            </a:r>
          </a:p>
        </p:txBody>
      </p:sp>
      <p:sp>
        <p:nvSpPr>
          <p:cNvPr id="10" name="副标题 2"/>
          <p:cNvSpPr>
            <a:spLocks noGrp="1"/>
          </p:cNvSpPr>
          <p:nvPr/>
        </p:nvSpPr>
        <p:spPr>
          <a:xfrm>
            <a:off x="2895600" y="3145473"/>
            <a:ext cx="6400800" cy="566737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t"/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sz="2000" kern="1200" dirty="0">
                <a:solidFill>
                  <a:schemeClr val="tx1"/>
                </a:solidFill>
                <a:latin typeface="+mj-lt"/>
                <a:ea typeface="微软雅黑" panose="020B0503020204020204" charset="-122"/>
                <a:cs typeface="+mj-lt"/>
              </a:rPr>
              <a:t>SHANGTAO MULTI STORE CHAIN  SYSTEM</a:t>
            </a:r>
          </a:p>
        </p:txBody>
      </p:sp>
      <p:pic>
        <p:nvPicPr>
          <p:cNvPr id="15" name="图片 14" descr="logo_03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9696768" y="173990"/>
            <a:ext cx="2365375" cy="856615"/>
          </a:xfrm>
          <a:prstGeom prst="rect">
            <a:avLst/>
          </a:prstGeom>
        </p:spPr>
      </p:pic>
      <p:sp>
        <p:nvSpPr>
          <p:cNvPr id="17" name="副标题 2"/>
          <p:cNvSpPr>
            <a:spLocks noGrp="1"/>
          </p:cNvSpPr>
          <p:nvPr/>
        </p:nvSpPr>
        <p:spPr>
          <a:xfrm>
            <a:off x="2831148" y="2138045"/>
            <a:ext cx="6400800" cy="1143635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t"/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zh-CN" sz="5400" b="1" kern="12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rPr>
              <a:t>商淘多门店连锁系统</a:t>
            </a:r>
          </a:p>
        </p:txBody>
      </p:sp>
      <p:sp>
        <p:nvSpPr>
          <p:cNvPr id="18" name="副标题 2"/>
          <p:cNvSpPr>
            <a:spLocks noGrp="1"/>
          </p:cNvSpPr>
          <p:nvPr/>
        </p:nvSpPr>
        <p:spPr>
          <a:xfrm>
            <a:off x="2831148" y="3769043"/>
            <a:ext cx="6400800" cy="566737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t"/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zh-CN" altLang="en-US" sz="2000" kern="12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rPr>
              <a:t> 专注电商一体化   互联网</a:t>
            </a:r>
            <a:r>
              <a:rPr lang="en-US" altLang="zh-CN" sz="2000" kern="12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rPr>
              <a:t>+</a:t>
            </a:r>
            <a:r>
              <a:rPr lang="zh-CN" altLang="en-US" sz="2000" kern="12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rPr>
              <a:t>软件提供商</a:t>
            </a: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250">
        <p:fade/>
      </p:transition>
    </mc:Choice>
    <mc:Fallback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8" grpId="0"/>
      <p:bldP spid="10" grpId="0" build="p"/>
      <p:bldP spid="17" grpId="0" build="p"/>
      <p:bldP spid="18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-7620" y="210185"/>
            <a:ext cx="826770" cy="544830"/>
          </a:xfrm>
          <a:prstGeom prst="rect">
            <a:avLst/>
          </a:prstGeom>
          <a:solidFill>
            <a:srgbClr val="FFD200"/>
          </a:solidFill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600" b="1">
                <a:latin typeface="+mj-ea"/>
                <a:ea typeface="+mj-ea"/>
              </a:rPr>
              <a:t>03</a:t>
            </a:r>
          </a:p>
        </p:txBody>
      </p:sp>
      <p:sp>
        <p:nvSpPr>
          <p:cNvPr id="5" name="标题 3"/>
          <p:cNvSpPr/>
          <p:nvPr/>
        </p:nvSpPr>
        <p:spPr>
          <a:xfrm>
            <a:off x="1180465" y="-476250"/>
            <a:ext cx="3449320" cy="1325880"/>
          </a:xfrm>
          <a:prstGeom prst="rect">
            <a:avLst/>
          </a:prstGeom>
          <a:effectLst>
            <a:outerShdw blurRad="88900" dist="101600" dir="5400000" algn="ctr" rotWithShape="0">
              <a:srgbClr val="000000">
                <a:alpha val="2000"/>
              </a:srgbClr>
            </a:outerShdw>
          </a:effectLst>
        </p:spPr>
        <p:txBody>
          <a:bodyPr vert="horz" lIns="91440" tIns="45720" rIns="91440" bIns="45720" rtlCol="0" anchor="b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>
                <a:solidFill>
                  <a:srgbClr val="202020"/>
                </a:solidFill>
                <a:effectLst>
                  <a:outerShdw blurRad="50800" dist="38100" dir="5400000" algn="t" rotWithShape="0">
                    <a:prstClr val="black">
                      <a:alpha val="20000"/>
                    </a:prstClr>
                  </a:outerShdw>
                </a:effectLst>
                <a:latin typeface="微软雅黑" panose="020B0503020204020204" charset="-122"/>
                <a:ea typeface="微软雅黑" panose="020B0503020204020204" charset="-122"/>
                <a:cs typeface="+mj-cs"/>
              </a:defRPr>
            </a:lvl1pPr>
          </a:lstStyle>
          <a:p>
            <a:r>
              <a:rPr lang="zh-CN" altLang="en-US" sz="3200" dirty="0" smtClean="0"/>
              <a:t>功能及部分展示</a:t>
            </a:r>
            <a:endParaRPr lang="zh-CN" altLang="en-US" sz="3200" dirty="0"/>
          </a:p>
        </p:txBody>
      </p:sp>
      <p:sp>
        <p:nvSpPr>
          <p:cNvPr id="6" name="文本框 5"/>
          <p:cNvSpPr txBox="1"/>
          <p:nvPr/>
        </p:nvSpPr>
        <p:spPr>
          <a:xfrm>
            <a:off x="1184275" y="716915"/>
            <a:ext cx="3195320" cy="3371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l"/>
            <a:r>
              <a:rPr lang="en-US" altLang="zh-CN" sz="1600">
                <a:sym typeface="+mn-ea"/>
              </a:rPr>
              <a:t>FUNCTION AND PART SHOW </a:t>
            </a:r>
          </a:p>
        </p:txBody>
      </p:sp>
      <p:pic>
        <p:nvPicPr>
          <p:cNvPr id="10" name="图片 9" descr="连锁便利_06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357755" y="3787775"/>
            <a:ext cx="7476490" cy="1304925"/>
          </a:xfrm>
          <a:prstGeom prst="rect">
            <a:avLst/>
          </a:prstGeom>
        </p:spPr>
      </p:pic>
      <p:pic>
        <p:nvPicPr>
          <p:cNvPr id="11" name="图片 10" descr="连锁便利_03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357755" y="1366520"/>
            <a:ext cx="7476490" cy="1304925"/>
          </a:xfrm>
          <a:prstGeom prst="rect">
            <a:avLst/>
          </a:prstGeom>
        </p:spPr>
      </p:pic>
      <p:sp>
        <p:nvSpPr>
          <p:cNvPr id="12" name="文本框 11"/>
          <p:cNvSpPr txBox="1"/>
          <p:nvPr/>
        </p:nvSpPr>
        <p:spPr>
          <a:xfrm>
            <a:off x="2376488" y="2707640"/>
            <a:ext cx="144716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zh-CN" sz="2000" b="1">
                <a:solidFill>
                  <a:schemeClr val="accent4"/>
                </a:solidFill>
                <a:latin typeface="微软雅黑" panose="020B0503020204020204" charset="-122"/>
                <a:ea typeface="微软雅黑" panose="020B0503020204020204" charset="-122"/>
              </a:rPr>
              <a:t>商品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1700848" y="3041650"/>
            <a:ext cx="279844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>
                <a:latin typeface="微软雅黑" panose="020B0503020204020204" charset="-122"/>
                <a:ea typeface="微软雅黑" panose="020B0503020204020204" charset="-122"/>
              </a:rPr>
              <a:t>线上线下库存同步，共享后台自主增减产品</a:t>
            </a:r>
          </a:p>
        </p:txBody>
      </p:sp>
      <p:sp>
        <p:nvSpPr>
          <p:cNvPr id="16" name="文本框 15"/>
          <p:cNvSpPr txBox="1"/>
          <p:nvPr/>
        </p:nvSpPr>
        <p:spPr>
          <a:xfrm>
            <a:off x="2333308" y="5153025"/>
            <a:ext cx="144716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zh-CN" sz="2000" b="1">
                <a:solidFill>
                  <a:schemeClr val="accent4"/>
                </a:solidFill>
                <a:latin typeface="微软雅黑" panose="020B0503020204020204" charset="-122"/>
                <a:ea typeface="微软雅黑" panose="020B0503020204020204" charset="-122"/>
              </a:rPr>
              <a:t>经营</a:t>
            </a:r>
          </a:p>
        </p:txBody>
      </p:sp>
      <p:sp>
        <p:nvSpPr>
          <p:cNvPr id="17" name="文本框 16"/>
          <p:cNvSpPr txBox="1"/>
          <p:nvPr/>
        </p:nvSpPr>
        <p:spPr>
          <a:xfrm>
            <a:off x="1657668" y="5487035"/>
            <a:ext cx="2798445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>
                <a:latin typeface="微软雅黑" panose="020B0503020204020204" charset="-122"/>
                <a:ea typeface="微软雅黑" panose="020B0503020204020204" charset="-122"/>
              </a:rPr>
              <a:t>卡券折扣门店线上使用，线上使用，即用即走，无需下载</a:t>
            </a:r>
            <a:endParaRPr lang="en-US" altLang="zh-CN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5449888" y="2707640"/>
            <a:ext cx="144716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zh-CN" sz="2000" b="1">
                <a:solidFill>
                  <a:schemeClr val="accent4"/>
                </a:solidFill>
                <a:latin typeface="微软雅黑" panose="020B0503020204020204" charset="-122"/>
                <a:ea typeface="微软雅黑" panose="020B0503020204020204" charset="-122"/>
              </a:rPr>
              <a:t>订单</a:t>
            </a:r>
          </a:p>
        </p:txBody>
      </p:sp>
      <p:sp>
        <p:nvSpPr>
          <p:cNvPr id="19" name="文本框 18"/>
          <p:cNvSpPr txBox="1"/>
          <p:nvPr/>
        </p:nvSpPr>
        <p:spPr>
          <a:xfrm>
            <a:off x="4774248" y="3041650"/>
            <a:ext cx="279844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>
                <a:latin typeface="微软雅黑" panose="020B0503020204020204" charset="-122"/>
                <a:ea typeface="微软雅黑" panose="020B0503020204020204" charset="-122"/>
              </a:rPr>
              <a:t>线上下单，门店配送</a:t>
            </a:r>
          </a:p>
        </p:txBody>
      </p:sp>
      <p:sp>
        <p:nvSpPr>
          <p:cNvPr id="20" name="文本框 19"/>
          <p:cNvSpPr txBox="1"/>
          <p:nvPr/>
        </p:nvSpPr>
        <p:spPr>
          <a:xfrm>
            <a:off x="8511858" y="2707640"/>
            <a:ext cx="144716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zh-CN" sz="2000" b="1">
                <a:solidFill>
                  <a:schemeClr val="accent4"/>
                </a:solidFill>
                <a:latin typeface="微软雅黑" panose="020B0503020204020204" charset="-122"/>
                <a:ea typeface="微软雅黑" panose="020B0503020204020204" charset="-122"/>
              </a:rPr>
              <a:t>客户</a:t>
            </a:r>
          </a:p>
        </p:txBody>
      </p:sp>
      <p:sp>
        <p:nvSpPr>
          <p:cNvPr id="21" name="文本框 20"/>
          <p:cNvSpPr txBox="1"/>
          <p:nvPr/>
        </p:nvSpPr>
        <p:spPr>
          <a:xfrm>
            <a:off x="7836218" y="3041650"/>
            <a:ext cx="279844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>
                <a:latin typeface="微软雅黑" panose="020B0503020204020204" charset="-122"/>
                <a:ea typeface="微软雅黑" panose="020B0503020204020204" charset="-122"/>
              </a:rPr>
              <a:t>顾客数据，后台管理，清晰明了</a:t>
            </a:r>
          </a:p>
        </p:txBody>
      </p:sp>
      <p:sp>
        <p:nvSpPr>
          <p:cNvPr id="22" name="文本框 21"/>
          <p:cNvSpPr txBox="1"/>
          <p:nvPr/>
        </p:nvSpPr>
        <p:spPr>
          <a:xfrm>
            <a:off x="8511858" y="5153025"/>
            <a:ext cx="144716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zh-CN" sz="2000" b="1">
                <a:solidFill>
                  <a:schemeClr val="accent4"/>
                </a:solidFill>
                <a:latin typeface="微软雅黑" panose="020B0503020204020204" charset="-122"/>
                <a:ea typeface="微软雅黑" panose="020B0503020204020204" charset="-122"/>
              </a:rPr>
              <a:t>人员</a:t>
            </a:r>
          </a:p>
        </p:txBody>
      </p:sp>
      <p:sp>
        <p:nvSpPr>
          <p:cNvPr id="23" name="文本框 22"/>
          <p:cNvSpPr txBox="1"/>
          <p:nvPr/>
        </p:nvSpPr>
        <p:spPr>
          <a:xfrm>
            <a:off x="7836218" y="5487035"/>
            <a:ext cx="279844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>
                <a:latin typeface="微软雅黑" panose="020B0503020204020204" charset="-122"/>
                <a:ea typeface="微软雅黑" panose="020B0503020204020204" charset="-122"/>
              </a:rPr>
              <a:t>数据化的业绩管理，方便高效，一目了然</a:t>
            </a:r>
          </a:p>
        </p:txBody>
      </p:sp>
      <p:sp>
        <p:nvSpPr>
          <p:cNvPr id="24" name="文本框 23"/>
          <p:cNvSpPr txBox="1"/>
          <p:nvPr/>
        </p:nvSpPr>
        <p:spPr>
          <a:xfrm>
            <a:off x="5388928" y="5153025"/>
            <a:ext cx="144716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zh-CN" sz="2000" b="1">
                <a:solidFill>
                  <a:schemeClr val="accent4"/>
                </a:solidFill>
                <a:latin typeface="微软雅黑" panose="020B0503020204020204" charset="-122"/>
                <a:ea typeface="微软雅黑" panose="020B0503020204020204" charset="-122"/>
              </a:rPr>
              <a:t>资产</a:t>
            </a:r>
          </a:p>
        </p:txBody>
      </p:sp>
      <p:sp>
        <p:nvSpPr>
          <p:cNvPr id="25" name="文本框 24"/>
          <p:cNvSpPr txBox="1"/>
          <p:nvPr/>
        </p:nvSpPr>
        <p:spPr>
          <a:xfrm>
            <a:off x="4713288" y="5487035"/>
            <a:ext cx="279844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>
                <a:latin typeface="微软雅黑" panose="020B0503020204020204" charset="-122"/>
                <a:ea typeface="微软雅黑" panose="020B0503020204020204" charset="-122"/>
              </a:rPr>
              <a:t>全面的经营数据分析</a:t>
            </a:r>
            <a:endParaRPr lang="en-US" altLang="zh-CN"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250">
        <p:fade/>
      </p:transition>
    </mc:Choice>
    <mc:Fallback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图层-1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0640" y="1225550"/>
            <a:ext cx="6826250" cy="4862195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1174750" y="652145"/>
            <a:ext cx="2926080" cy="46037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2400">
                <a:latin typeface="微软雅黑" panose="020B0503020204020204" charset="-122"/>
                <a:ea typeface="微软雅黑" panose="020B0503020204020204" charset="-122"/>
              </a:rPr>
              <a:t>多门店连锁系统优势</a:t>
            </a:r>
            <a:endParaRPr lang="zh-CN" altLang="en-US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6134100" y="1225550"/>
            <a:ext cx="2565400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2000" b="1">
                <a:solidFill>
                  <a:schemeClr val="accent4"/>
                </a:solidFill>
                <a:latin typeface="微软雅黑" panose="020B0503020204020204" charset="-122"/>
                <a:ea typeface="微软雅黑" panose="020B0503020204020204" charset="-122"/>
              </a:rPr>
              <a:t>极致的用户购物体验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6134100" y="1522730"/>
            <a:ext cx="4716145" cy="1337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fontAlgn="auto">
              <a:lnSpc>
                <a:spcPct val="150000"/>
              </a:lnSpc>
            </a:pPr>
            <a:r>
              <a:rPr lang="zh-CN" altLang="en-US">
                <a:latin typeface="微软雅黑" panose="020B0503020204020204" charset="-122"/>
                <a:ea typeface="微软雅黑" panose="020B0503020204020204" charset="-122"/>
              </a:rPr>
              <a:t>系统以高标准打造的移动商城，给用户带来更顺畅、更自然的操作体验，美观兼具使用，极高的用感知度更让用户深感商城的专业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6591300" y="2961640"/>
            <a:ext cx="2565400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2000" b="1">
                <a:solidFill>
                  <a:schemeClr val="accent4"/>
                </a:solidFill>
                <a:latin typeface="微软雅黑" panose="020B0503020204020204" charset="-122"/>
                <a:ea typeface="微软雅黑" panose="020B0503020204020204" charset="-122"/>
              </a:rPr>
              <a:t>内置网上进销存系统  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6591300" y="3258820"/>
            <a:ext cx="4571365" cy="1337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fontAlgn="auto">
              <a:lnSpc>
                <a:spcPct val="150000"/>
              </a:lnSpc>
            </a:pPr>
            <a:r>
              <a:rPr lang="zh-CN" altLang="en-US">
                <a:latin typeface="微软雅黑" panose="020B0503020204020204" charset="-122"/>
                <a:ea typeface="微软雅黑" panose="020B0503020204020204" charset="-122"/>
              </a:rPr>
              <a:t>基于互联网操作的进销存管理软件，帮助企业处理日常的进销存业务，随时随地为企业提供专业便捷、协同高效的进销存管理服务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7264400" y="4765040"/>
            <a:ext cx="3060700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2000" b="1">
                <a:solidFill>
                  <a:schemeClr val="accent4"/>
                </a:solidFill>
                <a:latin typeface="微软雅黑" panose="020B0503020204020204" charset="-122"/>
                <a:ea typeface="微软雅黑" panose="020B0503020204020204" charset="-122"/>
              </a:rPr>
              <a:t>多渠道引流 多接触吸引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7264400" y="5062220"/>
            <a:ext cx="4571365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fontAlgn="auto">
              <a:lnSpc>
                <a:spcPct val="150000"/>
              </a:lnSpc>
            </a:pPr>
            <a:r>
              <a:rPr lang="zh-CN" altLang="en-US">
                <a:latin typeface="微软雅黑" panose="020B0503020204020204" charset="-122"/>
                <a:ea typeface="微软雅黑" panose="020B0503020204020204" charset="-122"/>
              </a:rPr>
              <a:t>不局限于PC，移动多端合一，PC wap 微信安卓苹果APP、小程序 多渠道引流业</a:t>
            </a:r>
          </a:p>
        </p:txBody>
      </p:sp>
      <p:sp>
        <p:nvSpPr>
          <p:cNvPr id="13" name="矩形 12"/>
          <p:cNvSpPr/>
          <p:nvPr/>
        </p:nvSpPr>
        <p:spPr>
          <a:xfrm>
            <a:off x="5962650" y="1304925"/>
            <a:ext cx="171450" cy="581025"/>
          </a:xfrm>
          <a:prstGeom prst="rect">
            <a:avLst/>
          </a:pr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矩形 13"/>
          <p:cNvSpPr/>
          <p:nvPr/>
        </p:nvSpPr>
        <p:spPr>
          <a:xfrm>
            <a:off x="6419850" y="3070225"/>
            <a:ext cx="171450" cy="581025"/>
          </a:xfrm>
          <a:prstGeom prst="rect">
            <a:avLst/>
          </a:pr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7124700" y="4860925"/>
            <a:ext cx="171450" cy="581025"/>
          </a:xfrm>
          <a:prstGeom prst="rect">
            <a:avLst/>
          </a:pr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0" name=" 220"/>
          <p:cNvSpPr/>
          <p:nvPr/>
        </p:nvSpPr>
        <p:spPr>
          <a:xfrm>
            <a:off x="556895" y="741045"/>
            <a:ext cx="478790" cy="204470"/>
          </a:xfrm>
          <a:prstGeom prst="homePlate">
            <a:avLst/>
          </a:prstGeom>
          <a:solidFill>
            <a:schemeClr val="accent4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250">
        <p:fade/>
      </p:transition>
    </mc:Choice>
    <mc:Fallback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/>
      <p:bldP spid="9" grpId="0"/>
      <p:bldP spid="10" grpId="0"/>
      <p:bldP spid="11" grpId="0"/>
      <p:bldP spid="12" grpId="0"/>
      <p:bldP spid="13" grpId="0" animBg="1"/>
      <p:bldP spid="14" grpId="0" animBg="1"/>
      <p:bldP spid="15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1317625" y="652145"/>
            <a:ext cx="785685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sz="2400">
                <a:latin typeface="微软雅黑" panose="020B0503020204020204" charset="-122"/>
                <a:ea typeface="微软雅黑" panose="020B0503020204020204" charset="-122"/>
              </a:rPr>
              <a:t>结合收银系统，让购物更加流畅便捷</a:t>
            </a:r>
          </a:p>
        </p:txBody>
      </p:sp>
      <p:pic>
        <p:nvPicPr>
          <p:cNvPr id="8" name="图片 7" descr="13-Pd01收银_13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679383" y="2637155"/>
            <a:ext cx="6833235" cy="4019550"/>
          </a:xfrm>
          <a:prstGeom prst="rect">
            <a:avLst/>
          </a:prstGeom>
        </p:spPr>
      </p:pic>
      <p:pic>
        <p:nvPicPr>
          <p:cNvPr id="9" name="图片 8" descr="13-Pd01收银_09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317625" y="1539875"/>
            <a:ext cx="9114155" cy="1133475"/>
          </a:xfrm>
          <a:prstGeom prst="rect">
            <a:avLst/>
          </a:prstGeom>
        </p:spPr>
      </p:pic>
      <p:sp>
        <p:nvSpPr>
          <p:cNvPr id="220" name=" 220"/>
          <p:cNvSpPr/>
          <p:nvPr/>
        </p:nvSpPr>
        <p:spPr>
          <a:xfrm>
            <a:off x="556895" y="741045"/>
            <a:ext cx="478790" cy="204470"/>
          </a:xfrm>
          <a:prstGeom prst="homePlate">
            <a:avLst/>
          </a:prstGeom>
          <a:solidFill>
            <a:schemeClr val="accent4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250">
        <p:fade/>
      </p:transition>
    </mc:Choice>
    <mc:Fallback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1317625" y="652145"/>
            <a:ext cx="785685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移动端智能</a:t>
            </a:r>
            <a:r>
              <a:rPr lang="zh-CN" altLang="zh-CN" sz="2400" dirty="0" smtClean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定位当</a:t>
            </a:r>
            <a:r>
              <a:rPr lang="zh-CN" altLang="en-US" sz="2400" dirty="0" smtClean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前位置</a:t>
            </a:r>
            <a:endParaRPr lang="en-US" altLang="zh-CN" sz="2400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1795780" y="2459990"/>
            <a:ext cx="3797300" cy="1476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fontAlgn="auto">
              <a:lnSpc>
                <a:spcPct val="150000"/>
              </a:lnSpc>
            </a:pPr>
            <a:r>
              <a:rPr lang="zh-CN" altLang="en-US" sz="20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消费者访问商城时</a:t>
            </a:r>
            <a:r>
              <a:rPr lang="zh-CN" altLang="en-US" sz="2000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，系统智能</a:t>
            </a:r>
            <a:r>
              <a:rPr lang="zh-CN" altLang="en-US" sz="20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定位用户当前地址，从近到远推荐附近连锁店铺供用户选择</a:t>
            </a:r>
            <a:r>
              <a:rPr lang="zh-CN" altLang="en-US" sz="2000" b="1" dirty="0">
                <a:solidFill>
                  <a:schemeClr val="accent4"/>
                </a:solidFill>
                <a:latin typeface="微软雅黑" panose="020B0503020204020204" charset="-122"/>
                <a:ea typeface="微软雅黑" panose="020B0503020204020204" charset="-122"/>
              </a:rPr>
              <a:t>  </a:t>
            </a:r>
          </a:p>
        </p:txBody>
      </p:sp>
      <p:pic>
        <p:nvPicPr>
          <p:cNvPr id="3" name="图片 2" descr="QQ图片20180914165229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143750" y="741045"/>
            <a:ext cx="3250565" cy="577977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35000"/>
              </a:prstClr>
            </a:outerShdw>
          </a:effectLst>
        </p:spPr>
      </p:pic>
      <p:pic>
        <p:nvPicPr>
          <p:cNvPr id="8" name="图片 7" descr="配图_03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593080" y="931545"/>
            <a:ext cx="3121025" cy="5779770"/>
          </a:xfrm>
          <a:prstGeom prst="rect">
            <a:avLst/>
          </a:prstGeom>
          <a:effectLst>
            <a:outerShdw blurRad="444500" dist="114300" dir="2700000" sx="103000" sy="103000" algn="tl" rotWithShape="0">
              <a:prstClr val="black">
                <a:alpha val="32000"/>
              </a:prstClr>
            </a:outerShdw>
          </a:effectLst>
        </p:spPr>
      </p:pic>
      <p:sp>
        <p:nvSpPr>
          <p:cNvPr id="220" name=" 220"/>
          <p:cNvSpPr/>
          <p:nvPr/>
        </p:nvSpPr>
        <p:spPr>
          <a:xfrm>
            <a:off x="556895" y="741045"/>
            <a:ext cx="478790" cy="204470"/>
          </a:xfrm>
          <a:prstGeom prst="homePlate">
            <a:avLst/>
          </a:prstGeom>
          <a:solidFill>
            <a:schemeClr val="accent4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250">
        <p:fade/>
      </p:transition>
    </mc:Choice>
    <mc:Fallback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1317625" y="652145"/>
            <a:ext cx="785685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sz="2400">
                <a:latin typeface="微软雅黑" panose="020B0503020204020204" charset="-122"/>
                <a:ea typeface="微软雅黑" panose="020B0503020204020204" charset="-122"/>
              </a:rPr>
              <a:t>简单快捷的下单流程</a:t>
            </a:r>
          </a:p>
        </p:txBody>
      </p:sp>
      <p:pic>
        <p:nvPicPr>
          <p:cNvPr id="6" name="图片 5" descr="03图2_14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711825" y="2068195"/>
            <a:ext cx="4295775" cy="2721610"/>
          </a:xfrm>
          <a:prstGeom prst="rect">
            <a:avLst/>
          </a:prstGeom>
        </p:spPr>
      </p:pic>
      <p:pic>
        <p:nvPicPr>
          <p:cNvPr id="2" name="图片 1" descr="03图1_11"/>
          <p:cNvPicPr>
            <a:picLocks noChangeAspect="1"/>
          </p:cNvPicPr>
          <p:nvPr/>
        </p:nvPicPr>
        <p:blipFill>
          <a:blip r:embed="rId4" cstate="print"/>
          <a:srcRect t="7090"/>
          <a:stretch>
            <a:fillRect/>
          </a:stretch>
        </p:blipFill>
        <p:spPr>
          <a:xfrm>
            <a:off x="2726055" y="1423670"/>
            <a:ext cx="3653155" cy="4229735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3919220" y="5577840"/>
            <a:ext cx="6346190" cy="5530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fontAlgn="auto">
              <a:lnSpc>
                <a:spcPct val="150000"/>
              </a:lnSpc>
            </a:pPr>
            <a:r>
              <a:rPr lang="zh-CN" altLang="en-US"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触控操作、易学易懂、无需下载、无需找零</a:t>
            </a:r>
          </a:p>
        </p:txBody>
      </p:sp>
      <p:sp>
        <p:nvSpPr>
          <p:cNvPr id="220" name=" 220"/>
          <p:cNvSpPr/>
          <p:nvPr/>
        </p:nvSpPr>
        <p:spPr>
          <a:xfrm>
            <a:off x="556895" y="741045"/>
            <a:ext cx="478790" cy="204470"/>
          </a:xfrm>
          <a:prstGeom prst="homePlate">
            <a:avLst/>
          </a:prstGeom>
          <a:solidFill>
            <a:schemeClr val="accent4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250">
        <p:fade/>
      </p:transition>
    </mc:Choice>
    <mc:Fallback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" presetClass="entr" presetSubtype="4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9" grpId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1312545" y="652145"/>
            <a:ext cx="785685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sz="2400">
                <a:latin typeface="微软雅黑" panose="020B0503020204020204" charset="-122"/>
                <a:ea typeface="微软雅黑" panose="020B0503020204020204" charset="-122"/>
              </a:rPr>
              <a:t>商城展示</a:t>
            </a:r>
            <a:r>
              <a:rPr lang="en-US" altLang="zh-CN" sz="2400">
                <a:latin typeface="微软雅黑" panose="020B0503020204020204" charset="-122"/>
                <a:ea typeface="微软雅黑" panose="020B0503020204020204" charset="-122"/>
              </a:rPr>
              <a:t>1</a:t>
            </a:r>
          </a:p>
        </p:txBody>
      </p:sp>
      <p:sp>
        <p:nvSpPr>
          <p:cNvPr id="220" name=" 220"/>
          <p:cNvSpPr/>
          <p:nvPr/>
        </p:nvSpPr>
        <p:spPr>
          <a:xfrm>
            <a:off x="556895" y="741045"/>
            <a:ext cx="478790" cy="204470"/>
          </a:xfrm>
          <a:prstGeom prst="homePlate">
            <a:avLst/>
          </a:prstGeom>
          <a:solidFill>
            <a:schemeClr val="accent4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pic>
        <p:nvPicPr>
          <p:cNvPr id="10" name="图片 9" descr="下单2"/>
          <p:cNvPicPr>
            <a:picLocks noChangeAspect="1"/>
          </p:cNvPicPr>
          <p:nvPr/>
        </p:nvPicPr>
        <p:blipFill>
          <a:blip r:embed="rId3" cstate="print"/>
          <a:srcRect t="4026"/>
          <a:stretch>
            <a:fillRect/>
          </a:stretch>
        </p:blipFill>
        <p:spPr>
          <a:xfrm>
            <a:off x="4998720" y="1334135"/>
            <a:ext cx="2820035" cy="454088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1" name="图片 10" descr="新零售"/>
          <p:cNvPicPr>
            <a:picLocks noChangeAspect="1"/>
          </p:cNvPicPr>
          <p:nvPr/>
        </p:nvPicPr>
        <p:blipFill>
          <a:blip r:embed="rId4" cstate="print"/>
          <a:srcRect t="3758"/>
          <a:stretch>
            <a:fillRect/>
          </a:stretch>
        </p:blipFill>
        <p:spPr>
          <a:xfrm>
            <a:off x="1952625" y="1321435"/>
            <a:ext cx="2820035" cy="455358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27000"/>
              </a:prstClr>
            </a:outerShdw>
          </a:effectLst>
        </p:spPr>
      </p:pic>
      <p:pic>
        <p:nvPicPr>
          <p:cNvPr id="13" name="图片 12" descr="QQ图片20180913111436"/>
          <p:cNvPicPr>
            <a:picLocks noChangeAspect="1"/>
          </p:cNvPicPr>
          <p:nvPr/>
        </p:nvPicPr>
        <p:blipFill>
          <a:blip r:embed="rId5" cstate="print"/>
          <a:srcRect t="5040"/>
          <a:stretch>
            <a:fillRect/>
          </a:stretch>
        </p:blipFill>
        <p:spPr>
          <a:xfrm>
            <a:off x="8044815" y="1292860"/>
            <a:ext cx="2713990" cy="458216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250">
        <p:fade/>
      </p:transition>
    </mc:Choice>
    <mc:Fallback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312545" y="652145"/>
            <a:ext cx="785685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sz="2400">
                <a:latin typeface="微软雅黑" panose="020B0503020204020204" charset="-122"/>
                <a:ea typeface="微软雅黑" panose="020B0503020204020204" charset="-122"/>
              </a:rPr>
              <a:t>商城展示</a:t>
            </a:r>
            <a:r>
              <a:rPr lang="en-US" altLang="zh-CN" sz="2400">
                <a:latin typeface="微软雅黑" panose="020B0503020204020204" charset="-122"/>
                <a:ea typeface="微软雅黑" panose="020B0503020204020204" charset="-122"/>
              </a:rPr>
              <a:t>2</a:t>
            </a:r>
          </a:p>
        </p:txBody>
      </p:sp>
      <p:sp>
        <p:nvSpPr>
          <p:cNvPr id="220" name=" 220"/>
          <p:cNvSpPr/>
          <p:nvPr/>
        </p:nvSpPr>
        <p:spPr>
          <a:xfrm>
            <a:off x="556895" y="741045"/>
            <a:ext cx="478790" cy="204470"/>
          </a:xfrm>
          <a:prstGeom prst="homePlate">
            <a:avLst/>
          </a:prstGeom>
          <a:solidFill>
            <a:schemeClr val="accent4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pic>
        <p:nvPicPr>
          <p:cNvPr id="9" name="图片 8" descr="钱包"/>
          <p:cNvPicPr>
            <a:picLocks noChangeAspect="1"/>
          </p:cNvPicPr>
          <p:nvPr/>
        </p:nvPicPr>
        <p:blipFill>
          <a:blip r:embed="rId3" cstate="print"/>
          <a:srcRect t="4342"/>
          <a:stretch>
            <a:fillRect/>
          </a:stretch>
        </p:blipFill>
        <p:spPr>
          <a:xfrm>
            <a:off x="4905375" y="1282065"/>
            <a:ext cx="2713990" cy="461645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pic>
        <p:nvPicPr>
          <p:cNvPr id="12" name="图片 11" descr="个人中心"/>
          <p:cNvPicPr>
            <a:picLocks noChangeAspect="1"/>
          </p:cNvPicPr>
          <p:nvPr/>
        </p:nvPicPr>
        <p:blipFill>
          <a:blip r:embed="rId4" cstate="print"/>
          <a:srcRect t="4342"/>
          <a:stretch>
            <a:fillRect/>
          </a:stretch>
        </p:blipFill>
        <p:spPr>
          <a:xfrm>
            <a:off x="7966710" y="1282065"/>
            <a:ext cx="2713990" cy="461645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pic>
        <p:nvPicPr>
          <p:cNvPr id="13" name="图片 12" descr="新零售03"/>
          <p:cNvPicPr>
            <a:picLocks noChangeAspect="1"/>
          </p:cNvPicPr>
          <p:nvPr/>
        </p:nvPicPr>
        <p:blipFill>
          <a:blip r:embed="rId5" cstate="print"/>
          <a:srcRect t="4295"/>
          <a:stretch>
            <a:fillRect/>
          </a:stretch>
        </p:blipFill>
        <p:spPr>
          <a:xfrm>
            <a:off x="1737995" y="1370330"/>
            <a:ext cx="2820035" cy="452818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250">
        <p:fade/>
      </p:transition>
    </mc:Choice>
    <mc:Fallback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-7620" y="210185"/>
            <a:ext cx="826770" cy="544830"/>
          </a:xfrm>
          <a:prstGeom prst="rect">
            <a:avLst/>
          </a:prstGeom>
          <a:solidFill>
            <a:srgbClr val="FFD200"/>
          </a:solidFill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600" b="1" dirty="0">
                <a:latin typeface="+mj-ea"/>
                <a:ea typeface="+mj-ea"/>
              </a:rPr>
              <a:t>04</a:t>
            </a:r>
          </a:p>
        </p:txBody>
      </p:sp>
      <p:sp>
        <p:nvSpPr>
          <p:cNvPr id="3" name="标题 3"/>
          <p:cNvSpPr/>
          <p:nvPr/>
        </p:nvSpPr>
        <p:spPr>
          <a:xfrm>
            <a:off x="1180465" y="-476250"/>
            <a:ext cx="3449320" cy="1325880"/>
          </a:xfrm>
          <a:prstGeom prst="rect">
            <a:avLst/>
          </a:prstGeom>
          <a:effectLst>
            <a:outerShdw blurRad="88900" dist="101600" dir="5400000" algn="ctr" rotWithShape="0">
              <a:srgbClr val="000000">
                <a:alpha val="2000"/>
              </a:srgbClr>
            </a:outerShdw>
          </a:effectLst>
        </p:spPr>
        <p:txBody>
          <a:bodyPr vert="horz" lIns="91440" tIns="45720" rIns="91440" bIns="45720" rtlCol="0" anchor="b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>
                <a:solidFill>
                  <a:srgbClr val="202020"/>
                </a:solidFill>
                <a:effectLst>
                  <a:outerShdw blurRad="50800" dist="38100" dir="5400000" algn="t" rotWithShape="0">
                    <a:prstClr val="black">
                      <a:alpha val="20000"/>
                    </a:prstClr>
                  </a:outerShdw>
                </a:effectLst>
                <a:latin typeface="微软雅黑" panose="020B0503020204020204" charset="-122"/>
                <a:ea typeface="微软雅黑" panose="020B0503020204020204" charset="-122"/>
                <a:cs typeface="+mj-cs"/>
              </a:defRPr>
            </a:lvl1pPr>
          </a:lstStyle>
          <a:p>
            <a:r>
              <a:rPr lang="zh-CN" altLang="zh-CN" sz="3200" dirty="0" smtClean="0"/>
              <a:t>商淘</a:t>
            </a:r>
            <a:r>
              <a:rPr lang="zh-CN" altLang="en-US" sz="3200" dirty="0" smtClean="0"/>
              <a:t>软件及案例</a:t>
            </a:r>
            <a:endParaRPr lang="zh-CN" altLang="zh-CN" sz="3200" dirty="0"/>
          </a:p>
        </p:txBody>
      </p:sp>
      <p:sp>
        <p:nvSpPr>
          <p:cNvPr id="4" name="文本框 5"/>
          <p:cNvSpPr txBox="1"/>
          <p:nvPr/>
        </p:nvSpPr>
        <p:spPr>
          <a:xfrm>
            <a:off x="1184275" y="716915"/>
            <a:ext cx="2599055" cy="3371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l"/>
            <a:r>
              <a:rPr lang="en-US" altLang="zh-CN" sz="1600">
                <a:sym typeface="+mn-ea"/>
              </a:rPr>
              <a:t>ABOUT SHANGTAO</a:t>
            </a:r>
          </a:p>
        </p:txBody>
      </p:sp>
      <p:pic>
        <p:nvPicPr>
          <p:cNvPr id="5" name="Picture 2" descr="F:\日常\2月\案例\案例商城\商城\比比价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240395" y="1642745"/>
            <a:ext cx="2133600" cy="21336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" name="Picture 3" descr="F:\日常\2月\2.1-成功案例\images\案例商城\商城\中电网购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454275" y="3571240"/>
            <a:ext cx="2162175" cy="214820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7" name="任意多边形 6"/>
          <p:cNvSpPr/>
          <p:nvPr/>
        </p:nvSpPr>
        <p:spPr>
          <a:xfrm rot="10800000">
            <a:off x="2454275" y="1647190"/>
            <a:ext cx="2127885" cy="2376170"/>
          </a:xfrm>
          <a:custGeom>
            <a:avLst/>
            <a:gdLst>
              <a:gd name="connsiteX0" fmla="*/ 0 w 1924050"/>
              <a:gd name="connsiteY0" fmla="*/ 200025 h 2147887"/>
              <a:gd name="connsiteX1" fmla="*/ 862013 w 1924050"/>
              <a:gd name="connsiteY1" fmla="*/ 195262 h 2147887"/>
              <a:gd name="connsiteX2" fmla="*/ 981075 w 1924050"/>
              <a:gd name="connsiteY2" fmla="*/ 0 h 2147887"/>
              <a:gd name="connsiteX3" fmla="*/ 1109663 w 1924050"/>
              <a:gd name="connsiteY3" fmla="*/ 209550 h 2147887"/>
              <a:gd name="connsiteX4" fmla="*/ 1924050 w 1924050"/>
              <a:gd name="connsiteY4" fmla="*/ 209550 h 2147887"/>
              <a:gd name="connsiteX5" fmla="*/ 1924050 w 1924050"/>
              <a:gd name="connsiteY5" fmla="*/ 2147887 h 2147887"/>
              <a:gd name="connsiteX6" fmla="*/ 4763 w 1924050"/>
              <a:gd name="connsiteY6" fmla="*/ 2138362 h 2147887"/>
              <a:gd name="connsiteX7" fmla="*/ 0 w 1924050"/>
              <a:gd name="connsiteY7" fmla="*/ 200025 h 21478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924050" h="2147887">
                <a:moveTo>
                  <a:pt x="0" y="200025"/>
                </a:moveTo>
                <a:lnTo>
                  <a:pt x="862013" y="195262"/>
                </a:lnTo>
                <a:lnTo>
                  <a:pt x="981075" y="0"/>
                </a:lnTo>
                <a:lnTo>
                  <a:pt x="1109663" y="209550"/>
                </a:lnTo>
                <a:lnTo>
                  <a:pt x="1924050" y="209550"/>
                </a:lnTo>
                <a:lnTo>
                  <a:pt x="1924050" y="2147887"/>
                </a:lnTo>
                <a:lnTo>
                  <a:pt x="4763" y="2138362"/>
                </a:lnTo>
                <a:cubicBezTo>
                  <a:pt x="3175" y="1492250"/>
                  <a:pt x="1588" y="846137"/>
                  <a:pt x="0" y="200025"/>
                </a:cubicBezTo>
                <a:close/>
              </a:path>
            </a:pathLst>
          </a:custGeom>
          <a:solidFill>
            <a:srgbClr val="CF171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8" name="Picture 5" descr="F:\日常\2月\2.1-成功案例\images\案例商城\商城\美印团标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382770" y="1642745"/>
            <a:ext cx="2133600" cy="213931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9" name="图片 8" descr="03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311900" y="3571240"/>
            <a:ext cx="2134235" cy="213423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" name="任意多边形 9"/>
          <p:cNvSpPr/>
          <p:nvPr/>
        </p:nvSpPr>
        <p:spPr>
          <a:xfrm>
            <a:off x="4382770" y="3361690"/>
            <a:ext cx="2127885" cy="2376170"/>
          </a:xfrm>
          <a:custGeom>
            <a:avLst/>
            <a:gdLst>
              <a:gd name="connsiteX0" fmla="*/ 0 w 1924050"/>
              <a:gd name="connsiteY0" fmla="*/ 200025 h 2147887"/>
              <a:gd name="connsiteX1" fmla="*/ 862013 w 1924050"/>
              <a:gd name="connsiteY1" fmla="*/ 195262 h 2147887"/>
              <a:gd name="connsiteX2" fmla="*/ 981075 w 1924050"/>
              <a:gd name="connsiteY2" fmla="*/ 0 h 2147887"/>
              <a:gd name="connsiteX3" fmla="*/ 1109663 w 1924050"/>
              <a:gd name="connsiteY3" fmla="*/ 209550 h 2147887"/>
              <a:gd name="connsiteX4" fmla="*/ 1924050 w 1924050"/>
              <a:gd name="connsiteY4" fmla="*/ 209550 h 2147887"/>
              <a:gd name="connsiteX5" fmla="*/ 1924050 w 1924050"/>
              <a:gd name="connsiteY5" fmla="*/ 2147887 h 2147887"/>
              <a:gd name="connsiteX6" fmla="*/ 4763 w 1924050"/>
              <a:gd name="connsiteY6" fmla="*/ 2138362 h 2147887"/>
              <a:gd name="connsiteX7" fmla="*/ 0 w 1924050"/>
              <a:gd name="connsiteY7" fmla="*/ 200025 h 21478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924050" h="2147887">
                <a:moveTo>
                  <a:pt x="0" y="200025"/>
                </a:moveTo>
                <a:lnTo>
                  <a:pt x="862013" y="195262"/>
                </a:lnTo>
                <a:lnTo>
                  <a:pt x="981075" y="0"/>
                </a:lnTo>
                <a:lnTo>
                  <a:pt x="1109663" y="209550"/>
                </a:lnTo>
                <a:lnTo>
                  <a:pt x="1924050" y="209550"/>
                </a:lnTo>
                <a:lnTo>
                  <a:pt x="1924050" y="2147887"/>
                </a:lnTo>
                <a:lnTo>
                  <a:pt x="4763" y="2138362"/>
                </a:lnTo>
                <a:cubicBezTo>
                  <a:pt x="3175" y="1492250"/>
                  <a:pt x="1588" y="846137"/>
                  <a:pt x="0" y="200025"/>
                </a:cubicBezTo>
                <a:close/>
              </a:path>
            </a:pathLst>
          </a:custGeom>
          <a:solidFill>
            <a:srgbClr val="F1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任意多边形 10"/>
          <p:cNvSpPr/>
          <p:nvPr/>
        </p:nvSpPr>
        <p:spPr>
          <a:xfrm rot="10800000">
            <a:off x="6311900" y="1647190"/>
            <a:ext cx="2127885" cy="2376170"/>
          </a:xfrm>
          <a:custGeom>
            <a:avLst/>
            <a:gdLst>
              <a:gd name="connsiteX0" fmla="*/ 0 w 1924050"/>
              <a:gd name="connsiteY0" fmla="*/ 200025 h 2147887"/>
              <a:gd name="connsiteX1" fmla="*/ 862013 w 1924050"/>
              <a:gd name="connsiteY1" fmla="*/ 195262 h 2147887"/>
              <a:gd name="connsiteX2" fmla="*/ 981075 w 1924050"/>
              <a:gd name="connsiteY2" fmla="*/ 0 h 2147887"/>
              <a:gd name="connsiteX3" fmla="*/ 1109663 w 1924050"/>
              <a:gd name="connsiteY3" fmla="*/ 209550 h 2147887"/>
              <a:gd name="connsiteX4" fmla="*/ 1924050 w 1924050"/>
              <a:gd name="connsiteY4" fmla="*/ 209550 h 2147887"/>
              <a:gd name="connsiteX5" fmla="*/ 1924050 w 1924050"/>
              <a:gd name="connsiteY5" fmla="*/ 2147887 h 2147887"/>
              <a:gd name="connsiteX6" fmla="*/ 4763 w 1924050"/>
              <a:gd name="connsiteY6" fmla="*/ 2138362 h 2147887"/>
              <a:gd name="connsiteX7" fmla="*/ 0 w 1924050"/>
              <a:gd name="connsiteY7" fmla="*/ 200025 h 21478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924050" h="2147887">
                <a:moveTo>
                  <a:pt x="0" y="200025"/>
                </a:moveTo>
                <a:lnTo>
                  <a:pt x="862013" y="195262"/>
                </a:lnTo>
                <a:lnTo>
                  <a:pt x="981075" y="0"/>
                </a:lnTo>
                <a:lnTo>
                  <a:pt x="1109663" y="209550"/>
                </a:lnTo>
                <a:lnTo>
                  <a:pt x="1924050" y="209550"/>
                </a:lnTo>
                <a:lnTo>
                  <a:pt x="1924050" y="2147887"/>
                </a:lnTo>
                <a:lnTo>
                  <a:pt x="4763" y="2138362"/>
                </a:lnTo>
                <a:cubicBezTo>
                  <a:pt x="3175" y="1492250"/>
                  <a:pt x="1588" y="846137"/>
                  <a:pt x="0" y="200025"/>
                </a:cubicBezTo>
                <a:close/>
              </a:path>
            </a:pathLst>
          </a:custGeom>
          <a:solidFill>
            <a:srgbClr val="CF171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任意多边形 11"/>
          <p:cNvSpPr/>
          <p:nvPr/>
        </p:nvSpPr>
        <p:spPr>
          <a:xfrm>
            <a:off x="8240395" y="3361690"/>
            <a:ext cx="2127885" cy="2376170"/>
          </a:xfrm>
          <a:custGeom>
            <a:avLst/>
            <a:gdLst>
              <a:gd name="connsiteX0" fmla="*/ 0 w 1924050"/>
              <a:gd name="connsiteY0" fmla="*/ 200025 h 2147887"/>
              <a:gd name="connsiteX1" fmla="*/ 862013 w 1924050"/>
              <a:gd name="connsiteY1" fmla="*/ 195262 h 2147887"/>
              <a:gd name="connsiteX2" fmla="*/ 981075 w 1924050"/>
              <a:gd name="connsiteY2" fmla="*/ 0 h 2147887"/>
              <a:gd name="connsiteX3" fmla="*/ 1109663 w 1924050"/>
              <a:gd name="connsiteY3" fmla="*/ 209550 h 2147887"/>
              <a:gd name="connsiteX4" fmla="*/ 1924050 w 1924050"/>
              <a:gd name="connsiteY4" fmla="*/ 209550 h 2147887"/>
              <a:gd name="connsiteX5" fmla="*/ 1924050 w 1924050"/>
              <a:gd name="connsiteY5" fmla="*/ 2147887 h 2147887"/>
              <a:gd name="connsiteX6" fmla="*/ 4763 w 1924050"/>
              <a:gd name="connsiteY6" fmla="*/ 2138362 h 2147887"/>
              <a:gd name="connsiteX7" fmla="*/ 0 w 1924050"/>
              <a:gd name="connsiteY7" fmla="*/ 200025 h 21478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924050" h="2147887">
                <a:moveTo>
                  <a:pt x="0" y="200025"/>
                </a:moveTo>
                <a:lnTo>
                  <a:pt x="862013" y="195262"/>
                </a:lnTo>
                <a:lnTo>
                  <a:pt x="981075" y="0"/>
                </a:lnTo>
                <a:lnTo>
                  <a:pt x="1109663" y="209550"/>
                </a:lnTo>
                <a:lnTo>
                  <a:pt x="1924050" y="209550"/>
                </a:lnTo>
                <a:lnTo>
                  <a:pt x="1924050" y="2147887"/>
                </a:lnTo>
                <a:lnTo>
                  <a:pt x="4763" y="2138362"/>
                </a:lnTo>
                <a:cubicBezTo>
                  <a:pt x="3175" y="1492250"/>
                  <a:pt x="1588" y="846137"/>
                  <a:pt x="0" y="200025"/>
                </a:cubicBezTo>
                <a:close/>
              </a:path>
            </a:pathLst>
          </a:custGeom>
          <a:solidFill>
            <a:srgbClr val="F1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597150" y="2291715"/>
            <a:ext cx="1736725" cy="36830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algn="ctr"/>
            <a:r>
              <a:rPr lang="zh-CN" altLang="en-US" dirty="0">
                <a:solidFill>
                  <a:schemeClr val="bg1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中电网购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597400" y="4295140"/>
            <a:ext cx="1736725" cy="36830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algn="ctr"/>
            <a:r>
              <a:rPr lang="zh-CN" altLang="en-US" dirty="0">
                <a:solidFill>
                  <a:schemeClr val="bg1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美印团标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525895" y="2363470"/>
            <a:ext cx="1736725" cy="36830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algn="ctr"/>
            <a:r>
              <a:rPr lang="zh-CN" altLang="en-US" dirty="0">
                <a:solidFill>
                  <a:schemeClr val="bg1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依旧定制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8383270" y="4224020"/>
            <a:ext cx="1738630" cy="64516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algn="ctr"/>
            <a:r>
              <a:rPr lang="zh-CN" altLang="en-US" dirty="0">
                <a:solidFill>
                  <a:schemeClr val="bg1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比比价格</a:t>
            </a:r>
            <a:endParaRPr lang="en-US" altLang="zh-CN" dirty="0">
              <a:solidFill>
                <a:schemeClr val="bg1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  <a:p>
            <a:pPr algn="ctr"/>
            <a:r>
              <a:rPr lang="zh-CN" altLang="en-US" dirty="0">
                <a:solidFill>
                  <a:schemeClr val="bg1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网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7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500"/>
                            </p:stCondLst>
                            <p:childTnLst>
                              <p:par>
                                <p:cTn id="4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000"/>
                            </p:stCondLst>
                            <p:childTnLst>
                              <p:par>
                                <p:cTn id="4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ldLvl="0" animBg="1"/>
      <p:bldP spid="11" grpId="0" bldLvl="0" animBg="1"/>
      <p:bldP spid="13" grpId="0"/>
      <p:bldP spid="13" grpId="1"/>
      <p:bldP spid="14" grpId="0"/>
      <p:bldP spid="15" grpId="0"/>
      <p:bldP spid="1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312545" y="652145"/>
            <a:ext cx="785685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sz="2400">
                <a:latin typeface="微软雅黑" panose="020B0503020204020204" charset="-122"/>
                <a:ea typeface="微软雅黑" panose="020B0503020204020204" charset="-122"/>
              </a:rPr>
              <a:t>案例之：中电网购</a:t>
            </a:r>
            <a:endParaRPr lang="en-US" altLang="zh-CN" sz="240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" name=" 220"/>
          <p:cNvSpPr/>
          <p:nvPr/>
        </p:nvSpPr>
        <p:spPr>
          <a:xfrm>
            <a:off x="556895" y="741045"/>
            <a:ext cx="478790" cy="204470"/>
          </a:xfrm>
          <a:prstGeom prst="homePlate">
            <a:avLst/>
          </a:prstGeom>
          <a:solidFill>
            <a:schemeClr val="accent4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pic>
        <p:nvPicPr>
          <p:cNvPr id="1536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47620" y="708660"/>
            <a:ext cx="7372350" cy="3764915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  <a:headEnd/>
            <a:tailEnd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sp>
        <p:nvSpPr>
          <p:cNvPr id="25606" name="矩形 2"/>
          <p:cNvSpPr/>
          <p:nvPr/>
        </p:nvSpPr>
        <p:spPr>
          <a:xfrm>
            <a:off x="2267585" y="4398645"/>
            <a:ext cx="8479155" cy="133794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marL="285750" indent="-285750" fontAlgn="auto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实缴资金超过</a:t>
            </a:r>
            <a:r>
              <a:rPr lang="en-US" altLang="zh-CN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10000</a:t>
            </a:r>
            <a:r>
              <a:rPr lang="zh-CN" altLang="en-US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万的大型企业</a:t>
            </a:r>
            <a:endParaRPr lang="en-US" altLang="zh-CN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marL="285750" indent="-285750" fontAlgn="auto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提供家具建材、食品、服饰内衣、鞋包配饰、运动户外、珠宝首饰、汽车生活、母婴、电脑、数码业、化妆品等综合产品和服务</a:t>
            </a:r>
          </a:p>
        </p:txBody>
      </p:sp>
      <p:sp>
        <p:nvSpPr>
          <p:cNvPr id="215" name=" 215" hidden="1"/>
          <p:cNvSpPr/>
          <p:nvPr/>
        </p:nvSpPr>
        <p:spPr>
          <a:xfrm>
            <a:off x="2084705" y="4419600"/>
            <a:ext cx="656590" cy="258445"/>
          </a:xfrm>
          <a:prstGeom prst="flowChartDecision">
            <a:avLst/>
          </a:prstGeom>
          <a:solidFill>
            <a:schemeClr val="accent4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5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2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56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56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6" grpId="0"/>
      <p:bldP spid="215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312545" y="652145"/>
            <a:ext cx="785685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sz="2400">
                <a:latin typeface="微软雅黑" panose="020B0503020204020204" charset="-122"/>
                <a:ea typeface="微软雅黑" panose="020B0503020204020204" charset="-122"/>
              </a:rPr>
              <a:t>案例之：美</a:t>
            </a:r>
            <a:r>
              <a:rPr lang="zh-CN" altLang="en-US" sz="2400">
                <a:latin typeface="微软雅黑" panose="020B0503020204020204" charset="-122"/>
                <a:ea typeface="微软雅黑" panose="020B0503020204020204" charset="-122"/>
              </a:rPr>
              <a:t>印标团</a:t>
            </a:r>
          </a:p>
        </p:txBody>
      </p:sp>
      <p:sp>
        <p:nvSpPr>
          <p:cNvPr id="3" name=" 220"/>
          <p:cNvSpPr/>
          <p:nvPr/>
        </p:nvSpPr>
        <p:spPr>
          <a:xfrm>
            <a:off x="556895" y="741045"/>
            <a:ext cx="478790" cy="204470"/>
          </a:xfrm>
          <a:prstGeom prst="homePlate">
            <a:avLst/>
          </a:prstGeom>
          <a:solidFill>
            <a:schemeClr val="accent4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grpSp>
        <p:nvGrpSpPr>
          <p:cNvPr id="26625" name="组合 1"/>
          <p:cNvGrpSpPr/>
          <p:nvPr/>
        </p:nvGrpSpPr>
        <p:grpSpPr>
          <a:xfrm>
            <a:off x="3252470" y="1328420"/>
            <a:ext cx="5904230" cy="3397885"/>
            <a:chOff x="1472" y="1861"/>
            <a:chExt cx="11045" cy="6365"/>
          </a:xfrm>
        </p:grpSpPr>
        <p:pic>
          <p:nvPicPr>
            <p:cNvPr id="26626" name="Picture 2" descr="D:\desktop\66234.pn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472" y="1861"/>
              <a:ext cx="11045" cy="6365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26627" name="Picture 2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2776" y="2281"/>
              <a:ext cx="8437" cy="5287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26629" name="矩形 7"/>
          <p:cNvSpPr/>
          <p:nvPr/>
        </p:nvSpPr>
        <p:spPr>
          <a:xfrm>
            <a:off x="2275205" y="4794250"/>
            <a:ext cx="8308340" cy="133794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marL="285750" indent="-285750" fontAlgn="auto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集团公司，</a:t>
            </a:r>
            <a:r>
              <a:rPr lang="zh-CN" altLang="en-US" dirty="0">
                <a:latin typeface="微软雅黑" panose="020B0503020204020204" charset="-122"/>
                <a:ea typeface="微软雅黑" panose="020B0503020204020204" charset="-122"/>
              </a:rPr>
              <a:t>由华南规模最大的不干胶标签印企美祺印刷投资组建而成</a:t>
            </a:r>
            <a:endParaRPr lang="en-US" altLang="zh-CN" dirty="0">
              <a:latin typeface="微软雅黑" panose="020B0503020204020204" charset="-122"/>
              <a:ea typeface="微软雅黑" panose="020B0503020204020204" charset="-122"/>
            </a:endParaRPr>
          </a:p>
          <a:p>
            <a:pPr marL="285750" indent="-285750" fontAlgn="auto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dirty="0">
                <a:latin typeface="微软雅黑" panose="020B0503020204020204" charset="-122"/>
                <a:ea typeface="微软雅黑" panose="020B0503020204020204" charset="-122"/>
              </a:rPr>
              <a:t>专注于标签印刷产业，基于对行业的深度了解，运用互联网技术，对产业资源及产业价值链进行延伸和重构，打造标签行业领先的产业互联网平台</a:t>
            </a:r>
          </a:p>
        </p:txBody>
      </p:sp>
      <p:sp>
        <p:nvSpPr>
          <p:cNvPr id="215" name=" 215" hidden="1"/>
          <p:cNvSpPr/>
          <p:nvPr/>
        </p:nvSpPr>
        <p:spPr>
          <a:xfrm>
            <a:off x="2113280" y="4764405"/>
            <a:ext cx="656590" cy="258445"/>
          </a:xfrm>
          <a:prstGeom prst="flowChartDecision">
            <a:avLst/>
          </a:prstGeom>
          <a:solidFill>
            <a:schemeClr val="accent4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66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66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66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9" grpId="0"/>
      <p:bldP spid="215" grpId="0" bldLvl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7688580" y="5011420"/>
            <a:ext cx="4512945" cy="694690"/>
          </a:xfrm>
        </p:spPr>
        <p:txBody>
          <a:bodyPr/>
          <a:lstStyle/>
          <a:p>
            <a:pPr marL="0" indent="0">
              <a:buNone/>
            </a:pPr>
            <a:r>
              <a:rPr lang="zh-CN" altLang="zh-CN" dirty="0" smtClean="0">
                <a:latin typeface="微软雅黑" panose="020B0503020204020204" charset="-122"/>
                <a:ea typeface="微软雅黑" panose="020B0503020204020204" charset="-122"/>
              </a:rPr>
              <a:t>商淘</a:t>
            </a:r>
            <a:r>
              <a:rPr lang="zh-CN" altLang="en-US" dirty="0" smtClean="0">
                <a:latin typeface="微软雅黑" panose="020B0503020204020204" charset="-122"/>
                <a:ea typeface="微软雅黑" panose="020B0503020204020204" charset="-122"/>
              </a:rPr>
              <a:t>软件及案例</a:t>
            </a:r>
            <a:endParaRPr lang="zh-CN" altLang="zh-CN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5875655" y="1228725"/>
            <a:ext cx="1035050" cy="658495"/>
            <a:chOff x="9690" y="2649"/>
            <a:chExt cx="1630" cy="1037"/>
          </a:xfrm>
        </p:grpSpPr>
        <p:sp>
          <p:nvSpPr>
            <p:cNvPr id="6" name="矩形 5"/>
            <p:cNvSpPr/>
            <p:nvPr/>
          </p:nvSpPr>
          <p:spPr>
            <a:xfrm>
              <a:off x="9690" y="2649"/>
              <a:ext cx="1630" cy="858"/>
            </a:xfrm>
            <a:prstGeom prst="rect">
              <a:avLst/>
            </a:prstGeom>
            <a:solidFill>
              <a:srgbClr val="FFD200"/>
            </a:solidFill>
            <a:ln>
              <a:noFill/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3600" b="1">
                  <a:latin typeface="+mj-ea"/>
                  <a:ea typeface="+mj-ea"/>
                </a:rPr>
                <a:t>01</a:t>
              </a:r>
            </a:p>
          </p:txBody>
        </p:sp>
        <p:sp>
          <p:nvSpPr>
            <p:cNvPr id="7" name="矩形 6"/>
            <p:cNvSpPr/>
            <p:nvPr/>
          </p:nvSpPr>
          <p:spPr>
            <a:xfrm>
              <a:off x="9690" y="3566"/>
              <a:ext cx="1630" cy="120"/>
            </a:xfrm>
            <a:prstGeom prst="rect">
              <a:avLst/>
            </a:prstGeom>
            <a:solidFill>
              <a:schemeClr val="accent3">
                <a:lumMod val="50000"/>
              </a:schemeClr>
            </a:solidFill>
            <a:ln>
              <a:noFill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/>
                <a:t>  </a:t>
              </a: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5875655" y="2440305"/>
            <a:ext cx="1035050" cy="658495"/>
            <a:chOff x="9690" y="2649"/>
            <a:chExt cx="1630" cy="1037"/>
          </a:xfrm>
        </p:grpSpPr>
        <p:sp>
          <p:nvSpPr>
            <p:cNvPr id="11" name="矩形 10"/>
            <p:cNvSpPr/>
            <p:nvPr/>
          </p:nvSpPr>
          <p:spPr>
            <a:xfrm>
              <a:off x="9690" y="2649"/>
              <a:ext cx="1630" cy="858"/>
            </a:xfrm>
            <a:prstGeom prst="rect">
              <a:avLst/>
            </a:prstGeom>
            <a:solidFill>
              <a:srgbClr val="FFD200"/>
            </a:solidFill>
            <a:ln>
              <a:noFill/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3600" b="1">
                  <a:latin typeface="+mj-ea"/>
                  <a:ea typeface="+mj-ea"/>
                </a:rPr>
                <a:t>02</a:t>
              </a:r>
            </a:p>
          </p:txBody>
        </p:sp>
        <p:sp>
          <p:nvSpPr>
            <p:cNvPr id="12" name="矩形 11"/>
            <p:cNvSpPr/>
            <p:nvPr/>
          </p:nvSpPr>
          <p:spPr>
            <a:xfrm>
              <a:off x="9690" y="3566"/>
              <a:ext cx="1630" cy="120"/>
            </a:xfrm>
            <a:prstGeom prst="rect">
              <a:avLst/>
            </a:prstGeom>
            <a:solidFill>
              <a:schemeClr val="accent3">
                <a:lumMod val="50000"/>
              </a:schemeClr>
            </a:solidFill>
            <a:ln>
              <a:noFill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/>
                <a:t>  </a:t>
              </a: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5875655" y="3692525"/>
            <a:ext cx="1035050" cy="658495"/>
            <a:chOff x="9690" y="2649"/>
            <a:chExt cx="1630" cy="1037"/>
          </a:xfrm>
        </p:grpSpPr>
        <p:sp>
          <p:nvSpPr>
            <p:cNvPr id="14" name="矩形 13"/>
            <p:cNvSpPr/>
            <p:nvPr/>
          </p:nvSpPr>
          <p:spPr>
            <a:xfrm>
              <a:off x="9690" y="2649"/>
              <a:ext cx="1630" cy="858"/>
            </a:xfrm>
            <a:prstGeom prst="rect">
              <a:avLst/>
            </a:prstGeom>
            <a:solidFill>
              <a:srgbClr val="FFD200"/>
            </a:solidFill>
            <a:ln>
              <a:noFill/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3600" b="1">
                  <a:latin typeface="+mj-ea"/>
                  <a:ea typeface="+mj-ea"/>
                </a:rPr>
                <a:t>03</a:t>
              </a:r>
            </a:p>
          </p:txBody>
        </p:sp>
        <p:sp>
          <p:nvSpPr>
            <p:cNvPr id="15" name="矩形 14"/>
            <p:cNvSpPr/>
            <p:nvPr/>
          </p:nvSpPr>
          <p:spPr>
            <a:xfrm>
              <a:off x="9690" y="3566"/>
              <a:ext cx="1630" cy="120"/>
            </a:xfrm>
            <a:prstGeom prst="rect">
              <a:avLst/>
            </a:prstGeom>
            <a:solidFill>
              <a:schemeClr val="accent3">
                <a:lumMod val="50000"/>
              </a:schemeClr>
            </a:solidFill>
            <a:ln>
              <a:noFill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/>
                <a:t>  </a:t>
              </a: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5875655" y="5047615"/>
            <a:ext cx="1035050" cy="658495"/>
            <a:chOff x="9690" y="2649"/>
            <a:chExt cx="1630" cy="1037"/>
          </a:xfrm>
        </p:grpSpPr>
        <p:sp>
          <p:nvSpPr>
            <p:cNvPr id="19" name="矩形 18"/>
            <p:cNvSpPr/>
            <p:nvPr/>
          </p:nvSpPr>
          <p:spPr>
            <a:xfrm>
              <a:off x="9690" y="2649"/>
              <a:ext cx="1630" cy="858"/>
            </a:xfrm>
            <a:prstGeom prst="rect">
              <a:avLst/>
            </a:prstGeom>
            <a:solidFill>
              <a:srgbClr val="FFD200"/>
            </a:solidFill>
            <a:ln>
              <a:noFill/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3600" b="1">
                  <a:latin typeface="+mj-ea"/>
                  <a:ea typeface="+mj-ea"/>
                </a:rPr>
                <a:t>04</a:t>
              </a:r>
            </a:p>
          </p:txBody>
        </p:sp>
        <p:sp>
          <p:nvSpPr>
            <p:cNvPr id="20" name="矩形 19"/>
            <p:cNvSpPr/>
            <p:nvPr/>
          </p:nvSpPr>
          <p:spPr>
            <a:xfrm>
              <a:off x="9690" y="3566"/>
              <a:ext cx="1630" cy="120"/>
            </a:xfrm>
            <a:prstGeom prst="rect">
              <a:avLst/>
            </a:prstGeom>
            <a:solidFill>
              <a:schemeClr val="accent3">
                <a:lumMod val="50000"/>
              </a:schemeClr>
            </a:solidFill>
            <a:ln>
              <a:noFill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/>
                <a:t>  </a:t>
              </a:r>
            </a:p>
          </p:txBody>
        </p:sp>
      </p:grpSp>
      <p:sp>
        <p:nvSpPr>
          <p:cNvPr id="21" name="内容占位符 2"/>
          <p:cNvSpPr>
            <a:spLocks noGrp="1"/>
          </p:cNvSpPr>
          <p:nvPr/>
        </p:nvSpPr>
        <p:spPr>
          <a:xfrm>
            <a:off x="7688580" y="5360670"/>
            <a:ext cx="4512945" cy="69469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SzPct val="75000"/>
              <a:buFont typeface="Arial" panose="020B0604020202020204" pitchFamily="34" charset="0"/>
              <a:buChar char="•"/>
              <a:defRPr sz="2800" kern="120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1pPr>
            <a:lvl2pPr marL="575945" indent="-228600" algn="l" defTabSz="914400" rtl="0" eaLnBrk="1" fontAlgn="auto" latinLnBrk="0" hangingPunct="1">
              <a:lnSpc>
                <a:spcPct val="120000"/>
              </a:lnSpc>
              <a:spcBef>
                <a:spcPts val="500"/>
              </a:spcBef>
              <a:buSzPct val="75000"/>
              <a:buFont typeface="Arial" panose="020B0604020202020204" pitchFamily="34" charset="0"/>
              <a:buChar char="•"/>
              <a:defRPr sz="2200" kern="12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2pPr>
            <a:lvl3pPr marL="1007745" indent="-228600" algn="l" defTabSz="914400" rtl="0" eaLnBrk="1" fontAlgn="auto" latinLnBrk="0" hangingPunct="1">
              <a:lnSpc>
                <a:spcPct val="120000"/>
              </a:lnSpc>
              <a:spcBef>
                <a:spcPts val="500"/>
              </a:spcBef>
              <a:buSzPct val="75000"/>
              <a:buFont typeface="Arial" panose="020B0604020202020204" pitchFamily="34" charset="0"/>
              <a:buChar char="‒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3pPr>
            <a:lvl4pPr marL="1511935" indent="-228600" algn="l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buSzPct val="75000"/>
              <a:buFont typeface="Arial" panose="020B0604020202020204" pitchFamily="34" charset="0"/>
              <a:buChar char="˃"/>
              <a:defRPr sz="1800" kern="120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4pPr>
            <a:lvl5pPr marL="1943735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buSzPct val="75000"/>
              <a:buFont typeface="Arial" panose="020B0604020202020204" pitchFamily="34" charset="0"/>
              <a:buChar char="˃"/>
              <a:defRPr sz="1800" kern="120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zh-CN" sz="1600">
                <a:latin typeface="+mn-lt"/>
              </a:rPr>
              <a:t>ABOUT SHANGTAO CHAIN</a:t>
            </a:r>
            <a:r>
              <a:rPr lang="en-US" altLang="zh-CN">
                <a:latin typeface="+mn-lt"/>
              </a:rPr>
              <a:t> </a:t>
            </a:r>
          </a:p>
        </p:txBody>
      </p:sp>
      <p:sp>
        <p:nvSpPr>
          <p:cNvPr id="22" name="内容占位符 2"/>
          <p:cNvSpPr>
            <a:spLocks noGrp="1"/>
          </p:cNvSpPr>
          <p:nvPr/>
        </p:nvSpPr>
        <p:spPr>
          <a:xfrm>
            <a:off x="7625080" y="1134110"/>
            <a:ext cx="4512945" cy="69469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SzPct val="75000"/>
              <a:buFont typeface="Arial" panose="020B0604020202020204" pitchFamily="34" charset="0"/>
              <a:buChar char="•"/>
              <a:defRPr sz="2800" kern="120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1pPr>
            <a:lvl2pPr marL="575945" indent="-228600" algn="l" defTabSz="914400" rtl="0" eaLnBrk="1" fontAlgn="auto" latinLnBrk="0" hangingPunct="1">
              <a:lnSpc>
                <a:spcPct val="120000"/>
              </a:lnSpc>
              <a:spcBef>
                <a:spcPts val="500"/>
              </a:spcBef>
              <a:buSzPct val="75000"/>
              <a:buFont typeface="Arial" panose="020B0604020202020204" pitchFamily="34" charset="0"/>
              <a:buChar char="•"/>
              <a:defRPr sz="2200" kern="12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2pPr>
            <a:lvl3pPr marL="1007745" indent="-228600" algn="l" defTabSz="914400" rtl="0" eaLnBrk="1" fontAlgn="auto" latinLnBrk="0" hangingPunct="1">
              <a:lnSpc>
                <a:spcPct val="120000"/>
              </a:lnSpc>
              <a:spcBef>
                <a:spcPts val="500"/>
              </a:spcBef>
              <a:buSzPct val="75000"/>
              <a:buFont typeface="Arial" panose="020B0604020202020204" pitchFamily="34" charset="0"/>
              <a:buChar char="‒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3pPr>
            <a:lvl4pPr marL="1511935" indent="-228600" algn="l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buSzPct val="75000"/>
              <a:buFont typeface="Arial" panose="020B0604020202020204" pitchFamily="34" charset="0"/>
              <a:buChar char="˃"/>
              <a:defRPr sz="1800" kern="120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4pPr>
            <a:lvl5pPr marL="1943735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buSzPct val="75000"/>
              <a:buFont typeface="Arial" panose="020B0604020202020204" pitchFamily="34" charset="0"/>
              <a:buChar char="˃"/>
              <a:defRPr sz="1800" kern="120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zh-CN" altLang="zh-CN"/>
              <a:t>连锁企业痛点</a:t>
            </a:r>
          </a:p>
        </p:txBody>
      </p:sp>
      <p:sp>
        <p:nvSpPr>
          <p:cNvPr id="23" name="内容占位符 2"/>
          <p:cNvSpPr>
            <a:spLocks noGrp="1"/>
          </p:cNvSpPr>
          <p:nvPr/>
        </p:nvSpPr>
        <p:spPr>
          <a:xfrm>
            <a:off x="7646670" y="1491615"/>
            <a:ext cx="4512945" cy="69469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SzPct val="75000"/>
              <a:buFont typeface="Arial" panose="020B0604020202020204" pitchFamily="34" charset="0"/>
              <a:buChar char="•"/>
              <a:defRPr sz="2800" kern="120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1pPr>
            <a:lvl2pPr marL="575945" indent="-228600" algn="l" defTabSz="914400" rtl="0" eaLnBrk="1" fontAlgn="auto" latinLnBrk="0" hangingPunct="1">
              <a:lnSpc>
                <a:spcPct val="120000"/>
              </a:lnSpc>
              <a:spcBef>
                <a:spcPts val="500"/>
              </a:spcBef>
              <a:buSzPct val="75000"/>
              <a:buFont typeface="Arial" panose="020B0604020202020204" pitchFamily="34" charset="0"/>
              <a:buChar char="•"/>
              <a:defRPr sz="2200" kern="12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2pPr>
            <a:lvl3pPr marL="1007745" indent="-228600" algn="l" defTabSz="914400" rtl="0" eaLnBrk="1" fontAlgn="auto" latinLnBrk="0" hangingPunct="1">
              <a:lnSpc>
                <a:spcPct val="120000"/>
              </a:lnSpc>
              <a:spcBef>
                <a:spcPts val="500"/>
              </a:spcBef>
              <a:buSzPct val="75000"/>
              <a:buFont typeface="Arial" panose="020B0604020202020204" pitchFamily="34" charset="0"/>
              <a:buChar char="‒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3pPr>
            <a:lvl4pPr marL="1511935" indent="-228600" algn="l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buSzPct val="75000"/>
              <a:buFont typeface="Arial" panose="020B0604020202020204" pitchFamily="34" charset="0"/>
              <a:buChar char="˃"/>
              <a:defRPr sz="1800" kern="120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4pPr>
            <a:lvl5pPr marL="1943735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buSzPct val="75000"/>
              <a:buFont typeface="Arial" panose="020B0604020202020204" pitchFamily="34" charset="0"/>
              <a:buChar char="˃"/>
              <a:defRPr sz="1800" kern="120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zh-CN" sz="1600">
                <a:latin typeface="+mn-lt"/>
              </a:rPr>
              <a:t>CHAIN STORE PAIN POINT</a:t>
            </a:r>
            <a:r>
              <a:rPr lang="en-US" altLang="zh-CN">
                <a:latin typeface="+mn-lt"/>
              </a:rPr>
              <a:t> </a:t>
            </a:r>
          </a:p>
        </p:txBody>
      </p:sp>
      <p:sp>
        <p:nvSpPr>
          <p:cNvPr id="24" name="内容占位符 2"/>
          <p:cNvSpPr>
            <a:spLocks noGrp="1"/>
          </p:cNvSpPr>
          <p:nvPr/>
        </p:nvSpPr>
        <p:spPr>
          <a:xfrm>
            <a:off x="7635875" y="2299970"/>
            <a:ext cx="4512945" cy="69469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SzPct val="75000"/>
              <a:buFont typeface="Arial" panose="020B0604020202020204" pitchFamily="34" charset="0"/>
              <a:buChar char="•"/>
              <a:defRPr sz="2800" kern="120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1pPr>
            <a:lvl2pPr marL="575945" indent="-228600" algn="l" defTabSz="914400" rtl="0" eaLnBrk="1" fontAlgn="auto" latinLnBrk="0" hangingPunct="1">
              <a:lnSpc>
                <a:spcPct val="120000"/>
              </a:lnSpc>
              <a:spcBef>
                <a:spcPts val="500"/>
              </a:spcBef>
              <a:buSzPct val="75000"/>
              <a:buFont typeface="Arial" panose="020B0604020202020204" pitchFamily="34" charset="0"/>
              <a:buChar char="•"/>
              <a:defRPr sz="2200" kern="12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2pPr>
            <a:lvl3pPr marL="1007745" indent="-228600" algn="l" defTabSz="914400" rtl="0" eaLnBrk="1" fontAlgn="auto" latinLnBrk="0" hangingPunct="1">
              <a:lnSpc>
                <a:spcPct val="120000"/>
              </a:lnSpc>
              <a:spcBef>
                <a:spcPts val="500"/>
              </a:spcBef>
              <a:buSzPct val="75000"/>
              <a:buFont typeface="Arial" panose="020B0604020202020204" pitchFamily="34" charset="0"/>
              <a:buChar char="‒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3pPr>
            <a:lvl4pPr marL="1511935" indent="-228600" algn="l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buSzPct val="75000"/>
              <a:buFont typeface="Arial" panose="020B0604020202020204" pitchFamily="34" charset="0"/>
              <a:buChar char="˃"/>
              <a:defRPr sz="1800" kern="120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4pPr>
            <a:lvl5pPr marL="1943735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buSzPct val="75000"/>
              <a:buFont typeface="Arial" panose="020B0604020202020204" pitchFamily="34" charset="0"/>
              <a:buChar char="˃"/>
              <a:defRPr sz="1800" kern="120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zh-CN" altLang="zh-CN"/>
              <a:t>商淘连锁方案</a:t>
            </a:r>
            <a:endParaRPr lang="en-US" altLang="zh-CN"/>
          </a:p>
        </p:txBody>
      </p:sp>
      <p:sp>
        <p:nvSpPr>
          <p:cNvPr id="25" name="内容占位符 2"/>
          <p:cNvSpPr>
            <a:spLocks noGrp="1"/>
          </p:cNvSpPr>
          <p:nvPr/>
        </p:nvSpPr>
        <p:spPr>
          <a:xfrm>
            <a:off x="7657465" y="2669540"/>
            <a:ext cx="4512945" cy="69469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SzPct val="75000"/>
              <a:buFont typeface="Arial" panose="020B0604020202020204" pitchFamily="34" charset="0"/>
              <a:buChar char="•"/>
              <a:defRPr sz="2800" kern="120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1pPr>
            <a:lvl2pPr marL="575945" indent="-228600" algn="l" defTabSz="914400" rtl="0" eaLnBrk="1" fontAlgn="auto" latinLnBrk="0" hangingPunct="1">
              <a:lnSpc>
                <a:spcPct val="120000"/>
              </a:lnSpc>
              <a:spcBef>
                <a:spcPts val="500"/>
              </a:spcBef>
              <a:buSzPct val="75000"/>
              <a:buFont typeface="Arial" panose="020B0604020202020204" pitchFamily="34" charset="0"/>
              <a:buChar char="•"/>
              <a:defRPr sz="2200" kern="12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2pPr>
            <a:lvl3pPr marL="1007745" indent="-228600" algn="l" defTabSz="914400" rtl="0" eaLnBrk="1" fontAlgn="auto" latinLnBrk="0" hangingPunct="1">
              <a:lnSpc>
                <a:spcPct val="120000"/>
              </a:lnSpc>
              <a:spcBef>
                <a:spcPts val="500"/>
              </a:spcBef>
              <a:buSzPct val="75000"/>
              <a:buFont typeface="Arial" panose="020B0604020202020204" pitchFamily="34" charset="0"/>
              <a:buChar char="‒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3pPr>
            <a:lvl4pPr marL="1511935" indent="-228600" algn="l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buSzPct val="75000"/>
              <a:buFont typeface="Arial" panose="020B0604020202020204" pitchFamily="34" charset="0"/>
              <a:buChar char="˃"/>
              <a:defRPr sz="1800" kern="120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4pPr>
            <a:lvl5pPr marL="1943735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buSzPct val="75000"/>
              <a:buFont typeface="Arial" panose="020B0604020202020204" pitchFamily="34" charset="0"/>
              <a:buChar char="˃"/>
              <a:defRPr sz="1800" kern="120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zh-CN" sz="1600">
                <a:latin typeface="+mn-lt"/>
              </a:rPr>
              <a:t>SHANGTAO CHAIN SCHEME</a:t>
            </a:r>
            <a:r>
              <a:rPr lang="en-US" altLang="zh-CN">
                <a:latin typeface="+mn-lt"/>
              </a:rPr>
              <a:t> </a:t>
            </a:r>
          </a:p>
        </p:txBody>
      </p:sp>
      <p:sp>
        <p:nvSpPr>
          <p:cNvPr id="26" name="内容占位符 2"/>
          <p:cNvSpPr>
            <a:spLocks noGrp="1"/>
          </p:cNvSpPr>
          <p:nvPr/>
        </p:nvSpPr>
        <p:spPr>
          <a:xfrm>
            <a:off x="7651750" y="3625850"/>
            <a:ext cx="4512945" cy="69469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SzPct val="75000"/>
              <a:buFont typeface="Arial" panose="020B0604020202020204" pitchFamily="34" charset="0"/>
              <a:buChar char="•"/>
              <a:defRPr sz="2800" kern="120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1pPr>
            <a:lvl2pPr marL="575945" indent="-228600" algn="l" defTabSz="914400" rtl="0" eaLnBrk="1" fontAlgn="auto" latinLnBrk="0" hangingPunct="1">
              <a:lnSpc>
                <a:spcPct val="120000"/>
              </a:lnSpc>
              <a:spcBef>
                <a:spcPts val="500"/>
              </a:spcBef>
              <a:buSzPct val="75000"/>
              <a:buFont typeface="Arial" panose="020B0604020202020204" pitchFamily="34" charset="0"/>
              <a:buChar char="•"/>
              <a:defRPr sz="2200" kern="12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2pPr>
            <a:lvl3pPr marL="1007745" indent="-228600" algn="l" defTabSz="914400" rtl="0" eaLnBrk="1" fontAlgn="auto" latinLnBrk="0" hangingPunct="1">
              <a:lnSpc>
                <a:spcPct val="120000"/>
              </a:lnSpc>
              <a:spcBef>
                <a:spcPts val="500"/>
              </a:spcBef>
              <a:buSzPct val="75000"/>
              <a:buFont typeface="Arial" panose="020B0604020202020204" pitchFamily="34" charset="0"/>
              <a:buChar char="‒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3pPr>
            <a:lvl4pPr marL="1511935" indent="-228600" algn="l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buSzPct val="75000"/>
              <a:buFont typeface="Arial" panose="020B0604020202020204" pitchFamily="34" charset="0"/>
              <a:buChar char="˃"/>
              <a:defRPr sz="1800" kern="120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4pPr>
            <a:lvl5pPr marL="1943735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buSzPct val="75000"/>
              <a:buFont typeface="Arial" panose="020B0604020202020204" pitchFamily="34" charset="0"/>
              <a:buChar char="˃"/>
              <a:defRPr sz="1800" kern="120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zh-CN" altLang="en-US" dirty="0" smtClean="0"/>
              <a:t>连锁功能展示</a:t>
            </a:r>
            <a:endParaRPr lang="zh-CN" altLang="en-US" dirty="0"/>
          </a:p>
        </p:txBody>
      </p:sp>
      <p:sp>
        <p:nvSpPr>
          <p:cNvPr id="27" name="内容占位符 2"/>
          <p:cNvSpPr>
            <a:spLocks noGrp="1"/>
          </p:cNvSpPr>
          <p:nvPr/>
        </p:nvSpPr>
        <p:spPr>
          <a:xfrm>
            <a:off x="7673340" y="3983355"/>
            <a:ext cx="4512945" cy="69469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SzPct val="75000"/>
              <a:buFont typeface="Arial" panose="020B0604020202020204" pitchFamily="34" charset="0"/>
              <a:buChar char="•"/>
              <a:defRPr sz="2800" kern="120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1pPr>
            <a:lvl2pPr marL="575945" indent="-228600" algn="l" defTabSz="914400" rtl="0" eaLnBrk="1" fontAlgn="auto" latinLnBrk="0" hangingPunct="1">
              <a:lnSpc>
                <a:spcPct val="120000"/>
              </a:lnSpc>
              <a:spcBef>
                <a:spcPts val="500"/>
              </a:spcBef>
              <a:buSzPct val="75000"/>
              <a:buFont typeface="Arial" panose="020B0604020202020204" pitchFamily="34" charset="0"/>
              <a:buChar char="•"/>
              <a:defRPr sz="2200" kern="12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2pPr>
            <a:lvl3pPr marL="1007745" indent="-228600" algn="l" defTabSz="914400" rtl="0" eaLnBrk="1" fontAlgn="auto" latinLnBrk="0" hangingPunct="1">
              <a:lnSpc>
                <a:spcPct val="120000"/>
              </a:lnSpc>
              <a:spcBef>
                <a:spcPts val="500"/>
              </a:spcBef>
              <a:buSzPct val="75000"/>
              <a:buFont typeface="Arial" panose="020B0604020202020204" pitchFamily="34" charset="0"/>
              <a:buChar char="‒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3pPr>
            <a:lvl4pPr marL="1511935" indent="-228600" algn="l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buSzPct val="75000"/>
              <a:buFont typeface="Arial" panose="020B0604020202020204" pitchFamily="34" charset="0"/>
              <a:buChar char="˃"/>
              <a:defRPr sz="1800" kern="120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4pPr>
            <a:lvl5pPr marL="1943735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buSzPct val="75000"/>
              <a:buFont typeface="Arial" panose="020B0604020202020204" pitchFamily="34" charset="0"/>
              <a:buChar char="˃"/>
              <a:defRPr sz="1800" kern="120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zh-CN" sz="1600">
                <a:latin typeface="+mn-lt"/>
              </a:rPr>
              <a:t>FUNCTION AND PART SHOW</a:t>
            </a:r>
            <a:r>
              <a:rPr lang="en-US" altLang="zh-CN">
                <a:latin typeface="+mn-lt"/>
              </a:rPr>
              <a:t> </a:t>
            </a:r>
          </a:p>
        </p:txBody>
      </p:sp>
      <p:sp>
        <p:nvSpPr>
          <p:cNvPr id="2" name="标题 3"/>
          <p:cNvSpPr/>
          <p:nvPr/>
        </p:nvSpPr>
        <p:spPr>
          <a:xfrm>
            <a:off x="1724025" y="738505"/>
            <a:ext cx="3270885" cy="3418205"/>
          </a:xfrm>
          <a:prstGeom prst="rect">
            <a:avLst/>
          </a:prstGeom>
          <a:effectLst>
            <a:outerShdw blurRad="88900" dist="101600" dir="5400000" algn="ctr" rotWithShape="0">
              <a:srgbClr val="000000">
                <a:alpha val="2000"/>
              </a:srgbClr>
            </a:outerShdw>
          </a:effectLst>
        </p:spPr>
        <p:txBody>
          <a:bodyPr vert="horz" lIns="91440" tIns="45720" rIns="91440" bIns="45720" rtlCol="0" anchor="b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>
                <a:solidFill>
                  <a:srgbClr val="202020"/>
                </a:solidFill>
                <a:effectLst>
                  <a:outerShdw blurRad="50800" dist="38100" dir="5400000" algn="t" rotWithShape="0">
                    <a:prstClr val="black">
                      <a:alpha val="20000"/>
                    </a:prstClr>
                  </a:outerShdw>
                </a:effectLst>
                <a:latin typeface="微软雅黑" panose="020B0503020204020204" charset="-122"/>
                <a:ea typeface="微软雅黑" panose="020B0503020204020204" charset="-122"/>
                <a:cs typeface="+mj-cs"/>
              </a:defRPr>
            </a:lvl1pPr>
          </a:lstStyle>
          <a:p>
            <a:pPr indent="-457200" algn="ctr" fontAlgn="auto">
              <a:lnSpc>
                <a:spcPct val="150000"/>
              </a:lnSpc>
            </a:pPr>
            <a:r>
              <a:rPr lang="zh-CN" altLang="en-US"/>
              <a:t>目录</a:t>
            </a:r>
            <a:r>
              <a:rPr lang="en-US" altLang="zh-CN"/>
              <a:t>CONTENTS</a:t>
            </a: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250">
        <p:fade/>
      </p:transition>
    </mc:Choice>
    <mc:Fallback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21" grpId="0"/>
      <p:bldP spid="22" grpId="0"/>
      <p:bldP spid="23" grpId="0"/>
      <p:bldP spid="24" grpId="0"/>
      <p:bldP spid="25" grpId="0"/>
      <p:bldP spid="26" grpId="0"/>
      <p:bldP spid="27" grpId="0"/>
      <p:bldP spid="2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312545" y="652145"/>
            <a:ext cx="785685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sz="2400">
                <a:latin typeface="微软雅黑" panose="020B0503020204020204" charset="-122"/>
                <a:ea typeface="微软雅黑" panose="020B0503020204020204" charset="-122"/>
              </a:rPr>
              <a:t>案例之：依旧定制</a:t>
            </a:r>
            <a:endParaRPr lang="en-US" altLang="zh-CN" sz="240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" name=" 220"/>
          <p:cNvSpPr/>
          <p:nvPr/>
        </p:nvSpPr>
        <p:spPr>
          <a:xfrm>
            <a:off x="556895" y="741045"/>
            <a:ext cx="478790" cy="204470"/>
          </a:xfrm>
          <a:prstGeom prst="homePlate">
            <a:avLst/>
          </a:prstGeom>
          <a:solidFill>
            <a:schemeClr val="accent4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pic>
        <p:nvPicPr>
          <p:cNvPr id="1741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84070" y="1532255"/>
            <a:ext cx="5118735" cy="4467860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17414" name="Picture 4" hidden="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411085" y="3886200"/>
            <a:ext cx="1176020" cy="2355850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perspectiveHeroicExtremeLeftFacing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17415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36995" y="3408680"/>
            <a:ext cx="1477010" cy="287909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innerShdw blurRad="63500" dist="50800" dir="8100000">
              <a:prstClr val="black">
                <a:alpha val="50000"/>
              </a:prstClr>
            </a:innerShdw>
          </a:effectLst>
          <a:scene3d>
            <a:camera prst="perspectiveContrastingRightFacing"/>
            <a:lightRig rig="threePt" dir="t"/>
          </a:scene3d>
        </p:spPr>
      </p:pic>
      <p:sp>
        <p:nvSpPr>
          <p:cNvPr id="27656" name="矩形 7"/>
          <p:cNvSpPr/>
          <p:nvPr/>
        </p:nvSpPr>
        <p:spPr>
          <a:xfrm>
            <a:off x="7990205" y="1456055"/>
            <a:ext cx="2621280" cy="299974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marL="285750" indent="-285750" algn="just" fontAlgn="auto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专注于定制的互联网公司，让动漫</a:t>
            </a:r>
            <a:r>
              <a:rPr lang="en-US" altLang="zh-CN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IP</a:t>
            </a:r>
            <a:r>
              <a:rPr lang="zh-CN" altLang="en-US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真正“动”起来</a:t>
            </a:r>
            <a:endParaRPr lang="en-US" altLang="zh-CN" dirty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marL="285750" indent="-285750" algn="just" fontAlgn="auto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获得同行保险在全国</a:t>
            </a:r>
            <a:r>
              <a:rPr lang="en-US" altLang="zh-CN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200</a:t>
            </a:r>
            <a:r>
              <a:rPr lang="zh-CN" altLang="en-US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个多城市的渠道资源及同顺控股集团</a:t>
            </a:r>
            <a:r>
              <a:rPr lang="en-US" altLang="zh-CN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1500</a:t>
            </a:r>
            <a:r>
              <a:rPr lang="zh-CN" altLang="en-US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万投资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4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4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74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74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76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76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6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312545" y="652145"/>
            <a:ext cx="785685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sz="2400" dirty="0">
                <a:latin typeface="微软雅黑" panose="020B0503020204020204" charset="-122"/>
                <a:ea typeface="微软雅黑" panose="020B0503020204020204" charset="-122"/>
              </a:rPr>
              <a:t>案例之</a:t>
            </a:r>
            <a:r>
              <a:rPr lang="zh-CN" sz="2400" dirty="0" smtClean="0">
                <a:latin typeface="微软雅黑" panose="020B0503020204020204" charset="-122"/>
                <a:ea typeface="微软雅黑" panose="020B0503020204020204" charset="-122"/>
              </a:rPr>
              <a:t>：</a:t>
            </a:r>
            <a:r>
              <a:rPr lang="zh-CN" altLang="en-US" sz="2400" dirty="0" smtClean="0">
                <a:latin typeface="微软雅黑" panose="020B0503020204020204" charset="-122"/>
                <a:ea typeface="微软雅黑" panose="020B0503020204020204" charset="-122"/>
              </a:rPr>
              <a:t>北京山天大储商城</a:t>
            </a:r>
            <a:endParaRPr lang="en-US" altLang="zh-CN" sz="24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" name=" 220"/>
          <p:cNvSpPr/>
          <p:nvPr/>
        </p:nvSpPr>
        <p:spPr>
          <a:xfrm>
            <a:off x="556895" y="741045"/>
            <a:ext cx="478790" cy="204470"/>
          </a:xfrm>
          <a:prstGeom prst="homePlate">
            <a:avLst/>
          </a:prstGeom>
          <a:solidFill>
            <a:schemeClr val="accent4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6" name="矩形 5"/>
          <p:cNvSpPr>
            <a:spLocks noChangeArrowheads="1"/>
          </p:cNvSpPr>
          <p:nvPr/>
        </p:nvSpPr>
        <p:spPr bwMode="auto">
          <a:xfrm>
            <a:off x="7391400" y="2819400"/>
            <a:ext cx="3241675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/>
              <a:t>山天大储股份集团股份有限公司：</a:t>
            </a:r>
            <a:endParaRPr lang="en-US" altLang="zh-CN" sz="1600" dirty="0"/>
          </a:p>
          <a:p>
            <a:pPr>
              <a:lnSpc>
                <a:spcPct val="150000"/>
              </a:lnSpc>
            </a:pPr>
            <a:r>
              <a:rPr lang="zh-CN" altLang="en-US" sz="1600" dirty="0"/>
              <a:t>上市企业</a:t>
            </a:r>
            <a:endParaRPr lang="en-US" altLang="zh-CN" sz="1600" dirty="0"/>
          </a:p>
          <a:p>
            <a:pPr>
              <a:lnSpc>
                <a:spcPct val="150000"/>
              </a:lnSpc>
            </a:pPr>
            <a:r>
              <a:rPr lang="zh-CN" altLang="en-US" sz="1600" dirty="0"/>
              <a:t>高新技术企业</a:t>
            </a:r>
            <a:endParaRPr lang="en-US" altLang="zh-CN" sz="1600" dirty="0"/>
          </a:p>
          <a:p>
            <a:pPr>
              <a:lnSpc>
                <a:spcPct val="150000"/>
              </a:lnSpc>
            </a:pPr>
            <a:r>
              <a:rPr lang="zh-CN" altLang="en-US" sz="1600" dirty="0"/>
              <a:t>中国知识产权知名品牌服务商</a:t>
            </a:r>
          </a:p>
        </p:txBody>
      </p:sp>
      <p:pic>
        <p:nvPicPr>
          <p:cNvPr id="7" name="图片 6" descr="商标专利查询"/>
          <p:cNvPicPr>
            <a:picLocks noChangeAspect="1" noChangeArrowheads="1"/>
          </p:cNvPicPr>
          <p:nvPr/>
        </p:nvPicPr>
        <p:blipFill>
          <a:blip r:embed="rId2" cstate="print"/>
          <a:srcRect l="14743" t="-69" r="12231" b="75153"/>
          <a:stretch>
            <a:fillRect/>
          </a:stretch>
        </p:blipFill>
        <p:spPr bwMode="auto">
          <a:xfrm>
            <a:off x="1620838" y="1414463"/>
            <a:ext cx="4802187" cy="4713287"/>
          </a:xfrm>
          <a:prstGeom prst="rect">
            <a:avLst/>
          </a:prstGeom>
          <a:noFill/>
          <a:ln w="9525">
            <a:solidFill>
              <a:srgbClr val="D9D9D9"/>
            </a:solidFill>
            <a:round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5420360" y="1642745"/>
            <a:ext cx="4533265" cy="4135755"/>
          </a:xfrm>
          <a:prstGeom prst="roundRect">
            <a:avLst/>
          </a:prstGeom>
          <a:noFill/>
          <a:ln w="25400">
            <a:solidFill>
              <a:srgbClr val="FF6600"/>
            </a:solidFill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>
                <a:latin typeface="微软雅黑" panose="020B0503020204020204" charset="-122"/>
                <a:ea typeface="微软雅黑" panose="020B0503020204020204" charset="-122"/>
              </a:rPr>
              <a:t>                </a:t>
            </a:r>
          </a:p>
        </p:txBody>
      </p:sp>
      <p:sp>
        <p:nvSpPr>
          <p:cNvPr id="3" name="圆角矩形 2"/>
          <p:cNvSpPr/>
          <p:nvPr/>
        </p:nvSpPr>
        <p:spPr>
          <a:xfrm>
            <a:off x="2379345" y="1643380"/>
            <a:ext cx="4533265" cy="4135755"/>
          </a:xfrm>
          <a:prstGeom prst="roundRect">
            <a:avLst/>
          </a:prstGeom>
          <a:noFill/>
          <a:ln w="25400">
            <a:solidFill>
              <a:srgbClr val="FF6600"/>
            </a:solidFill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/>
              <a:t>                </a:t>
            </a: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3607435" y="2850515"/>
            <a:ext cx="1214438" cy="3683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anose="020B0503020204020204" charset="-122"/>
                <a:ea typeface="微软雅黑" panose="020B0503020204020204" charset="-122"/>
              </a:rPr>
              <a:t>技术支持</a:t>
            </a: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3644265" y="3279140"/>
            <a:ext cx="1214438" cy="3698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anose="020B0503020204020204" charset="-122"/>
                <a:ea typeface="微软雅黑" panose="020B0503020204020204" charset="-122"/>
              </a:rPr>
              <a:t>培训</a:t>
            </a:r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3644265" y="3773488"/>
            <a:ext cx="1214438" cy="3698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anose="020B0503020204020204" charset="-122"/>
                <a:ea typeface="微软雅黑" panose="020B0503020204020204" charset="-122"/>
              </a:rPr>
              <a:t>集成实施</a:t>
            </a:r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3644265" y="4273550"/>
            <a:ext cx="1500188" cy="3698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anose="020B0503020204020204" charset="-122"/>
                <a:ea typeface="微软雅黑" panose="020B0503020204020204" charset="-122"/>
              </a:rPr>
              <a:t>客户化定制</a:t>
            </a:r>
          </a:p>
        </p:txBody>
      </p:sp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3644265" y="4773613"/>
            <a:ext cx="1214438" cy="3698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anose="020B0503020204020204" charset="-122"/>
                <a:ea typeface="微软雅黑" panose="020B0503020204020204" charset="-122"/>
              </a:rPr>
              <a:t>业务咨询</a:t>
            </a:r>
          </a:p>
        </p:txBody>
      </p:sp>
      <p:sp>
        <p:nvSpPr>
          <p:cNvPr id="21" name="TextBox 20"/>
          <p:cNvSpPr txBox="1">
            <a:spLocks noChangeArrowheads="1"/>
          </p:cNvSpPr>
          <p:nvPr/>
        </p:nvSpPr>
        <p:spPr bwMode="auto">
          <a:xfrm>
            <a:off x="7959090" y="2957830"/>
            <a:ext cx="1214438" cy="3698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dirty="0">
                <a:latin typeface="微软雅黑" panose="020B0503020204020204" charset="-122"/>
                <a:ea typeface="微软雅黑" panose="020B0503020204020204" charset="-122"/>
              </a:rPr>
              <a:t>软件代理</a:t>
            </a:r>
          </a:p>
        </p:txBody>
      </p:sp>
      <p:sp>
        <p:nvSpPr>
          <p:cNvPr id="22" name="TextBox 21"/>
          <p:cNvSpPr txBox="1">
            <a:spLocks noChangeArrowheads="1"/>
          </p:cNvSpPr>
          <p:nvPr/>
        </p:nvSpPr>
        <p:spPr bwMode="auto">
          <a:xfrm>
            <a:off x="7967711" y="3468688"/>
            <a:ext cx="1214438" cy="3683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dirty="0">
                <a:latin typeface="微软雅黑" panose="020B0503020204020204" charset="-122"/>
                <a:ea typeface="微软雅黑" panose="020B0503020204020204" charset="-122"/>
              </a:rPr>
              <a:t>应用开发</a:t>
            </a:r>
          </a:p>
        </p:txBody>
      </p:sp>
      <p:sp>
        <p:nvSpPr>
          <p:cNvPr id="23" name="TextBox 22"/>
          <p:cNvSpPr txBox="1">
            <a:spLocks noChangeArrowheads="1"/>
          </p:cNvSpPr>
          <p:nvPr/>
        </p:nvSpPr>
        <p:spPr bwMode="auto">
          <a:xfrm>
            <a:off x="7959090" y="3906203"/>
            <a:ext cx="1214438" cy="3698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dirty="0">
                <a:latin typeface="微软雅黑" panose="020B0503020204020204" charset="-122"/>
                <a:ea typeface="微软雅黑" panose="020B0503020204020204" charset="-122"/>
              </a:rPr>
              <a:t>系统运营</a:t>
            </a:r>
          </a:p>
        </p:txBody>
      </p:sp>
      <p:sp>
        <p:nvSpPr>
          <p:cNvPr id="24" name="TextBox 23"/>
          <p:cNvSpPr txBox="1">
            <a:spLocks noChangeArrowheads="1"/>
          </p:cNvSpPr>
          <p:nvPr/>
        </p:nvSpPr>
        <p:spPr bwMode="auto">
          <a:xfrm>
            <a:off x="7959090" y="4406265"/>
            <a:ext cx="1214438" cy="3683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系统 维护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2938780" y="2006600"/>
            <a:ext cx="2286000" cy="645160"/>
          </a:xfrm>
          <a:prstGeom prst="rect">
            <a:avLst/>
          </a:prstGeom>
          <a:noFill/>
          <a:effectLst>
            <a:outerShdw blurRad="50800" dist="12700" dir="5400000" algn="t" rotWithShape="0">
              <a:prstClr val="black">
                <a:alpha val="16000"/>
              </a:prstClr>
            </a:outerShdw>
          </a:effectLst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b="1" dirty="0">
                <a:solidFill>
                  <a:schemeClr val="accent4"/>
                </a:solidFill>
                <a:effectLst/>
                <a:latin typeface="微软雅黑" panose="020B0503020204020204" charset="-122"/>
                <a:ea typeface="微软雅黑" panose="020B0503020204020204" charset="-122"/>
              </a:rPr>
              <a:t>建设阶段鼎力支持</a:t>
            </a:r>
            <a:endParaRPr lang="en-US" altLang="zh-CN" b="1" dirty="0">
              <a:solidFill>
                <a:schemeClr val="accent4"/>
              </a:solidFill>
              <a:effectLst/>
              <a:latin typeface="微软雅黑" panose="020B0503020204020204" charset="-122"/>
              <a:ea typeface="微软雅黑" panose="020B0503020204020204" charset="-122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b="1" dirty="0">
                <a:solidFill>
                  <a:schemeClr val="accent4"/>
                </a:solidFill>
                <a:effectLst/>
                <a:latin typeface="微软雅黑" panose="020B0503020204020204" charset="-122"/>
                <a:ea typeface="微软雅黑" panose="020B0503020204020204" charset="-122"/>
              </a:rPr>
              <a:t>全程无忧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7164705" y="2006600"/>
            <a:ext cx="2428875" cy="368300"/>
          </a:xfrm>
          <a:prstGeom prst="rect">
            <a:avLst/>
          </a:prstGeom>
          <a:noFill/>
          <a:effectLst>
            <a:outerShdw blurRad="50800" dist="12700" dir="5400000" algn="t" rotWithShape="0">
              <a:prstClr val="black">
                <a:alpha val="16000"/>
              </a:prstClr>
            </a:outerShdw>
          </a:effectLst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b="1" dirty="0">
                <a:solidFill>
                  <a:schemeClr val="accent4"/>
                </a:solidFill>
                <a:effectLst/>
                <a:latin typeface="微软雅黑" panose="020B0503020204020204" charset="-122"/>
                <a:ea typeface="微软雅黑" panose="020B0503020204020204" charset="-122"/>
              </a:rPr>
              <a:t>运营服务，增值无限</a:t>
            </a:r>
          </a:p>
        </p:txBody>
      </p:sp>
      <p:pic>
        <p:nvPicPr>
          <p:cNvPr id="40" name="图片 39" descr="配图_06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140325" y="3458845"/>
            <a:ext cx="2085975" cy="2085975"/>
          </a:xfrm>
          <a:prstGeom prst="rect">
            <a:avLst/>
          </a:prstGeom>
        </p:spPr>
      </p:pic>
      <p:sp>
        <p:nvSpPr>
          <p:cNvPr id="27" name="TextBox 26"/>
          <p:cNvSpPr txBox="1">
            <a:spLocks noChangeArrowheads="1"/>
          </p:cNvSpPr>
          <p:nvPr/>
        </p:nvSpPr>
        <p:spPr bwMode="auto">
          <a:xfrm>
            <a:off x="5626418" y="2651443"/>
            <a:ext cx="1285875" cy="64516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b="1">
                <a:solidFill>
                  <a:schemeClr val="accent4"/>
                </a:solidFill>
                <a:latin typeface="微软雅黑" panose="020B0503020204020204" charset="-122"/>
                <a:ea typeface="微软雅黑" panose="020B0503020204020204" charset="-122"/>
              </a:rPr>
              <a:t>商淘软件贴心服务</a:t>
            </a:r>
          </a:p>
        </p:txBody>
      </p:sp>
      <p:sp>
        <p:nvSpPr>
          <p:cNvPr id="28" name="波形 27"/>
          <p:cNvSpPr/>
          <p:nvPr/>
        </p:nvSpPr>
        <p:spPr>
          <a:xfrm>
            <a:off x="4790112" y="5143511"/>
            <a:ext cx="2786082" cy="857257"/>
          </a:xfrm>
          <a:prstGeom prst="wave">
            <a:avLst>
              <a:gd name="adj1" fmla="val 12500"/>
              <a:gd name="adj2" fmla="val 342"/>
            </a:avLst>
          </a:prstGeom>
          <a:solidFill>
            <a:schemeClr val="accent4"/>
          </a:solidFill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dirty="0">
                <a:solidFill>
                  <a:schemeClr val="bg1"/>
                </a:solidFill>
              </a:rPr>
              <a:t>你有我优，用心服务</a:t>
            </a:r>
          </a:p>
        </p:txBody>
      </p:sp>
      <p:sp>
        <p:nvSpPr>
          <p:cNvPr id="224" name=" 224"/>
          <p:cNvSpPr/>
          <p:nvPr/>
        </p:nvSpPr>
        <p:spPr>
          <a:xfrm rot="5400000">
            <a:off x="3249930" y="2891155"/>
            <a:ext cx="288925" cy="288925"/>
          </a:xfrm>
          <a:custGeom>
            <a:avLst/>
            <a:gdLst/>
            <a:ahLst/>
            <a:cxnLst/>
            <a:rect l="l" t="t" r="r" b="b"/>
            <a:pathLst>
              <a:path w="1056529" h="1289138">
                <a:moveTo>
                  <a:pt x="532049" y="0"/>
                </a:moveTo>
                <a:cubicBezTo>
                  <a:pt x="556036" y="0"/>
                  <a:pt x="580024" y="21509"/>
                  <a:pt x="598326" y="64527"/>
                </a:cubicBezTo>
                <a:lnTo>
                  <a:pt x="637123" y="155716"/>
                </a:lnTo>
                <a:lnTo>
                  <a:pt x="900272" y="815646"/>
                </a:lnTo>
                <a:lnTo>
                  <a:pt x="898583" y="814429"/>
                </a:lnTo>
                <a:lnTo>
                  <a:pt x="1044424" y="1179716"/>
                </a:lnTo>
                <a:cubicBezTo>
                  <a:pt x="1062241" y="1224336"/>
                  <a:pt x="1059762" y="1257212"/>
                  <a:pt x="1041112" y="1273690"/>
                </a:cubicBezTo>
                <a:cubicBezTo>
                  <a:pt x="1040954" y="1274425"/>
                  <a:pt x="1040516" y="1274887"/>
                  <a:pt x="1040066" y="1275336"/>
                </a:cubicBezTo>
                <a:cubicBezTo>
                  <a:pt x="1022948" y="1292456"/>
                  <a:pt x="990619" y="1294370"/>
                  <a:pt x="947138" y="1277017"/>
                </a:cubicBezTo>
                <a:lnTo>
                  <a:pt x="528130" y="1109797"/>
                </a:lnTo>
                <a:lnTo>
                  <a:pt x="109124" y="1277016"/>
                </a:lnTo>
                <a:cubicBezTo>
                  <a:pt x="65643" y="1294369"/>
                  <a:pt x="33314" y="1292455"/>
                  <a:pt x="16196" y="1275335"/>
                </a:cubicBezTo>
                <a:cubicBezTo>
                  <a:pt x="15746" y="1274886"/>
                  <a:pt x="15308" y="1274424"/>
                  <a:pt x="15150" y="1273689"/>
                </a:cubicBezTo>
                <a:cubicBezTo>
                  <a:pt x="2252" y="1262294"/>
                  <a:pt x="-2911" y="1243056"/>
                  <a:pt x="1607" y="1217605"/>
                </a:cubicBezTo>
                <a:lnTo>
                  <a:pt x="452425" y="87037"/>
                </a:lnTo>
                <a:lnTo>
                  <a:pt x="462002" y="64527"/>
                </a:lnTo>
                <a:cubicBezTo>
                  <a:pt x="480783" y="20379"/>
                  <a:pt x="505554" y="-1114"/>
                  <a:pt x="530163" y="424"/>
                </a:cubicBezTo>
                <a:cubicBezTo>
                  <a:pt x="530789" y="17"/>
                  <a:pt x="531420" y="0"/>
                  <a:pt x="532049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30" name=" 224"/>
          <p:cNvSpPr/>
          <p:nvPr/>
        </p:nvSpPr>
        <p:spPr>
          <a:xfrm rot="5400000">
            <a:off x="3249930" y="3319780"/>
            <a:ext cx="288925" cy="288925"/>
          </a:xfrm>
          <a:custGeom>
            <a:avLst/>
            <a:gdLst/>
            <a:ahLst/>
            <a:cxnLst/>
            <a:rect l="l" t="t" r="r" b="b"/>
            <a:pathLst>
              <a:path w="1056529" h="1289138">
                <a:moveTo>
                  <a:pt x="532049" y="0"/>
                </a:moveTo>
                <a:cubicBezTo>
                  <a:pt x="556036" y="0"/>
                  <a:pt x="580024" y="21509"/>
                  <a:pt x="598326" y="64527"/>
                </a:cubicBezTo>
                <a:lnTo>
                  <a:pt x="637123" y="155716"/>
                </a:lnTo>
                <a:lnTo>
                  <a:pt x="900272" y="815646"/>
                </a:lnTo>
                <a:lnTo>
                  <a:pt x="898583" y="814429"/>
                </a:lnTo>
                <a:lnTo>
                  <a:pt x="1044424" y="1179716"/>
                </a:lnTo>
                <a:cubicBezTo>
                  <a:pt x="1062241" y="1224336"/>
                  <a:pt x="1059762" y="1257212"/>
                  <a:pt x="1041112" y="1273690"/>
                </a:cubicBezTo>
                <a:cubicBezTo>
                  <a:pt x="1040954" y="1274425"/>
                  <a:pt x="1040516" y="1274887"/>
                  <a:pt x="1040066" y="1275336"/>
                </a:cubicBezTo>
                <a:cubicBezTo>
                  <a:pt x="1022948" y="1292456"/>
                  <a:pt x="990619" y="1294370"/>
                  <a:pt x="947138" y="1277017"/>
                </a:cubicBezTo>
                <a:lnTo>
                  <a:pt x="528130" y="1109797"/>
                </a:lnTo>
                <a:lnTo>
                  <a:pt x="109124" y="1277016"/>
                </a:lnTo>
                <a:cubicBezTo>
                  <a:pt x="65643" y="1294369"/>
                  <a:pt x="33314" y="1292455"/>
                  <a:pt x="16196" y="1275335"/>
                </a:cubicBezTo>
                <a:cubicBezTo>
                  <a:pt x="15746" y="1274886"/>
                  <a:pt x="15308" y="1274424"/>
                  <a:pt x="15150" y="1273689"/>
                </a:cubicBezTo>
                <a:cubicBezTo>
                  <a:pt x="2252" y="1262294"/>
                  <a:pt x="-2911" y="1243056"/>
                  <a:pt x="1607" y="1217605"/>
                </a:cubicBezTo>
                <a:lnTo>
                  <a:pt x="452425" y="87037"/>
                </a:lnTo>
                <a:lnTo>
                  <a:pt x="462002" y="64527"/>
                </a:lnTo>
                <a:cubicBezTo>
                  <a:pt x="480783" y="20379"/>
                  <a:pt x="505554" y="-1114"/>
                  <a:pt x="530163" y="424"/>
                </a:cubicBezTo>
                <a:cubicBezTo>
                  <a:pt x="530789" y="17"/>
                  <a:pt x="531420" y="0"/>
                  <a:pt x="532049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31" name=" 224"/>
          <p:cNvSpPr/>
          <p:nvPr/>
        </p:nvSpPr>
        <p:spPr>
          <a:xfrm rot="5400000">
            <a:off x="3249930" y="3813810"/>
            <a:ext cx="288925" cy="288925"/>
          </a:xfrm>
          <a:custGeom>
            <a:avLst/>
            <a:gdLst/>
            <a:ahLst/>
            <a:cxnLst/>
            <a:rect l="l" t="t" r="r" b="b"/>
            <a:pathLst>
              <a:path w="1056529" h="1289138">
                <a:moveTo>
                  <a:pt x="532049" y="0"/>
                </a:moveTo>
                <a:cubicBezTo>
                  <a:pt x="556036" y="0"/>
                  <a:pt x="580024" y="21509"/>
                  <a:pt x="598326" y="64527"/>
                </a:cubicBezTo>
                <a:lnTo>
                  <a:pt x="637123" y="155716"/>
                </a:lnTo>
                <a:lnTo>
                  <a:pt x="900272" y="815646"/>
                </a:lnTo>
                <a:lnTo>
                  <a:pt x="898583" y="814429"/>
                </a:lnTo>
                <a:lnTo>
                  <a:pt x="1044424" y="1179716"/>
                </a:lnTo>
                <a:cubicBezTo>
                  <a:pt x="1062241" y="1224336"/>
                  <a:pt x="1059762" y="1257212"/>
                  <a:pt x="1041112" y="1273690"/>
                </a:cubicBezTo>
                <a:cubicBezTo>
                  <a:pt x="1040954" y="1274425"/>
                  <a:pt x="1040516" y="1274887"/>
                  <a:pt x="1040066" y="1275336"/>
                </a:cubicBezTo>
                <a:cubicBezTo>
                  <a:pt x="1022948" y="1292456"/>
                  <a:pt x="990619" y="1294370"/>
                  <a:pt x="947138" y="1277017"/>
                </a:cubicBezTo>
                <a:lnTo>
                  <a:pt x="528130" y="1109797"/>
                </a:lnTo>
                <a:lnTo>
                  <a:pt x="109124" y="1277016"/>
                </a:lnTo>
                <a:cubicBezTo>
                  <a:pt x="65643" y="1294369"/>
                  <a:pt x="33314" y="1292455"/>
                  <a:pt x="16196" y="1275335"/>
                </a:cubicBezTo>
                <a:cubicBezTo>
                  <a:pt x="15746" y="1274886"/>
                  <a:pt x="15308" y="1274424"/>
                  <a:pt x="15150" y="1273689"/>
                </a:cubicBezTo>
                <a:cubicBezTo>
                  <a:pt x="2252" y="1262294"/>
                  <a:pt x="-2911" y="1243056"/>
                  <a:pt x="1607" y="1217605"/>
                </a:cubicBezTo>
                <a:lnTo>
                  <a:pt x="452425" y="87037"/>
                </a:lnTo>
                <a:lnTo>
                  <a:pt x="462002" y="64527"/>
                </a:lnTo>
                <a:cubicBezTo>
                  <a:pt x="480783" y="20379"/>
                  <a:pt x="505554" y="-1114"/>
                  <a:pt x="530163" y="424"/>
                </a:cubicBezTo>
                <a:cubicBezTo>
                  <a:pt x="530789" y="17"/>
                  <a:pt x="531420" y="0"/>
                  <a:pt x="532049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grpSp>
        <p:nvGrpSpPr>
          <p:cNvPr id="4" name="组合 33"/>
          <p:cNvGrpSpPr/>
          <p:nvPr/>
        </p:nvGrpSpPr>
        <p:grpSpPr>
          <a:xfrm>
            <a:off x="3249930" y="4314190"/>
            <a:ext cx="288290" cy="790575"/>
            <a:chOff x="2979" y="6794"/>
            <a:chExt cx="454" cy="1245"/>
          </a:xfrm>
        </p:grpSpPr>
        <p:sp>
          <p:nvSpPr>
            <p:cNvPr id="32" name=" 224"/>
            <p:cNvSpPr/>
            <p:nvPr/>
          </p:nvSpPr>
          <p:spPr>
            <a:xfrm rot="5400000">
              <a:off x="2979" y="6794"/>
              <a:ext cx="455" cy="455"/>
            </a:xfrm>
            <a:custGeom>
              <a:avLst/>
              <a:gdLst/>
              <a:ahLst/>
              <a:cxnLst/>
              <a:rect l="l" t="t" r="r" b="b"/>
              <a:pathLst>
                <a:path w="1056529" h="1289138">
                  <a:moveTo>
                    <a:pt x="532049" y="0"/>
                  </a:moveTo>
                  <a:cubicBezTo>
                    <a:pt x="556036" y="0"/>
                    <a:pt x="580024" y="21509"/>
                    <a:pt x="598326" y="64527"/>
                  </a:cubicBezTo>
                  <a:lnTo>
                    <a:pt x="637123" y="155716"/>
                  </a:lnTo>
                  <a:lnTo>
                    <a:pt x="900272" y="815646"/>
                  </a:lnTo>
                  <a:lnTo>
                    <a:pt x="898583" y="814429"/>
                  </a:lnTo>
                  <a:lnTo>
                    <a:pt x="1044424" y="1179716"/>
                  </a:lnTo>
                  <a:cubicBezTo>
                    <a:pt x="1062241" y="1224336"/>
                    <a:pt x="1059762" y="1257212"/>
                    <a:pt x="1041112" y="1273690"/>
                  </a:cubicBezTo>
                  <a:cubicBezTo>
                    <a:pt x="1040954" y="1274425"/>
                    <a:pt x="1040516" y="1274887"/>
                    <a:pt x="1040066" y="1275336"/>
                  </a:cubicBezTo>
                  <a:cubicBezTo>
                    <a:pt x="1022948" y="1292456"/>
                    <a:pt x="990619" y="1294370"/>
                    <a:pt x="947138" y="1277017"/>
                  </a:cubicBezTo>
                  <a:lnTo>
                    <a:pt x="528130" y="1109797"/>
                  </a:lnTo>
                  <a:lnTo>
                    <a:pt x="109124" y="1277016"/>
                  </a:lnTo>
                  <a:cubicBezTo>
                    <a:pt x="65643" y="1294369"/>
                    <a:pt x="33314" y="1292455"/>
                    <a:pt x="16196" y="1275335"/>
                  </a:cubicBezTo>
                  <a:cubicBezTo>
                    <a:pt x="15746" y="1274886"/>
                    <a:pt x="15308" y="1274424"/>
                    <a:pt x="15150" y="1273689"/>
                  </a:cubicBezTo>
                  <a:cubicBezTo>
                    <a:pt x="2252" y="1262294"/>
                    <a:pt x="-2911" y="1243056"/>
                    <a:pt x="1607" y="1217605"/>
                  </a:cubicBezTo>
                  <a:lnTo>
                    <a:pt x="452425" y="87037"/>
                  </a:lnTo>
                  <a:lnTo>
                    <a:pt x="462002" y="64527"/>
                  </a:lnTo>
                  <a:cubicBezTo>
                    <a:pt x="480783" y="20379"/>
                    <a:pt x="505554" y="-1114"/>
                    <a:pt x="530163" y="424"/>
                  </a:cubicBezTo>
                  <a:cubicBezTo>
                    <a:pt x="530789" y="17"/>
                    <a:pt x="531420" y="0"/>
                    <a:pt x="532049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33" name=" 224"/>
            <p:cNvSpPr/>
            <p:nvPr/>
          </p:nvSpPr>
          <p:spPr>
            <a:xfrm rot="5400000">
              <a:off x="2979" y="7585"/>
              <a:ext cx="455" cy="455"/>
            </a:xfrm>
            <a:custGeom>
              <a:avLst/>
              <a:gdLst/>
              <a:ahLst/>
              <a:cxnLst/>
              <a:rect l="l" t="t" r="r" b="b"/>
              <a:pathLst>
                <a:path w="1056529" h="1289138">
                  <a:moveTo>
                    <a:pt x="532049" y="0"/>
                  </a:moveTo>
                  <a:cubicBezTo>
                    <a:pt x="556036" y="0"/>
                    <a:pt x="580024" y="21509"/>
                    <a:pt x="598326" y="64527"/>
                  </a:cubicBezTo>
                  <a:lnTo>
                    <a:pt x="637123" y="155716"/>
                  </a:lnTo>
                  <a:lnTo>
                    <a:pt x="900272" y="815646"/>
                  </a:lnTo>
                  <a:lnTo>
                    <a:pt x="898583" y="814429"/>
                  </a:lnTo>
                  <a:lnTo>
                    <a:pt x="1044424" y="1179716"/>
                  </a:lnTo>
                  <a:cubicBezTo>
                    <a:pt x="1062241" y="1224336"/>
                    <a:pt x="1059762" y="1257212"/>
                    <a:pt x="1041112" y="1273690"/>
                  </a:cubicBezTo>
                  <a:cubicBezTo>
                    <a:pt x="1040954" y="1274425"/>
                    <a:pt x="1040516" y="1274887"/>
                    <a:pt x="1040066" y="1275336"/>
                  </a:cubicBezTo>
                  <a:cubicBezTo>
                    <a:pt x="1022948" y="1292456"/>
                    <a:pt x="990619" y="1294370"/>
                    <a:pt x="947138" y="1277017"/>
                  </a:cubicBezTo>
                  <a:lnTo>
                    <a:pt x="528130" y="1109797"/>
                  </a:lnTo>
                  <a:lnTo>
                    <a:pt x="109124" y="1277016"/>
                  </a:lnTo>
                  <a:cubicBezTo>
                    <a:pt x="65643" y="1294369"/>
                    <a:pt x="33314" y="1292455"/>
                    <a:pt x="16196" y="1275335"/>
                  </a:cubicBezTo>
                  <a:cubicBezTo>
                    <a:pt x="15746" y="1274886"/>
                    <a:pt x="15308" y="1274424"/>
                    <a:pt x="15150" y="1273689"/>
                  </a:cubicBezTo>
                  <a:cubicBezTo>
                    <a:pt x="2252" y="1262294"/>
                    <a:pt x="-2911" y="1243056"/>
                    <a:pt x="1607" y="1217605"/>
                  </a:cubicBezTo>
                  <a:lnTo>
                    <a:pt x="452425" y="87037"/>
                  </a:lnTo>
                  <a:lnTo>
                    <a:pt x="462002" y="64527"/>
                  </a:lnTo>
                  <a:cubicBezTo>
                    <a:pt x="480783" y="20379"/>
                    <a:pt x="505554" y="-1114"/>
                    <a:pt x="530163" y="424"/>
                  </a:cubicBezTo>
                  <a:cubicBezTo>
                    <a:pt x="530789" y="17"/>
                    <a:pt x="531420" y="0"/>
                    <a:pt x="53204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</p:grpSp>
      <p:sp>
        <p:nvSpPr>
          <p:cNvPr id="35" name=" 224"/>
          <p:cNvSpPr/>
          <p:nvPr/>
        </p:nvSpPr>
        <p:spPr>
          <a:xfrm rot="5400000">
            <a:off x="7602220" y="2964815"/>
            <a:ext cx="288925" cy="288925"/>
          </a:xfrm>
          <a:custGeom>
            <a:avLst/>
            <a:gdLst/>
            <a:ahLst/>
            <a:cxnLst/>
            <a:rect l="l" t="t" r="r" b="b"/>
            <a:pathLst>
              <a:path w="1056529" h="1289138">
                <a:moveTo>
                  <a:pt x="532049" y="0"/>
                </a:moveTo>
                <a:cubicBezTo>
                  <a:pt x="556036" y="0"/>
                  <a:pt x="580024" y="21509"/>
                  <a:pt x="598326" y="64527"/>
                </a:cubicBezTo>
                <a:lnTo>
                  <a:pt x="637123" y="155716"/>
                </a:lnTo>
                <a:lnTo>
                  <a:pt x="900272" y="815646"/>
                </a:lnTo>
                <a:lnTo>
                  <a:pt x="898583" y="814429"/>
                </a:lnTo>
                <a:lnTo>
                  <a:pt x="1044424" y="1179716"/>
                </a:lnTo>
                <a:cubicBezTo>
                  <a:pt x="1062241" y="1224336"/>
                  <a:pt x="1059762" y="1257212"/>
                  <a:pt x="1041112" y="1273690"/>
                </a:cubicBezTo>
                <a:cubicBezTo>
                  <a:pt x="1040954" y="1274425"/>
                  <a:pt x="1040516" y="1274887"/>
                  <a:pt x="1040066" y="1275336"/>
                </a:cubicBezTo>
                <a:cubicBezTo>
                  <a:pt x="1022948" y="1292456"/>
                  <a:pt x="990619" y="1294370"/>
                  <a:pt x="947138" y="1277017"/>
                </a:cubicBezTo>
                <a:lnTo>
                  <a:pt x="528130" y="1109797"/>
                </a:lnTo>
                <a:lnTo>
                  <a:pt x="109124" y="1277016"/>
                </a:lnTo>
                <a:cubicBezTo>
                  <a:pt x="65643" y="1294369"/>
                  <a:pt x="33314" y="1292455"/>
                  <a:pt x="16196" y="1275335"/>
                </a:cubicBezTo>
                <a:cubicBezTo>
                  <a:pt x="15746" y="1274886"/>
                  <a:pt x="15308" y="1274424"/>
                  <a:pt x="15150" y="1273689"/>
                </a:cubicBezTo>
                <a:cubicBezTo>
                  <a:pt x="2252" y="1262294"/>
                  <a:pt x="-2911" y="1243056"/>
                  <a:pt x="1607" y="1217605"/>
                </a:cubicBezTo>
                <a:lnTo>
                  <a:pt x="452425" y="87037"/>
                </a:lnTo>
                <a:lnTo>
                  <a:pt x="462002" y="64527"/>
                </a:lnTo>
                <a:cubicBezTo>
                  <a:pt x="480783" y="20379"/>
                  <a:pt x="505554" y="-1114"/>
                  <a:pt x="530163" y="424"/>
                </a:cubicBezTo>
                <a:cubicBezTo>
                  <a:pt x="530789" y="17"/>
                  <a:pt x="531420" y="0"/>
                  <a:pt x="532049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36" name=" 224"/>
          <p:cNvSpPr/>
          <p:nvPr/>
        </p:nvSpPr>
        <p:spPr>
          <a:xfrm rot="5400000">
            <a:off x="7565390" y="3458845"/>
            <a:ext cx="288925" cy="288925"/>
          </a:xfrm>
          <a:custGeom>
            <a:avLst/>
            <a:gdLst/>
            <a:ahLst/>
            <a:cxnLst/>
            <a:rect l="l" t="t" r="r" b="b"/>
            <a:pathLst>
              <a:path w="1056529" h="1289138">
                <a:moveTo>
                  <a:pt x="532049" y="0"/>
                </a:moveTo>
                <a:cubicBezTo>
                  <a:pt x="556036" y="0"/>
                  <a:pt x="580024" y="21509"/>
                  <a:pt x="598326" y="64527"/>
                </a:cubicBezTo>
                <a:lnTo>
                  <a:pt x="637123" y="155716"/>
                </a:lnTo>
                <a:lnTo>
                  <a:pt x="900272" y="815646"/>
                </a:lnTo>
                <a:lnTo>
                  <a:pt x="898583" y="814429"/>
                </a:lnTo>
                <a:lnTo>
                  <a:pt x="1044424" y="1179716"/>
                </a:lnTo>
                <a:cubicBezTo>
                  <a:pt x="1062241" y="1224336"/>
                  <a:pt x="1059762" y="1257212"/>
                  <a:pt x="1041112" y="1273690"/>
                </a:cubicBezTo>
                <a:cubicBezTo>
                  <a:pt x="1040954" y="1274425"/>
                  <a:pt x="1040516" y="1274887"/>
                  <a:pt x="1040066" y="1275336"/>
                </a:cubicBezTo>
                <a:cubicBezTo>
                  <a:pt x="1022948" y="1292456"/>
                  <a:pt x="990619" y="1294370"/>
                  <a:pt x="947138" y="1277017"/>
                </a:cubicBezTo>
                <a:lnTo>
                  <a:pt x="528130" y="1109797"/>
                </a:lnTo>
                <a:lnTo>
                  <a:pt x="109124" y="1277016"/>
                </a:lnTo>
                <a:cubicBezTo>
                  <a:pt x="65643" y="1294369"/>
                  <a:pt x="33314" y="1292455"/>
                  <a:pt x="16196" y="1275335"/>
                </a:cubicBezTo>
                <a:cubicBezTo>
                  <a:pt x="15746" y="1274886"/>
                  <a:pt x="15308" y="1274424"/>
                  <a:pt x="15150" y="1273689"/>
                </a:cubicBezTo>
                <a:cubicBezTo>
                  <a:pt x="2252" y="1262294"/>
                  <a:pt x="-2911" y="1243056"/>
                  <a:pt x="1607" y="1217605"/>
                </a:cubicBezTo>
                <a:lnTo>
                  <a:pt x="452425" y="87037"/>
                </a:lnTo>
                <a:lnTo>
                  <a:pt x="462002" y="64527"/>
                </a:lnTo>
                <a:cubicBezTo>
                  <a:pt x="480783" y="20379"/>
                  <a:pt x="505554" y="-1114"/>
                  <a:pt x="530163" y="424"/>
                </a:cubicBezTo>
                <a:cubicBezTo>
                  <a:pt x="530789" y="17"/>
                  <a:pt x="531420" y="0"/>
                  <a:pt x="532049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grpSp>
        <p:nvGrpSpPr>
          <p:cNvPr id="5" name="组合 36"/>
          <p:cNvGrpSpPr/>
          <p:nvPr/>
        </p:nvGrpSpPr>
        <p:grpSpPr>
          <a:xfrm>
            <a:off x="7565390" y="3959225"/>
            <a:ext cx="288290" cy="790575"/>
            <a:chOff x="2979" y="6794"/>
            <a:chExt cx="454" cy="1245"/>
          </a:xfrm>
        </p:grpSpPr>
        <p:sp>
          <p:nvSpPr>
            <p:cNvPr id="38" name=" 224"/>
            <p:cNvSpPr/>
            <p:nvPr/>
          </p:nvSpPr>
          <p:spPr>
            <a:xfrm rot="5400000">
              <a:off x="2979" y="6794"/>
              <a:ext cx="455" cy="455"/>
            </a:xfrm>
            <a:custGeom>
              <a:avLst/>
              <a:gdLst/>
              <a:ahLst/>
              <a:cxnLst/>
              <a:rect l="l" t="t" r="r" b="b"/>
              <a:pathLst>
                <a:path w="1056529" h="1289138">
                  <a:moveTo>
                    <a:pt x="532049" y="0"/>
                  </a:moveTo>
                  <a:cubicBezTo>
                    <a:pt x="556036" y="0"/>
                    <a:pt x="580024" y="21509"/>
                    <a:pt x="598326" y="64527"/>
                  </a:cubicBezTo>
                  <a:lnTo>
                    <a:pt x="637123" y="155716"/>
                  </a:lnTo>
                  <a:lnTo>
                    <a:pt x="900272" y="815646"/>
                  </a:lnTo>
                  <a:lnTo>
                    <a:pt x="898583" y="814429"/>
                  </a:lnTo>
                  <a:lnTo>
                    <a:pt x="1044424" y="1179716"/>
                  </a:lnTo>
                  <a:cubicBezTo>
                    <a:pt x="1062241" y="1224336"/>
                    <a:pt x="1059762" y="1257212"/>
                    <a:pt x="1041112" y="1273690"/>
                  </a:cubicBezTo>
                  <a:cubicBezTo>
                    <a:pt x="1040954" y="1274425"/>
                    <a:pt x="1040516" y="1274887"/>
                    <a:pt x="1040066" y="1275336"/>
                  </a:cubicBezTo>
                  <a:cubicBezTo>
                    <a:pt x="1022948" y="1292456"/>
                    <a:pt x="990619" y="1294370"/>
                    <a:pt x="947138" y="1277017"/>
                  </a:cubicBezTo>
                  <a:lnTo>
                    <a:pt x="528130" y="1109797"/>
                  </a:lnTo>
                  <a:lnTo>
                    <a:pt x="109124" y="1277016"/>
                  </a:lnTo>
                  <a:cubicBezTo>
                    <a:pt x="65643" y="1294369"/>
                    <a:pt x="33314" y="1292455"/>
                    <a:pt x="16196" y="1275335"/>
                  </a:cubicBezTo>
                  <a:cubicBezTo>
                    <a:pt x="15746" y="1274886"/>
                    <a:pt x="15308" y="1274424"/>
                    <a:pt x="15150" y="1273689"/>
                  </a:cubicBezTo>
                  <a:cubicBezTo>
                    <a:pt x="2252" y="1262294"/>
                    <a:pt x="-2911" y="1243056"/>
                    <a:pt x="1607" y="1217605"/>
                  </a:cubicBezTo>
                  <a:lnTo>
                    <a:pt x="452425" y="87037"/>
                  </a:lnTo>
                  <a:lnTo>
                    <a:pt x="462002" y="64527"/>
                  </a:lnTo>
                  <a:cubicBezTo>
                    <a:pt x="480783" y="20379"/>
                    <a:pt x="505554" y="-1114"/>
                    <a:pt x="530163" y="424"/>
                  </a:cubicBezTo>
                  <a:cubicBezTo>
                    <a:pt x="530789" y="17"/>
                    <a:pt x="531420" y="0"/>
                    <a:pt x="532049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39" name=" 224"/>
            <p:cNvSpPr/>
            <p:nvPr/>
          </p:nvSpPr>
          <p:spPr>
            <a:xfrm rot="5400000">
              <a:off x="2979" y="7585"/>
              <a:ext cx="455" cy="455"/>
            </a:xfrm>
            <a:custGeom>
              <a:avLst/>
              <a:gdLst/>
              <a:ahLst/>
              <a:cxnLst/>
              <a:rect l="l" t="t" r="r" b="b"/>
              <a:pathLst>
                <a:path w="1056529" h="1289138">
                  <a:moveTo>
                    <a:pt x="532049" y="0"/>
                  </a:moveTo>
                  <a:cubicBezTo>
                    <a:pt x="556036" y="0"/>
                    <a:pt x="580024" y="21509"/>
                    <a:pt x="598326" y="64527"/>
                  </a:cubicBezTo>
                  <a:lnTo>
                    <a:pt x="637123" y="155716"/>
                  </a:lnTo>
                  <a:lnTo>
                    <a:pt x="900272" y="815646"/>
                  </a:lnTo>
                  <a:lnTo>
                    <a:pt x="898583" y="814429"/>
                  </a:lnTo>
                  <a:lnTo>
                    <a:pt x="1044424" y="1179716"/>
                  </a:lnTo>
                  <a:cubicBezTo>
                    <a:pt x="1062241" y="1224336"/>
                    <a:pt x="1059762" y="1257212"/>
                    <a:pt x="1041112" y="1273690"/>
                  </a:cubicBezTo>
                  <a:cubicBezTo>
                    <a:pt x="1040954" y="1274425"/>
                    <a:pt x="1040516" y="1274887"/>
                    <a:pt x="1040066" y="1275336"/>
                  </a:cubicBezTo>
                  <a:cubicBezTo>
                    <a:pt x="1022948" y="1292456"/>
                    <a:pt x="990619" y="1294370"/>
                    <a:pt x="947138" y="1277017"/>
                  </a:cubicBezTo>
                  <a:lnTo>
                    <a:pt x="528130" y="1109797"/>
                  </a:lnTo>
                  <a:lnTo>
                    <a:pt x="109124" y="1277016"/>
                  </a:lnTo>
                  <a:cubicBezTo>
                    <a:pt x="65643" y="1294369"/>
                    <a:pt x="33314" y="1292455"/>
                    <a:pt x="16196" y="1275335"/>
                  </a:cubicBezTo>
                  <a:cubicBezTo>
                    <a:pt x="15746" y="1274886"/>
                    <a:pt x="15308" y="1274424"/>
                    <a:pt x="15150" y="1273689"/>
                  </a:cubicBezTo>
                  <a:cubicBezTo>
                    <a:pt x="2252" y="1262294"/>
                    <a:pt x="-2911" y="1243056"/>
                    <a:pt x="1607" y="1217605"/>
                  </a:cubicBezTo>
                  <a:lnTo>
                    <a:pt x="452425" y="87037"/>
                  </a:lnTo>
                  <a:lnTo>
                    <a:pt x="462002" y="64527"/>
                  </a:lnTo>
                  <a:cubicBezTo>
                    <a:pt x="480783" y="20379"/>
                    <a:pt x="505554" y="-1114"/>
                    <a:pt x="530163" y="424"/>
                  </a:cubicBezTo>
                  <a:cubicBezTo>
                    <a:pt x="530789" y="17"/>
                    <a:pt x="531420" y="0"/>
                    <a:pt x="53204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</p:grpSp>
      <p:sp>
        <p:nvSpPr>
          <p:cNvPr id="41" name="文本框 40"/>
          <p:cNvSpPr txBox="1"/>
          <p:nvPr/>
        </p:nvSpPr>
        <p:spPr>
          <a:xfrm>
            <a:off x="1312545" y="652145"/>
            <a:ext cx="785685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sz="2400">
                <a:latin typeface="微软雅黑" panose="020B0503020204020204" charset="-122"/>
                <a:ea typeface="微软雅黑" panose="020B0503020204020204" charset="-122"/>
              </a:rPr>
              <a:t>商淘软件服务</a:t>
            </a:r>
          </a:p>
        </p:txBody>
      </p:sp>
      <p:sp>
        <p:nvSpPr>
          <p:cNvPr id="220" name=" 220"/>
          <p:cNvSpPr/>
          <p:nvPr/>
        </p:nvSpPr>
        <p:spPr>
          <a:xfrm>
            <a:off x="556895" y="741045"/>
            <a:ext cx="478790" cy="204470"/>
          </a:xfrm>
          <a:prstGeom prst="homePlate">
            <a:avLst/>
          </a:prstGeom>
          <a:solidFill>
            <a:schemeClr val="accent4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250">
        <p:fade/>
      </p:transition>
    </mc:Choice>
    <mc:Fallback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1000"/>
                            </p:stCondLst>
                            <p:childTnLst>
                              <p:par>
                                <p:cTn id="62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2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6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9" grpId="0"/>
      <p:bldP spid="10" grpId="0"/>
      <p:bldP spid="11" grpId="0"/>
      <p:bldP spid="12" grpId="0"/>
      <p:bldP spid="13" grpId="0"/>
      <p:bldP spid="21" grpId="0"/>
      <p:bldP spid="22" grpId="0"/>
      <p:bldP spid="23" grpId="0"/>
      <p:bldP spid="24" grpId="0"/>
      <p:bldP spid="25" grpId="0" animBg="1"/>
      <p:bldP spid="26" grpId="0" animBg="1"/>
      <p:bldP spid="27" grpId="0"/>
      <p:bldP spid="28" grpId="0" animBg="1"/>
      <p:bldP spid="224" grpId="0" animBg="1"/>
      <p:bldP spid="30" grpId="0" animBg="1"/>
      <p:bldP spid="31" grpId="0" animBg="1"/>
      <p:bldP spid="35" grpId="0" animBg="1"/>
      <p:bldP spid="36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矩形 13"/>
          <p:cNvSpPr/>
          <p:nvPr/>
        </p:nvSpPr>
        <p:spPr>
          <a:xfrm>
            <a:off x="1180599" y="1261645"/>
            <a:ext cx="6096000" cy="46037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zh-CN" altLang="en-US" sz="2400" dirty="0" smtClean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商淘软件 互联网</a:t>
            </a:r>
            <a:r>
              <a:rPr lang="en-US" altLang="zh-CN" sz="2400" dirty="0" smtClean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+</a:t>
            </a:r>
            <a:r>
              <a:rPr lang="zh-CN" altLang="en-US" sz="2400" dirty="0" smtClean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软件提供商</a:t>
            </a:r>
            <a:endParaRPr lang="zh-CN" altLang="en-US" sz="2400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1157739" y="3570505"/>
            <a:ext cx="6096000" cy="46037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zh-CN" altLang="en-US" sz="2400" dirty="0" smtClean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商淘软件旗下产品</a:t>
            </a:r>
          </a:p>
        </p:txBody>
      </p:sp>
      <p:sp>
        <p:nvSpPr>
          <p:cNvPr id="33798" name="内容占位符 2"/>
          <p:cNvSpPr txBox="1"/>
          <p:nvPr/>
        </p:nvSpPr>
        <p:spPr>
          <a:xfrm>
            <a:off x="1310005" y="4377373"/>
            <a:ext cx="3143250" cy="357187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/>
          <a:p>
            <a:pPr marL="342900" indent="-342900" defTabSz="914400">
              <a:lnSpc>
                <a:spcPct val="90000"/>
              </a:lnSpc>
              <a:spcBef>
                <a:spcPct val="18000"/>
              </a:spcBef>
              <a:buFont typeface="Arial" panose="020B0604020202020204" pitchFamily="34" charset="0"/>
              <a:buChar char="•"/>
            </a:pPr>
            <a:r>
              <a:rPr lang="zh-CN" altLang="en-US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多用户商城系统</a:t>
            </a:r>
            <a:r>
              <a:rPr lang="zh-CN" altLang="en-US" b="1" dirty="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rPr>
              <a:t> </a:t>
            </a:r>
            <a:r>
              <a:rPr lang="en-US" altLang="zh-CN" b="1" dirty="0" err="1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rPr>
              <a:t>WSTMart</a:t>
            </a:r>
            <a:r>
              <a:rPr lang="en-US" altLang="zh-CN" b="1" dirty="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rPr>
              <a:t> </a:t>
            </a:r>
          </a:p>
          <a:p>
            <a:pPr marL="342900" indent="-342900" defTabSz="914400">
              <a:lnSpc>
                <a:spcPct val="90000"/>
              </a:lnSpc>
              <a:spcBef>
                <a:spcPct val="18000"/>
              </a:spcBef>
              <a:buFont typeface="Arial" panose="020B0604020202020204" pitchFamily="34" charset="0"/>
              <a:buChar char="•"/>
            </a:pPr>
            <a:endParaRPr lang="en-US" altLang="zh-CN" b="1" dirty="0">
              <a:solidFill>
                <a:schemeClr val="tx1"/>
              </a:solidFill>
              <a:latin typeface="Calibri" panose="020F0502020204030204" charset="0"/>
              <a:ea typeface="宋体" panose="02010600030101010101" pitchFamily="2" charset="-122"/>
            </a:endParaRPr>
          </a:p>
        </p:txBody>
      </p:sp>
      <p:sp>
        <p:nvSpPr>
          <p:cNvPr id="33799" name="内容占位符 2"/>
          <p:cNvSpPr txBox="1"/>
          <p:nvPr/>
        </p:nvSpPr>
        <p:spPr>
          <a:xfrm>
            <a:off x="4453255" y="4377373"/>
            <a:ext cx="3143250" cy="357187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/>
          <a:p>
            <a:pPr marL="342900" indent="-342900" defTabSz="914400">
              <a:lnSpc>
                <a:spcPct val="90000"/>
              </a:lnSpc>
              <a:spcBef>
                <a:spcPct val="18000"/>
              </a:spcBef>
              <a:buFont typeface="Arial" panose="020B0604020202020204" pitchFamily="34" charset="0"/>
              <a:buChar char="•"/>
            </a:pPr>
            <a:r>
              <a:rPr lang="zh-CN" altLang="en-US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新零售商城系统</a:t>
            </a:r>
            <a:r>
              <a:rPr lang="zh-CN" altLang="en-US" b="1" dirty="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rPr>
              <a:t> </a:t>
            </a:r>
            <a:r>
              <a:rPr lang="en-US" altLang="zh-CN" b="1" dirty="0" err="1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rPr>
              <a:t>WSTMall</a:t>
            </a:r>
            <a:r>
              <a:rPr lang="en-US" altLang="zh-CN" b="1" dirty="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rPr>
              <a:t> </a:t>
            </a:r>
          </a:p>
          <a:p>
            <a:pPr marL="342900" indent="-342900" defTabSz="914400">
              <a:lnSpc>
                <a:spcPct val="90000"/>
              </a:lnSpc>
              <a:spcBef>
                <a:spcPct val="18000"/>
              </a:spcBef>
              <a:buFont typeface="Arial" panose="020B0604020202020204" pitchFamily="34" charset="0"/>
              <a:buChar char="•"/>
            </a:pPr>
            <a:endParaRPr lang="en-US" altLang="zh-CN" b="1" dirty="0">
              <a:solidFill>
                <a:schemeClr val="tx1"/>
              </a:solidFill>
              <a:latin typeface="Calibri" panose="020F0502020204030204" charset="0"/>
              <a:ea typeface="宋体" panose="02010600030101010101" pitchFamily="2" charset="-122"/>
            </a:endParaRPr>
          </a:p>
        </p:txBody>
      </p:sp>
      <p:sp>
        <p:nvSpPr>
          <p:cNvPr id="33800" name="内容占位符 2"/>
          <p:cNvSpPr txBox="1"/>
          <p:nvPr/>
        </p:nvSpPr>
        <p:spPr>
          <a:xfrm>
            <a:off x="4734243" y="4828223"/>
            <a:ext cx="3668712" cy="382587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/>
          <a:p>
            <a:pPr marL="342900" indent="-34290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zh-CN" altLang="en-US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连锁便利店系统</a:t>
            </a:r>
            <a:r>
              <a:rPr lang="zh-CN" altLang="en-US" b="1" dirty="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rPr>
              <a:t> </a:t>
            </a:r>
            <a:r>
              <a:rPr lang="en-US" altLang="zh-CN" b="1" dirty="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rPr>
              <a:t>WSTStore</a:t>
            </a:r>
          </a:p>
        </p:txBody>
      </p:sp>
      <p:sp>
        <p:nvSpPr>
          <p:cNvPr id="33801" name="内容占位符 2"/>
          <p:cNvSpPr txBox="1"/>
          <p:nvPr/>
        </p:nvSpPr>
        <p:spPr>
          <a:xfrm>
            <a:off x="1761490" y="4828223"/>
            <a:ext cx="3143250" cy="357187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/>
          <a:p>
            <a:pPr marL="342900" indent="-342900" defTabSz="914400">
              <a:lnSpc>
                <a:spcPct val="90000"/>
              </a:lnSpc>
              <a:spcBef>
                <a:spcPct val="18000"/>
              </a:spcBef>
              <a:buFont typeface="Arial" panose="020B0604020202020204" pitchFamily="34" charset="0"/>
              <a:buChar char="•"/>
            </a:pPr>
            <a:r>
              <a:rPr lang="zh-CN" altLang="en-US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单店版系统</a:t>
            </a:r>
            <a:r>
              <a:rPr lang="zh-CN" altLang="en-US" b="1" dirty="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rPr>
              <a:t> </a:t>
            </a:r>
            <a:r>
              <a:rPr lang="en-US" altLang="zh-CN" b="1" dirty="0" err="1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rPr>
              <a:t>WSTShop</a:t>
            </a:r>
            <a:r>
              <a:rPr lang="en-US" altLang="zh-CN" b="1" dirty="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rPr>
              <a:t> </a:t>
            </a:r>
          </a:p>
          <a:p>
            <a:pPr marL="342900" indent="-342900" defTabSz="914400">
              <a:lnSpc>
                <a:spcPct val="90000"/>
              </a:lnSpc>
              <a:spcBef>
                <a:spcPct val="18000"/>
              </a:spcBef>
              <a:buFont typeface="Arial" panose="020B0604020202020204" pitchFamily="34" charset="0"/>
              <a:buChar char="•"/>
            </a:pPr>
            <a:endParaRPr lang="en-US" altLang="zh-CN" b="1" dirty="0">
              <a:solidFill>
                <a:schemeClr val="tx1"/>
              </a:solidFill>
              <a:latin typeface="Calibri" panose="020F0502020204030204" charset="0"/>
              <a:ea typeface="宋体" panose="02010600030101010101" pitchFamily="2" charset="-122"/>
            </a:endParaRPr>
          </a:p>
        </p:txBody>
      </p:sp>
      <p:pic>
        <p:nvPicPr>
          <p:cNvPr id="2" name="图片 1" descr="logo-矢量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34000" y="1814830"/>
            <a:ext cx="1524000" cy="1524000"/>
          </a:xfrm>
          <a:prstGeom prst="rect">
            <a:avLst/>
          </a:prstGeom>
          <a:effectLst>
            <a:outerShdw blurRad="50800" dist="50800" dir="5400000" algn="t" rotWithShape="0">
              <a:prstClr val="black">
                <a:alpha val="21000"/>
              </a:prstClr>
            </a:outerShdw>
            <a:reflection blurRad="6350" stA="20000" endA="300" endPos="55500" dist="50800" dir="5400000" sy="-100000" algn="bl" rotWithShape="0"/>
          </a:effectLst>
        </p:spPr>
      </p:pic>
      <p:sp>
        <p:nvSpPr>
          <p:cNvPr id="220" name=" 220"/>
          <p:cNvSpPr/>
          <p:nvPr/>
        </p:nvSpPr>
        <p:spPr>
          <a:xfrm>
            <a:off x="556895" y="1390015"/>
            <a:ext cx="478790" cy="204470"/>
          </a:xfrm>
          <a:prstGeom prst="homePlate">
            <a:avLst/>
          </a:prstGeom>
          <a:solidFill>
            <a:schemeClr val="accent4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3" name=" 220"/>
          <p:cNvSpPr/>
          <p:nvPr/>
        </p:nvSpPr>
        <p:spPr>
          <a:xfrm>
            <a:off x="534035" y="3698875"/>
            <a:ext cx="478790" cy="204470"/>
          </a:xfrm>
          <a:prstGeom prst="homePlate">
            <a:avLst/>
          </a:prstGeom>
          <a:solidFill>
            <a:schemeClr val="accent4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250">
        <p:fade/>
      </p:transition>
    </mc:Choice>
    <mc:Fallback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2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37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37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37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37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38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38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38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38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0" grpId="0"/>
      <p:bldP spid="33798" grpId="0"/>
      <p:bldP spid="33799" grpId="0"/>
      <p:bldP spid="33800" grpId="0"/>
      <p:bldP spid="33801" grpId="0"/>
      <p:bldP spid="220" grpId="0" animBg="1"/>
      <p:bldP spid="3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3" cstate="print"/>
          <a:srcRect l="8074" t="6033" r="5949" b="-4692"/>
          <a:stretch>
            <a:fillRect/>
          </a:stretch>
        </p:blipFill>
        <p:spPr>
          <a:xfrm>
            <a:off x="3387090" y="796925"/>
            <a:ext cx="5139055" cy="5607685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4470400" y="2508250"/>
            <a:ext cx="2997200" cy="15684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800" b="1">
                <a:latin typeface="微软雅黑" panose="020B0503020204020204" charset="-122"/>
                <a:ea typeface="微软雅黑" panose="020B0503020204020204" charset="-122"/>
              </a:rPr>
              <a:t>感谢您的观看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4470400" y="4140200"/>
            <a:ext cx="2997200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800" b="1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THANKS</a:t>
            </a:r>
            <a:endParaRPr lang="en-US" altLang="zh-CN" sz="4000" b="1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250">
        <p:fade/>
      </p:transition>
    </mc:Choice>
    <mc:Fallback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/>
        </p:nvSpPr>
        <p:spPr>
          <a:xfrm>
            <a:off x="-7620" y="210185"/>
            <a:ext cx="826770" cy="544830"/>
          </a:xfrm>
          <a:prstGeom prst="rect">
            <a:avLst/>
          </a:prstGeom>
          <a:solidFill>
            <a:srgbClr val="FFD200"/>
          </a:solidFill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600" b="1" dirty="0" smtClean="0">
                <a:latin typeface="+mj-ea"/>
                <a:ea typeface="+mj-ea"/>
              </a:rPr>
              <a:t>01</a:t>
            </a:r>
            <a:endParaRPr lang="en-US" altLang="zh-CN" sz="3600" b="1" dirty="0">
              <a:latin typeface="+mj-ea"/>
              <a:ea typeface="+mj-ea"/>
            </a:endParaRPr>
          </a:p>
        </p:txBody>
      </p:sp>
      <p:cxnSp>
        <p:nvCxnSpPr>
          <p:cNvPr id="14" name="直接连接符 13"/>
          <p:cNvCxnSpPr/>
          <p:nvPr/>
        </p:nvCxnSpPr>
        <p:spPr>
          <a:xfrm>
            <a:off x="3505200" y="5293360"/>
            <a:ext cx="4958080" cy="0"/>
          </a:xfrm>
          <a:prstGeom prst="line">
            <a:avLst/>
          </a:prstGeom>
          <a:ln w="9525"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/>
        </p:nvCxnSpPr>
        <p:spPr>
          <a:xfrm>
            <a:off x="3505200" y="1972310"/>
            <a:ext cx="4958080" cy="0"/>
          </a:xfrm>
          <a:prstGeom prst="line">
            <a:avLst/>
          </a:prstGeom>
          <a:ln w="9525"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/>
        </p:nvCxnSpPr>
        <p:spPr>
          <a:xfrm>
            <a:off x="3369310" y="3487420"/>
            <a:ext cx="5229860" cy="0"/>
          </a:xfrm>
          <a:prstGeom prst="line">
            <a:avLst/>
          </a:prstGeom>
          <a:ln w="9525"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图片 7" descr="痛点_03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176078" y="1820228"/>
            <a:ext cx="3616325" cy="3616325"/>
          </a:xfrm>
          <a:prstGeom prst="rect">
            <a:avLst/>
          </a:prstGeom>
          <a:effectLst>
            <a:outerShdw blurRad="50800" dir="5400000" sx="103000" sy="103000" algn="t" rotWithShape="0">
              <a:prstClr val="black">
                <a:alpha val="9000"/>
              </a:prstClr>
            </a:outerShdw>
            <a:reflection blurRad="165100" stA="52000" endA="300" endPos="28000" dir="5400000" sy="-100000" algn="bl" rotWithShape="0"/>
          </a:effectLst>
        </p:spPr>
      </p:pic>
      <p:sp>
        <p:nvSpPr>
          <p:cNvPr id="7" name="椭圆 6"/>
          <p:cNvSpPr/>
          <p:nvPr/>
        </p:nvSpPr>
        <p:spPr>
          <a:xfrm>
            <a:off x="3524250" y="1467485"/>
            <a:ext cx="922655" cy="922655"/>
          </a:xfrm>
          <a:prstGeom prst="ellipse">
            <a:avLst/>
          </a:prstGeom>
          <a:solidFill>
            <a:srgbClr val="FFD200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zh-CN" b="1">
                <a:effectLst>
                  <a:outerShdw blurRad="50800" dist="50800" dir="2700000" algn="t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成本 高</a:t>
            </a:r>
          </a:p>
        </p:txBody>
      </p:sp>
      <p:sp>
        <p:nvSpPr>
          <p:cNvPr id="15" name="椭圆 14"/>
          <p:cNvSpPr/>
          <p:nvPr/>
        </p:nvSpPr>
        <p:spPr>
          <a:xfrm>
            <a:off x="7766050" y="1467485"/>
            <a:ext cx="922655" cy="922655"/>
          </a:xfrm>
          <a:prstGeom prst="ellipse">
            <a:avLst/>
          </a:prstGeom>
          <a:solidFill>
            <a:srgbClr val="FFD200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zh-CN" b="1">
                <a:effectLst>
                  <a:outerShdw blurRad="50800" dist="50800" dir="2700000" algn="t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charset="-122"/>
                <a:ea typeface="微软雅黑" panose="020B0503020204020204" charset="-122"/>
              </a:rPr>
              <a:t>库存积压</a:t>
            </a:r>
          </a:p>
        </p:txBody>
      </p:sp>
      <p:sp>
        <p:nvSpPr>
          <p:cNvPr id="16" name="椭圆 15"/>
          <p:cNvSpPr/>
          <p:nvPr/>
        </p:nvSpPr>
        <p:spPr>
          <a:xfrm>
            <a:off x="2980690" y="3026410"/>
            <a:ext cx="922655" cy="922655"/>
          </a:xfrm>
          <a:prstGeom prst="ellipse">
            <a:avLst/>
          </a:prstGeom>
          <a:solidFill>
            <a:srgbClr val="FFD200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zh-CN" b="1">
                <a:effectLst>
                  <a:outerShdw blurRad="50800" dist="50800" dir="2700000" algn="t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charset="-122"/>
                <a:ea typeface="微软雅黑" panose="020B0503020204020204" charset="-122"/>
              </a:rPr>
              <a:t>流程繁琐</a:t>
            </a:r>
          </a:p>
        </p:txBody>
      </p:sp>
      <p:sp>
        <p:nvSpPr>
          <p:cNvPr id="18" name="椭圆 17"/>
          <p:cNvSpPr/>
          <p:nvPr/>
        </p:nvSpPr>
        <p:spPr>
          <a:xfrm>
            <a:off x="3511550" y="4852035"/>
            <a:ext cx="922655" cy="922655"/>
          </a:xfrm>
          <a:prstGeom prst="ellipse">
            <a:avLst/>
          </a:prstGeom>
          <a:solidFill>
            <a:srgbClr val="FFD200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zh-CN" b="1">
                <a:effectLst>
                  <a:outerShdw blurRad="50800" dist="50800" dir="2700000" algn="t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charset="-122"/>
                <a:ea typeface="微软雅黑" panose="020B0503020204020204" charset="-122"/>
              </a:rPr>
              <a:t>把控度低</a:t>
            </a:r>
          </a:p>
        </p:txBody>
      </p:sp>
      <p:sp>
        <p:nvSpPr>
          <p:cNvPr id="19" name="椭圆 18"/>
          <p:cNvSpPr/>
          <p:nvPr/>
        </p:nvSpPr>
        <p:spPr>
          <a:xfrm>
            <a:off x="7560310" y="4836795"/>
            <a:ext cx="922655" cy="922655"/>
          </a:xfrm>
          <a:prstGeom prst="ellipse">
            <a:avLst/>
          </a:prstGeom>
          <a:solidFill>
            <a:srgbClr val="FFD200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zh-CN" b="1">
                <a:effectLst>
                  <a:outerShdw blurRad="50800" dist="50800" dir="2700000" algn="t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charset="-122"/>
                <a:ea typeface="微软雅黑" panose="020B0503020204020204" charset="-122"/>
              </a:rPr>
              <a:t>缺乏数据</a:t>
            </a:r>
          </a:p>
        </p:txBody>
      </p:sp>
      <p:sp>
        <p:nvSpPr>
          <p:cNvPr id="22" name="椭圆 21"/>
          <p:cNvSpPr/>
          <p:nvPr/>
        </p:nvSpPr>
        <p:spPr>
          <a:xfrm>
            <a:off x="8018145" y="3079750"/>
            <a:ext cx="922655" cy="922655"/>
          </a:xfrm>
          <a:prstGeom prst="ellipse">
            <a:avLst/>
          </a:prstGeom>
          <a:solidFill>
            <a:srgbClr val="FFD200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>
                <a:effectLst>
                  <a:outerShdw blurRad="50800" dist="50800" dir="2700000" algn="t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charset="-122"/>
                <a:ea typeface="微软雅黑" panose="020B0503020204020204" charset="-122"/>
              </a:rPr>
              <a:t>资源利用</a:t>
            </a:r>
          </a:p>
        </p:txBody>
      </p:sp>
      <p:sp>
        <p:nvSpPr>
          <p:cNvPr id="25" name="文本框 24"/>
          <p:cNvSpPr txBox="1"/>
          <p:nvPr/>
        </p:nvSpPr>
        <p:spPr>
          <a:xfrm>
            <a:off x="707390" y="3025775"/>
            <a:ext cx="2058035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zh-CN" altLang="en-US">
                <a:latin typeface="微软雅黑" panose="020B0503020204020204" charset="-122"/>
                <a:ea typeface="微软雅黑" panose="020B0503020204020204" charset="-122"/>
              </a:rPr>
              <a:t>购物过程欠便捷，会员营销缺乏创新</a:t>
            </a:r>
          </a:p>
        </p:txBody>
      </p:sp>
      <p:sp>
        <p:nvSpPr>
          <p:cNvPr id="26" name="文本框 25"/>
          <p:cNvSpPr txBox="1"/>
          <p:nvPr/>
        </p:nvSpPr>
        <p:spPr>
          <a:xfrm>
            <a:off x="831850" y="4876165"/>
            <a:ext cx="2453005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zh-CN" altLang="en-US">
                <a:latin typeface="微软雅黑" panose="020B0503020204020204" charset="-122"/>
                <a:ea typeface="微软雅黑" panose="020B0503020204020204" charset="-122"/>
              </a:rPr>
              <a:t>整体运营把控度低，门店调货不便</a:t>
            </a:r>
          </a:p>
        </p:txBody>
      </p:sp>
      <p:sp>
        <p:nvSpPr>
          <p:cNvPr id="27" name="文本框 26"/>
          <p:cNvSpPr txBox="1"/>
          <p:nvPr/>
        </p:nvSpPr>
        <p:spPr>
          <a:xfrm>
            <a:off x="8940800" y="1435100"/>
            <a:ext cx="2639695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zh-CN" altLang="en-US">
                <a:latin typeface="微软雅黑" panose="020B0503020204020204" charset="-122"/>
                <a:ea typeface="微软雅黑" panose="020B0503020204020204" charset="-122"/>
              </a:rPr>
              <a:t>商品库存积压，缺乏数据支撑</a:t>
            </a:r>
          </a:p>
        </p:txBody>
      </p:sp>
      <p:sp>
        <p:nvSpPr>
          <p:cNvPr id="28" name="文本框 27"/>
          <p:cNvSpPr txBox="1"/>
          <p:nvPr/>
        </p:nvSpPr>
        <p:spPr>
          <a:xfrm>
            <a:off x="9145270" y="2967990"/>
            <a:ext cx="2435225" cy="1337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zh-CN" altLang="en-US">
                <a:latin typeface="微软雅黑" panose="020B0503020204020204" charset="-122"/>
                <a:ea typeface="微软雅黑" panose="020B0503020204020204" charset="-122"/>
              </a:rPr>
              <a:t>员工资源无法充分利用，商品营销缺乏数据支撑</a:t>
            </a:r>
          </a:p>
        </p:txBody>
      </p:sp>
      <p:sp>
        <p:nvSpPr>
          <p:cNvPr id="29" name="文本框 28"/>
          <p:cNvSpPr txBox="1"/>
          <p:nvPr/>
        </p:nvSpPr>
        <p:spPr>
          <a:xfrm>
            <a:off x="8688705" y="4812030"/>
            <a:ext cx="2274570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zh-CN" altLang="en-US">
                <a:latin typeface="微软雅黑" panose="020B0503020204020204" charset="-122"/>
                <a:ea typeface="微软雅黑" panose="020B0503020204020204" charset="-122"/>
              </a:rPr>
              <a:t>缺乏有效数据支撑，凭感觉经营</a:t>
            </a:r>
          </a:p>
        </p:txBody>
      </p:sp>
      <p:sp>
        <p:nvSpPr>
          <p:cNvPr id="30" name="文本框 29"/>
          <p:cNvSpPr txBox="1"/>
          <p:nvPr/>
        </p:nvSpPr>
        <p:spPr>
          <a:xfrm>
            <a:off x="4612640" y="2967990"/>
            <a:ext cx="2719705" cy="13220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zh-CN" sz="4000" b="1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</a:rPr>
              <a:t>传统</a:t>
            </a:r>
            <a:endParaRPr lang="zh-CN" altLang="zh-CN" sz="4000" b="1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r>
              <a:rPr lang="zh-CN" altLang="zh-CN" sz="40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</a:rPr>
              <a:t>连锁店面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749935" y="1397000"/>
            <a:ext cx="2453640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zh-CN" altLang="en-US">
                <a:latin typeface="微软雅黑" panose="020B0503020204020204" charset="-122"/>
                <a:ea typeface="微软雅黑" panose="020B0503020204020204" charset="-122"/>
              </a:rPr>
              <a:t>门店扩展客户成本高，订货方式效率低下</a:t>
            </a:r>
          </a:p>
        </p:txBody>
      </p:sp>
      <p:sp>
        <p:nvSpPr>
          <p:cNvPr id="10" name="标题 3"/>
          <p:cNvSpPr/>
          <p:nvPr/>
        </p:nvSpPr>
        <p:spPr>
          <a:xfrm>
            <a:off x="1180465" y="-476250"/>
            <a:ext cx="3449320" cy="1325880"/>
          </a:xfrm>
          <a:prstGeom prst="rect">
            <a:avLst/>
          </a:prstGeom>
          <a:effectLst>
            <a:outerShdw blurRad="88900" dist="101600" dir="5400000" algn="ctr" rotWithShape="0">
              <a:srgbClr val="000000">
                <a:alpha val="2000"/>
              </a:srgbClr>
            </a:outerShdw>
          </a:effectLst>
        </p:spPr>
        <p:txBody>
          <a:bodyPr vert="horz" lIns="91440" tIns="45720" rIns="91440" bIns="45720" rtlCol="0" anchor="b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>
                <a:solidFill>
                  <a:srgbClr val="202020"/>
                </a:solidFill>
                <a:effectLst>
                  <a:outerShdw blurRad="50800" dist="38100" dir="5400000" algn="t" rotWithShape="0">
                    <a:prstClr val="black">
                      <a:alpha val="20000"/>
                    </a:prstClr>
                  </a:outerShdw>
                </a:effectLst>
                <a:latin typeface="微软雅黑" panose="020B0503020204020204" charset="-122"/>
                <a:ea typeface="微软雅黑" panose="020B0503020204020204" charset="-122"/>
                <a:cs typeface="+mj-cs"/>
              </a:defRPr>
            </a:lvl1pPr>
          </a:lstStyle>
          <a:p>
            <a:r>
              <a:rPr lang="zh-CN" altLang="zh-CN" sz="3200"/>
              <a:t>连锁企业痛点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1184275" y="716915"/>
            <a:ext cx="2212340" cy="33718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1600">
                <a:sym typeface="+mn-ea"/>
              </a:rPr>
              <a:t>BOUT SHANGTAO CHAIN</a:t>
            </a: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250">
        <p:fade/>
      </p:transition>
    </mc:Choice>
    <mc:Fallback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00"/>
                            </p:stCondLst>
                            <p:childTnLst>
                              <p:par>
                                <p:cTn id="42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5" grpId="0" animBg="1"/>
      <p:bldP spid="16" grpId="0" animBg="1"/>
      <p:bldP spid="18" grpId="0" animBg="1"/>
      <p:bldP spid="19" grpId="0" animBg="1"/>
      <p:bldP spid="22" grpId="0" animBg="1"/>
      <p:bldP spid="25" grpId="0"/>
      <p:bldP spid="26" grpId="0"/>
      <p:bldP spid="27" grpId="0"/>
      <p:bldP spid="28" grpId="0"/>
      <p:bldP spid="29" grpId="0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连锁便利系统_03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838383" y="1308100"/>
            <a:ext cx="2515235" cy="2515235"/>
          </a:xfrm>
          <a:prstGeom prst="rect">
            <a:avLst/>
          </a:prstGeom>
          <a:effectLst>
            <a:reflection blurRad="6350" stA="24000" endA="300" endPos="35000" dist="1270000" dir="5400000" sy="-100000" algn="bl" rotWithShape="0"/>
          </a:effectLst>
        </p:spPr>
      </p:pic>
      <p:sp>
        <p:nvSpPr>
          <p:cNvPr id="6" name="标题 1"/>
          <p:cNvSpPr>
            <a:spLocks noGrp="1"/>
          </p:cNvSpPr>
          <p:nvPr/>
        </p:nvSpPr>
        <p:spPr>
          <a:xfrm>
            <a:off x="3236595" y="4399915"/>
            <a:ext cx="6265545" cy="546100"/>
          </a:xfrm>
          <a:prstGeom prst="rect">
            <a:avLst/>
          </a:prstGeom>
          <a:effectLst>
            <a:outerShdw blurRad="88900" dist="101600" dir="5400000" algn="ctr" rotWithShape="0">
              <a:srgbClr val="000000">
                <a:alpha val="2000"/>
              </a:srgbClr>
            </a:outerShdw>
          </a:effectLst>
        </p:spPr>
        <p:txBody>
          <a:bodyPr vert="horz" lIns="91440" tIns="45720" rIns="91440" bIns="45720" rtlCol="0" anchor="b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>
                <a:solidFill>
                  <a:srgbClr val="202020"/>
                </a:solidFill>
                <a:effectLst>
                  <a:outerShdw blurRad="50800" dist="38100" dir="5400000" algn="t" rotWithShape="0">
                    <a:prstClr val="black">
                      <a:alpha val="20000"/>
                    </a:prstClr>
                  </a:outerShdw>
                </a:effectLst>
                <a:latin typeface="微软雅黑" panose="020B0503020204020204" charset="-122"/>
                <a:ea typeface="微软雅黑" panose="020B0503020204020204" charset="-122"/>
                <a:cs typeface="+mj-cs"/>
              </a:defRPr>
            </a:lvl1pPr>
          </a:lstStyle>
          <a:p>
            <a:pPr algn="ctr" fontAlgn="auto">
              <a:lnSpc>
                <a:spcPct val="150000"/>
              </a:lnSpc>
            </a:pPr>
            <a:r>
              <a:rPr lang="zh-CN" altLang="zh-CN" sz="2400"/>
              <a:t>传统连锁所店面面对着快速发展的都是冲击，生存日趋困难</a:t>
            </a: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250">
        <p:fade/>
      </p:transition>
    </mc:Choice>
    <mc:Fallback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LBS定位，推荐-用户最近门店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497330" y="543560"/>
            <a:ext cx="9542780" cy="5114290"/>
          </a:xfrm>
          <a:prstGeom prst="rect">
            <a:avLst/>
          </a:prstGeom>
        </p:spPr>
      </p:pic>
      <p:sp>
        <p:nvSpPr>
          <p:cNvPr id="7" name="内容占位符 2"/>
          <p:cNvSpPr>
            <a:spLocks noGrp="1"/>
          </p:cNvSpPr>
          <p:nvPr/>
        </p:nvSpPr>
        <p:spPr>
          <a:xfrm>
            <a:off x="2658428" y="5435600"/>
            <a:ext cx="7586345" cy="7207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SzPct val="75000"/>
              <a:buFont typeface="Arial" panose="020B0604020202020204" pitchFamily="34" charset="0"/>
              <a:buChar char="•"/>
              <a:defRPr sz="2800" kern="120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1pPr>
            <a:lvl2pPr marL="575945" indent="-228600" algn="l" defTabSz="914400" rtl="0" eaLnBrk="1" fontAlgn="auto" latinLnBrk="0" hangingPunct="1">
              <a:lnSpc>
                <a:spcPct val="120000"/>
              </a:lnSpc>
              <a:spcBef>
                <a:spcPts val="500"/>
              </a:spcBef>
              <a:buSzPct val="75000"/>
              <a:buFont typeface="Arial" panose="020B0604020202020204" pitchFamily="34" charset="0"/>
              <a:buChar char="•"/>
              <a:defRPr sz="2200" kern="12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2pPr>
            <a:lvl3pPr marL="1007745" indent="-228600" algn="l" defTabSz="914400" rtl="0" eaLnBrk="1" fontAlgn="auto" latinLnBrk="0" hangingPunct="1">
              <a:lnSpc>
                <a:spcPct val="120000"/>
              </a:lnSpc>
              <a:spcBef>
                <a:spcPts val="500"/>
              </a:spcBef>
              <a:buSzPct val="75000"/>
              <a:buFont typeface="Arial" panose="020B0604020202020204" pitchFamily="34" charset="0"/>
              <a:buChar char="‒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3pPr>
            <a:lvl4pPr marL="1511935" indent="-228600" algn="l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buSzPct val="75000"/>
              <a:buFont typeface="Arial" panose="020B0604020202020204" pitchFamily="34" charset="0"/>
              <a:buChar char="˃"/>
              <a:defRPr sz="1800" kern="120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4pPr>
            <a:lvl5pPr marL="1943735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buSzPct val="75000"/>
              <a:buFont typeface="Arial" panose="020B0604020202020204" pitchFamily="34" charset="0"/>
              <a:buChar char="˃"/>
              <a:defRPr sz="1800" kern="120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zh-CN" altLang="en-US" sz="2400"/>
              <a:t>商淘多门店连锁系统为解决当前连锁门店问题应运而生</a:t>
            </a: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250">
        <p:fade/>
      </p:transition>
    </mc:Choice>
    <mc:Fallback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未标题-2_03"/>
          <p:cNvPicPr>
            <a:picLocks noChangeAspect="1"/>
          </p:cNvPicPr>
          <p:nvPr/>
        </p:nvPicPr>
        <p:blipFill>
          <a:blip r:embed="rId3" cstate="print"/>
          <a:srcRect t="6621"/>
          <a:stretch>
            <a:fillRect/>
          </a:stretch>
        </p:blipFill>
        <p:spPr>
          <a:xfrm>
            <a:off x="3086100" y="1160145"/>
            <a:ext cx="5628640" cy="4537710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-7620" y="210185"/>
            <a:ext cx="826770" cy="544830"/>
          </a:xfrm>
          <a:prstGeom prst="rect">
            <a:avLst/>
          </a:prstGeom>
          <a:solidFill>
            <a:srgbClr val="FFD200"/>
          </a:solidFill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600" b="1" dirty="0" smtClean="0">
                <a:latin typeface="+mj-ea"/>
                <a:ea typeface="+mj-ea"/>
              </a:rPr>
              <a:t>02</a:t>
            </a:r>
            <a:endParaRPr lang="en-US" altLang="zh-CN" sz="3600" b="1" dirty="0">
              <a:latin typeface="+mj-ea"/>
              <a:ea typeface="+mj-ea"/>
            </a:endParaRPr>
          </a:p>
        </p:txBody>
      </p:sp>
      <p:sp>
        <p:nvSpPr>
          <p:cNvPr id="5" name="标题 3"/>
          <p:cNvSpPr/>
          <p:nvPr/>
        </p:nvSpPr>
        <p:spPr>
          <a:xfrm>
            <a:off x="1180465" y="-476250"/>
            <a:ext cx="3449320" cy="1325880"/>
          </a:xfrm>
          <a:prstGeom prst="rect">
            <a:avLst/>
          </a:prstGeom>
          <a:effectLst>
            <a:outerShdw blurRad="88900" dist="101600" dir="5400000" algn="ctr" rotWithShape="0">
              <a:srgbClr val="000000">
                <a:alpha val="2000"/>
              </a:srgbClr>
            </a:outerShdw>
          </a:effectLst>
        </p:spPr>
        <p:txBody>
          <a:bodyPr vert="horz" lIns="91440" tIns="45720" rIns="91440" bIns="45720" rtlCol="0" anchor="b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>
                <a:solidFill>
                  <a:srgbClr val="202020"/>
                </a:solidFill>
                <a:effectLst>
                  <a:outerShdw blurRad="50800" dist="38100" dir="5400000" algn="t" rotWithShape="0">
                    <a:prstClr val="black">
                      <a:alpha val="20000"/>
                    </a:prstClr>
                  </a:outerShdw>
                </a:effectLst>
                <a:latin typeface="微软雅黑" panose="020B0503020204020204" charset="-122"/>
                <a:ea typeface="微软雅黑" panose="020B0503020204020204" charset="-122"/>
                <a:cs typeface="+mj-cs"/>
              </a:defRPr>
            </a:lvl1pPr>
          </a:lstStyle>
          <a:p>
            <a:r>
              <a:rPr lang="zh-CN" altLang="zh-CN" sz="3200"/>
              <a:t>商淘连锁方案</a:t>
            </a:r>
            <a:endParaRPr lang="en-US" altLang="zh-CN" sz="3200"/>
          </a:p>
        </p:txBody>
      </p:sp>
      <p:sp>
        <p:nvSpPr>
          <p:cNvPr id="6" name="文本框 5"/>
          <p:cNvSpPr txBox="1"/>
          <p:nvPr/>
        </p:nvSpPr>
        <p:spPr>
          <a:xfrm>
            <a:off x="1184275" y="716915"/>
            <a:ext cx="2599055" cy="3371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l"/>
            <a:r>
              <a:rPr lang="en-US" altLang="zh-CN" sz="1600" dirty="0">
                <a:sym typeface="+mn-ea"/>
              </a:rPr>
              <a:t>SHANGTAO CHAIN SCHEME</a:t>
            </a:r>
          </a:p>
        </p:txBody>
      </p:sp>
      <p:sp>
        <p:nvSpPr>
          <p:cNvPr id="9" name="内容占位符 2"/>
          <p:cNvSpPr>
            <a:spLocks noGrp="1"/>
          </p:cNvSpPr>
          <p:nvPr/>
        </p:nvSpPr>
        <p:spPr>
          <a:xfrm>
            <a:off x="1302068" y="5283200"/>
            <a:ext cx="9587865" cy="114998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SzPct val="75000"/>
              <a:buFont typeface="Arial" panose="020B0604020202020204" pitchFamily="34" charset="0"/>
              <a:buChar char="•"/>
              <a:defRPr sz="2800" kern="120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1pPr>
            <a:lvl2pPr marL="575945" indent="-228600" algn="l" defTabSz="914400" rtl="0" eaLnBrk="1" fontAlgn="auto" latinLnBrk="0" hangingPunct="1">
              <a:lnSpc>
                <a:spcPct val="120000"/>
              </a:lnSpc>
              <a:spcBef>
                <a:spcPts val="500"/>
              </a:spcBef>
              <a:buSzPct val="75000"/>
              <a:buFont typeface="Arial" panose="020B0604020202020204" pitchFamily="34" charset="0"/>
              <a:buChar char="•"/>
              <a:defRPr sz="2200" kern="12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2pPr>
            <a:lvl3pPr marL="1007745" indent="-228600" algn="l" defTabSz="914400" rtl="0" eaLnBrk="1" fontAlgn="auto" latinLnBrk="0" hangingPunct="1">
              <a:lnSpc>
                <a:spcPct val="120000"/>
              </a:lnSpc>
              <a:spcBef>
                <a:spcPts val="500"/>
              </a:spcBef>
              <a:buSzPct val="75000"/>
              <a:buFont typeface="Arial" panose="020B0604020202020204" pitchFamily="34" charset="0"/>
              <a:buChar char="‒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3pPr>
            <a:lvl4pPr marL="1511935" indent="-228600" algn="l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buSzPct val="75000"/>
              <a:buFont typeface="Arial" panose="020B0604020202020204" pitchFamily="34" charset="0"/>
              <a:buChar char="˃"/>
              <a:defRPr sz="1800" kern="120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4pPr>
            <a:lvl5pPr marL="1943735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buSzPct val="75000"/>
              <a:buFont typeface="Arial" panose="020B0604020202020204" pitchFamily="34" charset="0"/>
              <a:buChar char="˃"/>
              <a:defRPr sz="1800" kern="120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zh-CN" altLang="zh-CN" sz="2400">
                <a:cs typeface="微软雅黑" panose="020B0503020204020204" charset="-122"/>
              </a:rPr>
              <a:t>实现总部运营、流量共享、统一管理，店铺精细化经营的本地化运营</a:t>
            </a:r>
            <a:r>
              <a:rPr lang="en-US" altLang="zh-CN" sz="2400">
                <a:cs typeface="微软雅黑" panose="020B0503020204020204" charset="-122"/>
              </a:rPr>
              <a:t> </a:t>
            </a: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250">
        <p:fade/>
      </p:transition>
    </mc:Choice>
    <mc:Fallback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hidden="1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690370" y="822325"/>
            <a:ext cx="7942580" cy="3980815"/>
          </a:xfrm>
          <a:prstGeom prst="rect">
            <a:avLst/>
          </a:prstGeom>
        </p:spPr>
      </p:pic>
      <p:pic>
        <p:nvPicPr>
          <p:cNvPr id="4" name="图片 3" hidden="1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457960" y="3223895"/>
            <a:ext cx="9276080" cy="409575"/>
          </a:xfrm>
          <a:prstGeom prst="rect">
            <a:avLst/>
          </a:prstGeom>
        </p:spPr>
      </p:pic>
      <p:pic>
        <p:nvPicPr>
          <p:cNvPr id="13" name="图片 12" descr="连锁便利系统_03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066800" y="1067435"/>
            <a:ext cx="10058400" cy="2775585"/>
          </a:xfrm>
          <a:prstGeom prst="rect">
            <a:avLst/>
          </a:prstGeom>
        </p:spPr>
      </p:pic>
      <p:sp>
        <p:nvSpPr>
          <p:cNvPr id="11" name="矩形 10" hidden="1"/>
          <p:cNvSpPr/>
          <p:nvPr/>
        </p:nvSpPr>
        <p:spPr>
          <a:xfrm>
            <a:off x="3157855" y="4587875"/>
            <a:ext cx="8424545" cy="13335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glow rad="266700">
              <a:schemeClr val="bg2">
                <a:lumMod val="90000"/>
                <a:alpha val="0"/>
              </a:schemeClr>
            </a:glow>
            <a:outerShdw blurRad="50800" dist="50800" dir="13500000" algn="br" rotWithShape="0">
              <a:schemeClr val="bg2">
                <a:lumMod val="50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/>
              <a:t>    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2000885" y="4182110"/>
            <a:ext cx="8190230" cy="1337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en-US" altLang="zh-CN" dirty="0"/>
              <a:t>        </a:t>
            </a:r>
            <a:r>
              <a:rPr lang="en-US" altLang="zh-CN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</a:t>
            </a:r>
            <a:r>
              <a:rPr lang="zh-CN" altLang="en-US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商淘多门店连锁系统是基于</a:t>
            </a:r>
            <a:r>
              <a:rPr lang="en-US" altLang="zh-CN" dirty="0" err="1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ThinkPHP</a:t>
            </a:r>
            <a:r>
              <a:rPr lang="en-US" altLang="zh-CN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</a:t>
            </a:r>
            <a:r>
              <a:rPr lang="zh-CN" altLang="en-US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最新</a:t>
            </a:r>
            <a:r>
              <a:rPr lang="zh-CN" altLang="zh-CN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框架打造，致力于同城连锁便利店线上下单配送、线下买单同步库存的电商系统</a:t>
            </a:r>
            <a:r>
              <a:rPr lang="zh-CN" altLang="zh-CN" dirty="0" smtClean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，</a:t>
            </a:r>
            <a:r>
              <a:rPr lang="zh-CN" altLang="en-US" dirty="0" smtClean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真正做到</a:t>
            </a:r>
            <a:r>
              <a:rPr lang="zh-CN" altLang="zh-CN" dirty="0" smtClean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后台</a:t>
            </a:r>
            <a:r>
              <a:rPr lang="zh-CN" altLang="zh-CN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管理、万店</a:t>
            </a:r>
            <a:r>
              <a:rPr lang="zh-CN" altLang="zh-CN" dirty="0" smtClean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同源，</a:t>
            </a:r>
            <a:r>
              <a:rPr lang="zh-CN" altLang="zh-CN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为电商</a:t>
            </a:r>
            <a:r>
              <a:rPr lang="zh-CN" altLang="zh-CN" dirty="0" smtClean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创业</a:t>
            </a:r>
            <a:r>
              <a:rPr lang="zh-CN" altLang="en-US" dirty="0" smtClean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者</a:t>
            </a:r>
            <a:r>
              <a:rPr lang="zh-CN" altLang="zh-CN" dirty="0" smtClean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提供</a:t>
            </a:r>
            <a:r>
              <a:rPr lang="zh-CN" altLang="zh-CN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一站式快速构建店铺的解决方案。</a:t>
            </a:r>
            <a:endParaRPr lang="zh-CN" altLang="en-US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714500" y="2094865"/>
            <a:ext cx="1587500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sz="2000" b="1">
                <a:latin typeface="微软雅黑" panose="020B0503020204020204" charset="-122"/>
                <a:ea typeface="微软雅黑" panose="020B0503020204020204" charset="-122"/>
              </a:rPr>
              <a:t>系统稳定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5435600" y="925830"/>
            <a:ext cx="1587500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sz="2000" b="1">
                <a:latin typeface="微软雅黑" panose="020B0503020204020204" charset="-122"/>
                <a:ea typeface="微软雅黑" panose="020B0503020204020204" charset="-122"/>
              </a:rPr>
              <a:t>系统稳定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7112000" y="1891665"/>
            <a:ext cx="1587500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sz="2000" b="1">
                <a:latin typeface="微软雅黑" panose="020B0503020204020204" charset="-122"/>
                <a:ea typeface="微软雅黑" panose="020B0503020204020204" charset="-122"/>
              </a:rPr>
              <a:t>系统稳定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9245600" y="2094865"/>
            <a:ext cx="1587500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sz="2000" b="1">
                <a:latin typeface="微软雅黑" panose="020B0503020204020204" charset="-122"/>
                <a:ea typeface="微软雅黑" panose="020B0503020204020204" charset="-122"/>
              </a:rPr>
              <a:t>系统稳定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3771900" y="1891665"/>
            <a:ext cx="1587500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sz="2000" b="1">
                <a:latin typeface="微软雅黑" panose="020B0503020204020204" charset="-122"/>
                <a:ea typeface="微软雅黑" panose="020B0503020204020204" charset="-122"/>
              </a:rPr>
              <a:t>系统稳定</a:t>
            </a: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250">
        <p:fade/>
      </p:transition>
    </mc:Choice>
    <mc:Fallback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8063230" y="5133340"/>
            <a:ext cx="144716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chemeClr val="accent4"/>
                </a:solidFill>
                <a:latin typeface="微软雅黑" panose="020B0503020204020204" charset="-122"/>
                <a:ea typeface="微软雅黑" panose="020B0503020204020204" charset="-122"/>
              </a:rPr>
              <a:t>数据共享</a:t>
            </a:r>
            <a:endParaRPr lang="zh-CN" altLang="en-US" sz="2000" b="1" dirty="0">
              <a:solidFill>
                <a:schemeClr val="accent4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11" name="图片 10" descr="未标题-2_07" hidden="1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509713" y="2183765"/>
            <a:ext cx="9171305" cy="4371340"/>
          </a:xfrm>
          <a:prstGeom prst="rect">
            <a:avLst/>
          </a:prstGeom>
        </p:spPr>
      </p:pic>
      <p:pic>
        <p:nvPicPr>
          <p:cNvPr id="8" name="图片 7" descr="连锁_06"/>
          <p:cNvPicPr>
            <a:picLocks noChangeAspect="1"/>
          </p:cNvPicPr>
          <p:nvPr/>
        </p:nvPicPr>
        <p:blipFill>
          <a:blip r:embed="rId4" cstate="print"/>
          <a:srcRect r="31840"/>
          <a:stretch>
            <a:fillRect/>
          </a:stretch>
        </p:blipFill>
        <p:spPr>
          <a:xfrm flipH="1">
            <a:off x="5348605" y="3192780"/>
            <a:ext cx="2453640" cy="1562100"/>
          </a:xfrm>
          <a:prstGeom prst="rect">
            <a:avLst/>
          </a:prstGeom>
        </p:spPr>
      </p:pic>
      <p:sp>
        <p:nvSpPr>
          <p:cNvPr id="18" name="矩形 17"/>
          <p:cNvSpPr/>
          <p:nvPr/>
        </p:nvSpPr>
        <p:spPr>
          <a:xfrm>
            <a:off x="1447800" y="1146810"/>
            <a:ext cx="2108200" cy="5588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7" name="图片 6" descr="连锁_03"/>
          <p:cNvPicPr>
            <a:picLocks noChangeAspect="1"/>
          </p:cNvPicPr>
          <p:nvPr/>
        </p:nvPicPr>
        <p:blipFill>
          <a:blip r:embed="rId5" cstate="print"/>
          <a:srcRect l="21503"/>
          <a:stretch>
            <a:fillRect/>
          </a:stretch>
        </p:blipFill>
        <p:spPr>
          <a:xfrm>
            <a:off x="5065395" y="1409065"/>
            <a:ext cx="2825750" cy="1562100"/>
          </a:xfrm>
          <a:prstGeom prst="rect">
            <a:avLst/>
          </a:prstGeom>
        </p:spPr>
      </p:pic>
      <p:sp>
        <p:nvSpPr>
          <p:cNvPr id="15" name="矩形 14"/>
          <p:cNvSpPr/>
          <p:nvPr/>
        </p:nvSpPr>
        <p:spPr>
          <a:xfrm>
            <a:off x="1859280" y="1488440"/>
            <a:ext cx="2830830" cy="36449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203200" dist="50800" dir="5400000" algn="t" rotWithShape="0">
              <a:prstClr val="black">
                <a:alpha val="26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4" name="图片 13" descr="连锁_11"/>
          <p:cNvPicPr>
            <a:picLocks noChangeAspect="1"/>
          </p:cNvPicPr>
          <p:nvPr/>
        </p:nvPicPr>
        <p:blipFill>
          <a:blip r:embed="rId6" cstate="print"/>
          <a:srcRect l="37696"/>
          <a:stretch>
            <a:fillRect/>
          </a:stretch>
        </p:blipFill>
        <p:spPr>
          <a:xfrm>
            <a:off x="5763260" y="4767580"/>
            <a:ext cx="2242820" cy="1562100"/>
          </a:xfrm>
          <a:prstGeom prst="rect">
            <a:avLst/>
          </a:prstGeom>
        </p:spPr>
      </p:pic>
      <p:sp>
        <p:nvSpPr>
          <p:cNvPr id="12" name="文本框 11"/>
          <p:cNvSpPr txBox="1"/>
          <p:nvPr/>
        </p:nvSpPr>
        <p:spPr>
          <a:xfrm>
            <a:off x="8054340" y="1871980"/>
            <a:ext cx="144716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2000" b="1">
                <a:solidFill>
                  <a:schemeClr val="accent4"/>
                </a:solidFill>
                <a:latin typeface="微软雅黑" panose="020B0503020204020204" charset="-122"/>
                <a:ea typeface="微软雅黑" panose="020B0503020204020204" charset="-122"/>
              </a:rPr>
              <a:t>会员共享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8054340" y="2270760"/>
            <a:ext cx="279844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>
                <a:latin typeface="微软雅黑" panose="020B0503020204020204" charset="-122"/>
                <a:ea typeface="微软雅黑" panose="020B0503020204020204" charset="-122"/>
              </a:rPr>
              <a:t>平台所有店铺间会员共享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8063230" y="5706110"/>
            <a:ext cx="27895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latin typeface="微软雅黑" panose="020B0503020204020204" charset="-122"/>
                <a:ea typeface="微软雅黑" panose="020B0503020204020204" charset="-122"/>
              </a:rPr>
              <a:t>为运营决策提供数据支撑</a:t>
            </a:r>
            <a:endParaRPr lang="zh-CN" altLang="en-US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8006080" y="3579495"/>
            <a:ext cx="2789555" cy="775970"/>
            <a:chOff x="6823" y="4445"/>
            <a:chExt cx="4393" cy="1222"/>
          </a:xfrm>
        </p:grpSpPr>
        <p:sp>
          <p:nvSpPr>
            <p:cNvPr id="4" name="文本框 3"/>
            <p:cNvSpPr txBox="1"/>
            <p:nvPr/>
          </p:nvSpPr>
          <p:spPr>
            <a:xfrm>
              <a:off x="6823" y="4445"/>
              <a:ext cx="2279" cy="6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zh-CN" altLang="en-US" sz="2000" b="1">
                  <a:solidFill>
                    <a:schemeClr val="accent4"/>
                  </a:solidFill>
                  <a:latin typeface="微软雅黑" panose="020B0503020204020204" charset="-122"/>
                  <a:ea typeface="微软雅黑" panose="020B0503020204020204" charset="-122"/>
                </a:rPr>
                <a:t>库存共享</a:t>
              </a:r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6823" y="5087"/>
              <a:ext cx="4393" cy="5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zh-CN" altLang="en-US">
                  <a:latin typeface="微软雅黑" panose="020B0503020204020204" charset="-122"/>
                  <a:ea typeface="微软雅黑" panose="020B0503020204020204" charset="-122"/>
                </a:rPr>
                <a:t>线上线下同库存</a:t>
              </a:r>
            </a:p>
          </p:txBody>
        </p:sp>
      </p:grpSp>
      <p:sp>
        <p:nvSpPr>
          <p:cNvPr id="19" name="矩形 18"/>
          <p:cNvSpPr/>
          <p:nvPr/>
        </p:nvSpPr>
        <p:spPr>
          <a:xfrm>
            <a:off x="3644265" y="4923155"/>
            <a:ext cx="1626235" cy="38354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内容占位符 9"/>
          <p:cNvSpPr>
            <a:spLocks noGrp="1"/>
          </p:cNvSpPr>
          <p:nvPr/>
        </p:nvSpPr>
        <p:spPr>
          <a:xfrm>
            <a:off x="2055495" y="2013585"/>
            <a:ext cx="2438400" cy="294449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SzPct val="75000"/>
              <a:buFont typeface="Arial" panose="020B0604020202020204" pitchFamily="34" charset="0"/>
              <a:buChar char="•"/>
              <a:defRPr sz="2800" kern="120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1pPr>
            <a:lvl2pPr marL="575945" indent="-228600" algn="l" defTabSz="914400" rtl="0" eaLnBrk="1" fontAlgn="auto" latinLnBrk="0" hangingPunct="1">
              <a:lnSpc>
                <a:spcPct val="120000"/>
              </a:lnSpc>
              <a:spcBef>
                <a:spcPts val="500"/>
              </a:spcBef>
              <a:buSzPct val="75000"/>
              <a:buFont typeface="Arial" panose="020B0604020202020204" pitchFamily="34" charset="0"/>
              <a:buChar char="•"/>
              <a:defRPr sz="2200" kern="12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2pPr>
            <a:lvl3pPr marL="1007745" indent="-228600" algn="l" defTabSz="914400" rtl="0" eaLnBrk="1" fontAlgn="auto" latinLnBrk="0" hangingPunct="1">
              <a:lnSpc>
                <a:spcPct val="120000"/>
              </a:lnSpc>
              <a:spcBef>
                <a:spcPts val="500"/>
              </a:spcBef>
              <a:buSzPct val="75000"/>
              <a:buFont typeface="Arial" panose="020B0604020202020204" pitchFamily="34" charset="0"/>
              <a:buChar char="‒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3pPr>
            <a:lvl4pPr marL="1511935" indent="-228600" algn="l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buSzPct val="75000"/>
              <a:buFont typeface="Arial" panose="020B0604020202020204" pitchFamily="34" charset="0"/>
              <a:buChar char="˃"/>
              <a:defRPr sz="1800" kern="120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4pPr>
            <a:lvl5pPr marL="1943735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buSzPct val="75000"/>
              <a:buFont typeface="Arial" panose="020B0604020202020204" pitchFamily="34" charset="0"/>
              <a:buChar char="˃"/>
              <a:defRPr sz="1800" kern="120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 fontAlgn="auto">
              <a:lnSpc>
                <a:spcPct val="150000"/>
              </a:lnSpc>
              <a:buNone/>
            </a:pPr>
            <a:r>
              <a:rPr lang="zh-CN" sz="2400">
                <a:cs typeface="微软雅黑" panose="020B0503020204020204" charset="-122"/>
              </a:rPr>
              <a:t>打通线上线上线下资源，融合商淘软件多年运营经验</a:t>
            </a:r>
            <a:r>
              <a:rPr lang="en-US" altLang="zh-CN" sz="2400">
                <a:cs typeface="微软雅黑" panose="020B0503020204020204" charset="-122"/>
              </a:rPr>
              <a:t>,</a:t>
            </a:r>
            <a:r>
              <a:rPr lang="zh-CN" sz="2400">
                <a:cs typeface="微软雅黑" panose="020B0503020204020204" charset="-122"/>
              </a:rPr>
              <a:t>塑造全新连锁门店</a:t>
            </a:r>
            <a:endParaRPr lang="en-US" altLang="zh-CN" sz="2400">
              <a:cs typeface="微软雅黑" panose="020B050302020402020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250">
        <p:fade/>
      </p:transition>
    </mc:Choice>
    <mc:Fallback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8" grpId="0" animBg="1"/>
      <p:bldP spid="15" grpId="0" animBg="1"/>
      <p:bldP spid="12" grpId="0"/>
      <p:bldP spid="13" grpId="0"/>
      <p:bldP spid="3" grpId="0"/>
      <p:bldP spid="19" grpId="0" animBg="1"/>
      <p:bldP spid="1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592580" y="535305"/>
            <a:ext cx="9398000" cy="1332865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203200" dir="5400000" algn="t" rotWithShape="0">
              <a:prstClr val="black">
                <a:alpha val="1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6" name="图片 15" descr="未标题-2_07_03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037205" y="2538730"/>
            <a:ext cx="7980680" cy="3437890"/>
          </a:xfrm>
          <a:prstGeom prst="rect">
            <a:avLst/>
          </a:prstGeom>
        </p:spPr>
      </p:pic>
      <p:sp>
        <p:nvSpPr>
          <p:cNvPr id="15" name="矩形 14"/>
          <p:cNvSpPr/>
          <p:nvPr/>
        </p:nvSpPr>
        <p:spPr>
          <a:xfrm>
            <a:off x="1397000" y="363855"/>
            <a:ext cx="9398000" cy="1332865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203200" dist="50800" dir="5400000" algn="t" rotWithShape="0">
              <a:prstClr val="black">
                <a:alpha val="26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4353560" y="2139950"/>
            <a:ext cx="1224280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2000" b="1">
                <a:solidFill>
                  <a:schemeClr val="accent4"/>
                </a:solidFill>
                <a:latin typeface="微软雅黑" panose="020B0503020204020204" charset="-122"/>
                <a:ea typeface="微软雅黑" panose="020B0503020204020204" charset="-122"/>
              </a:rPr>
              <a:t>线下门店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8348980" y="2139950"/>
            <a:ext cx="127444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>
                <a:solidFill>
                  <a:schemeClr val="accent4"/>
                </a:solidFill>
                <a:latin typeface="微软雅黑" panose="020B0503020204020204" charset="-122"/>
                <a:ea typeface="微软雅黑" panose="020B0503020204020204" charset="-122"/>
              </a:rPr>
              <a:t>同城配送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6107430" y="5813425"/>
            <a:ext cx="1224280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2000" b="1">
                <a:solidFill>
                  <a:schemeClr val="accent4"/>
                </a:solidFill>
                <a:latin typeface="微软雅黑" panose="020B0503020204020204" charset="-122"/>
                <a:ea typeface="微软雅黑" panose="020B0503020204020204" charset="-122"/>
              </a:rPr>
              <a:t>线上门店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10219690" y="5813425"/>
            <a:ext cx="1224280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>
                <a:solidFill>
                  <a:schemeClr val="accent4"/>
                </a:solidFill>
                <a:latin typeface="微软雅黑" panose="020B0503020204020204" charset="-122"/>
                <a:ea typeface="微软雅黑" panose="020B0503020204020204" charset="-122"/>
              </a:rPr>
              <a:t>线下收银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1955800" y="2653665"/>
            <a:ext cx="2995295" cy="1337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zh-CN" altLang="en-US" dirty="0">
                <a:latin typeface="微软雅黑" panose="020B0503020204020204" charset="-122"/>
                <a:ea typeface="微软雅黑" panose="020B0503020204020204" charset="-122"/>
              </a:rPr>
              <a:t>线上店铺整合线下店铺，将线上流量引流到线下，让用户感受到线上优惠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5871845" y="2670175"/>
            <a:ext cx="2990850" cy="1337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zh-CN" altLang="en-US" dirty="0">
                <a:latin typeface="微软雅黑" panose="020B0503020204020204" charset="-122"/>
                <a:ea typeface="微软雅黑" panose="020B0503020204020204" charset="-122"/>
              </a:rPr>
              <a:t>自动定位所在地区，智能展示同城连锁店铺，在线下即可等待收货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3580130" y="4458970"/>
            <a:ext cx="2970530" cy="1337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zh-CN" altLang="en-US">
                <a:latin typeface="微软雅黑" panose="020B0503020204020204" charset="-122"/>
                <a:ea typeface="微软雅黑" panose="020B0503020204020204" charset="-122"/>
              </a:rPr>
              <a:t>线下门店扫码进入线上商城，将线下流量转化为线上流量，让生意不再受时间限制</a:t>
            </a:r>
            <a:endParaRPr lang="en-US" altLang="zh-CN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7686675" y="4469765"/>
            <a:ext cx="2966720" cy="1337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zh-CN" altLang="en-US">
                <a:latin typeface="微软雅黑" panose="020B0503020204020204" charset="-122"/>
                <a:ea typeface="微软雅黑" panose="020B0503020204020204" charset="-122"/>
              </a:rPr>
              <a:t>店员扫码即可快速收银，店员输入客户号码可快速替客户下单</a:t>
            </a:r>
          </a:p>
        </p:txBody>
      </p:sp>
      <p:sp>
        <p:nvSpPr>
          <p:cNvPr id="11" name="内容占位符 9"/>
          <p:cNvSpPr>
            <a:spLocks noGrp="1"/>
          </p:cNvSpPr>
          <p:nvPr/>
        </p:nvSpPr>
        <p:spPr>
          <a:xfrm>
            <a:off x="1076325" y="513080"/>
            <a:ext cx="10039350" cy="132016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SzPct val="75000"/>
              <a:buFont typeface="Arial" panose="020B0604020202020204" pitchFamily="34" charset="0"/>
              <a:buChar char="•"/>
              <a:defRPr sz="2800" kern="120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1pPr>
            <a:lvl2pPr marL="575945" indent="-228600" algn="l" defTabSz="914400" rtl="0" eaLnBrk="1" fontAlgn="auto" latinLnBrk="0" hangingPunct="1">
              <a:lnSpc>
                <a:spcPct val="120000"/>
              </a:lnSpc>
              <a:spcBef>
                <a:spcPts val="500"/>
              </a:spcBef>
              <a:buSzPct val="75000"/>
              <a:buFont typeface="Arial" panose="020B0604020202020204" pitchFamily="34" charset="0"/>
              <a:buChar char="•"/>
              <a:defRPr sz="2200" kern="12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2pPr>
            <a:lvl3pPr marL="1007745" indent="-228600" algn="l" defTabSz="914400" rtl="0" eaLnBrk="1" fontAlgn="auto" latinLnBrk="0" hangingPunct="1">
              <a:lnSpc>
                <a:spcPct val="120000"/>
              </a:lnSpc>
              <a:spcBef>
                <a:spcPts val="500"/>
              </a:spcBef>
              <a:buSzPct val="75000"/>
              <a:buFont typeface="Arial" panose="020B0604020202020204" pitchFamily="34" charset="0"/>
              <a:buChar char="‒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3pPr>
            <a:lvl4pPr marL="1511935" indent="-228600" algn="l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buSzPct val="75000"/>
              <a:buFont typeface="Arial" panose="020B0604020202020204" pitchFamily="34" charset="0"/>
              <a:buChar char="˃"/>
              <a:defRPr sz="1800" kern="120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4pPr>
            <a:lvl5pPr marL="1943735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buSzPct val="75000"/>
              <a:buFont typeface="Arial" panose="020B0604020202020204" pitchFamily="34" charset="0"/>
              <a:buChar char="˃"/>
              <a:defRPr sz="1800" kern="120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zh-CN" altLang="en-US" sz="2400">
                <a:cs typeface="微软雅黑" panose="020B0503020204020204" charset="-122"/>
              </a:rPr>
              <a:t>线下门店 </a:t>
            </a:r>
            <a:r>
              <a:rPr lang="en-US" altLang="zh-CN" sz="2400">
                <a:cs typeface="微软雅黑" panose="020B0503020204020204" charset="-122"/>
              </a:rPr>
              <a:t>+ </a:t>
            </a:r>
            <a:r>
              <a:rPr lang="zh-CN" altLang="en-US" sz="2400">
                <a:cs typeface="微软雅黑" panose="020B0503020204020204" charset="-122"/>
              </a:rPr>
              <a:t>线上商城 </a:t>
            </a:r>
            <a:r>
              <a:rPr lang="en-US" altLang="zh-CN" sz="2400">
                <a:cs typeface="微软雅黑" panose="020B0503020204020204" charset="-122"/>
              </a:rPr>
              <a:t>+ </a:t>
            </a:r>
            <a:r>
              <a:rPr lang="zh-CN" altLang="en-US" sz="2400">
                <a:cs typeface="微软雅黑" panose="020B0503020204020204" charset="-122"/>
              </a:rPr>
              <a:t>线下收银 </a:t>
            </a:r>
          </a:p>
          <a:p>
            <a:pPr marL="0" indent="0" algn="ctr">
              <a:buNone/>
            </a:pPr>
            <a:r>
              <a:rPr lang="zh-CN" altLang="en-US" sz="2400">
                <a:cs typeface="微软雅黑" panose="020B0503020204020204" charset="-122"/>
              </a:rPr>
              <a:t>助力业绩腾飞</a:t>
            </a: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250">
        <p:fade/>
      </p:transition>
    </mc:Choice>
    <mc:Fallback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500"/>
                            </p:stCondLst>
                            <p:childTnLst>
                              <p:par>
                                <p:cTn id="33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000"/>
                            </p:stCondLst>
                            <p:childTnLst>
                              <p:par>
                                <p:cTn id="42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bldLvl="0" animBg="1"/>
      <p:bldP spid="3" grpId="0"/>
      <p:bldP spid="5" grpId="0"/>
      <p:bldP spid="6" grpId="0"/>
      <p:bldP spid="8" grpId="0"/>
      <p:bldP spid="9" grpId="0"/>
      <p:bldP spid="12" grpId="0"/>
      <p:bldP spid="13" grpId="0"/>
      <p:bldP spid="14" grpId="0"/>
      <p:bldP spid="11" grpId="0"/>
    </p:bldLst>
  </p:timing>
</p:sld>
</file>

<file path=ppt/theme/theme1.xml><?xml version="1.0" encoding="utf-8"?>
<a:theme xmlns:a="http://schemas.openxmlformats.org/drawingml/2006/main" name="2_空白设计模板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</TotalTime>
  <Words>981</Words>
  <Application>Microsoft Office PowerPoint</Application>
  <PresentationFormat>自定义</PresentationFormat>
  <Paragraphs>147</Paragraphs>
  <Slides>24</Slides>
  <Notes>2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24</vt:i4>
      </vt:variant>
    </vt:vector>
  </HeadingPairs>
  <TitlesOfParts>
    <vt:vector size="25" baseType="lpstr">
      <vt:lpstr>2_空白设计模板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  <vt:lpstr>幻灯片 11</vt:lpstr>
      <vt:lpstr>幻灯片 12</vt:lpstr>
      <vt:lpstr>幻灯片 13</vt:lpstr>
      <vt:lpstr>幻灯片 14</vt:lpstr>
      <vt:lpstr>幻灯片 15</vt:lpstr>
      <vt:lpstr>幻灯片 16</vt:lpstr>
      <vt:lpstr>幻灯片 17</vt:lpstr>
      <vt:lpstr>幻灯片 18</vt:lpstr>
      <vt:lpstr>幻灯片 19</vt:lpstr>
      <vt:lpstr>幻灯片 20</vt:lpstr>
      <vt:lpstr>幻灯片 21</vt:lpstr>
      <vt:lpstr>幻灯片 22</vt:lpstr>
      <vt:lpstr>幻灯片 23</vt:lpstr>
      <vt:lpstr>幻灯片 24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ma</cp:lastModifiedBy>
  <cp:revision>145</cp:revision>
  <dcterms:created xsi:type="dcterms:W3CDTF">2017-08-03T09:01:00Z</dcterms:created>
  <dcterms:modified xsi:type="dcterms:W3CDTF">2018-12-24T03:55:39Z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2052-10.1.0.7469</vt:lpwstr>
  </property>
</Properties>
</file>