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6" r:id="rId18"/>
    <p:sldId id="274" r:id="rId19"/>
    <p:sldId id="275" r:id="rId20"/>
    <p:sldId id="277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F0"/>
    <a:srgbClr val="C3E8AD"/>
    <a:srgbClr val="E7EFF1"/>
    <a:srgbClr val="BAF8FF"/>
    <a:srgbClr val="E7F0F1"/>
    <a:srgbClr val="FED3F8"/>
    <a:srgbClr val="FDC1FA"/>
    <a:srgbClr val="FFB6FA"/>
    <a:srgbClr val="FEADEA"/>
    <a:srgbClr val="BC0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18"/>
    <p:restoredTop sz="94725"/>
  </p:normalViewPr>
  <p:slideViewPr>
    <p:cSldViewPr snapToGrid="0">
      <p:cViewPr varScale="1">
        <p:scale>
          <a:sx n="147" d="100"/>
          <a:sy n="147" d="100"/>
        </p:scale>
        <p:origin x="368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70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39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9262580d6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9262580d6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447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746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143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440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30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371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334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rcona.com/blog/2016/04/12/is-adaptive-hash-index-in-innodb-right-for-my-workload/" TargetMode="External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dev.mysql.com/doc/refman/8.0/en/storage-engines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 contrast="24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340450" y="4145050"/>
            <a:ext cx="11617200" cy="1273500"/>
          </a:xfrm>
          <a:prstGeom prst="parallelogram">
            <a:avLst>
              <a:gd name="adj" fmla="val 67920"/>
            </a:avLst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" sz="4800" b="1" dirty="0">
                <a:solidFill>
                  <a:srgbClr val="FFFFFF"/>
                </a:solidFill>
              </a:rPr>
              <a:t>Dormitary Management   </a:t>
            </a:r>
            <a:endParaRPr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EE46D93-67C9-554A-86D6-873D0B3BC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182521"/>
              </p:ext>
            </p:extLst>
          </p:nvPr>
        </p:nvGraphicFramePr>
        <p:xfrm>
          <a:off x="148856" y="61446"/>
          <a:ext cx="7304566" cy="502060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56906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386171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453955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180214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324913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  <a:cs typeface="Baghdad" pitchFamily="2" charset="-78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Id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050481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of Student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Number(13)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Faculty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Faculty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Degree_of_education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Degree of education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University_entry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VARCHAR(6)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Semester/year that student entries the university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T-YYYY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First_name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First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Last_name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Last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Birthdate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Birthdate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Phone_number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Phone number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98991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0304B312-5C32-8144-99C3-4492F8BA1331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DA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DA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3265445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028C96-242E-E348-84B8-556AB40F8B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583879"/>
              </p:ext>
            </p:extLst>
          </p:nvPr>
        </p:nvGraphicFramePr>
        <p:xfrm>
          <a:off x="1807535" y="297718"/>
          <a:ext cx="7336465" cy="2238828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796904">
                  <a:extLst>
                    <a:ext uri="{9D8B030D-6E8A-4147-A177-3AD203B41FA5}">
                      <a16:colId xmlns:a16="http://schemas.microsoft.com/office/drawing/2014/main" val="3807239623"/>
                    </a:ext>
                  </a:extLst>
                </a:gridCol>
                <a:gridCol w="1286539">
                  <a:extLst>
                    <a:ext uri="{9D8B030D-6E8A-4147-A177-3AD203B41FA5}">
                      <a16:colId xmlns:a16="http://schemas.microsoft.com/office/drawing/2014/main" val="4050188665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1134243336"/>
                    </a:ext>
                  </a:extLst>
                </a:gridCol>
                <a:gridCol w="1265274">
                  <a:extLst>
                    <a:ext uri="{9D8B030D-6E8A-4147-A177-3AD203B41FA5}">
                      <a16:colId xmlns:a16="http://schemas.microsoft.com/office/drawing/2014/main" val="286515857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1997306609"/>
                    </a:ext>
                  </a:extLst>
                </a:gridCol>
              </a:tblGrid>
              <a:tr h="433614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Attribute Name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Type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Descriptive Name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Valid Values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Allow Nulls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571570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Address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VARCHAR(200)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Student’s Address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670410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Account_number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Student’s Account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267487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Room_number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ROOM)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Room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2389043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Dormitory_id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DORMITORY)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dormitory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0950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8ACCC85-A7D8-4A41-959E-379FAD849148}"/>
              </a:ext>
            </a:extLst>
          </p:cNvPr>
          <p:cNvSpPr/>
          <p:nvPr/>
        </p:nvSpPr>
        <p:spPr>
          <a:xfrm>
            <a:off x="138222" y="287081"/>
            <a:ext cx="1669313" cy="2249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BC079F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Table Name: STUDENT</a:t>
            </a:r>
          </a:p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BC079F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(continue)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CF6C547-83A0-0647-A93B-C7754CDFF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359951"/>
              </p:ext>
            </p:extLst>
          </p:nvPr>
        </p:nvGraphicFramePr>
        <p:xfrm>
          <a:off x="1" y="2862036"/>
          <a:ext cx="6634715" cy="1748263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82317">
                  <a:extLst>
                    <a:ext uri="{9D8B030D-6E8A-4147-A177-3AD203B41FA5}">
                      <a16:colId xmlns:a16="http://schemas.microsoft.com/office/drawing/2014/main" val="229820415"/>
                    </a:ext>
                  </a:extLst>
                </a:gridCol>
                <a:gridCol w="1256588">
                  <a:extLst>
                    <a:ext uri="{9D8B030D-6E8A-4147-A177-3AD203B41FA5}">
                      <a16:colId xmlns:a16="http://schemas.microsoft.com/office/drawing/2014/main" val="2608063451"/>
                    </a:ext>
                  </a:extLst>
                </a:gridCol>
                <a:gridCol w="1889047">
                  <a:extLst>
                    <a:ext uri="{9D8B030D-6E8A-4147-A177-3AD203B41FA5}">
                      <a16:colId xmlns:a16="http://schemas.microsoft.com/office/drawing/2014/main" val="691328502"/>
                    </a:ext>
                  </a:extLst>
                </a:gridCol>
                <a:gridCol w="1194545">
                  <a:extLst>
                    <a:ext uri="{9D8B030D-6E8A-4147-A177-3AD203B41FA5}">
                      <a16:colId xmlns:a16="http://schemas.microsoft.com/office/drawing/2014/main" val="85906356"/>
                    </a:ext>
                  </a:extLst>
                </a:gridCol>
                <a:gridCol w="612218">
                  <a:extLst>
                    <a:ext uri="{9D8B030D-6E8A-4147-A177-3AD203B41FA5}">
                      <a16:colId xmlns:a16="http://schemas.microsoft.com/office/drawing/2014/main" val="4005547009"/>
                    </a:ext>
                  </a:extLst>
                </a:gridCol>
              </a:tblGrid>
              <a:tr h="460415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Type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9515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Date_time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DATETIME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that student attend to dormitory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187622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Type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Type of attendance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IN/OUT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189734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Student_id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STUDENT)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41572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81289F0-B13E-7645-8A0E-2D7276166CDF}"/>
              </a:ext>
            </a:extLst>
          </p:cNvPr>
          <p:cNvSpPr/>
          <p:nvPr/>
        </p:nvSpPr>
        <p:spPr>
          <a:xfrm>
            <a:off x="6634717" y="2862036"/>
            <a:ext cx="2371062" cy="17282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>
                      <a:lumMod val="20000"/>
                      <a:lumOff val="80000"/>
                    </a:schemeClr>
                  </a:outerShdw>
                </a:effectLst>
              </a:rPr>
              <a:t>Table Name: ATTEND_HISTORY</a:t>
            </a:r>
          </a:p>
        </p:txBody>
      </p:sp>
    </p:spTree>
    <p:extLst>
      <p:ext uri="{BB962C8B-B14F-4D97-AF65-F5344CB8AC3E}">
        <p14:creationId xmlns:p14="http://schemas.microsoft.com/office/powerpoint/2010/main" val="2402022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B2987F-B42D-5844-AB60-E5C25123F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514492"/>
              </p:ext>
            </p:extLst>
          </p:nvPr>
        </p:nvGraphicFramePr>
        <p:xfrm>
          <a:off x="1" y="42531"/>
          <a:ext cx="7602276" cy="493350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56906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386171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453955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432084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507959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of Visitor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Number(13)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050481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First_name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Visitor’s first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64449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Last_name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Visitor’s last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64449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Phone_number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Visitor’s phone number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Relation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Relation between visitor and student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Visitor entrance 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Reason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VARCHAR(200)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reason of visitor that want to visit dormitory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Student_id(FK ref : STUDENT)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 of student who has relation with visitor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D6F8DEA-CC06-764A-B03A-AE7D42C9F6CB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20000"/>
                      <a:lumOff val="80000"/>
                    </a:schemeClr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20000"/>
                      <a:lumOff val="80000"/>
                    </a:schemeClr>
                  </a:outerShdw>
                </a:effectLst>
              </a:rPr>
              <a:t>VISITOR</a:t>
            </a:r>
          </a:p>
        </p:txBody>
      </p:sp>
    </p:spTree>
    <p:extLst>
      <p:ext uri="{BB962C8B-B14F-4D97-AF65-F5344CB8AC3E}">
        <p14:creationId xmlns:p14="http://schemas.microsoft.com/office/powerpoint/2010/main" val="1477716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FB4325-0E63-BF4B-8824-7DB0793AF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02762"/>
              </p:ext>
            </p:extLst>
          </p:nvPr>
        </p:nvGraphicFramePr>
        <p:xfrm>
          <a:off x="1" y="42531"/>
          <a:ext cx="7602276" cy="510097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56906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386171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453955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432084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474882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Invoice_id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Invoive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60252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Status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Payment status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NOT PAID/ PAID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60252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Electricity_cost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DOUBLE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electric charge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 &gt; 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Water_cost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DOUBLE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water charge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 &gt; 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Room_rental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DOUBLE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Room rental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 &gt; 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Date_time_inform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DATETIME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that student has been informed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YYYY-MM-DD 00:00:000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Date_time_paid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DATETIME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that student make a payment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YYYY-MM-DD 00:00:000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753173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Month_year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VARCHAR(6)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Month &amp; year of invoice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YYYYMM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  <a:tr h="48871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Student_id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STUDENT)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69565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8F02DCC-5B5E-FB4F-8010-2667B717A870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PAYMENT_HISTORY</a:t>
            </a:r>
          </a:p>
        </p:txBody>
      </p:sp>
    </p:spTree>
    <p:extLst>
      <p:ext uri="{BB962C8B-B14F-4D97-AF65-F5344CB8AC3E}">
        <p14:creationId xmlns:p14="http://schemas.microsoft.com/office/powerpoint/2010/main" val="2365076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957661-47D7-4246-BC74-25E023D9B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233085"/>
              </p:ext>
            </p:extLst>
          </p:nvPr>
        </p:nvGraphicFramePr>
        <p:xfrm>
          <a:off x="1807535" y="0"/>
          <a:ext cx="7336465" cy="264885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796904">
                  <a:extLst>
                    <a:ext uri="{9D8B030D-6E8A-4147-A177-3AD203B41FA5}">
                      <a16:colId xmlns:a16="http://schemas.microsoft.com/office/drawing/2014/main" val="3807239623"/>
                    </a:ext>
                  </a:extLst>
                </a:gridCol>
                <a:gridCol w="1286539">
                  <a:extLst>
                    <a:ext uri="{9D8B030D-6E8A-4147-A177-3AD203B41FA5}">
                      <a16:colId xmlns:a16="http://schemas.microsoft.com/office/drawing/2014/main" val="4050188665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1134243336"/>
                    </a:ext>
                  </a:extLst>
                </a:gridCol>
                <a:gridCol w="1265274">
                  <a:extLst>
                    <a:ext uri="{9D8B030D-6E8A-4147-A177-3AD203B41FA5}">
                      <a16:colId xmlns:a16="http://schemas.microsoft.com/office/drawing/2014/main" val="286515857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1997306609"/>
                    </a:ext>
                  </a:extLst>
                </a:gridCol>
              </a:tblGrid>
              <a:tr h="433614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Attribute Name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Type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Descriptive Name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Valid Values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Allow Nulls </a:t>
                      </a: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571570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of Parent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Number(13)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670410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First_name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Parent’s first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267487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Last_name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Parent’s last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2389043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Phone_number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Parent’s phone number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095015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Student_id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STUDENT)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78504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76BEFE9-050B-0E49-BED9-05195D0F30F9}"/>
              </a:ext>
            </a:extLst>
          </p:cNvPr>
          <p:cNvSpPr/>
          <p:nvPr/>
        </p:nvSpPr>
        <p:spPr>
          <a:xfrm>
            <a:off x="138222" y="-10637"/>
            <a:ext cx="1669313" cy="26488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BC079F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Table Name: PARENT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B8187E-97A7-AD4E-9325-44424D3542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227039"/>
              </p:ext>
            </p:extLst>
          </p:nvPr>
        </p:nvGraphicFramePr>
        <p:xfrm>
          <a:off x="21259" y="2851403"/>
          <a:ext cx="6496494" cy="2205463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47269">
                  <a:extLst>
                    <a:ext uri="{9D8B030D-6E8A-4147-A177-3AD203B41FA5}">
                      <a16:colId xmlns:a16="http://schemas.microsoft.com/office/drawing/2014/main" val="229820415"/>
                    </a:ext>
                  </a:extLst>
                </a:gridCol>
                <a:gridCol w="1230410">
                  <a:extLst>
                    <a:ext uri="{9D8B030D-6E8A-4147-A177-3AD203B41FA5}">
                      <a16:colId xmlns:a16="http://schemas.microsoft.com/office/drawing/2014/main" val="2608063451"/>
                    </a:ext>
                  </a:extLst>
                </a:gridCol>
                <a:gridCol w="1849692">
                  <a:extLst>
                    <a:ext uri="{9D8B030D-6E8A-4147-A177-3AD203B41FA5}">
                      <a16:colId xmlns:a16="http://schemas.microsoft.com/office/drawing/2014/main" val="691328502"/>
                    </a:ext>
                  </a:extLst>
                </a:gridCol>
                <a:gridCol w="1169659">
                  <a:extLst>
                    <a:ext uri="{9D8B030D-6E8A-4147-A177-3AD203B41FA5}">
                      <a16:colId xmlns:a16="http://schemas.microsoft.com/office/drawing/2014/main" val="85906356"/>
                    </a:ext>
                  </a:extLst>
                </a:gridCol>
                <a:gridCol w="599464">
                  <a:extLst>
                    <a:ext uri="{9D8B030D-6E8A-4147-A177-3AD203B41FA5}">
                      <a16:colId xmlns:a16="http://schemas.microsoft.com/office/drawing/2014/main" val="4005547009"/>
                    </a:ext>
                  </a:extLst>
                </a:gridCol>
              </a:tblGrid>
              <a:tr h="460415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Descriptive Name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Valid Values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Allow Nulls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9515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Status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status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187622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Student_id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ref: STUDENT)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189734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Activity_id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ACTIVITY)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41572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Activity_date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ACTIVITY)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start 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133324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DD737379-F570-6047-AA6E-518E51257343}"/>
              </a:ext>
            </a:extLst>
          </p:cNvPr>
          <p:cNvSpPr/>
          <p:nvPr/>
        </p:nvSpPr>
        <p:spPr>
          <a:xfrm>
            <a:off x="6517753" y="2851403"/>
            <a:ext cx="2509283" cy="22054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>
                      <a:lumMod val="20000"/>
                      <a:lumOff val="80000"/>
                    </a:schemeClr>
                  </a:outerShdw>
                </a:effectLst>
              </a:rPr>
              <a:t>Table Name: STUDENT_ACTIVITY</a:t>
            </a:r>
          </a:p>
        </p:txBody>
      </p:sp>
    </p:spTree>
    <p:extLst>
      <p:ext uri="{BB962C8B-B14F-4D97-AF65-F5344CB8AC3E}">
        <p14:creationId xmlns:p14="http://schemas.microsoft.com/office/powerpoint/2010/main" val="240653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93ADB5-786A-FE4D-A3D1-2AB1EA1C2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803754"/>
              </p:ext>
            </p:extLst>
          </p:nvPr>
        </p:nvGraphicFramePr>
        <p:xfrm>
          <a:off x="1" y="244549"/>
          <a:ext cx="7602276" cy="441074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71599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477926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647507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432084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507959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Id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644497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Name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Activity’s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64449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Activity’s start 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Description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VARCHAR(200)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information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YES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Point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INT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Activity point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 &gt; 0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Max_number_of_student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INT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Max number of student for the activity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 &gt; 0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Semester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VARCHAR(2)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semester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Number(2)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4544F22-5340-1645-8239-16E75A070B74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20000"/>
                      <a:lumOff val="80000"/>
                    </a:schemeClr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20000"/>
                      <a:lumOff val="80000"/>
                    </a:schemeClr>
                  </a:outerShdw>
                </a:effectLst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809284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C1F42A-0BD1-5B42-8953-CC913671F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14257"/>
              </p:ext>
            </p:extLst>
          </p:nvPr>
        </p:nvGraphicFramePr>
        <p:xfrm>
          <a:off x="1" y="-3"/>
          <a:ext cx="7602276" cy="514350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802166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287262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407604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432084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457927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Type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of Employee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Number(13)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54898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First_name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first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54898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Last_name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last name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Phone_number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phone number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Birthdate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birth 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45792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Address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VARCHAR(200)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address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Startdate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that employee start to work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Position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position of employee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695656"/>
                  </a:ext>
                </a:extLst>
              </a:tr>
              <a:tr h="44529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Salary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INT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salary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 &gt;=0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0198"/>
                  </a:ext>
                </a:extLst>
              </a:tr>
              <a:tr h="457927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Dormitory_id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ref: DORMITORY)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INT</a:t>
                      </a:r>
                      <a:endParaRPr lang="en-US" sz="1200" dirty="0">
                        <a:latin typeface="+mn-lt"/>
                      </a:endParaRPr>
                    </a:p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Dormitory id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Number(5)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8094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00E754E-C60E-074E-9F6D-7913DEED143B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EMPLOYEE</a:t>
            </a:r>
          </a:p>
        </p:txBody>
      </p:sp>
    </p:spTree>
    <p:extLst>
      <p:ext uri="{BB962C8B-B14F-4D97-AF65-F5344CB8AC3E}">
        <p14:creationId xmlns:p14="http://schemas.microsoft.com/office/powerpoint/2010/main" val="3297116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F67FD8-148B-1D4C-9A00-3477B99501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759735"/>
              </p:ext>
            </p:extLst>
          </p:nvPr>
        </p:nvGraphicFramePr>
        <p:xfrm>
          <a:off x="105702" y="291247"/>
          <a:ext cx="7474685" cy="432243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95494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418454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228222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490585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4193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  <a:cs typeface="Baghdad" pitchFamily="2" charset="-78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>
                    <a:solidFill>
                      <a:srgbClr val="BC07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Id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Request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Positive integer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Datetime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DATETIME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that sending the request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00:00:000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Type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Type of request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VARCHAR(200)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Request’s description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596257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Status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Request status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SENT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RECEIVED IN_PROGRESS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COMPLETE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Student_id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STUDENT)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Student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Number(10)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7762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Employee_Ssn</a:t>
                      </a:r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(FK </a:t>
                      </a:r>
                      <a:r>
                        <a:rPr lang="en-US" sz="12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ref:EMPLOYEE</a:t>
                      </a:r>
                      <a:r>
                        <a:rPr lang="en-US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)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Number(13)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anchor="ctr">
                    <a:solidFill>
                      <a:srgbClr val="FED3F8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54658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85C3DFF-C243-5945-B7E3-B6CDFE5B9A03}"/>
              </a:ext>
            </a:extLst>
          </p:cNvPr>
          <p:cNvSpPr/>
          <p:nvPr/>
        </p:nvSpPr>
        <p:spPr>
          <a:xfrm rot="5400000">
            <a:off x="5735639" y="1834111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DA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Table Name: </a:t>
            </a:r>
          </a:p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DA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REQUEST_HISTORY</a:t>
            </a:r>
          </a:p>
        </p:txBody>
      </p:sp>
    </p:spTree>
    <p:extLst>
      <p:ext uri="{BB962C8B-B14F-4D97-AF65-F5344CB8AC3E}">
        <p14:creationId xmlns:p14="http://schemas.microsoft.com/office/powerpoint/2010/main" val="2443501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l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8792F7-7C56-6E44-AE71-C2A3845847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271328"/>
              </p:ext>
            </p:extLst>
          </p:nvPr>
        </p:nvGraphicFramePr>
        <p:xfrm>
          <a:off x="2509284" y="217431"/>
          <a:ext cx="6634716" cy="2678039"/>
        </p:xfrm>
        <a:graphic>
          <a:graphicData uri="http://schemas.openxmlformats.org/drawingml/2006/table">
            <a:tbl>
              <a:tblPr firstRow="1">
                <a:effectLst>
                  <a:reflection blurRad="6350" stA="50000" endA="300" endPos="55500" dist="50800" dir="5400000" sy="-100000" algn="bl" rotWithShape="0"/>
                </a:effectLst>
                <a:tableStyleId>{5C22544A-7EE6-4342-B048-85BDC9FD1C3A}</a:tableStyleId>
              </a:tblPr>
              <a:tblGrid>
                <a:gridCol w="1682317">
                  <a:extLst>
                    <a:ext uri="{9D8B030D-6E8A-4147-A177-3AD203B41FA5}">
                      <a16:colId xmlns:a16="http://schemas.microsoft.com/office/drawing/2014/main" val="229820415"/>
                    </a:ext>
                  </a:extLst>
                </a:gridCol>
                <a:gridCol w="1256589">
                  <a:extLst>
                    <a:ext uri="{9D8B030D-6E8A-4147-A177-3AD203B41FA5}">
                      <a16:colId xmlns:a16="http://schemas.microsoft.com/office/drawing/2014/main" val="2608063451"/>
                    </a:ext>
                  </a:extLst>
                </a:gridCol>
                <a:gridCol w="1889047">
                  <a:extLst>
                    <a:ext uri="{9D8B030D-6E8A-4147-A177-3AD203B41FA5}">
                      <a16:colId xmlns:a16="http://schemas.microsoft.com/office/drawing/2014/main" val="691328502"/>
                    </a:ext>
                  </a:extLst>
                </a:gridCol>
                <a:gridCol w="1194545">
                  <a:extLst>
                    <a:ext uri="{9D8B030D-6E8A-4147-A177-3AD203B41FA5}">
                      <a16:colId xmlns:a16="http://schemas.microsoft.com/office/drawing/2014/main" val="85906356"/>
                    </a:ext>
                  </a:extLst>
                </a:gridCol>
                <a:gridCol w="612218">
                  <a:extLst>
                    <a:ext uri="{9D8B030D-6E8A-4147-A177-3AD203B41FA5}">
                      <a16:colId xmlns:a16="http://schemas.microsoft.com/office/drawing/2014/main" val="4005547009"/>
                    </a:ext>
                  </a:extLst>
                </a:gridCol>
              </a:tblGrid>
              <a:tr h="460415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Descriptive Name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</a:rPr>
                        <a:t>Allow Nulls </a:t>
                      </a:r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9515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Start_date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Employee’s start date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187622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Position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Position of employee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189734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End_date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DATE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The last date that employee is in the position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DD-MM-YYYY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YES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41572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Dormitory_id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Dormitory id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133324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Employee_SsN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 (FK ref: EMPLOYEE)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VARCHAR(13)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Ssn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 of Employee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Number(13)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98423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5351036-3F76-0346-A68E-06E8A6232510}"/>
              </a:ext>
            </a:extLst>
          </p:cNvPr>
          <p:cNvSpPr/>
          <p:nvPr/>
        </p:nvSpPr>
        <p:spPr>
          <a:xfrm>
            <a:off x="138223" y="217430"/>
            <a:ext cx="2371061" cy="267803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>
                      <a:lumMod val="20000"/>
                      <a:lumOff val="80000"/>
                    </a:schemeClr>
                  </a:outerShdw>
                </a:effectLst>
              </a:rPr>
              <a:t>Table Name: WORK_HISTORY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CCEDE8B-E1C8-2940-A2EA-431345959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881" l="6000" r="94000">
                        <a14:foregroundMark x1="6000" y1="87500" x2="10000" y2="69643"/>
                        <a14:foregroundMark x1="88667" y1="76786" x2="89333" y2="70238"/>
                        <a14:foregroundMark x1="89333" y1="72619" x2="94000" y2="863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0921" y="3342823"/>
            <a:ext cx="2366631" cy="1325313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F2A2E38-6035-F245-8A64-35A4F88D35B9}"/>
              </a:ext>
            </a:extLst>
          </p:cNvPr>
          <p:cNvSpPr txBox="1"/>
          <p:nvPr/>
        </p:nvSpPr>
        <p:spPr>
          <a:xfrm>
            <a:off x="4486939" y="4147708"/>
            <a:ext cx="213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Data dictionary</a:t>
            </a:r>
          </a:p>
        </p:txBody>
      </p:sp>
    </p:spTree>
    <p:extLst>
      <p:ext uri="{BB962C8B-B14F-4D97-AF65-F5344CB8AC3E}">
        <p14:creationId xmlns:p14="http://schemas.microsoft.com/office/powerpoint/2010/main" val="3169909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52D674-9291-9141-ADEF-31C6E67FF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C9EB6F-4632-C54C-BFBE-E9DA719D10AC}"/>
              </a:ext>
            </a:extLst>
          </p:cNvPr>
          <p:cNvSpPr/>
          <p:nvPr/>
        </p:nvSpPr>
        <p:spPr>
          <a:xfrm>
            <a:off x="-116958" y="10633"/>
            <a:ext cx="3094076" cy="1158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INDEXING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858AFB-0E42-0243-A0DC-BB17D030B588}"/>
              </a:ext>
            </a:extLst>
          </p:cNvPr>
          <p:cNvSpPr/>
          <p:nvPr/>
        </p:nvSpPr>
        <p:spPr>
          <a:xfrm>
            <a:off x="159488" y="99946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>
                <a:latin typeface="+mj-lt"/>
              </a:rPr>
              <a:t>Relation : 	EMPLOYEE </a:t>
            </a:r>
          </a:p>
          <a:p>
            <a:r>
              <a:rPr lang="en-US" sz="2000" dirty="0">
                <a:latin typeface="+mj-lt"/>
              </a:rPr>
              <a:t>Attribute : 	</a:t>
            </a:r>
            <a:r>
              <a:rPr lang="en-US" sz="2000" dirty="0" err="1">
                <a:latin typeface="+mj-lt"/>
              </a:rPr>
              <a:t>Dormitory_id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Index structure :	B TREE indexes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7DF79-B94B-E149-8965-C5243645E3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8" y="2322433"/>
            <a:ext cx="217170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07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3;p14">
            <a:extLst>
              <a:ext uri="{FF2B5EF4-FFF2-40B4-BE49-F238E27FC236}">
                <a16:creationId xmlns:a16="http://schemas.microsoft.com/office/drawing/2014/main" id="{75376DD5-7BBD-2043-BDC4-E6716781E22F}"/>
              </a:ext>
            </a:extLst>
          </p:cNvPr>
          <p:cNvSpPr/>
          <p:nvPr/>
        </p:nvSpPr>
        <p:spPr>
          <a:xfrm>
            <a:off x="1408107" y="535094"/>
            <a:ext cx="7234650" cy="5386680"/>
          </a:xfrm>
          <a:prstGeom prst="ellipse">
            <a:avLst/>
          </a:prstGeom>
          <a:solidFill>
            <a:schemeClr val="accent2">
              <a:lumMod val="25000"/>
              <a:lumOff val="7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723900">
              <a:schemeClr val="accent2">
                <a:lumMod val="25000"/>
                <a:lumOff val="75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63;p14">
            <a:extLst>
              <a:ext uri="{FF2B5EF4-FFF2-40B4-BE49-F238E27FC236}">
                <a16:creationId xmlns:a16="http://schemas.microsoft.com/office/drawing/2014/main" id="{28A24DE6-0F30-6D42-9109-3D75690DA836}"/>
              </a:ext>
            </a:extLst>
          </p:cNvPr>
          <p:cNvSpPr/>
          <p:nvPr/>
        </p:nvSpPr>
        <p:spPr>
          <a:xfrm>
            <a:off x="4508491" y="228972"/>
            <a:ext cx="4488632" cy="320527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723900">
              <a:schemeClr val="accent5">
                <a:lumMod val="20000"/>
                <a:lumOff val="80000"/>
              </a:schemeClr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4"/>
          <p:cNvSpPr/>
          <p:nvPr/>
        </p:nvSpPr>
        <p:spPr>
          <a:xfrm>
            <a:off x="852632" y="114368"/>
            <a:ext cx="4468502" cy="3591120"/>
          </a:xfrm>
          <a:prstGeom prst="ellipse">
            <a:avLst/>
          </a:prstGeom>
          <a:solidFill>
            <a:srgbClr val="D1EEC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723900">
              <a:srgbClr val="D1EEC0"/>
            </a:glo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4"/>
          <p:cNvSpPr/>
          <p:nvPr/>
        </p:nvSpPr>
        <p:spPr>
          <a:xfrm rot="-5400000">
            <a:off x="-2073064" y="1984287"/>
            <a:ext cx="5250427" cy="11043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h" sz="6000" dirty="0">
                <a:solidFill>
                  <a:srgbClr val="FFFFFF"/>
                </a:solidFill>
              </a:rPr>
              <a:t>objective</a:t>
            </a:r>
            <a:endParaRPr sz="6000" dirty="0">
              <a:solidFill>
                <a:srgbClr val="FFFFFF"/>
              </a:solidFill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5500" y="1199950"/>
            <a:ext cx="1263325" cy="126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28403" y="905431"/>
            <a:ext cx="2114354" cy="2084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00936" y="1344068"/>
            <a:ext cx="3280074" cy="18450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BDE58C-C66B-1741-9F2C-C563D89A03EC}"/>
              </a:ext>
            </a:extLst>
          </p:cNvPr>
          <p:cNvSpPr txBox="1"/>
          <p:nvPr/>
        </p:nvSpPr>
        <p:spPr>
          <a:xfrm>
            <a:off x="6689494" y="2665299"/>
            <a:ext cx="247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Decreasing Paper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08B7F3-A669-3144-964B-035B5C1FCA07}"/>
              </a:ext>
            </a:extLst>
          </p:cNvPr>
          <p:cNvSpPr txBox="1"/>
          <p:nvPr/>
        </p:nvSpPr>
        <p:spPr>
          <a:xfrm>
            <a:off x="1408107" y="420698"/>
            <a:ext cx="451631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8629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Easier for data management and data verification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EBC09E-6C33-304F-B1DA-BE10E990ED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4900" y1="53796" x2="58900" y2="71759"/>
                        <a14:foregroundMark x1="58900" y1="71759" x2="70400" y2="55185"/>
                        <a14:foregroundMark x1="70400" y1="55185" x2="65300" y2="68981"/>
                        <a14:foregroundMark x1="65300" y1="68981" x2="74000" y2="60370"/>
                        <a14:foregroundMark x1="74000" y1="60370" x2="67400" y2="68056"/>
                        <a14:foregroundMark x1="67400" y1="68056" x2="58500" y2="61296"/>
                        <a14:foregroundMark x1="58500" y1="61296" x2="69200" y2="57963"/>
                        <a14:foregroundMark x1="69200" y1="57963" x2="62800" y2="65741"/>
                        <a14:foregroundMark x1="62800" y1="65741" x2="65300" y2="56759"/>
                        <a14:foregroundMark x1="65300" y1="56759" x2="60400" y2="623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8491" y="2699223"/>
            <a:ext cx="2745725" cy="296538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B949CE-AD87-DC4E-AC2C-A9A82AD04DFB}"/>
              </a:ext>
            </a:extLst>
          </p:cNvPr>
          <p:cNvSpPr txBox="1"/>
          <p:nvPr/>
        </p:nvSpPr>
        <p:spPr>
          <a:xfrm>
            <a:off x="1104300" y="3619406"/>
            <a:ext cx="3737474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r"/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38100" dir="2700000" algn="tl" rotWithShape="0">
                    <a:schemeClr val="bg2">
                      <a:lumMod val="75000"/>
                    </a:schemeClr>
                  </a:outerShdw>
                </a:effectLst>
              </a:rPr>
              <a:t>Reduce time for work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12493-6C69-6943-9801-EEA5B945F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B plus tree ???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71BAC-855F-664C-9480-A9EC87A5C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12150" y="1251371"/>
            <a:ext cx="4920150" cy="2640758"/>
          </a:xfrm>
        </p:spPr>
        <p:txBody>
          <a:bodyPr/>
          <a:lstStyle/>
          <a:p>
            <a:r>
              <a:rPr lang="en-US" dirty="0" err="1"/>
              <a:t>InnoDB</a:t>
            </a:r>
            <a:r>
              <a:rPr lang="en-US" dirty="0"/>
              <a:t> utilizes hash indexes internally for its Adaptive Hash Index feature.</a:t>
            </a:r>
          </a:p>
          <a:p>
            <a:r>
              <a:rPr lang="en-US" dirty="0"/>
              <a:t>it magically determines when it is worth supplementing </a:t>
            </a:r>
            <a:r>
              <a:rPr lang="en-US" dirty="0" err="1"/>
              <a:t>InnoDB</a:t>
            </a:r>
            <a:r>
              <a:rPr lang="en-US" dirty="0"/>
              <a:t> B-Tree-based indexes with fast hash lookup tables and then builds them automatically without a prompt from the user.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0088A2-052D-EE49-B288-0F8929993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54" y="1132408"/>
            <a:ext cx="3382736" cy="33827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574F98-93A3-4845-8770-61241EA4A6F0}"/>
              </a:ext>
            </a:extLst>
          </p:cNvPr>
          <p:cNvSpPr txBox="1"/>
          <p:nvPr/>
        </p:nvSpPr>
        <p:spPr>
          <a:xfrm>
            <a:off x="311700" y="4638537"/>
            <a:ext cx="83487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Ref: </a:t>
            </a:r>
            <a:r>
              <a:rPr lang="en-US" dirty="0">
                <a:hlinkClick r:id="rId3"/>
              </a:rPr>
              <a:t>https://www.percona.com/blog/2016/04/12/is-adaptive-hash-index-in-innodb-right-for-my-workload/</a:t>
            </a:r>
            <a:endParaRPr lang="en-US" dirty="0"/>
          </a:p>
          <a:p>
            <a:r>
              <a:rPr lang="en-US" dirty="0">
                <a:hlinkClick r:id="rId4"/>
              </a:rPr>
              <a:t>       https://dev.mysql.com/doc/refman/8.0/en/storage-engines.html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79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C327397-474E-8E43-B81F-1DAC1901F80F}"/>
              </a:ext>
            </a:extLst>
          </p:cNvPr>
          <p:cNvSpPr/>
          <p:nvPr/>
        </p:nvSpPr>
        <p:spPr>
          <a:xfrm>
            <a:off x="42531" y="1371600"/>
            <a:ext cx="4338083" cy="3604437"/>
          </a:xfrm>
          <a:prstGeom prst="rect">
            <a:avLst/>
          </a:prstGeom>
          <a:gradFill flip="none" rotWithShape="1">
            <a:gsLst>
              <a:gs pos="0">
                <a:srgbClr val="BC079F"/>
              </a:gs>
              <a:gs pos="100000">
                <a:srgbClr val="FFADEB"/>
              </a:gs>
            </a:gsLst>
            <a:lin ang="16200000" scaled="1"/>
            <a:tileRect/>
          </a:gradFill>
          <a:ln>
            <a:solidFill>
              <a:srgbClr val="BC079F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E97CDA-A021-514B-8D1D-090D6FE0877B}"/>
              </a:ext>
            </a:extLst>
          </p:cNvPr>
          <p:cNvSpPr/>
          <p:nvPr/>
        </p:nvSpPr>
        <p:spPr>
          <a:xfrm>
            <a:off x="4572000" y="1371600"/>
            <a:ext cx="4338083" cy="3604437"/>
          </a:xfrm>
          <a:prstGeom prst="rect">
            <a:avLst/>
          </a:prstGeom>
          <a:gradFill>
            <a:gsLst>
              <a:gs pos="0">
                <a:schemeClr val="accent2">
                  <a:tint val="100000"/>
                  <a:shade val="100000"/>
                  <a:satMod val="130000"/>
                </a:schemeClr>
              </a:gs>
              <a:gs pos="44000">
                <a:schemeClr val="tx2">
                  <a:lumMod val="25000"/>
                </a:schemeClr>
              </a:gs>
              <a:gs pos="100000">
                <a:srgbClr val="666666"/>
              </a:gs>
              <a:gs pos="100000">
                <a:schemeClr val="accent2">
                  <a:tint val="50000"/>
                  <a:shade val="100000"/>
                  <a:satMod val="350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EF1280-3195-0C47-8E58-559DBE1571FD}"/>
              </a:ext>
            </a:extLst>
          </p:cNvPr>
          <p:cNvSpPr/>
          <p:nvPr/>
        </p:nvSpPr>
        <p:spPr>
          <a:xfrm>
            <a:off x="0" y="1"/>
            <a:ext cx="9144000" cy="12652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System Function</a:t>
            </a:r>
          </a:p>
        </p:txBody>
      </p:sp>
      <p:pic>
        <p:nvPicPr>
          <p:cNvPr id="6" name="Graphic 5" descr="Graduation cap">
            <a:extLst>
              <a:ext uri="{FF2B5EF4-FFF2-40B4-BE49-F238E27FC236}">
                <a16:creationId xmlns:a16="http://schemas.microsoft.com/office/drawing/2014/main" id="{D9099AF5-1E8E-274D-A81C-F2A017D3A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4550" y="1533052"/>
            <a:ext cx="914400" cy="914400"/>
          </a:xfrm>
          <a:prstGeom prst="rect">
            <a:avLst/>
          </a:prstGeom>
        </p:spPr>
      </p:pic>
      <p:pic>
        <p:nvPicPr>
          <p:cNvPr id="8" name="Graphic 7" descr="Office worker">
            <a:extLst>
              <a:ext uri="{FF2B5EF4-FFF2-40B4-BE49-F238E27FC236}">
                <a16:creationId xmlns:a16="http://schemas.microsoft.com/office/drawing/2014/main" id="{E3C404C6-D63E-7047-88ED-0796CEA9B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99590" y="1465329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E4F1CC-C0F7-2840-8EBF-6611C9022B4A}"/>
              </a:ext>
            </a:extLst>
          </p:cNvPr>
          <p:cNvSpPr txBox="1"/>
          <p:nvPr/>
        </p:nvSpPr>
        <p:spPr>
          <a:xfrm>
            <a:off x="1127051" y="1790197"/>
            <a:ext cx="180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: Student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C218D3-5F9C-CE4E-B9D1-5A9C7B4E3B78}"/>
              </a:ext>
            </a:extLst>
          </p:cNvPr>
          <p:cNvSpPr txBox="1"/>
          <p:nvPr/>
        </p:nvSpPr>
        <p:spPr>
          <a:xfrm>
            <a:off x="5613990" y="1790197"/>
            <a:ext cx="180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: Employee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92B82F-7F46-D14F-B1CA-3C637D040EFD}"/>
              </a:ext>
            </a:extLst>
          </p:cNvPr>
          <p:cNvSpPr txBox="1"/>
          <p:nvPr/>
        </p:nvSpPr>
        <p:spPr>
          <a:xfrm>
            <a:off x="669851" y="2473458"/>
            <a:ext cx="338115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Check &amp; edit profile</a:t>
            </a:r>
          </a:p>
          <a:p>
            <a:pPr marL="285750" indent="-285750">
              <a:buFontTx/>
              <a:buChar char="-"/>
            </a:pPr>
            <a:r>
              <a:rPr lang="en-US" dirty="0"/>
              <a:t>Check activity points</a:t>
            </a:r>
          </a:p>
          <a:p>
            <a:pPr marL="285750" indent="-285750">
              <a:buFontTx/>
              <a:buChar char="-"/>
            </a:pPr>
            <a:r>
              <a:rPr lang="en-US" dirty="0"/>
              <a:t>Check a payment result</a:t>
            </a:r>
          </a:p>
          <a:p>
            <a:pPr marL="285750" indent="-285750">
              <a:buFontTx/>
              <a:buChar char="-"/>
            </a:pPr>
            <a:r>
              <a:rPr lang="en-US" dirty="0"/>
              <a:t>Send requests</a:t>
            </a:r>
          </a:p>
          <a:p>
            <a:pPr marL="285750" indent="-285750">
              <a:buFontTx/>
              <a:buChar char="-"/>
            </a:pPr>
            <a:r>
              <a:rPr lang="en-US" dirty="0"/>
              <a:t>Check a request history</a:t>
            </a:r>
          </a:p>
          <a:p>
            <a:pPr marL="285750" indent="-285750">
              <a:buFontTx/>
              <a:buChar char="-"/>
            </a:pPr>
            <a:r>
              <a:rPr lang="en-US" dirty="0"/>
              <a:t>Record dormitory</a:t>
            </a:r>
            <a:r>
              <a:rPr lang="th-TH" dirty="0"/>
              <a:t> </a:t>
            </a:r>
            <a:r>
              <a:rPr lang="en-US" dirty="0"/>
              <a:t>attendance</a:t>
            </a:r>
          </a:p>
          <a:p>
            <a:pPr marL="285750" indent="-285750">
              <a:buFontTx/>
              <a:buChar char="-"/>
            </a:pPr>
            <a:r>
              <a:rPr lang="en-US" dirty="0"/>
              <a:t>Check dormitory fees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848E91-CE8D-1B40-AEA3-7A7F6C205210}"/>
              </a:ext>
            </a:extLst>
          </p:cNvPr>
          <p:cNvSpPr txBox="1"/>
          <p:nvPr/>
        </p:nvSpPr>
        <p:spPr>
          <a:xfrm>
            <a:off x="5188688" y="2473458"/>
            <a:ext cx="33811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Check &amp; edit profile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Edit student information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Edit room information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Edit dormitory information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Accept or deny student requests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Create activity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bg1"/>
                </a:solidFill>
              </a:rPr>
              <a:t>Check &amp; edit student activity</a:t>
            </a: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80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E5E93240-DF0D-1E44-BFA5-747BD06A2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21" y="-1"/>
            <a:ext cx="7734132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B91998-78D8-6342-8327-C6857EB2A8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 contrast="-6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17082" y="3397786"/>
            <a:ext cx="1613787" cy="1613787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B4416C1-2D31-A54B-B2D0-79AE7D9E00C6}"/>
              </a:ext>
            </a:extLst>
          </p:cNvPr>
          <p:cNvSpPr/>
          <p:nvPr/>
        </p:nvSpPr>
        <p:spPr>
          <a:xfrm rot="16200000">
            <a:off x="-2029490" y="2029489"/>
            <a:ext cx="5143500" cy="1084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1">
                      <a:lumMod val="60000"/>
                      <a:lumOff val="40000"/>
                    </a:schemeClr>
                  </a:outerShdw>
                </a:effectLst>
              </a:rPr>
              <a:t>ER Diagram</a:t>
            </a:r>
          </a:p>
        </p:txBody>
      </p:sp>
    </p:spTree>
    <p:extLst>
      <p:ext uri="{BB962C8B-B14F-4D97-AF65-F5344CB8AC3E}">
        <p14:creationId xmlns:p14="http://schemas.microsoft.com/office/powerpoint/2010/main" val="3402807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4D5A9A-4D06-5242-8141-E5FD0590EA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78283" y="0"/>
            <a:ext cx="672662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80DEDC-60EB-574B-9D2D-9234726F4457}"/>
              </a:ext>
            </a:extLst>
          </p:cNvPr>
          <p:cNvSpPr/>
          <p:nvPr/>
        </p:nvSpPr>
        <p:spPr>
          <a:xfrm rot="16200000">
            <a:off x="-2029490" y="2029489"/>
            <a:ext cx="5143500" cy="1084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</a:rPr>
              <a:t>Schema Diagram</a:t>
            </a:r>
          </a:p>
        </p:txBody>
      </p:sp>
      <p:pic>
        <p:nvPicPr>
          <p:cNvPr id="9" name="Graphic 8" descr="Database">
            <a:extLst>
              <a:ext uri="{FF2B5EF4-FFF2-40B4-BE49-F238E27FC236}">
                <a16:creationId xmlns:a16="http://schemas.microsoft.com/office/drawing/2014/main" id="{EE4A7B6E-1614-5944-962B-2203A7197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33337" y="3700131"/>
            <a:ext cx="1210783" cy="1210783"/>
          </a:xfrm>
          <a:prstGeom prst="rect">
            <a:avLst/>
          </a:prstGeom>
          <a:effectLst>
            <a:glow rad="25400">
              <a:srgbClr val="92D050"/>
            </a:glow>
          </a:effectLst>
        </p:spPr>
      </p:pic>
    </p:spTree>
    <p:extLst>
      <p:ext uri="{BB962C8B-B14F-4D97-AF65-F5344CB8AC3E}">
        <p14:creationId xmlns:p14="http://schemas.microsoft.com/office/powerpoint/2010/main" val="1922538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116DD2-44DE-1747-8525-52A5624D1DA7}"/>
              </a:ext>
            </a:extLst>
          </p:cNvPr>
          <p:cNvSpPr/>
          <p:nvPr/>
        </p:nvSpPr>
        <p:spPr>
          <a:xfrm rot="16200000">
            <a:off x="-2029490" y="2029489"/>
            <a:ext cx="5143500" cy="1084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DA"/>
                </a:solidFill>
                <a:effectLst>
                  <a:outerShdw blurRad="12700" dist="38100" dir="2700000" algn="tl" rotWithShape="0">
                    <a:srgbClr val="FEADEA"/>
                  </a:outerShdw>
                </a:effectLst>
              </a:rPr>
              <a:t>Normalization</a:t>
            </a:r>
          </a:p>
        </p:txBody>
      </p:sp>
      <p:pic>
        <p:nvPicPr>
          <p:cNvPr id="7" name="Graphic 6" descr="Database">
            <a:extLst>
              <a:ext uri="{FF2B5EF4-FFF2-40B4-BE49-F238E27FC236}">
                <a16:creationId xmlns:a16="http://schemas.microsoft.com/office/drawing/2014/main" id="{8213AE60-0819-4E43-8950-BAD77D76C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33337" y="3700131"/>
            <a:ext cx="1210783" cy="1210783"/>
          </a:xfrm>
          <a:prstGeom prst="rect">
            <a:avLst/>
          </a:prstGeom>
          <a:effectLst>
            <a:glow rad="25400">
              <a:srgbClr val="FFADEB"/>
            </a:glo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E7679E-DDD3-F345-8933-ADA94DBEFB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974584" y="2236"/>
            <a:ext cx="5194832" cy="513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18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A2FAE55-227A-7C46-BB8D-95367C89271C}"/>
              </a:ext>
            </a:extLst>
          </p:cNvPr>
          <p:cNvGrpSpPr/>
          <p:nvPr/>
        </p:nvGrpSpPr>
        <p:grpSpPr>
          <a:xfrm>
            <a:off x="606340" y="-999461"/>
            <a:ext cx="7931319" cy="6662308"/>
            <a:chOff x="606340" y="-999461"/>
            <a:chExt cx="7931319" cy="66623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BBC3FF4-7FC6-0D44-8A22-C371A2C52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6340" y="-999461"/>
              <a:ext cx="7931319" cy="666230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2719407-FAB0-7541-9F5B-0C392B3FEBA3}"/>
                </a:ext>
              </a:extLst>
            </p:cNvPr>
            <p:cNvSpPr/>
            <p:nvPr/>
          </p:nvSpPr>
          <p:spPr>
            <a:xfrm>
              <a:off x="786808" y="1477927"/>
              <a:ext cx="595425" cy="659218"/>
            </a:xfrm>
            <a:prstGeom prst="rect">
              <a:avLst/>
            </a:prstGeom>
            <a:solidFill>
              <a:srgbClr val="82BDC5"/>
            </a:solidFill>
            <a:ln>
              <a:noFill/>
            </a:ln>
            <a:effectLst>
              <a:glow rad="228600">
                <a:srgbClr val="83BEC5"/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5FACC10-5864-B743-98B5-0569D57592BF}"/>
                </a:ext>
              </a:extLst>
            </p:cNvPr>
            <p:cNvSpPr/>
            <p:nvPr/>
          </p:nvSpPr>
          <p:spPr>
            <a:xfrm>
              <a:off x="7914166" y="3834872"/>
              <a:ext cx="389861" cy="510362"/>
            </a:xfrm>
            <a:prstGeom prst="rect">
              <a:avLst/>
            </a:prstGeom>
            <a:solidFill>
              <a:srgbClr val="82BDC5"/>
            </a:solidFill>
            <a:ln>
              <a:noFill/>
            </a:ln>
            <a:effectLst>
              <a:glow rad="228600">
                <a:srgbClr val="83BEC5"/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405025D-96D7-C143-8227-0B7DB6623361}"/>
              </a:ext>
            </a:extLst>
          </p:cNvPr>
          <p:cNvSpPr/>
          <p:nvPr/>
        </p:nvSpPr>
        <p:spPr>
          <a:xfrm>
            <a:off x="606340" y="0"/>
            <a:ext cx="7931319" cy="51435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0" b="1" dirty="0">
                <a:ln>
                  <a:solidFill>
                    <a:schemeClr val="accent2"/>
                  </a:solidFill>
                </a:ln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DATA DICTIONARY</a:t>
            </a:r>
          </a:p>
        </p:txBody>
      </p:sp>
    </p:spTree>
    <p:extLst>
      <p:ext uri="{BB962C8B-B14F-4D97-AF65-F5344CB8AC3E}">
        <p14:creationId xmlns:p14="http://schemas.microsoft.com/office/powerpoint/2010/main" val="1757093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F8D61B7-B921-044C-936B-F730C289E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031359"/>
              </p:ext>
            </p:extLst>
          </p:nvPr>
        </p:nvGraphicFramePr>
        <p:xfrm>
          <a:off x="1" y="42531"/>
          <a:ext cx="7602276" cy="502060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656906">
                  <a:extLst>
                    <a:ext uri="{9D8B030D-6E8A-4147-A177-3AD203B41FA5}">
                      <a16:colId xmlns:a16="http://schemas.microsoft.com/office/drawing/2014/main" val="1660858799"/>
                    </a:ext>
                  </a:extLst>
                </a:gridCol>
                <a:gridCol w="1386171">
                  <a:extLst>
                    <a:ext uri="{9D8B030D-6E8A-4147-A177-3AD203B41FA5}">
                      <a16:colId xmlns:a16="http://schemas.microsoft.com/office/drawing/2014/main" val="1862706750"/>
                    </a:ext>
                  </a:extLst>
                </a:gridCol>
                <a:gridCol w="2729022">
                  <a:extLst>
                    <a:ext uri="{9D8B030D-6E8A-4147-A177-3AD203B41FA5}">
                      <a16:colId xmlns:a16="http://schemas.microsoft.com/office/drawing/2014/main" val="3969835652"/>
                    </a:ext>
                  </a:extLst>
                </a:gridCol>
                <a:gridCol w="1157017">
                  <a:extLst>
                    <a:ext uri="{9D8B030D-6E8A-4147-A177-3AD203B41FA5}">
                      <a16:colId xmlns:a16="http://schemas.microsoft.com/office/drawing/2014/main" val="822953804"/>
                    </a:ext>
                  </a:extLst>
                </a:gridCol>
                <a:gridCol w="673160">
                  <a:extLst>
                    <a:ext uri="{9D8B030D-6E8A-4147-A177-3AD203B41FA5}">
                      <a16:colId xmlns:a16="http://schemas.microsoft.com/office/drawing/2014/main" val="2054341476"/>
                    </a:ext>
                  </a:extLst>
                </a:gridCol>
              </a:tblGrid>
              <a:tr h="324913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  <a:cs typeface="Baghdad" pitchFamily="2" charset="-78"/>
                        </a:rPr>
                        <a:t>Type </a:t>
                      </a:r>
                      <a:endParaRPr lang="en-US" sz="120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  <a:latin typeface="+mn-lt"/>
                          <a:cs typeface="Baghdad" pitchFamily="2" charset="-78"/>
                        </a:rPr>
                        <a:t>Descriptive Name </a:t>
                      </a:r>
                      <a:endParaRPr lang="en-US" sz="120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  <a:cs typeface="Baghdad" pitchFamily="2" charset="-78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7923430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Id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Dormitory id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Number(5)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050481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Name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VARCHAR(45)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Dormitory’s name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844828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  <a:cs typeface="Baghdad" pitchFamily="2" charset="-78"/>
                        </a:rPr>
                        <a:t>Number_of_room</a:t>
                      </a:r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INT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Number of room in dormitory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Number &gt;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4103359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  <a:cs typeface="Baghdad" pitchFamily="2" charset="-78"/>
                        </a:rPr>
                        <a:t>Number_of_student</a:t>
                      </a:r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INT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Number of student in the dormitory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Number &gt;=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42673967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Description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VARCHAR(200)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Dormitory description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  <a:cs typeface="Baghdad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YES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4335218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Electricity_rate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DOUBLE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Electricity charge per unit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Number &gt;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1865796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  <a:cs typeface="Baghdad" pitchFamily="2" charset="-78"/>
                        </a:rPr>
                        <a:t>Water_rate</a:t>
                      </a:r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DOUBLE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Sukhumvit Set Text" panose="02000506000000020004" pitchFamily="2" charset="-34"/>
                        </a:rPr>
                        <a:t>Water charge per unit</a:t>
                      </a:r>
                      <a:endParaRPr lang="th-TH" sz="1200" dirty="0">
                        <a:effectLst/>
                        <a:latin typeface="+mn-lt"/>
                        <a:cs typeface="Sukhumvit Set Text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Number &gt;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  <a:cs typeface="Baghdad" pitchFamily="2" charset="-78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0643324"/>
                  </a:ext>
                </a:extLst>
              </a:tr>
              <a:tr h="47052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j-lt"/>
                        </a:rPr>
                        <a:t>Room_rate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INT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room rental</a:t>
                      </a:r>
                      <a:endParaRPr lang="th-TH" sz="12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Number &gt;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7859129"/>
                  </a:ext>
                </a:extLst>
              </a:tr>
              <a:tr h="58009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j-lt"/>
                        </a:rPr>
                        <a:t>Admin_id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  <a:p>
                      <a:r>
                        <a:rPr lang="en-US" sz="1200" dirty="0">
                          <a:effectLst/>
                          <a:latin typeface="+mj-lt"/>
                        </a:rPr>
                        <a:t>(FK ref: EMPLOYEE)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VARCHAR(13)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Dormitory’s admin id</a:t>
                      </a:r>
                      <a:endParaRPr lang="th-TH" sz="12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Number(13)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j-lt"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69899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8A78513-1176-FE4B-A261-7670CBAF7166}"/>
              </a:ext>
            </a:extLst>
          </p:cNvPr>
          <p:cNvSpPr/>
          <p:nvPr/>
        </p:nvSpPr>
        <p:spPr>
          <a:xfrm rot="5400000">
            <a:off x="5757529" y="1844747"/>
            <a:ext cx="5231219" cy="15417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1">
                      <a:lumMod val="60000"/>
                      <a:lumOff val="40000"/>
                    </a:schemeClr>
                  </a:outerShdw>
                </a:effectLst>
              </a:rPr>
              <a:t>Table Name: DORMITORY</a:t>
            </a:r>
          </a:p>
        </p:txBody>
      </p:sp>
    </p:spTree>
    <p:extLst>
      <p:ext uri="{BB962C8B-B14F-4D97-AF65-F5344CB8AC3E}">
        <p14:creationId xmlns:p14="http://schemas.microsoft.com/office/powerpoint/2010/main" val="2028693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348B63A-2ACF-E941-A2E4-D28E30C4CD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22368"/>
              </p:ext>
            </p:extLst>
          </p:nvPr>
        </p:nvGraphicFramePr>
        <p:xfrm>
          <a:off x="1807535" y="10637"/>
          <a:ext cx="7336465" cy="2133337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796904">
                  <a:extLst>
                    <a:ext uri="{9D8B030D-6E8A-4147-A177-3AD203B41FA5}">
                      <a16:colId xmlns:a16="http://schemas.microsoft.com/office/drawing/2014/main" val="3807239623"/>
                    </a:ext>
                  </a:extLst>
                </a:gridCol>
                <a:gridCol w="1286539">
                  <a:extLst>
                    <a:ext uri="{9D8B030D-6E8A-4147-A177-3AD203B41FA5}">
                      <a16:colId xmlns:a16="http://schemas.microsoft.com/office/drawing/2014/main" val="4050188665"/>
                    </a:ext>
                  </a:extLst>
                </a:gridCol>
                <a:gridCol w="2360428">
                  <a:extLst>
                    <a:ext uri="{9D8B030D-6E8A-4147-A177-3AD203B41FA5}">
                      <a16:colId xmlns:a16="http://schemas.microsoft.com/office/drawing/2014/main" val="1134243336"/>
                    </a:ext>
                  </a:extLst>
                </a:gridCol>
                <a:gridCol w="1265274">
                  <a:extLst>
                    <a:ext uri="{9D8B030D-6E8A-4147-A177-3AD203B41FA5}">
                      <a16:colId xmlns:a16="http://schemas.microsoft.com/office/drawing/2014/main" val="286515857"/>
                    </a:ext>
                  </a:extLst>
                </a:gridCol>
                <a:gridCol w="627320">
                  <a:extLst>
                    <a:ext uri="{9D8B030D-6E8A-4147-A177-3AD203B41FA5}">
                      <a16:colId xmlns:a16="http://schemas.microsoft.com/office/drawing/2014/main" val="1997306609"/>
                    </a:ext>
                  </a:extLst>
                </a:gridCol>
              </a:tblGrid>
              <a:tr h="433614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Attribute Name 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Type 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Descriptive Name 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Valid Values 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Allow Nulls 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571570"/>
                  </a:ext>
                </a:extLst>
              </a:tr>
              <a:tr h="351709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</a:rPr>
                        <a:t>Room_number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</a:txBody>
                  <a:tcPr anchor="ctr">
                    <a:solidFill>
                      <a:srgbClr val="E7EF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Room id </a:t>
                      </a:r>
                      <a:endParaRPr lang="th-TH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Number(5)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5736882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</a:rPr>
                        <a:t>Electricity_used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DOUBLE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Electricity charge unit used</a:t>
                      </a:r>
                      <a:endParaRPr lang="th-TH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Number &gt;=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7670410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Water_used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DOUBLE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Water charge unit used</a:t>
                      </a:r>
                      <a:endParaRPr lang="th-TH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Number &gt;= 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8267487"/>
                  </a:ext>
                </a:extLst>
              </a:tr>
              <a:tr h="43361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</a:rPr>
                        <a:t>Dormitory_id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  <a:p>
                      <a:r>
                        <a:rPr lang="en-US" sz="1200" dirty="0">
                          <a:effectLst/>
                        </a:rPr>
                        <a:t>(FK ref: DORMITORY)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VARCHAR(5)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Dormitory id</a:t>
                      </a:r>
                      <a:endParaRPr lang="th-TH" sz="12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Number(5)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238904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136FE51-3EBB-C742-8DA5-D0EEE4C69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179792"/>
              </p:ext>
            </p:extLst>
          </p:nvPr>
        </p:nvGraphicFramePr>
        <p:xfrm>
          <a:off x="-1" y="2351415"/>
          <a:ext cx="7336465" cy="26857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804523">
                  <a:extLst>
                    <a:ext uri="{9D8B030D-6E8A-4147-A177-3AD203B41FA5}">
                      <a16:colId xmlns:a16="http://schemas.microsoft.com/office/drawing/2014/main" val="229820415"/>
                    </a:ext>
                  </a:extLst>
                </a:gridCol>
                <a:gridCol w="1334555">
                  <a:extLst>
                    <a:ext uri="{9D8B030D-6E8A-4147-A177-3AD203B41FA5}">
                      <a16:colId xmlns:a16="http://schemas.microsoft.com/office/drawing/2014/main" val="2608063451"/>
                    </a:ext>
                  </a:extLst>
                </a:gridCol>
                <a:gridCol w="2270892">
                  <a:extLst>
                    <a:ext uri="{9D8B030D-6E8A-4147-A177-3AD203B41FA5}">
                      <a16:colId xmlns:a16="http://schemas.microsoft.com/office/drawing/2014/main" val="691328502"/>
                    </a:ext>
                  </a:extLst>
                </a:gridCol>
                <a:gridCol w="1334555">
                  <a:extLst>
                    <a:ext uri="{9D8B030D-6E8A-4147-A177-3AD203B41FA5}">
                      <a16:colId xmlns:a16="http://schemas.microsoft.com/office/drawing/2014/main" val="85906356"/>
                    </a:ext>
                  </a:extLst>
                </a:gridCol>
                <a:gridCol w="591940">
                  <a:extLst>
                    <a:ext uri="{9D8B030D-6E8A-4147-A177-3AD203B41FA5}">
                      <a16:colId xmlns:a16="http://schemas.microsoft.com/office/drawing/2014/main" val="4005547009"/>
                    </a:ext>
                  </a:extLst>
                </a:gridCol>
              </a:tblGrid>
              <a:tr h="460415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Attribute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Type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Descriptive Name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Valid Values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+mn-lt"/>
                        </a:rPr>
                        <a:t>Allow Nulls 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95153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Id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Furniture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187622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Type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Furniture type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189734"/>
                  </a:ext>
                </a:extLst>
              </a:tr>
              <a:tr h="37344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Status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VARCHAR(45)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Furniture status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415723"/>
                  </a:ext>
                </a:extLst>
              </a:tr>
              <a:tr h="644581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Room_number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ref: ROOM)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Room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55366"/>
                  </a:ext>
                </a:extLst>
              </a:tr>
              <a:tr h="460415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  <a:latin typeface="+mn-lt"/>
                        </a:rPr>
                        <a:t>Dormitory_id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  <a:p>
                      <a:r>
                        <a:rPr lang="en-US" sz="1200" dirty="0">
                          <a:effectLst/>
                          <a:latin typeface="+mn-lt"/>
                        </a:rPr>
                        <a:t>(FK ref : ROOM)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INT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Dormitory id</a:t>
                      </a:r>
                      <a:endParaRPr lang="th-TH" sz="1200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Number(5)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+mn-lt"/>
                        </a:rPr>
                        <a:t>NO </a:t>
                      </a:r>
                    </a:p>
                  </a:txBody>
                  <a:tcPr anchor="ctr">
                    <a:solidFill>
                      <a:srgbClr val="C3E8A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614505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2547B4C-3695-934B-98AA-1A76D55987C5}"/>
              </a:ext>
            </a:extLst>
          </p:cNvPr>
          <p:cNvSpPr/>
          <p:nvPr/>
        </p:nvSpPr>
        <p:spPr>
          <a:xfrm>
            <a:off x="138222" y="0"/>
            <a:ext cx="1669313" cy="21333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20000"/>
                      <a:lumOff val="80000"/>
                    </a:schemeClr>
                  </a:outerShdw>
                </a:effectLst>
              </a:rPr>
              <a:t>Table Name: ROOM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76BD5A-0668-234A-A13F-E418BFB7CDFE}"/>
              </a:ext>
            </a:extLst>
          </p:cNvPr>
          <p:cNvSpPr/>
          <p:nvPr/>
        </p:nvSpPr>
        <p:spPr>
          <a:xfrm>
            <a:off x="7336464" y="2351415"/>
            <a:ext cx="1669313" cy="26857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rgbClr val="C3E8AD"/>
                  </a:outerShdw>
                </a:effectLst>
              </a:rPr>
              <a:t>Table Name: Furniture</a:t>
            </a:r>
          </a:p>
        </p:txBody>
      </p:sp>
    </p:spTree>
    <p:extLst>
      <p:ext uri="{BB962C8B-B14F-4D97-AF65-F5344CB8AC3E}">
        <p14:creationId xmlns:p14="http://schemas.microsoft.com/office/powerpoint/2010/main" val="191217598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1486</Words>
  <Application>Microsoft Macintosh PowerPoint</Application>
  <PresentationFormat>On-screen Show (16:9)</PresentationFormat>
  <Paragraphs>562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B plus tree ???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Nattanat Chatthee</cp:lastModifiedBy>
  <cp:revision>44</cp:revision>
  <dcterms:modified xsi:type="dcterms:W3CDTF">2019-11-26T01:50:34Z</dcterms:modified>
</cp:coreProperties>
</file>