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schemas.openxmlformats.org/officeDocument/2006/relationships/slide" Target="slides/slide20.xml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6f9e470d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6f9e47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e17af68928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e17af68928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17af68928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e17af68928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e17af68928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e17af68928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17af68928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17af68928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e17af68928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e17af68928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e17af68928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e17af68928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e17af68928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e17af68928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c6f9e470d_0_4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c6f9e470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350224f5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e350224f5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350224f5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e350224f5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17af68928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17af68928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c6f9e470d_0_12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c6f9e470d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17af68928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17af68928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c6f9e470d_0_3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c6f9e470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e17af68928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e17af68928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17af68928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e17af68928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17af68928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17af68928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17af68928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e17af68928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e17af68928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e17af68928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2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19.png"/><Relationship Id="rId10" Type="http://schemas.openxmlformats.org/officeDocument/2006/relationships/image" Target="../media/image11.png"/><Relationship Id="rId13" Type="http://schemas.openxmlformats.org/officeDocument/2006/relationships/image" Target="../media/image15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5" Type="http://schemas.openxmlformats.org/officeDocument/2006/relationships/image" Target="../media/image20.png"/><Relationship Id="rId14" Type="http://schemas.openxmlformats.org/officeDocument/2006/relationships/image" Target="../media/image18.png"/><Relationship Id="rId16" Type="http://schemas.openxmlformats.org/officeDocument/2006/relationships/image" Target="../media/image16.png"/><Relationship Id="rId5" Type="http://schemas.openxmlformats.org/officeDocument/2006/relationships/image" Target="../media/image14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8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pt-BR" sz="3000"/>
              <a:t>Sistema de </a:t>
            </a:r>
            <a:r>
              <a:rPr b="1" lang="pt-BR" sz="3000"/>
              <a:t>Gerenciamento</a:t>
            </a:r>
            <a:r>
              <a:rPr b="1" lang="pt-BR" sz="3000"/>
              <a:t> de</a:t>
            </a:r>
            <a:r>
              <a:rPr lang="pt-BR" sz="3000"/>
              <a:t> </a:t>
            </a:r>
            <a:r>
              <a:rPr b="1" lang="pt-BR" sz="3000"/>
              <a:t>Conteúdo</a:t>
            </a:r>
            <a:endParaRPr b="1"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/>
              <a:t>Biblioteca</a:t>
            </a:r>
            <a:endParaRPr sz="3000"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450" y="2397625"/>
            <a:ext cx="7582500" cy="25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/>
              <a:t>Curso Técnico em Informática - 4º “C” </a:t>
            </a:r>
            <a:endParaRPr b="1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/>
              <a:t>Alynne Elaynne													</a:t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/>
              <a:t>Juan Mathias</a:t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/>
              <a:t>Luan Mateus</a:t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/>
              <a:t>Luciano Ribeiro</a:t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/>
              <a:t>Ryan Alves</a:t>
            </a:r>
            <a:endParaRPr sz="13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/>
              <a:t>2021</a:t>
            </a:r>
            <a:endParaRPr sz="1300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502300"/>
            <a:ext cx="2046150" cy="7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</a:t>
            </a:r>
            <a:r>
              <a:rPr lang="pt-BR"/>
              <a:t>Sequência</a:t>
            </a:r>
            <a:endParaRPr/>
          </a:p>
        </p:txBody>
      </p:sp>
      <p:sp>
        <p:nvSpPr>
          <p:cNvPr id="162" name="Google Shape;162;p2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Registrar</a:t>
            </a:r>
            <a:r>
              <a:rPr lang="pt-BR"/>
              <a:t> Empréstimo	               &gt;&gt;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</a:t>
            </a:r>
            <a:r>
              <a:rPr lang="pt-BR"/>
              <a:t>Sequência</a:t>
            </a:r>
            <a:endParaRPr/>
          </a:p>
        </p:txBody>
      </p:sp>
      <p:sp>
        <p:nvSpPr>
          <p:cNvPr id="168" name="Google Shape;168;p2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541479"/>
            <a:ext cx="8883323" cy="4516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Modelo </a:t>
            </a:r>
            <a:r>
              <a:rPr lang="pt-BR"/>
              <a:t>Lógico</a:t>
            </a:r>
            <a:endParaRPr/>
          </a:p>
        </p:txBody>
      </p:sp>
      <p:sp>
        <p:nvSpPr>
          <p:cNvPr id="175" name="Google Shape;175;p24"/>
          <p:cNvSpPr txBox="1"/>
          <p:nvPr>
            <p:ph idx="1" type="subTitle"/>
          </p:nvPr>
        </p:nvSpPr>
        <p:spPr>
          <a:xfrm>
            <a:off x="724950" y="3161525"/>
            <a:ext cx="35163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pt-BR"/>
              <a:t>Diagrama Entidade Relacionamento 			   </a:t>
            </a:r>
            <a:endParaRPr/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pt-BR"/>
              <a:t>&gt;&gt;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48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0775" y="0"/>
            <a:ext cx="69624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730000" y="1318650"/>
            <a:ext cx="34410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Classe</a:t>
            </a:r>
            <a:endParaRPr/>
          </a:p>
        </p:txBody>
      </p:sp>
      <p:sp>
        <p:nvSpPr>
          <p:cNvPr id="186" name="Google Shape;186;p26"/>
          <p:cNvSpPr txBox="1"/>
          <p:nvPr>
            <p:ph idx="1" type="subTitle"/>
          </p:nvPr>
        </p:nvSpPr>
        <p:spPr>
          <a:xfrm>
            <a:off x="724950" y="3161525"/>
            <a:ext cx="35163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pt-BR"/>
              <a:t>&gt;&gt;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48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775" y="0"/>
            <a:ext cx="69624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775" y="43539"/>
            <a:ext cx="6962450" cy="5056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Cronograma</a:t>
            </a:r>
            <a:endParaRPr/>
          </a:p>
        </p:txBody>
      </p:sp>
      <p:pic>
        <p:nvPicPr>
          <p:cNvPr id="198" name="Google Shape;19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5375" y="3974925"/>
            <a:ext cx="5776974" cy="50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1575" y="1139825"/>
            <a:ext cx="5776975" cy="254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Projeto em Execução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Orçamento do Projeto</a:t>
            </a:r>
            <a:endParaRPr/>
          </a:p>
        </p:txBody>
      </p:sp>
      <p:pic>
        <p:nvPicPr>
          <p:cNvPr id="210" name="Google Shape;21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1450" y="152400"/>
            <a:ext cx="3492349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4225" y="2518915"/>
            <a:ext cx="3300900" cy="2243584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0"/>
          <p:cNvSpPr txBox="1"/>
          <p:nvPr/>
        </p:nvSpPr>
        <p:spPr>
          <a:xfrm>
            <a:off x="1553775" y="2563263"/>
            <a:ext cx="1981800" cy="2154900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FREE SOFTWARE </a:t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FREE SOFTWARE EVERYWHERE</a:t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Conclusão</a:t>
            </a:r>
            <a:endParaRPr/>
          </a:p>
        </p:txBody>
      </p:sp>
      <p:sp>
        <p:nvSpPr>
          <p:cNvPr id="218" name="Google Shape;218;p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Ao  desenvolvimento  deste  trabalho  foi possível  estudar e  aplicar  na  prática tudo  que  foi  aprendido  em  sala  de  aula,  buscando  desenvolver  um  sistema  de gerenciamento de biblioteca de maneira prática e rápida.</a:t>
            </a:r>
            <a:endParaRPr/>
          </a:p>
          <a:p>
            <a:pPr indent="45720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/>
              <a:t>Durante o trabalho aprendemos mais sobre o desenvolvimento de um sistema web,  e  quanto é  complexo  sua  criação  e  implantação  de  um  sistema,  podemos também  analisar  como  é  útil  à  metodologia  de  desenvolvimento  de  um  projeto  de criação de um programa, neste caso um programa para controle de empréstimos de livros da Biblioteca Pública Lívia Barros.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Introdução</a:t>
            </a:r>
            <a:endParaRPr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</a:t>
            </a:r>
            <a:r>
              <a:rPr lang="pt-BR"/>
              <a:t>ara gerenciar uma empresa é preciso de uma busca constante de produtos e serviços com a finalidade de obter melhorias e facilitar o trabalho diário. Visto que o mercado  atual  se  modifica  a  todo  tempo  e  as  exigências  se  ampliam,  sendo necessários resultados cada vez maiores, a Biblioteca Pública Lívia Barros com </a:t>
            </a:r>
            <a:r>
              <a:rPr lang="pt-BR"/>
              <a:t>base nisso</a:t>
            </a:r>
            <a:r>
              <a:rPr lang="pt-BR"/>
              <a:t>, sentiu a necessidade em modernizar sua instituição para garantir eficiência e adequar-se  às  novas  condições  do  seu  ramo  de  atividades.</a:t>
            </a:r>
            <a:endParaRPr/>
          </a:p>
          <a:p>
            <a:pPr indent="45720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/>
              <a:t>Com  o  Sistema  de  Gestão  de  Biblioteca,  permitirá  que  a  empresa  ganhe celeridade no dia a dia, gerenciamento de entrada e saída de acervos, cadastro de clientes  de  forma  digital,  informações mais  precisas  para  tomada  de  decisões  e controle de atrasos na devolução.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/>
          <p:nvPr/>
        </p:nvSpPr>
        <p:spPr>
          <a:xfrm>
            <a:off x="6847150" y="1577750"/>
            <a:ext cx="1869000" cy="343800"/>
          </a:xfrm>
          <a:prstGeom prst="wedgeRoundRectCallout">
            <a:avLst>
              <a:gd fmla="val -21501" name="adj1"/>
              <a:gd fmla="val 48504" name="adj2"/>
              <a:gd fmla="val 0" name="adj3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Agradecimentos</a:t>
            </a:r>
            <a:endParaRPr/>
          </a:p>
        </p:txBody>
      </p:sp>
      <p:grpSp>
        <p:nvGrpSpPr>
          <p:cNvPr id="225" name="Google Shape;225;p32"/>
          <p:cNvGrpSpPr/>
          <p:nvPr/>
        </p:nvGrpSpPr>
        <p:grpSpPr>
          <a:xfrm>
            <a:off x="4939534" y="2017046"/>
            <a:ext cx="3825543" cy="1573620"/>
            <a:chOff x="1000000" y="2393988"/>
            <a:chExt cx="4144235" cy="1704713"/>
          </a:xfrm>
        </p:grpSpPr>
        <p:sp>
          <p:nvSpPr>
            <p:cNvPr id="226" name="Google Shape;226;p32"/>
            <p:cNvSpPr/>
            <p:nvPr/>
          </p:nvSpPr>
          <p:spPr>
            <a:xfrm>
              <a:off x="1000000" y="2440003"/>
              <a:ext cx="4144235" cy="1631269"/>
            </a:xfrm>
            <a:custGeom>
              <a:rect b="b" l="l" r="r" t="t"/>
              <a:pathLst>
                <a:path extrusionOk="0" h="90088" w="165422">
                  <a:moveTo>
                    <a:pt x="0" y="65550"/>
                  </a:moveTo>
                  <a:cubicBezTo>
                    <a:pt x="3559" y="56002"/>
                    <a:pt x="14632" y="11595"/>
                    <a:pt x="21355" y="8262"/>
                  </a:cubicBezTo>
                  <a:cubicBezTo>
                    <a:pt x="28078" y="4929"/>
                    <a:pt x="34067" y="46906"/>
                    <a:pt x="40338" y="45550"/>
                  </a:cubicBezTo>
                  <a:cubicBezTo>
                    <a:pt x="46609" y="44194"/>
                    <a:pt x="52711" y="2161"/>
                    <a:pt x="58982" y="127"/>
                  </a:cubicBezTo>
                  <a:cubicBezTo>
                    <a:pt x="65253" y="-1907"/>
                    <a:pt x="71807" y="30974"/>
                    <a:pt x="77965" y="33347"/>
                  </a:cubicBezTo>
                  <a:cubicBezTo>
                    <a:pt x="84123" y="35720"/>
                    <a:pt x="90055" y="6285"/>
                    <a:pt x="95931" y="14364"/>
                  </a:cubicBezTo>
                  <a:cubicBezTo>
                    <a:pt x="101807" y="22443"/>
                    <a:pt x="107626" y="77414"/>
                    <a:pt x="113219" y="81821"/>
                  </a:cubicBezTo>
                  <a:cubicBezTo>
                    <a:pt x="118812" y="86228"/>
                    <a:pt x="123671" y="39448"/>
                    <a:pt x="129490" y="40804"/>
                  </a:cubicBezTo>
                  <a:cubicBezTo>
                    <a:pt x="135309" y="42160"/>
                    <a:pt x="142145" y="92047"/>
                    <a:pt x="148134" y="89957"/>
                  </a:cubicBezTo>
                  <a:cubicBezTo>
                    <a:pt x="154123" y="87867"/>
                    <a:pt x="162541" y="38545"/>
                    <a:pt x="165422" y="28262"/>
                  </a:cubicBezTo>
                </a:path>
              </a:pathLst>
            </a:cu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oval"/>
              <a:tailEnd len="med" w="med" type="oval"/>
            </a:ln>
          </p:spPr>
        </p:sp>
        <p:sp>
          <p:nvSpPr>
            <p:cNvPr id="227" name="Google Shape;227;p32"/>
            <p:cNvSpPr/>
            <p:nvPr/>
          </p:nvSpPr>
          <p:spPr>
            <a:xfrm>
              <a:off x="4658400" y="4014100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32"/>
            <p:cNvSpPr/>
            <p:nvPr/>
          </p:nvSpPr>
          <p:spPr>
            <a:xfrm>
              <a:off x="4195525" y="3147350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32"/>
            <p:cNvSpPr/>
            <p:nvPr/>
          </p:nvSpPr>
          <p:spPr>
            <a:xfrm>
              <a:off x="3800700" y="3868900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32"/>
            <p:cNvSpPr/>
            <p:nvPr/>
          </p:nvSpPr>
          <p:spPr>
            <a:xfrm>
              <a:off x="3358650" y="2637813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32"/>
            <p:cNvSpPr/>
            <p:nvPr/>
          </p:nvSpPr>
          <p:spPr>
            <a:xfrm>
              <a:off x="2909400" y="2993013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32"/>
            <p:cNvSpPr/>
            <p:nvPr/>
          </p:nvSpPr>
          <p:spPr>
            <a:xfrm>
              <a:off x="2437450" y="2393988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2"/>
            <p:cNvSpPr/>
            <p:nvPr/>
          </p:nvSpPr>
          <p:spPr>
            <a:xfrm>
              <a:off x="1974575" y="3213325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32"/>
            <p:cNvSpPr/>
            <p:nvPr/>
          </p:nvSpPr>
          <p:spPr>
            <a:xfrm>
              <a:off x="1500000" y="2553225"/>
              <a:ext cx="84600" cy="846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5" name="Google Shape;235;p32"/>
          <p:cNvSpPr/>
          <p:nvPr/>
        </p:nvSpPr>
        <p:spPr>
          <a:xfrm>
            <a:off x="6847150" y="1577745"/>
            <a:ext cx="1179600" cy="343800"/>
          </a:xfrm>
          <a:prstGeom prst="wedgeRoundRectCallout">
            <a:avLst>
              <a:gd fmla="val -21432" name="adj1"/>
              <a:gd fmla="val 84969" name="adj2"/>
              <a:gd fmla="val 0" name="adj3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Objetivos</a:t>
            </a:r>
            <a:endParaRPr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729325" y="2078875"/>
            <a:ext cx="3774300" cy="27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434343"/>
                </a:solidFill>
              </a:rPr>
              <a:t>Geral</a:t>
            </a:r>
            <a:endParaRPr b="1" sz="1800">
              <a:solidFill>
                <a:srgbClr val="434343"/>
              </a:solidFill>
            </a:endParaRPr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pt-BR"/>
              <a:t>Desenvolver  um  sistema  de  gerenciamento  de livros  para  uma  biblioteca comunitária na cidade de Brasília / Riacho Fundo I, para controle de entrada e saída dos acervos com a finalidade de facilitar a administração da biblioteca.</a:t>
            </a:r>
            <a:endParaRPr/>
          </a:p>
        </p:txBody>
      </p:sp>
      <p:sp>
        <p:nvSpPr>
          <p:cNvPr id="101" name="Google Shape;101;p15"/>
          <p:cNvSpPr txBox="1"/>
          <p:nvPr>
            <p:ph idx="2" type="body"/>
          </p:nvPr>
        </p:nvSpPr>
        <p:spPr>
          <a:xfrm>
            <a:off x="4643600" y="2078875"/>
            <a:ext cx="3774300" cy="28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611">
                <a:solidFill>
                  <a:srgbClr val="434343"/>
                </a:solidFill>
              </a:rPr>
              <a:t>Específicos</a:t>
            </a:r>
            <a:endParaRPr b="1" sz="4611">
              <a:solidFill>
                <a:srgbClr val="434343"/>
              </a:solidFill>
            </a:endParaRPr>
          </a:p>
          <a:p>
            <a:pPr indent="-31369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Cadastrar clientes que utilizam a biblioteca com mais rapidez;</a:t>
            </a:r>
            <a:endParaRPr sz="3350"/>
          </a:p>
          <a:p>
            <a:pPr indent="-31369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Gerenciar funcionários que fazem uso do sistema;</a:t>
            </a:r>
            <a:endParaRPr sz="3350"/>
          </a:p>
          <a:p>
            <a:pPr indent="-31369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Cadastrar livros disponíveis na biblioteca;</a:t>
            </a:r>
            <a:endParaRPr sz="3350"/>
          </a:p>
          <a:p>
            <a:pPr indent="-31369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Efetuar com agilidade empréstimos de acervos;</a:t>
            </a:r>
            <a:endParaRPr sz="3350"/>
          </a:p>
          <a:p>
            <a:pPr indent="-31369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Efetuar devoluções dos livros e gerar multa, caso necessário;</a:t>
            </a:r>
            <a:endParaRPr sz="3350"/>
          </a:p>
          <a:p>
            <a:pPr indent="-31369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sz="3350"/>
              <a:t>Identificar com facilidade as saídas e disponibilidades dos livros</a:t>
            </a:r>
            <a:endParaRPr sz="335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Tecnologia Utilizada</a:t>
            </a:r>
            <a:endParaRPr/>
          </a:p>
        </p:txBody>
      </p:sp>
      <p:sp>
        <p:nvSpPr>
          <p:cNvPr id="107" name="Google Shape;107;p16"/>
          <p:cNvSpPr txBox="1"/>
          <p:nvPr>
            <p:ph idx="1" type="subTitle"/>
          </p:nvPr>
        </p:nvSpPr>
        <p:spPr>
          <a:xfrm>
            <a:off x="730000" y="3161525"/>
            <a:ext cx="3019800" cy="7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Todas as tecnologias utilizadas para a realização deste projeto.</a:t>
            </a:r>
            <a:endParaRPr/>
          </a:p>
        </p:txBody>
      </p:sp>
      <p:sp>
        <p:nvSpPr>
          <p:cNvPr id="108" name="Google Shape;108;p16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22860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/>
              <a:t>     &gt;&gt;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5400" y="2346025"/>
            <a:ext cx="1645300" cy="1645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p17"/>
          <p:cNvGrpSpPr/>
          <p:nvPr/>
        </p:nvGrpSpPr>
        <p:grpSpPr>
          <a:xfrm>
            <a:off x="1210400" y="2619725"/>
            <a:ext cx="2606900" cy="1231225"/>
            <a:chOff x="1965100" y="1475875"/>
            <a:chExt cx="2606900" cy="1231225"/>
          </a:xfrm>
        </p:grpSpPr>
        <p:pic>
          <p:nvPicPr>
            <p:cNvPr id="115" name="Google Shape;115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65100" y="1475875"/>
              <a:ext cx="1988907" cy="1231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6" name="Google Shape;116;p17"/>
            <p:cNvSpPr txBox="1"/>
            <p:nvPr/>
          </p:nvSpPr>
          <p:spPr>
            <a:xfrm>
              <a:off x="3589500" y="2048050"/>
              <a:ext cx="9825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2000">
                  <a:solidFill>
                    <a:srgbClr val="EB2D2F"/>
                  </a:solidFill>
                  <a:latin typeface="Lato"/>
                  <a:ea typeface="Lato"/>
                  <a:cs typeface="Lato"/>
                  <a:sym typeface="Lato"/>
                </a:rPr>
                <a:t>+ </a:t>
              </a:r>
              <a:r>
                <a:rPr b="1" lang="pt-BR" sz="2000">
                  <a:solidFill>
                    <a:srgbClr val="EB2D2F"/>
                  </a:solidFill>
                  <a:latin typeface="Lato"/>
                  <a:ea typeface="Lato"/>
                  <a:cs typeface="Lato"/>
                  <a:sym typeface="Lato"/>
                </a:rPr>
                <a:t>JSTL</a:t>
              </a:r>
              <a:endParaRPr b="1" sz="2000">
                <a:solidFill>
                  <a:srgbClr val="EB2D2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117" name="Google Shape;11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4225" y="790100"/>
            <a:ext cx="2410875" cy="131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 rotWithShape="1">
          <a:blip r:embed="rId6">
            <a:alphaModFix/>
          </a:blip>
          <a:srcRect b="7163" l="18783" r="18204" t="14717"/>
          <a:stretch/>
        </p:blipFill>
        <p:spPr>
          <a:xfrm>
            <a:off x="3827300" y="2477683"/>
            <a:ext cx="1465725" cy="1453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7">
            <a:alphaModFix/>
          </a:blip>
          <a:srcRect b="12611" l="26890" r="22574" t="25868"/>
          <a:stretch/>
        </p:blipFill>
        <p:spPr>
          <a:xfrm>
            <a:off x="6894025" y="908388"/>
            <a:ext cx="1915024" cy="131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00175" y="926450"/>
            <a:ext cx="1236719" cy="123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99662" y="2421037"/>
            <a:ext cx="1137231" cy="131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995288" y="2570571"/>
            <a:ext cx="1712500" cy="116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624275" y="3922651"/>
            <a:ext cx="999850" cy="9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885138" y="3931325"/>
            <a:ext cx="1871433" cy="98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197350" y="790100"/>
            <a:ext cx="1465724" cy="123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154150" y="1574504"/>
            <a:ext cx="1988901" cy="838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24220" y="4148198"/>
            <a:ext cx="2927787" cy="73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3921900" y="3995800"/>
            <a:ext cx="952050" cy="95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Caso de Uso Geral</a:t>
            </a:r>
            <a:endParaRPr/>
          </a:p>
        </p:txBody>
      </p:sp>
      <p:sp>
        <p:nvSpPr>
          <p:cNvPr id="134" name="Google Shape;134;p18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&gt;&gt;</a:t>
            </a:r>
            <a:endParaRPr/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8075" y="85025"/>
            <a:ext cx="2409425" cy="498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Diagrama de Caso de Uso Específico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Manter </a:t>
            </a:r>
            <a:r>
              <a:rPr lang="pt-BR"/>
              <a:t>Empréstimo</a:t>
            </a:r>
            <a:r>
              <a:rPr lang="pt-BR"/>
              <a:t>			   &gt;&gt;</a:t>
            </a:r>
            <a:endParaRPr/>
          </a:p>
        </p:txBody>
      </p:sp>
      <p:pic>
        <p:nvPicPr>
          <p:cNvPr id="142" name="Google Shape;142;p19"/>
          <p:cNvPicPr preferRelativeResize="0"/>
          <p:nvPr/>
        </p:nvPicPr>
        <p:blipFill rotWithShape="1">
          <a:blip r:embed="rId3">
            <a:alphaModFix/>
          </a:blip>
          <a:srcRect b="0" l="2399" r="2389" t="0"/>
          <a:stretch/>
        </p:blipFill>
        <p:spPr>
          <a:xfrm>
            <a:off x="5748338" y="85725"/>
            <a:ext cx="2219325" cy="497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Tabela descritiva do Caso de Uso</a:t>
            </a:r>
            <a:endParaRPr/>
          </a:p>
        </p:txBody>
      </p:sp>
      <p:sp>
        <p:nvSpPr>
          <p:cNvPr id="148" name="Google Shape;148;p20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Registrar </a:t>
            </a:r>
            <a:r>
              <a:rPr lang="pt-BR"/>
              <a:t>Empréstimo</a:t>
            </a:r>
            <a:r>
              <a:rPr lang="pt-BR"/>
              <a:t>	               &gt;&gt;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0650" y="152400"/>
            <a:ext cx="349293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Tabela descritiva do Caso de Uso</a:t>
            </a:r>
            <a:endParaRPr/>
          </a:p>
        </p:txBody>
      </p:sp>
      <p:sp>
        <p:nvSpPr>
          <p:cNvPr id="155" name="Google Shape;155;p2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Registrar</a:t>
            </a:r>
            <a:r>
              <a:rPr lang="pt-BR"/>
              <a:t> Empréstimo	               &gt;&gt;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156" name="Google Shape;1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6797" y="1696100"/>
            <a:ext cx="3433950" cy="189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