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  <p:sldMasterId id="2147483686" r:id="rId2"/>
  </p:sldMasterIdLst>
  <p:notesMasterIdLst>
    <p:notesMasterId r:id="rId11"/>
  </p:notesMasterIdLst>
  <p:sldIdLst>
    <p:sldId id="256" r:id="rId3"/>
    <p:sldId id="266" r:id="rId4"/>
    <p:sldId id="257" r:id="rId5"/>
    <p:sldId id="269" r:id="rId6"/>
    <p:sldId id="264" r:id="rId7"/>
    <p:sldId id="259" r:id="rId8"/>
    <p:sldId id="267" r:id="rId9"/>
    <p:sldId id="268" r:id="rId10"/>
  </p:sldIdLst>
  <p:sldSz cx="9144000" cy="5143500" type="screen16x9"/>
  <p:notesSz cx="6858000" cy="9144000"/>
  <p:embeddedFontLst>
    <p:embeddedFont>
      <p:font typeface="Gill Sans MT" panose="020B0502020104020203" pitchFamily="34" charset="77"/>
      <p:regular r:id="rId12"/>
      <p:bold r:id="rId13"/>
      <p:italic r:id="rId14"/>
      <p:boldItalic r:id="rId15"/>
    </p:embeddedFont>
    <p:embeddedFont>
      <p:font typeface="Proxima Nova" panose="02000506030000020004" pitchFamily="2" charset="0"/>
      <p:regular r:id="rId16"/>
      <p:bold r:id="rId17"/>
      <p:italic r:id="rId18"/>
      <p:boldItalic r:id="rId19"/>
    </p:embeddedFont>
    <p:embeddedFont>
      <p:font typeface="Source Sans Pro" panose="020B050303040302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58"/>
    <p:restoredTop sz="94694"/>
  </p:normalViewPr>
  <p:slideViewPr>
    <p:cSldViewPr snapToGrid="0">
      <p:cViewPr varScale="1">
        <p:scale>
          <a:sx n="161" d="100"/>
          <a:sy n="161" d="100"/>
        </p:scale>
        <p:origin x="1096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10.fntdata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slide" Target="slides/slide8.xml"/><Relationship Id="rId19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ddd29daca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ddd29daca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174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863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2499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9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8729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33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8320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145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1160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01784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9949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31667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0114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38464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Green Ram CSU">
  <p:cSld name="Title Green Ram CSU">
    <p:bg>
      <p:bgPr>
        <a:solidFill>
          <a:schemeClr val="dk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415638" y="1783828"/>
            <a:ext cx="8312700" cy="13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2"/>
          </p:nvPr>
        </p:nvSpPr>
        <p:spPr>
          <a:xfrm>
            <a:off x="415637" y="3553220"/>
            <a:ext cx="8312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C39E11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C39E1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492100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15638" y="497243"/>
            <a:ext cx="8312700" cy="6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415638" y="1271068"/>
            <a:ext cx="8312700" cy="13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50265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73352" y="723519"/>
            <a:ext cx="5797296" cy="89154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7/14/21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6310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ransition>
    <p:fade/>
  </p:transition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Namespaces</a:t>
            </a:r>
          </a:p>
        </p:txBody>
      </p:sp>
      <p:sp>
        <p:nvSpPr>
          <p:cNvPr id="186" name="Google Shape;186;p39"/>
          <p:cNvSpPr txBox="1">
            <a:spLocks noGrp="1"/>
          </p:cNvSpPr>
          <p:nvPr>
            <p:ph type="body" idx="2"/>
          </p:nvPr>
        </p:nvSpPr>
        <p:spPr>
          <a:xfrm>
            <a:off x="415625" y="3553232"/>
            <a:ext cx="8312700" cy="7653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/>
          </a:p>
        </p:txBody>
      </p:sp>
      <p:sp>
        <p:nvSpPr>
          <p:cNvPr id="187" name="Google Shape;187;p39"/>
          <p:cNvSpPr txBox="1">
            <a:spLocks noGrp="1"/>
          </p:cNvSpPr>
          <p:nvPr>
            <p:ph type="body" idx="4294967295"/>
          </p:nvPr>
        </p:nvSpPr>
        <p:spPr>
          <a:xfrm>
            <a:off x="0" y="4541838"/>
            <a:ext cx="6927850" cy="765175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A9A9C"/>
              </a:solidFill>
            </a:endParaRPr>
          </a:p>
        </p:txBody>
      </p:sp>
      <p:pic>
        <p:nvPicPr>
          <p:cNvPr id="1026" name="Picture 2" descr="made at imgflip.com">
            <a:extLst>
              <a:ext uri="{FF2B5EF4-FFF2-40B4-BE49-F238E27FC236}">
                <a16:creationId xmlns:a16="http://schemas.microsoft.com/office/drawing/2014/main" id="{DFB3690B-7D27-BE43-BA47-7742B8D1F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935" y="1216870"/>
            <a:ext cx="4851390" cy="2224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Is A Namespace?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6720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r>
              <a:rPr lang="en-US" dirty="0"/>
              <a:t>Namespaces provide a method for preventing name conflicts in large projects.</a:t>
            </a:r>
          </a:p>
          <a:p>
            <a:r>
              <a:rPr lang="en-US" dirty="0"/>
              <a:t>Symbols declared inside a namespace block are placed in a named scope that prevents them from being mistaken for identically-named symbols in other scopes.</a:t>
            </a:r>
          </a:p>
          <a:p>
            <a:r>
              <a:rPr lang="en-US" dirty="0"/>
              <a:t>Multiple namespace blocks with the same name are allowed. All declarations within those blocks are declared in the named scope.</a:t>
            </a:r>
          </a:p>
          <a:p>
            <a:pPr marL="1524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1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Overview</a:t>
            </a:r>
            <a:endParaRPr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37DA0B-1A76-494D-B43C-9E7AFA9C2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38" y="1271067"/>
            <a:ext cx="4665245" cy="3245273"/>
          </a:xfrm>
        </p:spPr>
        <p:txBody>
          <a:bodyPr/>
          <a:lstStyle/>
          <a:p>
            <a:r>
              <a:rPr lang="en-US" dirty="0"/>
              <a:t>Namespaces contain symbols:</a:t>
            </a:r>
          </a:p>
          <a:p>
            <a:pPr lvl="1"/>
            <a:r>
              <a:rPr lang="en-US" dirty="0"/>
              <a:t>functions (std::exit())</a:t>
            </a:r>
          </a:p>
          <a:p>
            <a:pPr lvl="1"/>
            <a:r>
              <a:rPr lang="en-US" dirty="0"/>
              <a:t>types</a:t>
            </a:r>
          </a:p>
          <a:p>
            <a:pPr lvl="2"/>
            <a:r>
              <a:rPr lang="en-US" dirty="0"/>
              <a:t>classes (std::</a:t>
            </a:r>
            <a:r>
              <a:rPr lang="en-US" dirty="0" err="1"/>
              <a:t>runtime_error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typedefs (std::</a:t>
            </a:r>
            <a:r>
              <a:rPr lang="en-US" dirty="0" err="1"/>
              <a:t>size_t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variables</a:t>
            </a:r>
          </a:p>
          <a:p>
            <a:pPr lvl="2"/>
            <a:r>
              <a:rPr lang="en-US" dirty="0"/>
              <a:t>scalars (?)</a:t>
            </a:r>
          </a:p>
          <a:p>
            <a:pPr lvl="2"/>
            <a:r>
              <a:rPr lang="en-US" dirty="0"/>
              <a:t>objects (std::</a:t>
            </a:r>
            <a:r>
              <a:rPr lang="en-US" dirty="0" err="1"/>
              <a:t>cout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constants (std::</a:t>
            </a:r>
            <a:r>
              <a:rPr lang="en-US" dirty="0" err="1"/>
              <a:t>nothrow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templates (std::vector&lt;&gt;)</a:t>
            </a:r>
          </a:p>
          <a:p>
            <a:pPr lvl="1"/>
            <a:r>
              <a:rPr lang="en-US" dirty="0"/>
              <a:t>namespaces (std::</a:t>
            </a:r>
            <a:r>
              <a:rPr lang="en-US" dirty="0" err="1"/>
              <a:t>regex_constants</a:t>
            </a:r>
            <a:r>
              <a:rPr lang="en-US" dirty="0"/>
              <a:t>)</a:t>
            </a:r>
          </a:p>
          <a:p>
            <a:r>
              <a:rPr lang="en-US" sz="1100" dirty="0"/>
              <a:t>This is great for organization! You put your stuff in your namespace, I put my stuff in my namespace</a:t>
            </a:r>
          </a:p>
          <a:p>
            <a:pPr marL="152400" indent="0">
              <a:buNone/>
            </a:pPr>
            <a:endParaRPr lang="en-US" dirty="0"/>
          </a:p>
        </p:txBody>
      </p:sp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57A093F5-EEF6-8641-B286-9C46AF9B2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986" y="1650134"/>
            <a:ext cx="4115352" cy="24837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67CB7-00FE-1648-9BA6-F98B346E9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Built in Namespaces (std &amp; global)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9A006-3CF1-D24C-8DF2-A956168EF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38" y="1271068"/>
            <a:ext cx="3583868" cy="1333800"/>
          </a:xfrm>
        </p:spPr>
        <p:txBody>
          <a:bodyPr/>
          <a:lstStyle/>
          <a:p>
            <a:r>
              <a:rPr lang="en-US" b="1" dirty="0"/>
              <a:t>std</a:t>
            </a:r>
          </a:p>
          <a:p>
            <a:pPr lvl="1"/>
            <a:r>
              <a:rPr lang="en-US" dirty="0"/>
              <a:t>The built in standardized C++ namespace</a:t>
            </a:r>
          </a:p>
          <a:p>
            <a:pPr lvl="2"/>
            <a:r>
              <a:rPr lang="en-US" dirty="0" err="1"/>
              <a:t>cout</a:t>
            </a:r>
            <a:r>
              <a:rPr lang="en-US" dirty="0"/>
              <a:t>, </a:t>
            </a:r>
            <a:r>
              <a:rPr lang="en-US" dirty="0" err="1"/>
              <a:t>cin</a:t>
            </a:r>
            <a:r>
              <a:rPr lang="en-US" dirty="0"/>
              <a:t>, string, </a:t>
            </a:r>
            <a:r>
              <a:rPr lang="en-US" dirty="0" err="1"/>
              <a:t>etc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74B7112-B782-EC47-9751-D82DE1004206}"/>
              </a:ext>
            </a:extLst>
          </p:cNvPr>
          <p:cNvSpPr txBox="1">
            <a:spLocks/>
          </p:cNvSpPr>
          <p:nvPr/>
        </p:nvSpPr>
        <p:spPr>
          <a:xfrm>
            <a:off x="4217686" y="1271068"/>
            <a:ext cx="3583868" cy="1333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0500" tIns="60500" rIns="60500" bIns="60500" rtlCol="0" anchor="t" anchorCtr="0">
            <a:noAutofit/>
          </a:bodyPr>
          <a:lstStyle>
            <a:lvl1pPr marL="457200" marR="0" lvl="0" indent="-30480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kern="1200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b="1" dirty="0"/>
              <a:t>global</a:t>
            </a:r>
          </a:p>
          <a:p>
            <a:pPr lvl="1"/>
            <a:r>
              <a:rPr lang="en-US" dirty="0"/>
              <a:t>The global namespace has a zero-length name, referred to by ::.</a:t>
            </a:r>
          </a:p>
          <a:p>
            <a:pPr lvl="1"/>
            <a:r>
              <a:rPr lang="en-US" dirty="0"/>
              <a:t>It’s reserved for your stuff.</a:t>
            </a:r>
          </a:p>
          <a:p>
            <a:pPr lvl="1"/>
            <a:r>
              <a:rPr lang="en-US" dirty="0"/>
              <a:t>It’s considered poor form for a library or header unnecessarily pollute the global namespace, because that’s not </a:t>
            </a:r>
            <a:r>
              <a:rPr lang="en-US" i="1" dirty="0"/>
              <a:t>your stuff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Certain things </a:t>
            </a:r>
            <a:r>
              <a:rPr lang="en-US" i="1" dirty="0"/>
              <a:t>must</a:t>
            </a:r>
            <a:r>
              <a:rPr lang="en-US" dirty="0"/>
              <a:t> go there, for instance, main().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B7CB181-AED5-6A45-8BD1-BD197A3396B6}"/>
              </a:ext>
            </a:extLst>
          </p:cNvPr>
          <p:cNvSpPr txBox="1">
            <a:spLocks/>
          </p:cNvSpPr>
          <p:nvPr/>
        </p:nvSpPr>
        <p:spPr>
          <a:xfrm>
            <a:off x="565146" y="3809700"/>
            <a:ext cx="7305079" cy="1333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0500" tIns="60500" rIns="60500" bIns="60500" rtlCol="0" anchor="t" anchorCtr="0">
            <a:noAutofit/>
          </a:bodyPr>
          <a:lstStyle>
            <a:lvl1pPr marL="457200" marR="0" lvl="0" indent="-30480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kern="1200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b="1" dirty="0"/>
              <a:t>PLEASE DO NOT PUT ANY OF YOUR STUFF IN THESE NAMESPACES. </a:t>
            </a:r>
            <a:r>
              <a:rPr lang="en-US" dirty="0"/>
              <a:t>More on this later….</a:t>
            </a:r>
          </a:p>
        </p:txBody>
      </p:sp>
    </p:spTree>
    <p:extLst>
      <p:ext uri="{BB962C8B-B14F-4D97-AF65-F5344CB8AC3E}">
        <p14:creationId xmlns:p14="http://schemas.microsoft.com/office/powerpoint/2010/main" val="339143219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07818" y="524457"/>
            <a:ext cx="8728363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lvl="0"/>
            <a:r>
              <a:rPr lang="en-US" dirty="0"/>
              <a:t>Intricacies </a:t>
            </a:r>
            <a:r>
              <a:rPr lang="en" dirty="0"/>
              <a:t>of Namespace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207818" y="1432509"/>
            <a:ext cx="4084782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 namespace you define is </a:t>
            </a:r>
            <a:r>
              <a:rPr lang="en-US" b="1" i="1" dirty="0">
                <a:solidFill>
                  <a:schemeClr val="tx1"/>
                </a:solidFill>
              </a:rPr>
              <a:t>open </a:t>
            </a:r>
            <a:r>
              <a:rPr lang="en-US" dirty="0">
                <a:solidFill>
                  <a:schemeClr val="tx1"/>
                </a:solidFill>
              </a:rPr>
              <a:t>👍</a:t>
            </a:r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9D636F7-08C8-464E-AC88-F60D8BC87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18" y="2218281"/>
            <a:ext cx="3510732" cy="1896519"/>
          </a:xfrm>
          <a:prstGeom prst="rect">
            <a:avLst/>
          </a:prstGeom>
        </p:spPr>
      </p:pic>
      <p:sp>
        <p:nvSpPr>
          <p:cNvPr id="6" name="Google Shape;193;p40">
            <a:extLst>
              <a:ext uri="{FF2B5EF4-FFF2-40B4-BE49-F238E27FC236}">
                <a16:creationId xmlns:a16="http://schemas.microsoft.com/office/drawing/2014/main" id="{562B6473-13B6-E940-BAAF-8231B3E90DBD}"/>
              </a:ext>
            </a:extLst>
          </p:cNvPr>
          <p:cNvSpPr txBox="1">
            <a:spLocks/>
          </p:cNvSpPr>
          <p:nvPr/>
        </p:nvSpPr>
        <p:spPr>
          <a:xfrm>
            <a:off x="4571999" y="1432509"/>
            <a:ext cx="4084782" cy="28815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0500" tIns="60500" rIns="60500" bIns="60500" rtlCol="0" anchor="t" anchorCtr="0">
            <a:noAutofit/>
          </a:bodyPr>
          <a:lstStyle>
            <a:lvl1pPr marL="457200" marR="0" lvl="0" indent="-30480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kern="1200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b="1" dirty="0">
                <a:solidFill>
                  <a:schemeClr val="tx1"/>
                </a:solidFill>
              </a:rPr>
              <a:t>std </a:t>
            </a:r>
            <a:r>
              <a:rPr lang="en-US" dirty="0">
                <a:solidFill>
                  <a:schemeClr val="tx1"/>
                </a:solidFill>
              </a:rPr>
              <a:t>namespace is </a:t>
            </a:r>
            <a:r>
              <a:rPr lang="en-US" b="1" i="1" dirty="0">
                <a:solidFill>
                  <a:schemeClr val="tx1"/>
                </a:solidFill>
              </a:rPr>
              <a:t>“closed” </a:t>
            </a:r>
            <a:r>
              <a:rPr lang="en-US" dirty="0">
                <a:solidFill>
                  <a:schemeClr val="tx1"/>
                </a:solidFill>
              </a:rPr>
              <a:t>👎</a:t>
            </a:r>
            <a:endParaRPr lang="en-US" b="1" i="1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Okay, technically it’s not. But C++ standards would want you ostracized if you did do this. This becomes implementation defined behavior! AH! BAD NEWS! Who knows what you meant by evil? Only </a:t>
            </a:r>
            <a:r>
              <a:rPr lang="en-US" b="1" dirty="0">
                <a:solidFill>
                  <a:schemeClr val="tx1"/>
                </a:solidFill>
              </a:rPr>
              <a:t>YOU!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Text, application&#10;&#10;Description automatically generated with medium confidence">
            <a:extLst>
              <a:ext uri="{FF2B5EF4-FFF2-40B4-BE49-F238E27FC236}">
                <a16:creationId xmlns:a16="http://schemas.microsoft.com/office/drawing/2014/main" id="{F4E023FA-840D-3C42-8938-E4F39B815F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2314" y="2846917"/>
            <a:ext cx="3904152" cy="126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918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147314" y="219775"/>
            <a:ext cx="8996686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This is </a:t>
            </a:r>
            <a:r>
              <a:rPr lang="en" sz="2800" dirty="0" err="1"/>
              <a:t>Wack</a:t>
            </a:r>
            <a:r>
              <a:rPr lang="en" sz="2800" dirty="0"/>
              <a:t>. Where The Heck Would I Use This?</a:t>
            </a:r>
            <a:endParaRPr sz="2800"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4013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en-US" dirty="0">
                <a:solidFill>
                  <a:schemeClr val="tx1"/>
                </a:solidFill>
              </a:rPr>
              <a:t>When there’s </a:t>
            </a:r>
            <a:r>
              <a:rPr lang="en-US" b="1" dirty="0">
                <a:solidFill>
                  <a:schemeClr val="tx1"/>
                </a:solidFill>
              </a:rPr>
              <a:t>ambiguity!</a:t>
            </a:r>
          </a:p>
          <a:p>
            <a:pPr lvl="1" indent="-304800">
              <a:buSzPts val="1200"/>
              <a:buChar char="●"/>
            </a:pPr>
            <a:r>
              <a:rPr lang="en-US" dirty="0">
                <a:solidFill>
                  <a:schemeClr val="tx1"/>
                </a:solidFill>
              </a:rPr>
              <a:t>How does the compiler know which one to use?</a:t>
            </a: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FD45D89-D427-A541-BA58-3C5FEFAB6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744" y="2483651"/>
            <a:ext cx="7492215" cy="120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51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9433D-A41C-A44F-9441-E3F2FB143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70A42E4E-6001-0D43-A22C-E90B2F374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985" y="2044700"/>
            <a:ext cx="3289300" cy="1054100"/>
          </a:xfrm>
          <a:prstGeom prst="rect">
            <a:avLst/>
          </a:prstGeom>
        </p:spPr>
      </p:pic>
      <p:sp>
        <p:nvSpPr>
          <p:cNvPr id="7" name="Google Shape;193;p40">
            <a:extLst>
              <a:ext uri="{FF2B5EF4-FFF2-40B4-BE49-F238E27FC236}">
                <a16:creationId xmlns:a16="http://schemas.microsoft.com/office/drawing/2014/main" id="{67203D70-22D3-1E4E-8D6C-7C2058EBF10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15638" y="1463520"/>
            <a:ext cx="4013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r>
              <a:rPr lang="en-US" dirty="0">
                <a:solidFill>
                  <a:schemeClr val="tx1"/>
                </a:solidFill>
              </a:rPr>
              <a:t>Solution 1: Dismantle the ambiguity</a:t>
            </a: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8AA001FC-F62F-BD4B-96D2-FD6778D89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9015" y="2044700"/>
            <a:ext cx="2794000" cy="1054100"/>
          </a:xfrm>
          <a:prstGeom prst="rect">
            <a:avLst/>
          </a:prstGeom>
        </p:spPr>
      </p:pic>
      <p:sp>
        <p:nvSpPr>
          <p:cNvPr id="9" name="Google Shape;193;p40">
            <a:extLst>
              <a:ext uri="{FF2B5EF4-FFF2-40B4-BE49-F238E27FC236}">
                <a16:creationId xmlns:a16="http://schemas.microsoft.com/office/drawing/2014/main" id="{1A572C74-1D79-5A41-8AD4-F492DAE1AB1B}"/>
              </a:ext>
            </a:extLst>
          </p:cNvPr>
          <p:cNvSpPr txBox="1">
            <a:spLocks/>
          </p:cNvSpPr>
          <p:nvPr/>
        </p:nvSpPr>
        <p:spPr>
          <a:xfrm>
            <a:off x="4571988" y="1463520"/>
            <a:ext cx="4013200" cy="28815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0500" tIns="60500" rIns="60500" bIns="60500" rtlCol="0" anchor="t" anchorCtr="0">
            <a:noAutofit/>
          </a:bodyPr>
          <a:lstStyle>
            <a:lvl1pPr marL="457200" marR="0" lvl="0" indent="-30480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kern="1200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 typeface="Arial"/>
              <a:buChar char="●"/>
            </a:pPr>
            <a:r>
              <a:rPr lang="en-US" dirty="0">
                <a:solidFill>
                  <a:schemeClr val="tx1"/>
                </a:solidFill>
              </a:rPr>
              <a:t>Solution 2: Only bring in the functions you need</a:t>
            </a:r>
          </a:p>
          <a:p>
            <a:pPr>
              <a:buFont typeface="Arial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>
              <a:buFont typeface="Arial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>
              <a:buFont typeface="Arial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>
              <a:buFont typeface="Arial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>
              <a:buFont typeface="Arial"/>
              <a:buChar char="●"/>
            </a:pPr>
            <a:endParaRPr lang="en-US" b="1" dirty="0">
              <a:solidFill>
                <a:schemeClr val="tx1"/>
              </a:solidFill>
            </a:endParaRPr>
          </a:p>
          <a:p>
            <a:pPr>
              <a:buFont typeface="Arial"/>
              <a:buChar char="●"/>
            </a:pP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690428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C2A73-5C48-A240-A201-797375A56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World 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7AE4E-E736-FF41-BB9B-9B960C104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953" y="2853740"/>
            <a:ext cx="3631576" cy="1333800"/>
          </a:xfrm>
        </p:spPr>
        <p:txBody>
          <a:bodyPr/>
          <a:lstStyle/>
          <a:p>
            <a:r>
              <a:rPr lang="en-US" dirty="0"/>
              <a:t>Solution 1</a:t>
            </a:r>
          </a:p>
        </p:txBody>
      </p:sp>
      <p:pic>
        <p:nvPicPr>
          <p:cNvPr id="5" name="Picture 4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11B82C1B-695F-9F42-B2C8-A3DF0C4B9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636" y="1271068"/>
            <a:ext cx="6416703" cy="1582672"/>
          </a:xfrm>
          <a:prstGeom prst="rect">
            <a:avLst/>
          </a:prstGeom>
        </p:spPr>
      </p:pic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9E37DAF9-4795-AC49-AC36-CA71333AD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953" y="3479411"/>
            <a:ext cx="4071277" cy="116684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BCC8842-B723-614E-A222-4BDC40201933}"/>
              </a:ext>
            </a:extLst>
          </p:cNvPr>
          <p:cNvSpPr txBox="1">
            <a:spLocks/>
          </p:cNvSpPr>
          <p:nvPr/>
        </p:nvSpPr>
        <p:spPr>
          <a:xfrm>
            <a:off x="4729974" y="2853740"/>
            <a:ext cx="3631576" cy="1333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0500" tIns="60500" rIns="60500" bIns="60500" rtlCol="0" anchor="t" anchorCtr="0">
            <a:noAutofit/>
          </a:bodyPr>
          <a:lstStyle>
            <a:lvl1pPr marL="457200" marR="0" lvl="0" indent="-30480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defTabSz="685800" rtl="0" eaLnBrk="1" latinLnBrk="0" hangingPunct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kern="1200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kern="1200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defTabSz="6858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kern="1200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Solution 2</a:t>
            </a:r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19070A07-1931-AE45-AA79-AF1C8E944E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772" y="3414287"/>
            <a:ext cx="3770824" cy="116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83236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344</Words>
  <Application>Microsoft Macintosh PowerPoint</Application>
  <PresentationFormat>On-screen Show (16:9)</PresentationFormat>
  <Paragraphs>53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Source Sans Pro</vt:lpstr>
      <vt:lpstr>Gill Sans MT</vt:lpstr>
      <vt:lpstr>Proxima Nova</vt:lpstr>
      <vt:lpstr>Arial</vt:lpstr>
      <vt:lpstr>Simple Light</vt:lpstr>
      <vt:lpstr>Parcel</vt:lpstr>
      <vt:lpstr>PowerPoint Presentation</vt:lpstr>
      <vt:lpstr>What Is A Namespace?</vt:lpstr>
      <vt:lpstr>Overview</vt:lpstr>
      <vt:lpstr>Built in Namespaces (std &amp; global)</vt:lpstr>
      <vt:lpstr>Intricacies of Namespace</vt:lpstr>
      <vt:lpstr>This is Wack. Where The Heck Would I Use This?</vt:lpstr>
      <vt:lpstr>Solutions</vt:lpstr>
      <vt:lpstr>Real World Example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Ernst,Matthew</cp:lastModifiedBy>
  <cp:revision>22</cp:revision>
  <dcterms:modified xsi:type="dcterms:W3CDTF">2021-07-14T20:34:29Z</dcterms:modified>
</cp:coreProperties>
</file>