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12"/>
  </p:notesMasterIdLst>
  <p:sldIdLst>
    <p:sldId id="256" r:id="rId3"/>
    <p:sldId id="266" r:id="rId4"/>
    <p:sldId id="257" r:id="rId5"/>
    <p:sldId id="264" r:id="rId6"/>
    <p:sldId id="267" r:id="rId7"/>
    <p:sldId id="259" r:id="rId8"/>
    <p:sldId id="263" r:id="rId9"/>
    <p:sldId id="268" r:id="rId10"/>
    <p:sldId id="265" r:id="rId11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3"/>
      <p:bold r:id="rId14"/>
      <p:italic r:id="rId15"/>
      <p:boldItalic r:id="rId16"/>
    </p:embeddedFont>
    <p:embeddedFont>
      <p:font typeface="Proxima Nova" panose="02000506030000020004" pitchFamily="2" charset="0"/>
      <p:regular r:id="rId17"/>
      <p:bold r:id="rId18"/>
      <p:italic r:id="rId19"/>
      <p:boldItalic r:id="rId20"/>
    </p:embeddedFont>
    <p:embeddedFont>
      <p:font typeface="Source Sans Pro" panose="020B0503030403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69"/>
    <p:restoredTop sz="94703"/>
  </p:normalViewPr>
  <p:slideViewPr>
    <p:cSldViewPr snapToGrid="0">
      <p:cViewPr varScale="1">
        <p:scale>
          <a:sx n="157" d="100"/>
          <a:sy n="157" d="100"/>
        </p:scale>
        <p:origin x="176" y="3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2.fntdata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9724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8515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4504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368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File IO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(The Original Streaming Service)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 Colorado State University </a:t>
            </a:r>
            <a:endParaRPr sz="80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Computer Science Department</a:t>
            </a:r>
            <a:endParaRPr sz="80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Slides Originally Created by Albert Lionelle (Albert.Lionelle@colostate.edu)</a:t>
            </a:r>
            <a:endParaRPr sz="800">
              <a:solidFill>
                <a:srgbClr val="9A9A9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Streams Streams!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/>
              <a:t>Reading Files</a:t>
            </a:r>
          </a:p>
          <a:p>
            <a:pPr lvl="1" fontAlgn="base"/>
            <a:r>
              <a:rPr lang="en-US" b="1" dirty="0" err="1">
                <a:solidFill>
                  <a:srgbClr val="0070C0"/>
                </a:solidFill>
              </a:rPr>
              <a:t>ifstream</a:t>
            </a:r>
            <a:endParaRPr lang="en-US" b="1" dirty="0">
              <a:solidFill>
                <a:srgbClr val="0070C0"/>
              </a:solidFill>
            </a:endParaRPr>
          </a:p>
          <a:p>
            <a:pPr lvl="1" fontAlgn="base"/>
            <a:endParaRPr lang="en-US" dirty="0"/>
          </a:p>
          <a:p>
            <a:pPr fontAlgn="base"/>
            <a:r>
              <a:rPr lang="en-US" dirty="0"/>
              <a:t>Writing Files</a:t>
            </a:r>
          </a:p>
          <a:p>
            <a:pPr lvl="1" fontAlgn="base"/>
            <a:r>
              <a:rPr lang="en-US" b="1" dirty="0" err="1">
                <a:solidFill>
                  <a:srgbClr val="0070C0"/>
                </a:solidFill>
              </a:rPr>
              <a:t>ofstream</a:t>
            </a:r>
            <a:endParaRPr lang="en-US" b="1" dirty="0">
              <a:solidFill>
                <a:srgbClr val="0070C0"/>
              </a:solidFill>
            </a:endParaRPr>
          </a:p>
          <a:p>
            <a:pPr lvl="1" fontAlgn="base"/>
            <a:endParaRPr lang="en-US" dirty="0"/>
          </a:p>
          <a:p>
            <a:pPr fontAlgn="base"/>
            <a:r>
              <a:rPr lang="en-US" dirty="0"/>
              <a:t>Special</a:t>
            </a:r>
          </a:p>
          <a:p>
            <a:pPr lvl="1" fontAlgn="base"/>
            <a:r>
              <a:rPr lang="en-US" b="1" dirty="0" err="1">
                <a:solidFill>
                  <a:srgbClr val="0070C0"/>
                </a:solidFill>
              </a:rPr>
              <a:t>stringstreams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Predefined Streams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/>
              <a:t>There are four predefined streams. Only use, no need to open.</a:t>
            </a:r>
          </a:p>
          <a:p>
            <a:pPr lvl="1">
              <a:buFont typeface="+mj-lt"/>
              <a:buAutoNum type="arabicPeriod"/>
            </a:pPr>
            <a:r>
              <a:rPr lang="en-US" b="1" dirty="0" err="1">
                <a:solidFill>
                  <a:srgbClr val="0070C0"/>
                </a:solidFill>
              </a:rPr>
              <a:t>cin</a:t>
            </a:r>
            <a:r>
              <a:rPr lang="en-US" b="1" dirty="0">
                <a:solidFill>
                  <a:srgbClr val="0070C0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standard input</a:t>
            </a:r>
          </a:p>
          <a:p>
            <a:pPr lvl="1">
              <a:buFont typeface="+mj-lt"/>
              <a:buAutoNum type="arabicPeriod"/>
            </a:pPr>
            <a:r>
              <a:rPr lang="en-US" b="1" dirty="0" err="1">
                <a:solidFill>
                  <a:srgbClr val="0070C0"/>
                </a:solidFill>
              </a:rPr>
              <a:t>cout</a:t>
            </a:r>
            <a:r>
              <a:rPr lang="en-US" b="1" dirty="0">
                <a:solidFill>
                  <a:srgbClr val="0070C0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standard output (for normal output)</a:t>
            </a:r>
            <a:endParaRPr lang="en-US" b="1" dirty="0">
              <a:solidFill>
                <a:srgbClr val="0070C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US" b="1" dirty="0" err="1">
                <a:solidFill>
                  <a:srgbClr val="0070C0"/>
                </a:solidFill>
              </a:rPr>
              <a:t>cerr</a:t>
            </a:r>
            <a:r>
              <a:rPr lang="en-US" b="1" dirty="0">
                <a:solidFill>
                  <a:srgbClr val="0070C0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standard error (for error output)</a:t>
            </a:r>
            <a:endParaRPr lang="en-US" b="1" dirty="0">
              <a:solidFill>
                <a:srgbClr val="0070C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clog: </a:t>
            </a:r>
            <a:r>
              <a:rPr lang="en-US" dirty="0">
                <a:solidFill>
                  <a:schemeClr val="tx1"/>
                </a:solidFill>
              </a:rPr>
              <a:t>standard error (for error output)</a:t>
            </a:r>
          </a:p>
          <a:p>
            <a:pPr lvl="2"/>
            <a:r>
              <a:rPr lang="en-US" b="1" dirty="0" err="1">
                <a:solidFill>
                  <a:srgbClr val="0070C0"/>
                </a:solidFill>
              </a:rPr>
              <a:t>cerr</a:t>
            </a:r>
            <a:r>
              <a:rPr lang="en-US" b="1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</a:rPr>
              <a:t>is unbuffered, </a:t>
            </a:r>
            <a:r>
              <a:rPr lang="en-US" b="1" dirty="0">
                <a:solidFill>
                  <a:srgbClr val="0070C0"/>
                </a:solidFill>
              </a:rPr>
              <a:t>clog</a:t>
            </a:r>
            <a:r>
              <a:rPr lang="en-US" b="1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</a:rPr>
              <a:t>is buffered. Use</a:t>
            </a:r>
            <a:r>
              <a:rPr lang="en-US" b="1" dirty="0">
                <a:solidFill>
                  <a:schemeClr val="tx1"/>
                </a:solidFill>
              </a:rPr>
              <a:t> </a:t>
            </a:r>
            <a:r>
              <a:rPr lang="en-US" b="1" dirty="0" err="1">
                <a:solidFill>
                  <a:srgbClr val="0070C0"/>
                </a:solidFill>
              </a:rPr>
              <a:t>cerr</a:t>
            </a:r>
            <a:r>
              <a:rPr lang="en-US" b="1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</a:rPr>
              <a:t>for error messages, </a:t>
            </a:r>
            <a:r>
              <a:rPr lang="en-US" b="1" dirty="0">
                <a:solidFill>
                  <a:srgbClr val="0070C0"/>
                </a:solidFill>
              </a:rPr>
              <a:t>clog</a:t>
            </a:r>
            <a:r>
              <a:rPr lang="en-US" dirty="0">
                <a:solidFill>
                  <a:schemeClr val="tx1"/>
                </a:solidFill>
              </a:rPr>
              <a:t> if you use standard error for logging purposes.</a:t>
            </a:r>
          </a:p>
          <a:p>
            <a:pPr lvl="1">
              <a:buFont typeface="+mj-lt"/>
              <a:buAutoNum type="arabicPeriod"/>
            </a:pPr>
            <a:endParaRPr lang="en-US" b="1" dirty="0">
              <a:solidFill>
                <a:srgbClr val="0070C0"/>
              </a:solidFill>
            </a:endParaRPr>
          </a:p>
          <a:p>
            <a:pPr lvl="1">
              <a:buFont typeface="+mj-lt"/>
              <a:buAutoNum type="arabicPeriod"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Formatted Output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/>
              <a:t>The </a:t>
            </a:r>
            <a:r>
              <a:rPr lang="en-US" i="1" dirty="0"/>
              <a:t>insertion operator</a:t>
            </a:r>
            <a:r>
              <a:rPr lang="en-US" dirty="0"/>
              <a:t>, &lt;&lt;, is used for output.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742D298D-42E0-EA4E-B1DE-D385B9044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38" y="2203800"/>
            <a:ext cx="73533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Formatted Input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4156348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/>
              <a:t>The </a:t>
            </a:r>
            <a:r>
              <a:rPr lang="en-US" i="1" dirty="0"/>
              <a:t>extraction operator</a:t>
            </a:r>
            <a:r>
              <a:rPr lang="en-US" dirty="0"/>
              <a:t>, &gt;&gt;, is used for input.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E6BEE0A6-E25E-954C-BAA5-C40195E82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90115"/>
            <a:ext cx="4287329" cy="1110237"/>
          </a:xfrm>
          <a:prstGeom prst="rect">
            <a:avLst/>
          </a:prstGeom>
        </p:spPr>
      </p:pic>
      <p:sp>
        <p:nvSpPr>
          <p:cNvPr id="7" name="Google Shape;193;p40">
            <a:extLst>
              <a:ext uri="{FF2B5EF4-FFF2-40B4-BE49-F238E27FC236}">
                <a16:creationId xmlns:a16="http://schemas.microsoft.com/office/drawing/2014/main" id="{CC137422-2555-9D4E-B50B-DFC8CAF12B6E}"/>
              </a:ext>
            </a:extLst>
          </p:cNvPr>
          <p:cNvSpPr txBox="1">
            <a:spLocks/>
          </p:cNvSpPr>
          <p:nvPr/>
        </p:nvSpPr>
        <p:spPr>
          <a:xfrm>
            <a:off x="4573498" y="1646400"/>
            <a:ext cx="4156348" cy="2881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Input may be chained, just like output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800C38F4-FFE8-564B-9D49-3C06775274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536"/>
          <a:stretch/>
        </p:blipFill>
        <p:spPr>
          <a:xfrm>
            <a:off x="4483767" y="2290115"/>
            <a:ext cx="4660233" cy="111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27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22435" y="96129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Read an Entire Line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To read an entire line, we use </a:t>
            </a:r>
            <a:r>
              <a:rPr lang="en-US" b="1" dirty="0" err="1">
                <a:solidFill>
                  <a:srgbClr val="0070C0"/>
                </a:solidFill>
              </a:rPr>
              <a:t>getline</a:t>
            </a:r>
            <a:r>
              <a:rPr lang="en-US" b="1" dirty="0">
                <a:solidFill>
                  <a:srgbClr val="0070C0"/>
                </a:solidFill>
              </a:rPr>
              <a:t>()</a:t>
            </a: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rgbClr val="0070C0"/>
              </a:solidFill>
            </a:endParaRPr>
          </a:p>
          <a:p>
            <a:pPr marL="152400" lvl="0" indent="0" algn="l" rtl="0">
              <a:spcBef>
                <a:spcPts val="400"/>
              </a:spcBef>
              <a:spcAft>
                <a:spcPts val="0"/>
              </a:spcAft>
              <a:buSzPts val="1200"/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6A524A-A24A-9B4C-A80E-88B679CFF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852" y="2224904"/>
            <a:ext cx="2402661" cy="172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DBF42D42-C13A-814B-BB70-D339926E3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52" y="2118393"/>
            <a:ext cx="2185181" cy="906714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5F155DFC-6BA5-8F42-8BE1-9252EF58D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652" y="3356877"/>
            <a:ext cx="5220150" cy="83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69965" y="329531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</a:t>
            </a:r>
            <a:r>
              <a:rPr lang="en" dirty="0" err="1"/>
              <a:t>fstream</a:t>
            </a:r>
            <a:r>
              <a:rPr lang="en" dirty="0"/>
              <a:t> – Reading a File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6E8778C3-F6C7-F449-991D-8B15AD2B3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52" y="1646400"/>
            <a:ext cx="2639763" cy="14691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ACE5D2EA-A3CB-074D-B250-8C8BA8993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9679" y="1646400"/>
            <a:ext cx="2933557" cy="1478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3E6804-4871-DE47-98DA-F544436A0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405" y="1646400"/>
            <a:ext cx="2287129" cy="1477104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ED5B48CF-5BFE-A848-BF2F-CC8B41766E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9151" y="3197585"/>
            <a:ext cx="2731256" cy="180650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6B6E90C4-FF45-DA40-B5CC-5F60B8251F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5405" y="3395388"/>
            <a:ext cx="2287442" cy="130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45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69965" y="329531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</a:t>
            </a:r>
            <a:r>
              <a:rPr lang="en" dirty="0" err="1"/>
              <a:t>fstream</a:t>
            </a:r>
            <a:r>
              <a:rPr lang="en" dirty="0"/>
              <a:t> – Writing a File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6E8778C3-F6C7-F449-991D-8B15AD2B3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52" y="1646400"/>
            <a:ext cx="2639763" cy="1469154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B353201-6A03-EF42-859D-4A343847A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8855" y="2212303"/>
            <a:ext cx="2716864" cy="1806501"/>
          </a:xfrm>
          <a:prstGeom prst="rect">
            <a:avLst/>
          </a:prstGeom>
        </p:spPr>
      </p:pic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C4C43B52-CAB1-5C41-9C14-AF1665BE8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8585" y="1870696"/>
            <a:ext cx="2728514" cy="621441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C8506557-E48A-444D-9AD5-022596CA8A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8585" y="3332528"/>
            <a:ext cx="2338261" cy="119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6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69965" y="329531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</a:t>
            </a:r>
            <a:r>
              <a:rPr lang="en" dirty="0" err="1"/>
              <a:t>tringstream</a:t>
            </a:r>
            <a:r>
              <a:rPr lang="en" dirty="0"/>
              <a:t> – Special Stream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2AE8FBD-C396-CF49-ACFD-BE9B10A60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52" y="1646400"/>
            <a:ext cx="2639763" cy="1469154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0B3B3302-A566-AB47-A097-5AE0F468C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715" y="2182159"/>
            <a:ext cx="3386742" cy="1866789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8FC68D3A-47C7-6A41-A2D0-C4EE5CDE0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652" y="3265445"/>
            <a:ext cx="3105374" cy="151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508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175</Words>
  <Application>Microsoft Macintosh PowerPoint</Application>
  <PresentationFormat>On-screen Show (16:9)</PresentationFormat>
  <Paragraphs>31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Gill Sans MT</vt:lpstr>
      <vt:lpstr>Source Sans Pro</vt:lpstr>
      <vt:lpstr>Arial</vt:lpstr>
      <vt:lpstr>Proxima Nova</vt:lpstr>
      <vt:lpstr>Simple Light</vt:lpstr>
      <vt:lpstr>Parcel</vt:lpstr>
      <vt:lpstr>PowerPoint Presentation</vt:lpstr>
      <vt:lpstr>Streams Streams!</vt:lpstr>
      <vt:lpstr>Predefined Streams</vt:lpstr>
      <vt:lpstr>Formatted Output</vt:lpstr>
      <vt:lpstr>Formatted Input</vt:lpstr>
      <vt:lpstr>Read an Entire Line</vt:lpstr>
      <vt:lpstr>ifstream – Reading a File</vt:lpstr>
      <vt:lpstr>ofstream – Writing a File</vt:lpstr>
      <vt:lpstr>stringstream – Special Stream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14</cp:revision>
  <dcterms:modified xsi:type="dcterms:W3CDTF">2021-06-24T18:40:39Z</dcterms:modified>
</cp:coreProperties>
</file>