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4" r:id="rId1"/>
    <p:sldMasterId id="2147483686" r:id="rId2"/>
  </p:sldMasterIdLst>
  <p:notesMasterIdLst>
    <p:notesMasterId r:id="rId10"/>
  </p:notesMasterIdLst>
  <p:sldIdLst>
    <p:sldId id="256" r:id="rId3"/>
    <p:sldId id="258" r:id="rId4"/>
    <p:sldId id="257" r:id="rId5"/>
    <p:sldId id="259" r:id="rId6"/>
    <p:sldId id="260" r:id="rId7"/>
    <p:sldId id="261" r:id="rId8"/>
    <p:sldId id="262" r:id="rId9"/>
  </p:sldIdLst>
  <p:sldSz cx="9144000" cy="5143500" type="screen16x9"/>
  <p:notesSz cx="6858000" cy="9144000"/>
  <p:embeddedFontLst>
    <p:embeddedFont>
      <p:font typeface="Gill Sans MT" panose="020B0502020104020203" pitchFamily="34" charset="77"/>
      <p:regular r:id="rId11"/>
      <p:bold r:id="rId12"/>
      <p:italic r:id="rId13"/>
      <p:boldItalic r:id="rId14"/>
    </p:embeddedFont>
    <p:embeddedFont>
      <p:font typeface="Proxima Nova" panose="02000506030000020004" pitchFamily="2" charset="0"/>
      <p:regular r:id="rId15"/>
      <p:bold r:id="rId16"/>
      <p:italic r:id="rId17"/>
      <p:boldItalic r:id="rId18"/>
    </p:embeddedFont>
    <p:embeddedFont>
      <p:font typeface="Source Sans Pro" panose="020B0503030403020204" pitchFamily="3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6629"/>
    <p:restoredTop sz="94703"/>
  </p:normalViewPr>
  <p:slideViewPr>
    <p:cSldViewPr snapToGrid="0">
      <p:cViewPr>
        <p:scale>
          <a:sx n="132" d="100"/>
          <a:sy n="132" d="100"/>
        </p:scale>
        <p:origin x="696" y="7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font" Target="fonts/font11.fntdata"/><Relationship Id="rId7" Type="http://schemas.openxmlformats.org/officeDocument/2006/relationships/slide" Target="slides/slide5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1.fntdata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font" Target="fonts/font5.fntdata"/><Relationship Id="rId23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4.fntdata"/><Relationship Id="rId22" Type="http://schemas.openxmlformats.org/officeDocument/2006/relationships/font" Target="fonts/font1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6ddd29daca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6ddd29daca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76534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62499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200150" y="1790058"/>
            <a:ext cx="6743700" cy="123444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28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3264408"/>
            <a:ext cx="5101209" cy="929921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6/16/21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5291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6/16/21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987292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200150" y="1790058"/>
            <a:ext cx="6743700" cy="123444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28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3264349"/>
            <a:ext cx="5101209" cy="94881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6/16/21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332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6434" y="1978533"/>
            <a:ext cx="3203828" cy="2326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1978533"/>
            <a:ext cx="3202685" cy="2326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6/16/21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18320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577" y="1735075"/>
            <a:ext cx="3202686" cy="528065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425" b="0" cap="all" spc="75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342900" indent="0">
              <a:buNone/>
              <a:defRPr sz="1425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87577" y="2357438"/>
            <a:ext cx="3202686" cy="19475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2357438"/>
            <a:ext cx="3190113" cy="194758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1735075"/>
            <a:ext cx="3202686" cy="528065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425" b="0" cap="all" spc="75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342900" indent="0">
              <a:buNone/>
              <a:defRPr sz="1425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6/16/21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41451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6/16/21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911607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6/16/21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01784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03504" y="1682871"/>
            <a:ext cx="3364992" cy="856123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16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603504"/>
            <a:ext cx="3611880" cy="3936492"/>
          </a:xfrm>
        </p:spPr>
        <p:txBody>
          <a:bodyPr>
            <a:normAutofit/>
          </a:bodyPr>
          <a:lstStyle>
            <a:lvl1pPr>
              <a:defRPr sz="1425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76" y="2662439"/>
            <a:ext cx="2846070" cy="164552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6/16/21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03504" y="4677156"/>
            <a:ext cx="3843598" cy="24003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89949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4571999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06392" y="1682871"/>
            <a:ext cx="3371249" cy="85098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16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0"/>
            <a:ext cx="4576573" cy="51435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24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76" y="2662439"/>
            <a:ext cx="2846070" cy="1645528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6/16/21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03504" y="4677156"/>
            <a:ext cx="3843598" cy="24003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316678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6/16/21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601149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702945"/>
            <a:ext cx="973956" cy="373761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3352" y="702945"/>
            <a:ext cx="4648867" cy="373761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6/16/21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38464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Green Ram CSU">
  <p:cSld name="Title Green Ram CSU">
    <p:bg>
      <p:bgPr>
        <a:solidFill>
          <a:schemeClr val="dk2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body" idx="1"/>
          </p:nvPr>
        </p:nvSpPr>
        <p:spPr>
          <a:xfrm>
            <a:off x="415638" y="1783828"/>
            <a:ext cx="8312700" cy="13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2"/>
          </p:nvPr>
        </p:nvSpPr>
        <p:spPr>
          <a:xfrm>
            <a:off x="415637" y="3553220"/>
            <a:ext cx="8312700" cy="3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28600" algn="l" rtl="0">
              <a:spcBef>
                <a:spcPts val="400"/>
              </a:spcBef>
              <a:spcAft>
                <a:spcPts val="0"/>
              </a:spcAft>
              <a:buClr>
                <a:srgbClr val="C39E11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C39E1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24921001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1_Title and Conten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title"/>
          </p:nvPr>
        </p:nvSpPr>
        <p:spPr>
          <a:xfrm>
            <a:off x="415638" y="497243"/>
            <a:ext cx="8312700" cy="6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415638" y="1271068"/>
            <a:ext cx="8312700" cy="13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t" anchorCtr="0">
            <a:noAutofit/>
          </a:bodyPr>
          <a:lstStyle>
            <a:lvl1pPr marL="457200" marR="0" lvl="0" indent="-3048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2984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984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984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9845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»"/>
              <a:defRPr sz="11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25026592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673352" y="723519"/>
            <a:ext cx="5797296" cy="89154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3352" y="1978534"/>
            <a:ext cx="5797296" cy="2326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66072" y="4679112"/>
            <a:ext cx="2065310" cy="242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6/16/21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0150" y="4677156"/>
            <a:ext cx="4425892" cy="2400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69192" y="4663440"/>
            <a:ext cx="274320" cy="27432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825" spc="0" baseline="0">
                <a:solidFill>
                  <a:srgbClr val="FFFFFF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6310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transition>
    <p:fade/>
  </p:transition>
  <p:hf sldNum="0" hdr="0" ftr="0" dt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2100" kern="1200" cap="all" spc="15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290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143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68580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8572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984647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13235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013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412081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Exceptions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Throwing Errors/Catching</a:t>
            </a:r>
            <a:endParaRPr dirty="0"/>
          </a:p>
        </p:txBody>
      </p:sp>
      <p:sp>
        <p:nvSpPr>
          <p:cNvPr id="186" name="Google Shape;186;p39"/>
          <p:cNvSpPr txBox="1">
            <a:spLocks noGrp="1"/>
          </p:cNvSpPr>
          <p:nvPr>
            <p:ph type="body" idx="2"/>
          </p:nvPr>
        </p:nvSpPr>
        <p:spPr>
          <a:xfrm>
            <a:off x="415625" y="3553232"/>
            <a:ext cx="8312700" cy="7653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endParaRPr/>
          </a:p>
        </p:txBody>
      </p:sp>
      <p:sp>
        <p:nvSpPr>
          <p:cNvPr id="187" name="Google Shape;187;p39"/>
          <p:cNvSpPr txBox="1">
            <a:spLocks noGrp="1"/>
          </p:cNvSpPr>
          <p:nvPr>
            <p:ph type="body" idx="4294967295"/>
          </p:nvPr>
        </p:nvSpPr>
        <p:spPr>
          <a:xfrm>
            <a:off x="0" y="4541838"/>
            <a:ext cx="6927850" cy="765175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A9A9C"/>
                </a:solidFill>
              </a:rPr>
              <a:t> Colorado State University </a:t>
            </a:r>
            <a:endParaRPr sz="800">
              <a:solidFill>
                <a:srgbClr val="9A9A9C"/>
              </a:solidFill>
            </a:endParaRPr>
          </a:p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A9A9C"/>
                </a:solidFill>
              </a:rPr>
              <a:t>Computer Science Department</a:t>
            </a:r>
            <a:endParaRPr sz="800">
              <a:solidFill>
                <a:srgbClr val="9A9A9C"/>
              </a:solidFill>
            </a:endParaRPr>
          </a:p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A9A9C"/>
                </a:solidFill>
              </a:rPr>
              <a:t>Slides Originally Created by Albert Lionelle (Albert.Lionelle@colostate.edu)</a:t>
            </a:r>
            <a:endParaRPr sz="800">
              <a:solidFill>
                <a:srgbClr val="9A9A9C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What’s The Deal With Exceptions?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415652" y="1646400"/>
            <a:ext cx="5347200" cy="288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r>
              <a:rPr lang="en-US" dirty="0"/>
              <a:t>We are used to errors happening with the compiler</a:t>
            </a:r>
          </a:p>
          <a:p>
            <a:pPr lvl="1" indent="-304800">
              <a:buSzPts val="1200"/>
              <a:buChar char="●"/>
            </a:pPr>
            <a:r>
              <a:rPr lang="en-US" dirty="0"/>
              <a:t>Bad syntax</a:t>
            </a:r>
          </a:p>
          <a:p>
            <a:pPr lvl="1" indent="-304800">
              <a:buSzPts val="1200"/>
              <a:buChar char="●"/>
            </a:pPr>
            <a:r>
              <a:rPr lang="en-US" dirty="0"/>
              <a:t>Wrong type assigned</a:t>
            </a:r>
          </a:p>
          <a:p>
            <a:pPr lvl="1" indent="-304800">
              <a:buSzPts val="1200"/>
              <a:buChar char="●"/>
            </a:pPr>
            <a:r>
              <a:rPr lang="en-US" dirty="0"/>
              <a:t>Specific to C++ Language</a:t>
            </a:r>
          </a:p>
          <a:p>
            <a:pPr lvl="1" indent="-304800">
              <a:buSzPts val="1200"/>
              <a:buChar char="●"/>
            </a:pPr>
            <a:endParaRPr lang="en-US" dirty="0"/>
          </a:p>
          <a:p>
            <a:pPr>
              <a:buChar char="●"/>
            </a:pPr>
            <a:r>
              <a:rPr lang="en-US" dirty="0"/>
              <a:t>What if we want to give more information to the user?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5E49654-C7AC-3E4E-8F6D-EAE2F339EB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4649" y="1262591"/>
            <a:ext cx="2618317" cy="2618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492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Basic Syntax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415652" y="1646400"/>
            <a:ext cx="5347200" cy="288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r>
              <a:rPr lang="en-US" b="1" dirty="0">
                <a:solidFill>
                  <a:srgbClr val="0070C0"/>
                </a:solidFill>
              </a:rPr>
              <a:t>try </a:t>
            </a:r>
            <a:r>
              <a:rPr lang="en-US" b="1" dirty="0">
                <a:solidFill>
                  <a:schemeClr val="tx1"/>
                </a:solidFill>
              </a:rPr>
              <a:t>{ … }</a:t>
            </a:r>
          </a:p>
          <a:p>
            <a:pPr lvl="1" indent="-304800">
              <a:buSzPts val="1200"/>
              <a:buChar char="●"/>
            </a:pPr>
            <a:r>
              <a:rPr lang="en-US" dirty="0">
                <a:solidFill>
                  <a:schemeClr val="tx1"/>
                </a:solidFill>
              </a:rPr>
              <a:t>Execute some code, which might throw an exception</a:t>
            </a:r>
          </a:p>
          <a:p>
            <a:pPr>
              <a:buChar char="●"/>
            </a:pPr>
            <a:endParaRPr lang="en-US" dirty="0">
              <a:solidFill>
                <a:schemeClr val="tx1"/>
              </a:solidFill>
            </a:endParaRPr>
          </a:p>
          <a:p>
            <a:pPr>
              <a:buFont typeface="Arial"/>
              <a:buChar char="●"/>
            </a:pPr>
            <a:r>
              <a:rPr lang="en-US" b="1" dirty="0">
                <a:solidFill>
                  <a:srgbClr val="0070C0"/>
                </a:solidFill>
              </a:rPr>
              <a:t>throw </a:t>
            </a:r>
            <a:r>
              <a:rPr lang="en-US" b="1" dirty="0">
                <a:solidFill>
                  <a:schemeClr val="tx1"/>
                </a:solidFill>
              </a:rPr>
              <a:t>value;</a:t>
            </a:r>
          </a:p>
          <a:p>
            <a:pPr lvl="1">
              <a:buFont typeface="Arial"/>
              <a:buChar char="●"/>
            </a:pPr>
            <a:r>
              <a:rPr lang="en-US" dirty="0">
                <a:solidFill>
                  <a:schemeClr val="tx1"/>
                </a:solidFill>
              </a:rPr>
              <a:t>Throw an exception. At that point, program execution transfers to any applicable </a:t>
            </a:r>
            <a:r>
              <a:rPr lang="en-US" b="1" dirty="0">
                <a:solidFill>
                  <a:srgbClr val="0070C0"/>
                </a:solidFill>
              </a:rPr>
              <a:t>catch</a:t>
            </a:r>
            <a:r>
              <a:rPr lang="en-US" dirty="0">
                <a:solidFill>
                  <a:schemeClr val="tx1"/>
                </a:solidFill>
              </a:rPr>
              <a:t> clause. If no </a:t>
            </a:r>
            <a:r>
              <a:rPr lang="en-US" b="1" dirty="0">
                <a:solidFill>
                  <a:srgbClr val="0070C0"/>
                </a:solidFill>
              </a:rPr>
              <a:t>catch</a:t>
            </a:r>
            <a:r>
              <a:rPr lang="en-US" dirty="0">
                <a:solidFill>
                  <a:schemeClr val="tx1"/>
                </a:solidFill>
              </a:rPr>
              <a:t> clause applies, then the program dies.</a:t>
            </a:r>
          </a:p>
          <a:p>
            <a:pPr>
              <a:buFont typeface="Arial"/>
              <a:buChar char="●"/>
            </a:pPr>
            <a:r>
              <a:rPr lang="en-US" b="1" dirty="0">
                <a:solidFill>
                  <a:srgbClr val="0070C0"/>
                </a:solidFill>
              </a:rPr>
              <a:t>catch </a:t>
            </a:r>
            <a:r>
              <a:rPr lang="en-US" b="1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specification</a:t>
            </a:r>
            <a:r>
              <a:rPr lang="en-US" b="1" dirty="0">
                <a:solidFill>
                  <a:schemeClr val="tx1"/>
                </a:solidFill>
              </a:rPr>
              <a:t>)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{ … }</a:t>
            </a:r>
          </a:p>
          <a:p>
            <a:pPr lvl="1">
              <a:buChar char="●"/>
            </a:pPr>
            <a:r>
              <a:rPr lang="en-US" dirty="0">
                <a:solidFill>
                  <a:schemeClr val="tx1"/>
                </a:solidFill>
              </a:rPr>
              <a:t>Deal with an exception.</a:t>
            </a:r>
          </a:p>
          <a:p>
            <a:pPr lvl="1">
              <a:buChar char="●"/>
            </a:pPr>
            <a:r>
              <a:rPr lang="en-US" i="1" dirty="0">
                <a:solidFill>
                  <a:schemeClr val="tx1"/>
                </a:solidFill>
              </a:rPr>
              <a:t>Specification </a:t>
            </a:r>
            <a:r>
              <a:rPr lang="en-US" dirty="0">
                <a:solidFill>
                  <a:schemeClr val="tx1"/>
                </a:solidFill>
              </a:rPr>
              <a:t>is very much like a function argument</a:t>
            </a:r>
            <a:endParaRPr lang="en-US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Examples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415652" y="1646400"/>
            <a:ext cx="5347200" cy="288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endParaRPr lang="en-US" i="1" dirty="0">
              <a:solidFill>
                <a:schemeClr val="tx1"/>
              </a:solidFill>
            </a:endParaRPr>
          </a:p>
        </p:txBody>
      </p:sp>
      <p:pic>
        <p:nvPicPr>
          <p:cNvPr id="3" name="Picture 2" descr="Text, letter&#10;&#10;Description automatically generated">
            <a:extLst>
              <a:ext uri="{FF2B5EF4-FFF2-40B4-BE49-F238E27FC236}">
                <a16:creationId xmlns:a16="http://schemas.microsoft.com/office/drawing/2014/main" id="{7A434F7B-56CD-014E-A5AA-0086FB4A41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337" y="1577487"/>
            <a:ext cx="4243829" cy="3019325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C6C1172-1790-B140-9F24-F689550260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250" y="1315194"/>
            <a:ext cx="2453038" cy="3331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3651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E7EA7-F4C1-BC40-B939-E5836A34E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Trickery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6B8372-B7F0-9C45-BAA7-F1458E8402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throw</a:t>
            </a:r>
            <a:r>
              <a:rPr lang="en-US" dirty="0"/>
              <a:t> without </a:t>
            </a:r>
            <a:r>
              <a:rPr lang="en-US" b="1" dirty="0">
                <a:solidFill>
                  <a:srgbClr val="0070C0"/>
                </a:solidFill>
              </a:rPr>
              <a:t>catch</a:t>
            </a:r>
          </a:p>
          <a:p>
            <a:pPr lvl="1"/>
            <a:r>
              <a:rPr lang="en-US" dirty="0"/>
              <a:t>If something is thrown but never caught, then the special function </a:t>
            </a:r>
            <a:r>
              <a:rPr lang="en-US" b="1" dirty="0">
                <a:solidFill>
                  <a:srgbClr val="0070C0"/>
                </a:solidFill>
              </a:rPr>
              <a:t>terminate() </a:t>
            </a:r>
            <a:r>
              <a:rPr lang="en-US" dirty="0">
                <a:solidFill>
                  <a:schemeClr val="tx1"/>
                </a:solidFill>
              </a:rPr>
              <a:t>is called, which complains in an implementation defined manner, and stops the program by calling </a:t>
            </a:r>
            <a:r>
              <a:rPr lang="en-US" b="1" dirty="0">
                <a:solidFill>
                  <a:srgbClr val="0070C0"/>
                </a:solidFill>
              </a:rPr>
              <a:t>abort().</a:t>
            </a:r>
          </a:p>
          <a:p>
            <a:pPr lvl="1"/>
            <a:endParaRPr lang="en-US" b="1" dirty="0">
              <a:solidFill>
                <a:srgbClr val="0070C0"/>
              </a:solidFill>
            </a:endParaRPr>
          </a:p>
          <a:p>
            <a:pPr marL="615950" lvl="1" indent="0">
              <a:buNone/>
            </a:pPr>
            <a:endParaRPr lang="en-US" b="1" dirty="0">
              <a:solidFill>
                <a:srgbClr val="0070C0"/>
              </a:solidFill>
            </a:endParaRPr>
          </a:p>
          <a:p>
            <a:pPr marL="615950" lvl="1" indent="0">
              <a:buNone/>
            </a:pPr>
            <a:endParaRPr lang="en-US" b="1" dirty="0">
              <a:solidFill>
                <a:srgbClr val="0070C0"/>
              </a:solidFill>
            </a:endParaRPr>
          </a:p>
          <a:p>
            <a:pPr marL="615950" lvl="1" indent="0">
              <a:buNone/>
            </a:pPr>
            <a:endParaRPr lang="en-US" b="1" dirty="0">
              <a:solidFill>
                <a:srgbClr val="0070C0"/>
              </a:solidFill>
            </a:endParaRPr>
          </a:p>
          <a:p>
            <a:pPr marL="615950" lvl="1" indent="0">
              <a:buNone/>
            </a:pPr>
            <a:endParaRPr lang="en-US" b="1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A Special Case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For the g++ compiler, an uncaught standard exception gets a </a:t>
            </a:r>
            <a:r>
              <a:rPr lang="en-US" b="1" dirty="0">
                <a:solidFill>
                  <a:schemeClr val="tx1"/>
                </a:solidFill>
              </a:rPr>
              <a:t>.what() </a:t>
            </a:r>
            <a:r>
              <a:rPr lang="en-US" dirty="0">
                <a:solidFill>
                  <a:schemeClr val="tx1"/>
                </a:solidFill>
              </a:rPr>
              <a:t>string displayed.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A60D8B-1AD4-054C-B7DE-75D7DEB98C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627" y="2346218"/>
            <a:ext cx="6040722" cy="4510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A28CC8-ADE1-9B48-8F0B-A6D1B68F4B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825" y="4094814"/>
            <a:ext cx="7592349" cy="48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662265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E7EA7-F4C1-BC40-B939-E5836A34E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Throw Anything… I Mean Anything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6B8372-B7F0-9C45-BAA7-F1458E8402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REALLY. You can throw anything and catch anything.</a:t>
            </a:r>
          </a:p>
        </p:txBody>
      </p:sp>
      <p:pic>
        <p:nvPicPr>
          <p:cNvPr id="6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C8B8D56-5866-6947-85E5-D078B47AF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638" y="2706693"/>
            <a:ext cx="8312700" cy="122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626541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29EDC-2F13-C24A-8E05-D37797844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Catches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3FC1F8-1FF4-0446-A398-D7B9F404CB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Multiple </a:t>
            </a:r>
            <a:r>
              <a:rPr lang="en-US" b="1" dirty="0">
                <a:solidFill>
                  <a:schemeClr val="tx1"/>
                </a:solidFill>
              </a:rPr>
              <a:t>catch </a:t>
            </a:r>
            <a:r>
              <a:rPr lang="en-US" dirty="0">
                <a:solidFill>
                  <a:schemeClr val="tx1"/>
                </a:solidFill>
              </a:rPr>
              <a:t>clauses are executed in order written.</a:t>
            </a:r>
          </a:p>
          <a:p>
            <a:r>
              <a:rPr lang="en-US" dirty="0">
                <a:solidFill>
                  <a:schemeClr val="tx1"/>
                </a:solidFill>
              </a:rPr>
              <a:t>Therefore, </a:t>
            </a:r>
            <a:r>
              <a:rPr lang="en-US" b="1" dirty="0">
                <a:solidFill>
                  <a:schemeClr val="tx1"/>
                </a:solidFill>
              </a:rPr>
              <a:t>catch </a:t>
            </a:r>
            <a:r>
              <a:rPr lang="en-US" dirty="0">
                <a:solidFill>
                  <a:schemeClr val="tx1"/>
                </a:solidFill>
              </a:rPr>
              <a:t>the most specific things first, and the least specific last.</a:t>
            </a:r>
          </a:p>
          <a:p>
            <a:r>
              <a:rPr lang="en-US" b="1" dirty="0">
                <a:solidFill>
                  <a:schemeClr val="tx1"/>
                </a:solidFill>
              </a:rPr>
              <a:t>catch (…) </a:t>
            </a:r>
            <a:r>
              <a:rPr lang="en-US" dirty="0">
                <a:solidFill>
                  <a:schemeClr val="tx1"/>
                </a:solidFill>
              </a:rPr>
              <a:t>is the least specific of all, so it must go last.</a:t>
            </a:r>
          </a:p>
          <a:p>
            <a:r>
              <a:rPr lang="en-US" dirty="0">
                <a:solidFill>
                  <a:schemeClr val="tx1"/>
                </a:solidFill>
              </a:rPr>
              <a:t>A good compiler may warn of an unreachable </a:t>
            </a:r>
            <a:r>
              <a:rPr lang="en-US" b="1" dirty="0">
                <a:solidFill>
                  <a:srgbClr val="0070C0"/>
                </a:solidFill>
              </a:rPr>
              <a:t>catch</a:t>
            </a:r>
            <a:r>
              <a:rPr lang="en-US" b="1" dirty="0">
                <a:solidFill>
                  <a:schemeClr val="tx1"/>
                </a:solidFill>
              </a:rPr>
              <a:t>. </a:t>
            </a:r>
            <a:r>
              <a:rPr lang="en-US" dirty="0">
                <a:solidFill>
                  <a:schemeClr val="tx1"/>
                </a:solidFill>
              </a:rPr>
              <a:t>Don’t count on it.</a:t>
            </a:r>
          </a:p>
        </p:txBody>
      </p:sp>
      <p:pic>
        <p:nvPicPr>
          <p:cNvPr id="7" name="Picture 6" descr="Text, letter&#10;&#10;Description automatically generated">
            <a:extLst>
              <a:ext uri="{FF2B5EF4-FFF2-40B4-BE49-F238E27FC236}">
                <a16:creationId xmlns:a16="http://schemas.microsoft.com/office/drawing/2014/main" id="{F3DC3CCE-32EA-C24F-A41C-D9681BC1A6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714" y="2571750"/>
            <a:ext cx="3943149" cy="2250881"/>
          </a:xfrm>
          <a:prstGeom prst="rect">
            <a:avLst/>
          </a:prstGeom>
        </p:spPr>
      </p:pic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C47433E6-B1D7-5F47-ADAC-CD4353F3A6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743" y="2852756"/>
            <a:ext cx="4708358" cy="168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011040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261</Words>
  <Application>Microsoft Macintosh PowerPoint</Application>
  <PresentationFormat>On-screen Show (16:9)</PresentationFormat>
  <Paragraphs>39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Gill Sans MT</vt:lpstr>
      <vt:lpstr>Source Sans Pro</vt:lpstr>
      <vt:lpstr>Arial</vt:lpstr>
      <vt:lpstr>Proxima Nova</vt:lpstr>
      <vt:lpstr>Simple Light</vt:lpstr>
      <vt:lpstr>Parcel</vt:lpstr>
      <vt:lpstr>PowerPoint Presentation</vt:lpstr>
      <vt:lpstr>What’s The Deal With Exceptions?</vt:lpstr>
      <vt:lpstr>Basic Syntax</vt:lpstr>
      <vt:lpstr>Examples</vt:lpstr>
      <vt:lpstr>Trickery</vt:lpstr>
      <vt:lpstr>Throw Anything… I Mean Anything</vt:lpstr>
      <vt:lpstr>Multiple Catches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Ernst,Matthew</cp:lastModifiedBy>
  <cp:revision>4</cp:revision>
  <dcterms:modified xsi:type="dcterms:W3CDTF">2021-06-16T19:23:24Z</dcterms:modified>
</cp:coreProperties>
</file>