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77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e365c192e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e365c192e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e365c192e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6e365c192e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e365c192e_0_3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e365c192e_0_3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6e365c192e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6e365c192e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e365c192e_0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e365c192e_0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e365c192e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6e365c192e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829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63877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75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47041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/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05578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12016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7868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5" y="4677156"/>
            <a:ext cx="3875627" cy="24003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50738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6393" y="4677156"/>
            <a:ext cx="3827797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81840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074091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5965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491905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599068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646393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733423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3352" y="723519"/>
            <a:ext cx="5797296" cy="89154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38106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Program, Identifiers, Variables, Operators</a:t>
            </a:r>
            <a:endParaRPr dirty="0"/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 dirty="0"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 Colorado State University </a:t>
            </a:r>
            <a:endParaRPr sz="800" dirty="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Computer Science Department</a:t>
            </a:r>
            <a:endParaRPr sz="800" dirty="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Slides Originally Created by Albert Lionelle (Albert.Lionelle@colostate.edu)</a:t>
            </a:r>
            <a:endParaRPr sz="800" dirty="0">
              <a:solidFill>
                <a:srgbClr val="9A9A9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415638" y="491293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Variables, Identifiers, Operators 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0" y="1250009"/>
            <a:ext cx="8312700" cy="304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>
                <a:solidFill>
                  <a:srgbClr val="000000"/>
                </a:solidFill>
              </a:rPr>
              <a:t>Variables have TYPE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Common Primitives: int, double, boolean, char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Common Objects: String</a:t>
            </a:r>
            <a:endParaRPr dirty="0">
              <a:solidFill>
                <a:srgbClr val="000000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>
                <a:solidFill>
                  <a:srgbClr val="000000"/>
                </a:solidFill>
              </a:rPr>
              <a:t>Identifiers are WORDs 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You use the to *hold* information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int x = 100; 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Cannot be a reserved word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Cannot start with numbers of special characters outside of underscore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Use real words! </a:t>
            </a:r>
            <a:r>
              <a:rPr lang="en" b="1">
                <a:solidFill>
                  <a:srgbClr val="000000"/>
                </a:solidFill>
              </a:rPr>
              <a:t>int x </a:t>
            </a:r>
            <a:r>
              <a:rPr lang="en">
                <a:solidFill>
                  <a:srgbClr val="000000"/>
                </a:solidFill>
              </a:rPr>
              <a:t>doesn’t mean much, but </a:t>
            </a:r>
            <a:r>
              <a:rPr lang="en" b="1">
                <a:solidFill>
                  <a:srgbClr val="000000"/>
                </a:solidFill>
              </a:rPr>
              <a:t>int puppyCounter </a:t>
            </a:r>
            <a:r>
              <a:rPr lang="en">
                <a:solidFill>
                  <a:srgbClr val="000000"/>
                </a:solidFill>
              </a:rPr>
              <a:t>- has meaning and readable!</a:t>
            </a:r>
            <a:endParaRPr dirty="0">
              <a:solidFill>
                <a:srgbClr val="000000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>
                <a:solidFill>
                  <a:srgbClr val="000000"/>
                </a:solidFill>
              </a:rPr>
              <a:t>Operators  are MATH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= (assignment)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+ (add)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- (subtract or negative)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/ (divide)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* (multiply) </a:t>
            </a:r>
            <a:endParaRPr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</a:t>
            </a:r>
            <a:endParaRPr dirty="0"/>
          </a:p>
        </p:txBody>
      </p:sp>
      <p:sp>
        <p:nvSpPr>
          <p:cNvPr id="199" name="Google Shape;199;p41"/>
          <p:cNvSpPr txBox="1">
            <a:spLocks noGrp="1"/>
          </p:cNvSpPr>
          <p:nvPr>
            <p:ph type="body" idx="1"/>
          </p:nvPr>
        </p:nvSpPr>
        <p:spPr>
          <a:xfrm>
            <a:off x="415650" y="1271075"/>
            <a:ext cx="4887900" cy="3400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TYPE tells  the computer how much room to  save!</a:t>
            </a:r>
            <a:endParaRPr dirty="0"/>
          </a:p>
          <a:p>
            <a:pPr marL="45720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int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Whole numbers  only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1, 2, 3, 1000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double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Floating point numbers 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1.0, 2.5, 3.33333, 1000  (which is 1000.0)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char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Every character on a keyboard - stored as int 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dirty="0"/>
              <a:t>b</a:t>
            </a:r>
            <a:r>
              <a:rPr lang="en" dirty="0" err="1"/>
              <a:t>ool</a:t>
            </a:r>
            <a:r>
              <a:rPr lang="en" dirty="0"/>
              <a:t> (</a:t>
            </a:r>
            <a:r>
              <a:rPr lang="en-US" dirty="0"/>
              <a:t>b</a:t>
            </a:r>
            <a:r>
              <a:rPr lang="en" dirty="0" err="1"/>
              <a:t>oolean</a:t>
            </a:r>
            <a:r>
              <a:rPr lang="en" dirty="0"/>
              <a:t>)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true or false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string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collection of ordered characters 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It is more unique (Object)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Identifiers </a:t>
            </a:r>
            <a:endParaRPr dirty="0"/>
          </a:p>
        </p:txBody>
      </p:sp>
      <p:sp>
        <p:nvSpPr>
          <p:cNvPr id="205" name="Google Shape;205;p42"/>
          <p:cNvSpPr txBox="1">
            <a:spLocks noGrp="1"/>
          </p:cNvSpPr>
          <p:nvPr>
            <p:ph type="body" idx="1"/>
          </p:nvPr>
        </p:nvSpPr>
        <p:spPr>
          <a:xfrm>
            <a:off x="415650" y="1646408"/>
            <a:ext cx="8312700" cy="28170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en">
                <a:solidFill>
                  <a:srgbClr val="000000"/>
                </a:solidFill>
              </a:rPr>
              <a:t>Identifiers are WORDs 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>
                <a:solidFill>
                  <a:srgbClr val="000000"/>
                </a:solidFill>
              </a:rPr>
              <a:t>You use the to *hold* information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>
                <a:solidFill>
                  <a:srgbClr val="000000"/>
                </a:solidFill>
              </a:rPr>
              <a:t>int x = 100; 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>
                <a:solidFill>
                  <a:srgbClr val="000000"/>
                </a:solidFill>
              </a:rPr>
              <a:t>Cannot be a reserved word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>
                <a:solidFill>
                  <a:srgbClr val="000000"/>
                </a:solidFill>
              </a:rPr>
              <a:t>Cannot start with numbers or special characters outside of underscore</a:t>
            </a:r>
            <a:endParaRPr dirty="0">
              <a:solidFill>
                <a:srgbClr val="000000"/>
              </a:solidFill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>
                <a:solidFill>
                  <a:srgbClr val="000000"/>
                </a:solidFill>
              </a:rPr>
              <a:t>Use real words! </a:t>
            </a:r>
            <a:r>
              <a:rPr lang="en" b="1">
                <a:solidFill>
                  <a:srgbClr val="000000"/>
                </a:solidFill>
              </a:rPr>
              <a:t>int x </a:t>
            </a:r>
            <a:r>
              <a:rPr lang="en">
                <a:solidFill>
                  <a:srgbClr val="000000"/>
                </a:solidFill>
              </a:rPr>
              <a:t>doesn’t mean much, but </a:t>
            </a:r>
            <a:r>
              <a:rPr lang="en" b="1">
                <a:solidFill>
                  <a:srgbClr val="000000"/>
                </a:solidFill>
              </a:rPr>
              <a:t>int puppyCounter </a:t>
            </a:r>
            <a:r>
              <a:rPr lang="en">
                <a:solidFill>
                  <a:srgbClr val="000000"/>
                </a:solidFill>
              </a:rPr>
              <a:t>- has meaning and readable!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Operators</a:t>
            </a:r>
            <a:endParaRPr dirty="0"/>
          </a:p>
        </p:txBody>
      </p:sp>
      <p:sp>
        <p:nvSpPr>
          <p:cNvPr id="211" name="Google Shape;211;p43"/>
          <p:cNvSpPr txBox="1">
            <a:spLocks noGrp="1"/>
          </p:cNvSpPr>
          <p:nvPr>
            <p:ph type="body" idx="1"/>
          </p:nvPr>
        </p:nvSpPr>
        <p:spPr>
          <a:xfrm>
            <a:off x="415650" y="1388358"/>
            <a:ext cx="8312700" cy="2932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Operators  are MATH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= (assignment)	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+ (add)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- (subtract or negative)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/ (divide)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* (multiply) 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Numeric Types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int - always whole number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Consolas"/>
              <a:buChar char="○"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int myVal = 1 / 2; // evaluates to 0!</a:t>
            </a:r>
            <a:endParaRPr dirty="0"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double - has decimals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Consolas"/>
              <a:buChar char="○"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double doubleVal = 1.0 / 2; // evaluates to 0.5! </a:t>
            </a:r>
            <a:endParaRPr dirty="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4"/>
          <p:cNvSpPr txBox="1">
            <a:spLocks noGrp="1"/>
          </p:cNvSpPr>
          <p:nvPr>
            <p:ph type="title"/>
          </p:nvPr>
        </p:nvSpPr>
        <p:spPr>
          <a:xfrm>
            <a:off x="415638" y="329368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</a:t>
            </a:r>
            <a:endParaRPr dirty="0"/>
          </a:p>
        </p:txBody>
      </p:sp>
      <p:sp>
        <p:nvSpPr>
          <p:cNvPr id="217" name="Google Shape;217;p44"/>
          <p:cNvSpPr txBox="1">
            <a:spLocks noGrp="1"/>
          </p:cNvSpPr>
          <p:nvPr>
            <p:ph type="body" idx="1"/>
          </p:nvPr>
        </p:nvSpPr>
        <p:spPr>
          <a:xfrm>
            <a:off x="415650" y="1001375"/>
            <a:ext cx="8312700" cy="29670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int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puppyCounter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100; // so many puppies!</a:t>
            </a: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string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puppyName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“Spot”; </a:t>
            </a: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string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puppyLongName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“Cerberus”;</a:t>
            </a: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double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amountOfFoodPerDayLbs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20.56; </a:t>
            </a: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amountOfFoodPerDayLbs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amountOfFoodPerDayLbs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+ 10.0; // assigns 30.56 to the variable</a:t>
            </a:r>
            <a:b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</a:b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bool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isPettable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true;  // only options </a:t>
            </a:r>
            <a:r>
              <a:rPr lang="en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for bool 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is true or false</a:t>
            </a: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char </a:t>
            </a:r>
            <a:r>
              <a:rPr lang="en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singleLetter</a:t>
            </a:r>
            <a:r>
              <a:rPr lang="en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= ‘c’;  //characters are single letters, notice single quote</a:t>
            </a:r>
            <a:endParaRPr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18" name="Google Shape;218;p44"/>
          <p:cNvSpPr/>
          <p:nvPr/>
        </p:nvSpPr>
        <p:spPr>
          <a:xfrm>
            <a:off x="3112950" y="4021850"/>
            <a:ext cx="5989200" cy="795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Advanced Concept:</a:t>
            </a:r>
            <a:br>
              <a:rPr lang="en" b="1" dirty="0"/>
            </a:br>
            <a:r>
              <a:rPr lang="en" dirty="0" err="1"/>
              <a:t>puppyCounter</a:t>
            </a:r>
            <a:r>
              <a:rPr lang="en" dirty="0"/>
              <a:t> (and others) follow “camel case” a naming convention that capitalizes every word after the first - very common for programs. 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409</Words>
  <Application>Microsoft Macintosh PowerPoint</Application>
  <PresentationFormat>On-screen Show (16:9)</PresentationFormat>
  <Paragraphs>67</Paragraphs>
  <Slides>6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Consolas</vt:lpstr>
      <vt:lpstr>Gill Sans MT</vt:lpstr>
      <vt:lpstr>Proxima Nova</vt:lpstr>
      <vt:lpstr>Source Sans Pro</vt:lpstr>
      <vt:lpstr>Simple Light</vt:lpstr>
      <vt:lpstr>Parcel</vt:lpstr>
      <vt:lpstr>PowerPoint Presentation</vt:lpstr>
      <vt:lpstr>Variables, Identifiers, Operators </vt:lpstr>
      <vt:lpstr>Types</vt:lpstr>
      <vt:lpstr>Identifiers </vt:lpstr>
      <vt:lpstr>Operators</vt:lpstr>
      <vt:lpstr>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Wells,Gregory</dc:creator>
  <cp:lastModifiedBy>Ernst,Matthew</cp:lastModifiedBy>
  <cp:revision>3</cp:revision>
  <dcterms:modified xsi:type="dcterms:W3CDTF">2021-06-08T19:11:19Z</dcterms:modified>
</cp:coreProperties>
</file>