
<file path=[Content_Types].xml><?xml version="1.0" encoding="utf-8"?>
<Types xmlns="http://schemas.openxmlformats.org/package/2006/content-types">
  <Default Extension="gif" ContentType="image/gif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84" r:id="rId1"/>
    <p:sldMasterId id="2147483728" r:id="rId2"/>
  </p:sldMasterIdLst>
  <p:notesMasterIdLst>
    <p:notesMasterId r:id="rId10"/>
  </p:notesMasterIdLst>
  <p:sldIdLst>
    <p:sldId id="256" r:id="rId3"/>
    <p:sldId id="257" r:id="rId4"/>
    <p:sldId id="258" r:id="rId5"/>
    <p:sldId id="260" r:id="rId6"/>
    <p:sldId id="261" r:id="rId7"/>
    <p:sldId id="262" r:id="rId8"/>
    <p:sldId id="263" r:id="rId9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>
      <p:cViewPr varScale="1">
        <p:scale>
          <a:sx n="161" d="100"/>
          <a:sy n="161" d="100"/>
        </p:scale>
        <p:origin x="784" y="20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g6ddd29daca_0_14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3" name="Google Shape;183;g6ddd29daca_0_14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g7dcf89ddba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0" name="Google Shape;190;g7dcf89ddba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Google Shape;202;g7dcf89ddba_0_14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3" name="Google Shape;203;g7dcf89ddba_0_14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Google Shape;215;g7dcf89ddba_0_14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6" name="Google Shape;216;g7dcf89ddba_0_14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Google Shape;222;g7dcf89ddba_0_15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3" name="Google Shape;223;g7dcf89ddba_0_15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Google Shape;232;g7dcf89ddba_0_30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3" name="Google Shape;233;g7dcf89ddba_0_30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Google Shape;237;g7dcf89ddba_0_16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8" name="Google Shape;238;g7dcf89ddba_0_16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 bwMode="blackWhite">
          <a:xfrm>
            <a:off x="1200150" y="1790058"/>
            <a:ext cx="6743700" cy="123444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 algn="ctr">
              <a:defRPr sz="2850">
                <a:solidFill>
                  <a:srgbClr val="26262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21396" y="3264408"/>
            <a:ext cx="5101209" cy="929921"/>
          </a:xfrm>
          <a:noFill/>
        </p:spPr>
        <p:txBody>
          <a:bodyPr>
            <a:normAutofit/>
          </a:bodyPr>
          <a:lstStyle>
            <a:lvl1pPr marL="0" indent="0" algn="ctr">
              <a:buNone/>
              <a:defRPr sz="15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0EA64-D806-43AC-9DF2-F8C432F32B4C}" type="datetimeFigureOut">
              <a:rPr lang="en-US" smtClean="0"/>
              <a:t>6/10/21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236213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hf sldNum="0"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0A7B3-6521-4DCA-87E5-044747A908C1}" type="datetimeFigureOut">
              <a:rPr lang="en-US" smtClean="0"/>
              <a:t>6/10/21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1032558"/>
      </p:ext>
    </p:extLst>
  </p:cSld>
  <p:clrMapOvr>
    <a:masterClrMapping/>
  </p:clrMapOvr>
  <p:transition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1200150" y="1790058"/>
            <a:ext cx="6743700" cy="123444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>
              <a:defRPr sz="2850">
                <a:solidFill>
                  <a:srgbClr val="26262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1396" y="3264349"/>
            <a:ext cx="5101209" cy="948812"/>
          </a:xfrm>
        </p:spPr>
        <p:txBody>
          <a:bodyPr anchor="t" anchorCtr="1">
            <a:normAutofit/>
          </a:bodyPr>
          <a:lstStyle>
            <a:lvl1pPr marL="0" indent="0">
              <a:buNone/>
              <a:defRPr sz="15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0EA64-D806-43AC-9DF2-F8C432F32B4C}" type="datetimeFigureOut">
              <a:rPr lang="en-US" smtClean="0"/>
              <a:t>6/10/21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301222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hf sldNum="0"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86434" y="1978533"/>
            <a:ext cx="3203828" cy="23264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3737" y="1978533"/>
            <a:ext cx="3202685" cy="23264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134690-1557-4C89-A502-4959FE7FAD70}" type="datetimeFigureOut">
              <a:rPr lang="en-US" smtClean="0"/>
              <a:t>6/10/21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3184479"/>
      </p:ext>
    </p:extLst>
  </p:cSld>
  <p:clrMapOvr>
    <a:masterClrMapping/>
  </p:clrMapOvr>
  <p:hf sldNum="0"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87577" y="1735075"/>
            <a:ext cx="3202686" cy="528065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425" b="0" cap="all" spc="75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342900" indent="0">
              <a:buNone/>
              <a:defRPr sz="1425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87577" y="2357438"/>
            <a:ext cx="3202686" cy="194758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3737" y="2357438"/>
            <a:ext cx="3190113" cy="1947582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4753737" y="1735075"/>
            <a:ext cx="3202686" cy="528065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425" b="0" cap="all" spc="75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342900" indent="0">
              <a:buNone/>
              <a:defRPr sz="1425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7D4976-E339-4826-83B7-FBD03F55ECF8}" type="datetimeFigureOut">
              <a:rPr lang="en-US" smtClean="0"/>
              <a:t>6/10/21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9348273"/>
      </p:ext>
    </p:extLst>
  </p:cSld>
  <p:clrMapOvr>
    <a:masterClrMapping/>
  </p:clrMapOvr>
  <p:hf sldNum="0" hdr="0" ftr="0" dt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037C31-9E7A-4F99-8774-A0E530DE1A42}" type="datetimeFigureOut">
              <a:rPr lang="en-US" smtClean="0"/>
              <a:t>6/10/21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4779479"/>
      </p:ext>
    </p:extLst>
  </p:cSld>
  <p:clrMapOvr>
    <a:masterClrMapping/>
  </p:clrMapOvr>
  <p:transition>
    <p:fad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8504F-A551-4DE0-9316-4DCD1D8CC752}" type="datetimeFigureOut">
              <a:rPr lang="en-US" smtClean="0"/>
              <a:t>6/10/21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1820184"/>
      </p:ext>
    </p:extLst>
  </p:cSld>
  <p:clrMapOvr>
    <a:masterClrMapping/>
  </p:clrMapOvr>
  <p:hf sldNum="0" hdr="0" ftr="0" dt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0" y="0"/>
            <a:ext cx="4572000" cy="51435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603504" y="1682871"/>
            <a:ext cx="3364992" cy="856123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rmAutofit/>
          </a:bodyPr>
          <a:lstStyle>
            <a:lvl1pPr>
              <a:defRPr sz="1650">
                <a:solidFill>
                  <a:srgbClr val="26262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52060" y="603504"/>
            <a:ext cx="3611880" cy="3936492"/>
          </a:xfrm>
        </p:spPr>
        <p:txBody>
          <a:bodyPr>
            <a:normAutofit/>
          </a:bodyPr>
          <a:lstStyle>
            <a:lvl1pPr>
              <a:defRPr sz="1425">
                <a:solidFill>
                  <a:schemeClr val="tx1"/>
                </a:solidFill>
              </a:defRPr>
            </a:lvl1pPr>
            <a:lvl2pPr>
              <a:defRPr sz="1200">
                <a:solidFill>
                  <a:schemeClr val="tx1"/>
                </a:solidFill>
              </a:defRPr>
            </a:lvl2pPr>
            <a:lvl3pPr>
              <a:defRPr sz="1200">
                <a:solidFill>
                  <a:schemeClr val="tx1"/>
                </a:solidFill>
              </a:defRPr>
            </a:lvl3pPr>
            <a:lvl4pPr>
              <a:defRPr sz="12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6676" y="2662439"/>
            <a:ext cx="2846070" cy="1645527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125">
                <a:solidFill>
                  <a:srgbClr val="FFFFFF"/>
                </a:solidFill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E4249-C0D0-4B06-8692-E8BB871AF643}" type="datetimeFigureOut">
              <a:rPr lang="en-US" smtClean="0"/>
              <a:t>6/10/21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603504" y="4677156"/>
            <a:ext cx="3843598" cy="24003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9531870"/>
      </p:ext>
    </p:extLst>
  </p:cSld>
  <p:clrMapOvr>
    <a:masterClrMapping/>
  </p:clrMapOvr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1" y="0"/>
            <a:ext cx="4571999" cy="51435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606392" y="1682871"/>
            <a:ext cx="3371249" cy="850980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Autofit/>
          </a:bodyPr>
          <a:lstStyle>
            <a:lvl1pPr>
              <a:defRPr sz="1650">
                <a:solidFill>
                  <a:srgbClr val="26262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72000" y="0"/>
            <a:ext cx="4576573" cy="5143500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2400">
                <a:solidFill>
                  <a:schemeClr val="bg1">
                    <a:lumMod val="85000"/>
                    <a:lumOff val="15000"/>
                  </a:schemeClr>
                </a:solidFill>
              </a:defRPr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6676" y="2662439"/>
            <a:ext cx="2846070" cy="1645528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125">
                <a:solidFill>
                  <a:srgbClr val="FFFFFF"/>
                </a:solidFill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</a:defRPr>
            </a:lvl1pPr>
          </a:lstStyle>
          <a:p>
            <a:fld id="{042B0DB6-F5C7-45FB-8CF3-31B45F9C2DAC}" type="datetimeFigureOut">
              <a:rPr lang="en-US" smtClean="0"/>
              <a:t>6/10/21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603504" y="4677156"/>
            <a:ext cx="3843598" cy="24003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0460645"/>
      </p:ext>
    </p:extLst>
  </p:cSld>
  <p:clrMapOvr>
    <a:masterClrMapping/>
  </p:clrMapOvr>
  <p:hf sldNum="0" hdr="0" ftr="0" dt="0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F9C37B-1D36-470B-8223-D6C91242EC14}" type="datetimeFigureOut">
              <a:rPr lang="en-US" smtClean="0"/>
              <a:t>6/10/21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3176447"/>
      </p:ext>
    </p:extLst>
  </p:cSld>
  <p:clrMapOvr>
    <a:masterClrMapping/>
  </p:clrMapOvr>
  <p:hf sldNum="0" hdr="0" ftr="0" dt="0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489834" y="702945"/>
            <a:ext cx="973956" cy="373761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673352" y="702945"/>
            <a:ext cx="4648867" cy="373761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C6F52A-A82B-47A2-A83A-8C4C91F2D59F}" type="datetimeFigureOut">
              <a:rPr lang="en-US" smtClean="0"/>
              <a:t>6/10/21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7280779"/>
      </p:ext>
    </p:extLst>
  </p:cSld>
  <p:clrMapOvr>
    <a:masterClrMapping/>
  </p:clrMapOvr>
  <p:hf sldNum="0" hdr="0" ftr="0" dt="0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Green Ram CSU">
  <p:cSld name="Title Green Ram CSU">
    <p:bg>
      <p:bgPr>
        <a:solidFill>
          <a:schemeClr val="dk2"/>
        </a:solidFill>
        <a:effectLst/>
      </p:bgPr>
    </p:bg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7"/>
          <p:cNvSpPr txBox="1">
            <a:spLocks noGrp="1"/>
          </p:cNvSpPr>
          <p:nvPr>
            <p:ph type="body" idx="1"/>
          </p:nvPr>
        </p:nvSpPr>
        <p:spPr>
          <a:xfrm>
            <a:off x="415638" y="1783828"/>
            <a:ext cx="8312700" cy="134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0500" tIns="60500" rIns="60500" bIns="605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Font typeface="Arial"/>
              <a:buNone/>
              <a:defRPr sz="4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spcBef>
                <a:spcPts val="70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6" name="Google Shape;76;p17"/>
          <p:cNvSpPr txBox="1">
            <a:spLocks noGrp="1"/>
          </p:cNvSpPr>
          <p:nvPr>
            <p:ph type="body" idx="2"/>
          </p:nvPr>
        </p:nvSpPr>
        <p:spPr>
          <a:xfrm>
            <a:off x="415637" y="3553220"/>
            <a:ext cx="8312700" cy="31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0500" tIns="60500" rIns="60500" bIns="60500" anchor="t" anchorCtr="0">
            <a:noAutofit/>
          </a:bodyPr>
          <a:lstStyle>
            <a:lvl1pPr marL="457200" marR="0" lvl="0" indent="-228600" algn="l" rtl="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Arial"/>
              <a:buNone/>
              <a:defRPr sz="1100" b="0" i="0" u="none" strike="noStrike" cap="none">
                <a:solidFill>
                  <a:schemeClr val="lt1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marL="914400" marR="0" lvl="1" indent="-228600" algn="l" rtl="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marL="1371600" marR="0" lvl="2" indent="-228600" algn="l" rtl="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marL="1828800" marR="0" lvl="3" indent="-228600" algn="l" rtl="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marL="2286000" marR="0" lvl="4" indent="-228600" algn="l" rtl="0">
              <a:spcBef>
                <a:spcPts val="400"/>
              </a:spcBef>
              <a:spcAft>
                <a:spcPts val="0"/>
              </a:spcAft>
              <a:buClr>
                <a:srgbClr val="C39E11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C39E1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11650992"/>
      </p:ext>
    </p:extLst>
  </p:cSld>
  <p:clrMapOvr>
    <a:masterClrMapping/>
  </p:clrMapOvr>
  <p:transition>
    <p:fade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>
  <p:cSld name="1_Title and Content"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4"/>
          <p:cNvSpPr txBox="1">
            <a:spLocks noGrp="1"/>
          </p:cNvSpPr>
          <p:nvPr>
            <p:ph type="title"/>
          </p:nvPr>
        </p:nvSpPr>
        <p:spPr>
          <a:xfrm>
            <a:off x="415638" y="497243"/>
            <a:ext cx="8312700" cy="67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0500" tIns="60500" rIns="60500" bIns="605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900"/>
              <a:buNone/>
              <a:defRPr sz="1200"/>
            </a:lvl2pPr>
            <a:lvl3pPr lvl="2" rtl="0">
              <a:spcBef>
                <a:spcPts val="0"/>
              </a:spcBef>
              <a:spcAft>
                <a:spcPts val="0"/>
              </a:spcAft>
              <a:buSzPts val="900"/>
              <a:buNone/>
              <a:defRPr sz="1200"/>
            </a:lvl3pPr>
            <a:lvl4pPr lvl="3" rtl="0">
              <a:spcBef>
                <a:spcPts val="0"/>
              </a:spcBef>
              <a:spcAft>
                <a:spcPts val="0"/>
              </a:spcAft>
              <a:buSzPts val="900"/>
              <a:buNone/>
              <a:defRPr sz="1200"/>
            </a:lvl4pPr>
            <a:lvl5pPr lvl="4" rtl="0">
              <a:spcBef>
                <a:spcPts val="0"/>
              </a:spcBef>
              <a:spcAft>
                <a:spcPts val="0"/>
              </a:spcAft>
              <a:buSzPts val="900"/>
              <a:buNone/>
              <a:defRPr sz="1200"/>
            </a:lvl5pPr>
            <a:lvl6pPr lvl="5" rtl="0">
              <a:spcBef>
                <a:spcPts val="0"/>
              </a:spcBef>
              <a:spcAft>
                <a:spcPts val="0"/>
              </a:spcAft>
              <a:buSzPts val="900"/>
              <a:buNone/>
              <a:defRPr sz="1200"/>
            </a:lvl6pPr>
            <a:lvl7pPr lvl="6" rtl="0">
              <a:spcBef>
                <a:spcPts val="0"/>
              </a:spcBef>
              <a:spcAft>
                <a:spcPts val="0"/>
              </a:spcAft>
              <a:buSzPts val="900"/>
              <a:buNone/>
              <a:defRPr sz="1200"/>
            </a:lvl7pPr>
            <a:lvl8pPr lvl="7" rtl="0">
              <a:spcBef>
                <a:spcPts val="0"/>
              </a:spcBef>
              <a:spcAft>
                <a:spcPts val="0"/>
              </a:spcAft>
              <a:buSzPts val="900"/>
              <a:buNone/>
              <a:defRPr sz="1200"/>
            </a:lvl8pPr>
            <a:lvl9pPr lvl="8" rtl="0">
              <a:spcBef>
                <a:spcPts val="0"/>
              </a:spcBef>
              <a:spcAft>
                <a:spcPts val="0"/>
              </a:spcAft>
              <a:buSzPts val="900"/>
              <a:buNone/>
              <a:defRPr sz="1200"/>
            </a:lvl9pPr>
          </a:lstStyle>
          <a:p>
            <a:endParaRPr/>
          </a:p>
        </p:txBody>
      </p:sp>
      <p:sp>
        <p:nvSpPr>
          <p:cNvPr id="60" name="Google Shape;60;p14"/>
          <p:cNvSpPr txBox="1">
            <a:spLocks noGrp="1"/>
          </p:cNvSpPr>
          <p:nvPr>
            <p:ph type="body" idx="1"/>
          </p:nvPr>
        </p:nvSpPr>
        <p:spPr>
          <a:xfrm>
            <a:off x="415638" y="1271068"/>
            <a:ext cx="8312700" cy="133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0500" tIns="60500" rIns="60500" bIns="60500" anchor="t" anchorCtr="0">
            <a:noAutofit/>
          </a:bodyPr>
          <a:lstStyle>
            <a:lvl1pPr marL="457200" marR="0" lvl="0" indent="-304800" algn="l" rtl="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Char char="•"/>
              <a:defRPr sz="1200" b="0" i="0" u="none" strike="noStrike" cap="none">
                <a:solidFill>
                  <a:srgbClr val="000000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marL="914400" marR="0" lvl="1" indent="-298450" algn="l" rtl="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–"/>
              <a:defRPr sz="1100" b="0" i="0" u="none" strike="noStrike" cap="none">
                <a:solidFill>
                  <a:srgbClr val="000000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marL="1371600" marR="0" lvl="2" indent="-298450" algn="l" rtl="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•"/>
              <a:defRPr sz="1100" b="0" i="0" u="none" strike="noStrike" cap="none">
                <a:solidFill>
                  <a:srgbClr val="000000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marL="1828800" marR="0" lvl="3" indent="-298450" algn="l" rtl="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–"/>
              <a:defRPr sz="1100" b="0" i="0" u="none" strike="noStrike" cap="none">
                <a:solidFill>
                  <a:srgbClr val="000000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marL="2286000" marR="0" lvl="4" indent="-298450" algn="l" rtl="0"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»"/>
              <a:defRPr sz="1100" b="0" i="0" u="none" strike="noStrike" cap="none">
                <a:solidFill>
                  <a:srgbClr val="000000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459137778"/>
      </p:ext>
    </p:extLst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 dirty="0"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black">
          <a:xfrm>
            <a:off x="1673352" y="723519"/>
            <a:ext cx="5797296" cy="891540"/>
          </a:xfrm>
          <a:prstGeom prst="rect">
            <a:avLst/>
          </a:prstGeom>
          <a:solidFill>
            <a:srgbClr val="FFFFFF"/>
          </a:solidFill>
          <a:ln w="31750" cap="sq">
            <a:solidFill>
              <a:srgbClr val="404040"/>
            </a:solidFill>
            <a:miter lim="800000"/>
          </a:ln>
        </p:spPr>
        <p:txBody>
          <a:bodyPr vert="horz" lIns="182880" tIns="182880" rIns="182880" bIns="18288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3352" y="1978534"/>
            <a:ext cx="5797296" cy="23264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866072" y="4679112"/>
            <a:ext cx="2065310" cy="24297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88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fld id="{1160EA64-D806-43AC-9DF2-F8C432F32B4C}" type="datetimeFigureOut">
              <a:rPr lang="en-US" dirty="0"/>
              <a:t>6/10/21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00150" y="4677156"/>
            <a:ext cx="4425892" cy="2400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88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069192" y="4663440"/>
            <a:ext cx="274320" cy="274320"/>
          </a:xfrm>
          <a:prstGeom prst="ellipse">
            <a:avLst/>
          </a:prstGeom>
          <a:solidFill>
            <a:srgbClr val="1D1D1D">
              <a:alpha val="70000"/>
            </a:srgbClr>
          </a:solidFill>
        </p:spPr>
        <p:txBody>
          <a:bodyPr vert="horz" lIns="18288" tIns="45720" rIns="18288" bIns="45720" rtlCol="0" anchor="ctr">
            <a:noAutofit/>
          </a:bodyPr>
          <a:lstStyle>
            <a:lvl1pPr algn="ctr">
              <a:defRPr sz="825" spc="0" baseline="0">
                <a:solidFill>
                  <a:srgbClr val="FFFFFF"/>
                </a:solidFill>
              </a:defRPr>
            </a:lvl1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‹#›</a:t>
            </a:fld>
            <a:endParaRPr lang="en" dirty="0"/>
          </a:p>
        </p:txBody>
      </p:sp>
    </p:spTree>
    <p:extLst>
      <p:ext uri="{BB962C8B-B14F-4D97-AF65-F5344CB8AC3E}">
        <p14:creationId xmlns:p14="http://schemas.microsoft.com/office/powerpoint/2010/main" val="30726123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9" r:id="rId1"/>
    <p:sldLayoutId id="2147483730" r:id="rId2"/>
    <p:sldLayoutId id="2147483731" r:id="rId3"/>
    <p:sldLayoutId id="2147483732" r:id="rId4"/>
    <p:sldLayoutId id="2147483733" r:id="rId5"/>
    <p:sldLayoutId id="2147483734" r:id="rId6"/>
    <p:sldLayoutId id="2147483735" r:id="rId7"/>
    <p:sldLayoutId id="2147483736" r:id="rId8"/>
    <p:sldLayoutId id="2147483737" r:id="rId9"/>
    <p:sldLayoutId id="2147483738" r:id="rId10"/>
    <p:sldLayoutId id="2147483739" r:id="rId11"/>
    <p:sldLayoutId id="2147483740" r:id="rId12"/>
    <p:sldLayoutId id="2147483741" r:id="rId13"/>
  </p:sldLayoutIdLst>
  <p:transition>
    <p:fade/>
  </p:transition>
  <p:hf sldNum="0" hdr="0" ftr="0" dt="0"/>
  <p:txStyles>
    <p:titleStyle>
      <a:lvl1pPr algn="ctr" defTabSz="685800" rtl="0" eaLnBrk="1" latinLnBrk="0" hangingPunct="1">
        <a:lnSpc>
          <a:spcPct val="90000"/>
        </a:lnSpc>
        <a:spcBef>
          <a:spcPct val="0"/>
        </a:spcBef>
        <a:buNone/>
        <a:defRPr sz="2100" kern="1200" cap="all" spc="150" baseline="0">
          <a:solidFill>
            <a:srgbClr val="262626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100000"/>
        </a:lnSpc>
        <a:spcBef>
          <a:spcPts val="750"/>
        </a:spcBef>
        <a:buClr>
          <a:schemeClr val="accent2"/>
        </a:buClr>
        <a:buFont typeface="Arial" panose="020B0604020202020204" pitchFamily="34" charset="0"/>
        <a:buChar char="•"/>
        <a:defRPr sz="135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342900" indent="-171450" algn="l" defTabSz="685800" rtl="0" eaLnBrk="1" latinLnBrk="0" hangingPunct="1">
        <a:lnSpc>
          <a:spcPct val="100000"/>
        </a:lnSpc>
        <a:spcBef>
          <a:spcPts val="750"/>
        </a:spcBef>
        <a:buClr>
          <a:schemeClr val="accent2"/>
        </a:buClr>
        <a:buFont typeface="Arial" panose="020B0604020202020204" pitchFamily="34" charset="0"/>
        <a:buChar char="•"/>
        <a:defRPr sz="1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514350" indent="-171450" algn="l" defTabSz="685800" rtl="0" eaLnBrk="1" latinLnBrk="0" hangingPunct="1">
        <a:lnSpc>
          <a:spcPct val="100000"/>
        </a:lnSpc>
        <a:spcBef>
          <a:spcPts val="750"/>
        </a:spcBef>
        <a:buClr>
          <a:schemeClr val="accent2"/>
        </a:buClr>
        <a:buFont typeface="Arial" panose="020B0604020202020204" pitchFamily="34" charset="0"/>
        <a:buChar char="•"/>
        <a:defRPr sz="1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685800" indent="-171450" algn="l" defTabSz="685800" rtl="0" eaLnBrk="1" latinLnBrk="0" hangingPunct="1">
        <a:lnSpc>
          <a:spcPct val="100000"/>
        </a:lnSpc>
        <a:spcBef>
          <a:spcPts val="750"/>
        </a:spcBef>
        <a:buClr>
          <a:schemeClr val="accent2"/>
        </a:buClr>
        <a:buFont typeface="Arial" panose="020B0604020202020204" pitchFamily="34" charset="0"/>
        <a:buChar char="•"/>
        <a:defRPr sz="1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857250" indent="-171450" algn="l" defTabSz="685800" rtl="0" eaLnBrk="1" latinLnBrk="0" hangingPunct="1">
        <a:lnSpc>
          <a:spcPct val="100000"/>
        </a:lnSpc>
        <a:spcBef>
          <a:spcPts val="750"/>
        </a:spcBef>
        <a:buClr>
          <a:schemeClr val="accent2"/>
        </a:buClr>
        <a:buFont typeface="Arial" panose="020B0604020202020204" pitchFamily="34" charset="0"/>
        <a:buChar char="•"/>
        <a:defRPr sz="1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984647" indent="-171450" algn="l" defTabSz="685800" rtl="0" eaLnBrk="1" latinLnBrk="0" hangingPunct="1">
        <a:lnSpc>
          <a:spcPct val="100000"/>
        </a:lnSpc>
        <a:spcBef>
          <a:spcPts val="750"/>
        </a:spcBef>
        <a:buClr>
          <a:schemeClr val="accent2"/>
        </a:buClr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113235" indent="-171450" algn="l" defTabSz="685800" rtl="0" eaLnBrk="1" latinLnBrk="0" hangingPunct="1">
        <a:lnSpc>
          <a:spcPct val="100000"/>
        </a:lnSpc>
        <a:spcBef>
          <a:spcPts val="750"/>
        </a:spcBef>
        <a:buClr>
          <a:schemeClr val="accent2"/>
        </a:buClr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1243013" indent="-171450" algn="l" defTabSz="685800" rtl="0" eaLnBrk="1" latinLnBrk="0" hangingPunct="1">
        <a:lnSpc>
          <a:spcPct val="100000"/>
        </a:lnSpc>
        <a:spcBef>
          <a:spcPts val="750"/>
        </a:spcBef>
        <a:buClr>
          <a:schemeClr val="accent2"/>
        </a:buClr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412081" indent="-171450" algn="l" defTabSz="685800" rtl="0" eaLnBrk="1" latinLnBrk="0" hangingPunct="1">
        <a:lnSpc>
          <a:spcPct val="100000"/>
        </a:lnSpc>
        <a:spcBef>
          <a:spcPts val="750"/>
        </a:spcBef>
        <a:buClr>
          <a:schemeClr val="accent2"/>
        </a:buClr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p39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spcFirstLastPara="1" wrap="square" lIns="60500" tIns="60500" rIns="60500" bIns="605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Introduction to Functions</a:t>
            </a:r>
            <a:endParaRPr dirty="0"/>
          </a:p>
        </p:txBody>
      </p:sp>
      <p:sp>
        <p:nvSpPr>
          <p:cNvPr id="186" name="Google Shape;186;p39"/>
          <p:cNvSpPr txBox="1">
            <a:spLocks noGrp="1"/>
          </p:cNvSpPr>
          <p:nvPr>
            <p:ph type="body" idx="2"/>
          </p:nvPr>
        </p:nvSpPr>
        <p:spPr>
          <a:xfrm>
            <a:off x="415625" y="3553232"/>
            <a:ext cx="8312700" cy="765300"/>
          </a:xfrm>
          <a:prstGeom prst="rect">
            <a:avLst/>
          </a:prstGeom>
        </p:spPr>
        <p:txBody>
          <a:bodyPr spcFirstLastPara="1" wrap="square" lIns="60500" tIns="60500" rIns="60500" bIns="60500" anchor="t" anchorCtr="0">
            <a:noAutofit/>
          </a:bodyPr>
          <a:lstStyle/>
          <a:p>
            <a:pPr marL="0" lvl="0" indent="0" algn="l" rtl="0">
              <a:spcBef>
                <a:spcPts val="400"/>
              </a:spcBef>
              <a:spcAft>
                <a:spcPts val="400"/>
              </a:spcAft>
              <a:buNone/>
            </a:pPr>
            <a:endParaRPr dirty="0"/>
          </a:p>
        </p:txBody>
      </p:sp>
      <p:sp>
        <p:nvSpPr>
          <p:cNvPr id="187" name="Google Shape;187;p39"/>
          <p:cNvSpPr txBox="1">
            <a:spLocks noGrp="1"/>
          </p:cNvSpPr>
          <p:nvPr>
            <p:ph type="body" idx="4294967295"/>
          </p:nvPr>
        </p:nvSpPr>
        <p:spPr>
          <a:xfrm>
            <a:off x="0" y="4541838"/>
            <a:ext cx="6927850" cy="765175"/>
          </a:xfrm>
          <a:prstGeom prst="rect">
            <a:avLst/>
          </a:prstGeom>
        </p:spPr>
        <p:txBody>
          <a:bodyPr spcFirstLastPara="1" wrap="square" lIns="60500" tIns="60500" rIns="60500" bIns="60500" anchor="t" anchorCtr="0">
            <a:noAutofit/>
          </a:bodyPr>
          <a:lstStyle/>
          <a:p>
            <a:pPr marL="0" lvl="0" indent="0" algn="ctr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9A9A9C"/>
                </a:solidFill>
              </a:rPr>
              <a:t> Colorado State University </a:t>
            </a:r>
            <a:endParaRPr sz="800" dirty="0">
              <a:solidFill>
                <a:srgbClr val="9A9A9C"/>
              </a:solidFill>
            </a:endParaRPr>
          </a:p>
          <a:p>
            <a:pPr marL="0" lvl="0" indent="0" algn="ctr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9A9A9C"/>
                </a:solidFill>
              </a:rPr>
              <a:t>Computer Science Department</a:t>
            </a:r>
            <a:endParaRPr sz="800" dirty="0">
              <a:solidFill>
                <a:srgbClr val="9A9A9C"/>
              </a:solidFill>
            </a:endParaRPr>
          </a:p>
          <a:p>
            <a:pPr marL="0" lvl="0" indent="0" algn="ctr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9A9A9C"/>
                </a:solidFill>
              </a:rPr>
              <a:t>Slides Originally Created by Albert Lionelle (Albert.Lionelle@colostate.edu)</a:t>
            </a:r>
            <a:endParaRPr sz="800" dirty="0">
              <a:solidFill>
                <a:srgbClr val="9A9A9C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p40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wrap="square" lIns="60500" tIns="60500" rIns="60500" bIns="6050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Reusable Code</a:t>
            </a:r>
            <a:endParaRPr dirty="0"/>
          </a:p>
        </p:txBody>
      </p:sp>
      <p:sp>
        <p:nvSpPr>
          <p:cNvPr id="193" name="Google Shape;193;p40"/>
          <p:cNvSpPr txBox="1">
            <a:spLocks noGrp="1"/>
          </p:cNvSpPr>
          <p:nvPr>
            <p:ph type="body" idx="1"/>
          </p:nvPr>
        </p:nvSpPr>
        <p:spPr>
          <a:xfrm>
            <a:off x="415650" y="1389673"/>
            <a:ext cx="8312700" cy="3145800"/>
          </a:xfrm>
          <a:prstGeom prst="rect">
            <a:avLst/>
          </a:prstGeom>
        </p:spPr>
        <p:txBody>
          <a:bodyPr spcFirstLastPara="1" wrap="square" lIns="60500" tIns="60500" rIns="60500" bIns="60500" anchor="t" anchorCtr="0">
            <a:noAutofit/>
          </a:bodyPr>
          <a:lstStyle/>
          <a:p>
            <a:pPr marL="457200" lvl="0" indent="-304800" algn="l" rtl="0">
              <a:spcBef>
                <a:spcPts val="400"/>
              </a:spcBef>
              <a:spcAft>
                <a:spcPts val="0"/>
              </a:spcAft>
              <a:buSzPts val="1200"/>
              <a:buChar char="•"/>
            </a:pPr>
            <a:r>
              <a:rPr lang="en"/>
              <a:t>Programming == Problem Solving</a:t>
            </a:r>
            <a:endParaRPr dirty="0"/>
          </a:p>
          <a:p>
            <a:pPr marL="914400" lvl="1" indent="-298450" algn="l" rtl="0">
              <a:spcBef>
                <a:spcPts val="0"/>
              </a:spcBef>
              <a:spcAft>
                <a:spcPts val="0"/>
              </a:spcAft>
              <a:buSzPts val="1100"/>
              <a:buChar char="–"/>
            </a:pPr>
            <a:r>
              <a:rPr lang="en"/>
              <a:t>You look at the problem to solve</a:t>
            </a:r>
            <a:endParaRPr dirty="0"/>
          </a:p>
          <a:p>
            <a:pPr marL="1371600" lvl="2" indent="-298450" algn="l" rtl="0">
              <a:spcBef>
                <a:spcPts val="0"/>
              </a:spcBef>
              <a:spcAft>
                <a:spcPts val="0"/>
              </a:spcAft>
              <a:buSzPts val="1100"/>
              <a:buChar char="•"/>
            </a:pPr>
            <a:r>
              <a:rPr lang="en"/>
              <a:t>Clarify the problem and constraints</a:t>
            </a:r>
            <a:endParaRPr dirty="0"/>
          </a:p>
          <a:p>
            <a:pPr marL="914400" lvl="1" indent="-298450" algn="l" rtl="0">
              <a:spcBef>
                <a:spcPts val="0"/>
              </a:spcBef>
              <a:spcAft>
                <a:spcPts val="0"/>
              </a:spcAft>
              <a:buSzPts val="1100"/>
              <a:buChar char="–"/>
            </a:pPr>
            <a:r>
              <a:rPr lang="en"/>
              <a:t>Break it up into *smaller* parts (Divide)</a:t>
            </a:r>
            <a:endParaRPr dirty="0"/>
          </a:p>
          <a:p>
            <a:pPr marL="914400" lvl="1" indent="-298450" algn="l" rtl="0">
              <a:spcBef>
                <a:spcPts val="0"/>
              </a:spcBef>
              <a:spcAft>
                <a:spcPts val="0"/>
              </a:spcAft>
              <a:buSzPts val="1100"/>
              <a:buChar char="–"/>
            </a:pPr>
            <a:r>
              <a:rPr lang="en"/>
              <a:t>Outline the steps needed</a:t>
            </a:r>
            <a:endParaRPr dirty="0"/>
          </a:p>
          <a:p>
            <a:pPr marL="1371600" lvl="2" indent="-298450" algn="l" rtl="0">
              <a:spcBef>
                <a:spcPts val="0"/>
              </a:spcBef>
              <a:spcAft>
                <a:spcPts val="0"/>
              </a:spcAft>
              <a:buSzPts val="1100"/>
              <a:buChar char="•"/>
            </a:pPr>
            <a:r>
              <a:rPr lang="en"/>
              <a:t>Solve each step (Conquer)</a:t>
            </a:r>
            <a:endParaRPr dirty="0"/>
          </a:p>
          <a:p>
            <a:pPr marL="914400" lvl="1" indent="-298450" algn="l" rtl="0">
              <a:spcBef>
                <a:spcPts val="0"/>
              </a:spcBef>
              <a:spcAft>
                <a:spcPts val="0"/>
              </a:spcAft>
              <a:buSzPts val="1100"/>
              <a:buChar char="–"/>
            </a:pPr>
            <a:r>
              <a:rPr lang="en"/>
              <a:t>Reassemble the pieces (Glue) </a:t>
            </a:r>
            <a:endParaRPr dirty="0"/>
          </a:p>
          <a:p>
            <a:pPr marL="914400" lvl="1" indent="-298450" algn="l" rtl="0">
              <a:spcBef>
                <a:spcPts val="0"/>
              </a:spcBef>
              <a:spcAft>
                <a:spcPts val="0"/>
              </a:spcAft>
              <a:buSzPts val="1100"/>
              <a:buChar char="–"/>
            </a:pPr>
            <a:r>
              <a:rPr lang="en"/>
              <a:t>Completed program</a:t>
            </a:r>
            <a:endParaRPr dirty="0"/>
          </a:p>
          <a:p>
            <a:pPr marL="0" lvl="0" indent="0" algn="l" rtl="0">
              <a:spcBef>
                <a:spcPts val="400"/>
              </a:spcBef>
              <a:spcAft>
                <a:spcPts val="0"/>
              </a:spcAft>
              <a:buNone/>
            </a:pPr>
            <a:endParaRPr dirty="0"/>
          </a:p>
          <a:p>
            <a:pPr marL="457200" lvl="0" indent="-304800" algn="l" rtl="0">
              <a:spcBef>
                <a:spcPts val="400"/>
              </a:spcBef>
              <a:spcAft>
                <a:spcPts val="0"/>
              </a:spcAft>
              <a:buSzPts val="1200"/>
              <a:buChar char="•"/>
            </a:pPr>
            <a:r>
              <a:rPr lang="en"/>
              <a:t>The ENIAC women pioneered reusable code</a:t>
            </a:r>
            <a:endParaRPr dirty="0"/>
          </a:p>
          <a:p>
            <a:pPr marL="457200" lvl="0" indent="-304800" algn="l" rtl="0">
              <a:spcBef>
                <a:spcPts val="0"/>
              </a:spcBef>
              <a:spcAft>
                <a:spcPts val="0"/>
              </a:spcAft>
              <a:buSzPts val="1200"/>
              <a:buChar char="•"/>
            </a:pPr>
            <a:r>
              <a:rPr lang="en"/>
              <a:t>But they also needed ways to modularize code</a:t>
            </a:r>
            <a:endParaRPr dirty="0"/>
          </a:p>
          <a:p>
            <a:pPr marL="914400" lvl="1" indent="-298450" algn="l" rtl="0">
              <a:spcBef>
                <a:spcPts val="0"/>
              </a:spcBef>
              <a:spcAft>
                <a:spcPts val="0"/>
              </a:spcAft>
              <a:buSzPts val="1100"/>
              <a:buChar char="–"/>
            </a:pPr>
            <a:r>
              <a:rPr lang="en"/>
              <a:t>Over the years - Object Oriented Designed </a:t>
            </a:r>
            <a:endParaRPr dirty="0"/>
          </a:p>
        </p:txBody>
      </p:sp>
      <p:sp>
        <p:nvSpPr>
          <p:cNvPr id="194" name="Google Shape;194;p40"/>
          <p:cNvSpPr/>
          <p:nvPr/>
        </p:nvSpPr>
        <p:spPr>
          <a:xfrm>
            <a:off x="6444099" y="2370150"/>
            <a:ext cx="1541100" cy="8421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Divide</a:t>
            </a:r>
            <a:endParaRPr dirty="0"/>
          </a:p>
        </p:txBody>
      </p:sp>
      <p:sp>
        <p:nvSpPr>
          <p:cNvPr id="195" name="Google Shape;195;p40"/>
          <p:cNvSpPr/>
          <p:nvPr/>
        </p:nvSpPr>
        <p:spPr>
          <a:xfrm>
            <a:off x="5708925" y="3315549"/>
            <a:ext cx="880500" cy="5313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Conquer</a:t>
            </a:r>
            <a:endParaRPr dirty="0"/>
          </a:p>
        </p:txBody>
      </p:sp>
      <p:sp>
        <p:nvSpPr>
          <p:cNvPr id="196" name="Google Shape;196;p40"/>
          <p:cNvSpPr/>
          <p:nvPr/>
        </p:nvSpPr>
        <p:spPr>
          <a:xfrm>
            <a:off x="6778390" y="3315549"/>
            <a:ext cx="880500" cy="5313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Conquer</a:t>
            </a:r>
            <a:endParaRPr dirty="0"/>
          </a:p>
        </p:txBody>
      </p:sp>
      <p:sp>
        <p:nvSpPr>
          <p:cNvPr id="197" name="Google Shape;197;p40"/>
          <p:cNvSpPr/>
          <p:nvPr/>
        </p:nvSpPr>
        <p:spPr>
          <a:xfrm>
            <a:off x="7847855" y="3315549"/>
            <a:ext cx="880500" cy="5313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Conquer</a:t>
            </a:r>
            <a:endParaRPr dirty="0"/>
          </a:p>
        </p:txBody>
      </p:sp>
      <p:sp>
        <p:nvSpPr>
          <p:cNvPr id="198" name="Google Shape;198;p40"/>
          <p:cNvSpPr/>
          <p:nvPr/>
        </p:nvSpPr>
        <p:spPr>
          <a:xfrm>
            <a:off x="6448059" y="3950096"/>
            <a:ext cx="1541100" cy="8421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Glue</a:t>
            </a:r>
            <a:endParaRPr dirty="0"/>
          </a:p>
        </p:txBody>
      </p:sp>
      <p:pic>
        <p:nvPicPr>
          <p:cNvPr id="199" name="Google Shape;199;p4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434175" y="57300"/>
            <a:ext cx="2466925" cy="1626639"/>
          </a:xfrm>
          <a:prstGeom prst="rect">
            <a:avLst/>
          </a:prstGeom>
          <a:noFill/>
          <a:ln>
            <a:noFill/>
          </a:ln>
        </p:spPr>
      </p:pic>
      <p:sp>
        <p:nvSpPr>
          <p:cNvPr id="200" name="Google Shape;200;p40"/>
          <p:cNvSpPr txBox="1"/>
          <p:nvPr/>
        </p:nvSpPr>
        <p:spPr>
          <a:xfrm>
            <a:off x="6434175" y="1705375"/>
            <a:ext cx="2649300" cy="53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600"/>
              <a:t>Programmers Betty Jean Jennings (left) and Fran Bilas (right) operate ENIAC's main control panel By United States Army (Image from http://ftp.arl.army.mil/~mike/comphist/) [Public domain], via Wikimedia Commons</a:t>
            </a:r>
            <a:endParaRPr sz="6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p41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wrap="square" lIns="60500" tIns="60500" rIns="60500" bIns="6050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Function Syntax Basics</a:t>
            </a:r>
            <a:endParaRPr dirty="0"/>
          </a:p>
        </p:txBody>
      </p:sp>
      <p:sp>
        <p:nvSpPr>
          <p:cNvPr id="206" name="Google Shape;206;p41"/>
          <p:cNvSpPr txBox="1">
            <a:spLocks noGrp="1"/>
          </p:cNvSpPr>
          <p:nvPr>
            <p:ph type="body" idx="1"/>
          </p:nvPr>
        </p:nvSpPr>
        <p:spPr>
          <a:xfrm>
            <a:off x="415650" y="1646400"/>
            <a:ext cx="4088700" cy="2670600"/>
          </a:xfrm>
          <a:prstGeom prst="rect">
            <a:avLst/>
          </a:prstGeom>
        </p:spPr>
        <p:txBody>
          <a:bodyPr spcFirstLastPara="1" wrap="square" lIns="60500" tIns="60500" rIns="60500" bIns="60500" anchor="t" anchorCtr="0">
            <a:noAutofit/>
          </a:bodyPr>
          <a:lstStyle/>
          <a:p>
            <a:pPr marL="0" lvl="0" indent="0">
              <a:buNone/>
            </a:pPr>
            <a:r>
              <a:rPr lang="en-US" dirty="0">
                <a:latin typeface="Consolas"/>
                <a:ea typeface="Consolas"/>
                <a:cs typeface="Consolas"/>
                <a:sym typeface="Consolas"/>
              </a:rPr>
              <a:t>  int main(int </a:t>
            </a:r>
            <a:r>
              <a:rPr lang="en-US" dirty="0" err="1">
                <a:latin typeface="Consolas"/>
                <a:ea typeface="Consolas"/>
                <a:cs typeface="Consolas"/>
                <a:sym typeface="Consolas"/>
              </a:rPr>
              <a:t>argc</a:t>
            </a:r>
            <a:r>
              <a:rPr lang="en-US" dirty="0">
                <a:latin typeface="Consolas"/>
                <a:ea typeface="Consolas"/>
                <a:cs typeface="Consolas"/>
                <a:sym typeface="Consolas"/>
              </a:rPr>
              <a:t>, char **</a:t>
            </a:r>
            <a:r>
              <a:rPr lang="en-US" dirty="0" err="1">
                <a:latin typeface="Consolas"/>
                <a:ea typeface="Consolas"/>
                <a:cs typeface="Consolas"/>
                <a:sym typeface="Consolas"/>
              </a:rPr>
              <a:t>argv</a:t>
            </a:r>
            <a:r>
              <a:rPr lang="en-US" dirty="0">
                <a:latin typeface="Consolas"/>
                <a:ea typeface="Consolas"/>
                <a:cs typeface="Consolas"/>
                <a:sym typeface="Consolas"/>
              </a:rPr>
              <a:t>) {...}</a:t>
            </a:r>
          </a:p>
          <a:p>
            <a:pPr marL="457200" lvl="0" indent="-304800" algn="l" rtl="0">
              <a:spcBef>
                <a:spcPts val="0"/>
              </a:spcBef>
              <a:spcAft>
                <a:spcPts val="0"/>
              </a:spcAft>
              <a:buSzPts val="1200"/>
              <a:buChar char="•"/>
            </a:pPr>
            <a:r>
              <a:rPr lang="en" dirty="0"/>
              <a:t>int  - return type</a:t>
            </a:r>
            <a:r>
              <a:rPr lang="en" u="sng" dirty="0"/>
              <a:t> </a:t>
            </a:r>
            <a:endParaRPr u="sng" dirty="0"/>
          </a:p>
          <a:p>
            <a:pPr marL="457200" lvl="0" indent="-304800" algn="l" rtl="0">
              <a:spcBef>
                <a:spcPts val="0"/>
              </a:spcBef>
              <a:spcAft>
                <a:spcPts val="0"/>
              </a:spcAft>
              <a:buSzPts val="1200"/>
              <a:buChar char="•"/>
            </a:pPr>
            <a:r>
              <a:rPr lang="en" dirty="0"/>
              <a:t>main - function name</a:t>
            </a:r>
            <a:endParaRPr dirty="0"/>
          </a:p>
          <a:p>
            <a:pPr marL="457200" lvl="0" indent="-304800" algn="l" rtl="0">
              <a:spcBef>
                <a:spcPts val="0"/>
              </a:spcBef>
              <a:spcAft>
                <a:spcPts val="0"/>
              </a:spcAft>
              <a:buSzPts val="1200"/>
              <a:buChar char="•"/>
            </a:pPr>
            <a:r>
              <a:rPr lang="en-US" dirty="0"/>
              <a:t>int </a:t>
            </a:r>
            <a:r>
              <a:rPr lang="en-US" dirty="0" err="1"/>
              <a:t>argc</a:t>
            </a:r>
            <a:r>
              <a:rPr lang="en-US" dirty="0"/>
              <a:t>, char **</a:t>
            </a:r>
            <a:r>
              <a:rPr lang="en-US" dirty="0" err="1"/>
              <a:t>argv</a:t>
            </a:r>
            <a:r>
              <a:rPr lang="en-US" dirty="0"/>
              <a:t> </a:t>
            </a:r>
            <a:r>
              <a:rPr lang="en" dirty="0"/>
              <a:t>- are parameters for the function</a:t>
            </a:r>
          </a:p>
          <a:p>
            <a:pPr marL="457200" lvl="0" indent="-304800" algn="l" rtl="0">
              <a:spcBef>
                <a:spcPts val="0"/>
              </a:spcBef>
              <a:spcAft>
                <a:spcPts val="0"/>
              </a:spcAft>
              <a:buSzPts val="1200"/>
              <a:buChar char="•"/>
            </a:pPr>
            <a:endParaRPr dirty="0"/>
          </a:p>
        </p:txBody>
      </p:sp>
      <p:sp>
        <p:nvSpPr>
          <p:cNvPr id="207" name="Google Shape;207;p41"/>
          <p:cNvSpPr txBox="1">
            <a:spLocks noGrp="1"/>
          </p:cNvSpPr>
          <p:nvPr>
            <p:ph type="body" idx="4294967295"/>
          </p:nvPr>
        </p:nvSpPr>
        <p:spPr>
          <a:xfrm>
            <a:off x="5056188" y="1646238"/>
            <a:ext cx="4087812" cy="2670175"/>
          </a:xfrm>
          <a:prstGeom prst="rect">
            <a:avLst/>
          </a:prstGeom>
        </p:spPr>
        <p:txBody>
          <a:bodyPr spcFirstLastPara="1" wrap="square" lIns="60500" tIns="60500" rIns="60500" bIns="60500" anchor="t" anchorCtr="0">
            <a:noAutofit/>
          </a:bodyPr>
          <a:lstStyle/>
          <a:p>
            <a:pPr marL="0" lvl="0" indent="0" algn="l" rtl="0">
              <a:spcBef>
                <a:spcPts val="400"/>
              </a:spcBef>
              <a:spcAft>
                <a:spcPts val="0"/>
              </a:spcAft>
              <a:buNone/>
            </a:pPr>
            <a:r>
              <a:rPr lang="en" sz="1200" dirty="0">
                <a:latin typeface="Consolas"/>
                <a:ea typeface="Consolas"/>
                <a:cs typeface="Consolas"/>
                <a:sym typeface="Consolas"/>
              </a:rPr>
              <a:t>double </a:t>
            </a:r>
            <a:r>
              <a:rPr lang="en" sz="1200" dirty="0" err="1">
                <a:latin typeface="Consolas"/>
                <a:ea typeface="Consolas"/>
                <a:cs typeface="Consolas"/>
                <a:sym typeface="Consolas"/>
              </a:rPr>
              <a:t>getPercentGrowth</a:t>
            </a:r>
            <a:r>
              <a:rPr lang="en" sz="1200" dirty="0">
                <a:latin typeface="Consolas"/>
                <a:ea typeface="Consolas"/>
                <a:cs typeface="Consolas"/>
                <a:sym typeface="Consolas"/>
              </a:rPr>
              <a:t>(double </a:t>
            </a:r>
            <a:r>
              <a:rPr lang="en" sz="1200" dirty="0" err="1">
                <a:latin typeface="Consolas"/>
                <a:ea typeface="Consolas"/>
                <a:cs typeface="Consolas"/>
                <a:sym typeface="Consolas"/>
              </a:rPr>
              <a:t>startingSalary</a:t>
            </a:r>
            <a:r>
              <a:rPr lang="en" sz="1200" dirty="0">
                <a:latin typeface="Consolas"/>
                <a:ea typeface="Consolas"/>
                <a:cs typeface="Consolas"/>
                <a:sym typeface="Consolas"/>
              </a:rPr>
              <a:t>, double </a:t>
            </a:r>
            <a:r>
              <a:rPr lang="en" sz="1200" dirty="0" err="1">
                <a:latin typeface="Consolas"/>
                <a:ea typeface="Consolas"/>
                <a:cs typeface="Consolas"/>
                <a:sym typeface="Consolas"/>
              </a:rPr>
              <a:t>midCareerSalary</a:t>
            </a:r>
            <a:r>
              <a:rPr lang="en" sz="1200" dirty="0">
                <a:latin typeface="Consolas"/>
                <a:ea typeface="Consolas"/>
                <a:cs typeface="Consolas"/>
                <a:sym typeface="Consolas"/>
              </a:rPr>
              <a:t>) { …}</a:t>
            </a:r>
            <a:endParaRPr sz="1200" dirty="0">
              <a:latin typeface="Consolas"/>
              <a:ea typeface="Consolas"/>
              <a:cs typeface="Consolas"/>
              <a:sym typeface="Consolas"/>
            </a:endParaRPr>
          </a:p>
          <a:p>
            <a:pPr marL="457200" lvl="0" indent="-304800" algn="l" rtl="0">
              <a:spcBef>
                <a:spcPts val="0"/>
              </a:spcBef>
              <a:spcAft>
                <a:spcPts val="0"/>
              </a:spcAft>
              <a:buSzPts val="1200"/>
              <a:buChar char="•"/>
            </a:pPr>
            <a:r>
              <a:rPr lang="en" dirty="0"/>
              <a:t>double  - return type </a:t>
            </a:r>
            <a:endParaRPr dirty="0"/>
          </a:p>
          <a:p>
            <a:pPr marL="457200" lvl="0" indent="-304800" algn="l" rtl="0">
              <a:spcBef>
                <a:spcPts val="0"/>
              </a:spcBef>
              <a:spcAft>
                <a:spcPts val="0"/>
              </a:spcAft>
              <a:buSzPts val="1200"/>
              <a:buChar char="•"/>
            </a:pPr>
            <a:r>
              <a:rPr lang="en" dirty="0" err="1"/>
              <a:t>getPercentGrowth</a:t>
            </a:r>
            <a:r>
              <a:rPr lang="en" dirty="0"/>
              <a:t> - function name</a:t>
            </a:r>
            <a:endParaRPr dirty="0"/>
          </a:p>
          <a:p>
            <a:pPr marL="457200" lvl="0" indent="-304800" algn="l" rtl="0">
              <a:spcBef>
                <a:spcPts val="0"/>
              </a:spcBef>
              <a:spcAft>
                <a:spcPts val="0"/>
              </a:spcAft>
              <a:buSzPts val="1200"/>
              <a:buChar char="•"/>
            </a:pPr>
            <a:r>
              <a:rPr lang="en" dirty="0"/>
              <a:t>double </a:t>
            </a:r>
            <a:r>
              <a:rPr lang="en" dirty="0" err="1"/>
              <a:t>startingSalary</a:t>
            </a:r>
            <a:r>
              <a:rPr lang="en" dirty="0"/>
              <a:t>, double </a:t>
            </a:r>
            <a:r>
              <a:rPr lang="en" dirty="0" err="1"/>
              <a:t>midCareerSalary</a:t>
            </a:r>
            <a:r>
              <a:rPr lang="en" dirty="0"/>
              <a:t> - are parameters for the function</a:t>
            </a:r>
            <a:endParaRPr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p4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wrap="square" lIns="60500" tIns="60500" rIns="60500" bIns="6050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Function Name &amp; Parameters</a:t>
            </a:r>
            <a:endParaRPr dirty="0"/>
          </a:p>
        </p:txBody>
      </p:sp>
      <p:sp>
        <p:nvSpPr>
          <p:cNvPr id="219" name="Google Shape;219;p43"/>
          <p:cNvSpPr txBox="1">
            <a:spLocks noGrp="1"/>
          </p:cNvSpPr>
          <p:nvPr>
            <p:ph type="body" idx="1"/>
          </p:nvPr>
        </p:nvSpPr>
        <p:spPr>
          <a:xfrm>
            <a:off x="415650" y="1340932"/>
            <a:ext cx="8312700" cy="2701500"/>
          </a:xfrm>
          <a:prstGeom prst="rect">
            <a:avLst/>
          </a:prstGeom>
        </p:spPr>
        <p:txBody>
          <a:bodyPr spcFirstLastPara="1" wrap="square" lIns="60500" tIns="60500" rIns="60500" bIns="60500" anchor="t" anchorCtr="0">
            <a:noAutofit/>
          </a:bodyPr>
          <a:lstStyle/>
          <a:p>
            <a:pPr marL="457200" lvl="0" indent="-317500" algn="l" rtl="0">
              <a:spcBef>
                <a:spcPts val="400"/>
              </a:spcBef>
              <a:spcAft>
                <a:spcPts val="0"/>
              </a:spcAft>
              <a:buSzPts val="1400"/>
              <a:buChar char="•"/>
            </a:pPr>
            <a:r>
              <a:rPr lang="en" sz="1400" dirty="0"/>
              <a:t>They should have meaning! </a:t>
            </a:r>
            <a:endParaRPr sz="1400" dirty="0"/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•"/>
            </a:pPr>
            <a:r>
              <a:rPr lang="en" sz="1400" dirty="0"/>
              <a:t>They follow the same rules as variable names</a:t>
            </a:r>
            <a:endParaRPr sz="1400" dirty="0"/>
          </a:p>
          <a:p>
            <a:pPr marL="914400" lvl="1" indent="-311150" algn="l" rtl="0">
              <a:spcBef>
                <a:spcPts val="0"/>
              </a:spcBef>
              <a:spcAft>
                <a:spcPts val="0"/>
              </a:spcAft>
              <a:buSzPts val="1300"/>
              <a:buChar char="–"/>
            </a:pPr>
            <a:r>
              <a:rPr lang="en" sz="1300" dirty="0"/>
              <a:t>No specials, start with letter, </a:t>
            </a:r>
            <a:r>
              <a:rPr lang="en" sz="1300" dirty="0" err="1"/>
              <a:t>etc</a:t>
            </a:r>
            <a:endParaRPr sz="1300" dirty="0"/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•"/>
            </a:pPr>
            <a:r>
              <a:rPr lang="en" sz="1400" dirty="0"/>
              <a:t>Parameters are part of the name</a:t>
            </a:r>
            <a:endParaRPr sz="1400" dirty="0"/>
          </a:p>
          <a:p>
            <a:pPr marL="914400" lvl="1" indent="-311150" algn="l" rtl="0">
              <a:spcBef>
                <a:spcPts val="0"/>
              </a:spcBef>
              <a:spcAft>
                <a:spcPts val="0"/>
              </a:spcAft>
              <a:buSzPts val="1300"/>
              <a:buFont typeface="Consolas"/>
              <a:buChar char="–"/>
            </a:pPr>
            <a:r>
              <a:rPr lang="en" sz="1300" dirty="0" err="1">
                <a:latin typeface="Consolas"/>
                <a:ea typeface="Consolas"/>
                <a:cs typeface="Consolas"/>
                <a:sym typeface="Consolas"/>
              </a:rPr>
              <a:t>getArea</a:t>
            </a:r>
            <a:r>
              <a:rPr lang="en" sz="1300" dirty="0">
                <a:latin typeface="Consolas"/>
                <a:ea typeface="Consolas"/>
                <a:cs typeface="Consolas"/>
                <a:sym typeface="Consolas"/>
              </a:rPr>
              <a:t>()</a:t>
            </a:r>
            <a:endParaRPr sz="1300" dirty="0">
              <a:latin typeface="Consolas"/>
              <a:ea typeface="Consolas"/>
              <a:cs typeface="Consolas"/>
              <a:sym typeface="Consolas"/>
            </a:endParaRPr>
          </a:p>
          <a:p>
            <a:pPr marL="914400" lvl="1" indent="-311150" algn="l" rtl="0">
              <a:spcBef>
                <a:spcPts val="0"/>
              </a:spcBef>
              <a:spcAft>
                <a:spcPts val="0"/>
              </a:spcAft>
              <a:buSzPts val="1300"/>
              <a:buFont typeface="Consolas"/>
              <a:buChar char="–"/>
            </a:pPr>
            <a:r>
              <a:rPr lang="en" sz="1300" dirty="0" err="1">
                <a:latin typeface="Consolas"/>
                <a:ea typeface="Consolas"/>
                <a:cs typeface="Consolas"/>
                <a:sym typeface="Consolas"/>
              </a:rPr>
              <a:t>getArea</a:t>
            </a:r>
            <a:r>
              <a:rPr lang="en" sz="1300" dirty="0">
                <a:latin typeface="Consolas"/>
                <a:ea typeface="Consolas"/>
                <a:cs typeface="Consolas"/>
                <a:sym typeface="Consolas"/>
              </a:rPr>
              <a:t>(int x)</a:t>
            </a:r>
            <a:endParaRPr sz="1300" dirty="0">
              <a:latin typeface="Consolas"/>
              <a:ea typeface="Consolas"/>
              <a:cs typeface="Consolas"/>
              <a:sym typeface="Consolas"/>
            </a:endParaRPr>
          </a:p>
          <a:p>
            <a:pPr marL="914400" lvl="1" indent="-311150" algn="l" rtl="0">
              <a:spcBef>
                <a:spcPts val="0"/>
              </a:spcBef>
              <a:spcAft>
                <a:spcPts val="0"/>
              </a:spcAft>
              <a:buSzPts val="1300"/>
              <a:buFont typeface="Consolas"/>
              <a:buChar char="–"/>
            </a:pPr>
            <a:r>
              <a:rPr lang="en" sz="1300" dirty="0" err="1">
                <a:latin typeface="Consolas"/>
                <a:ea typeface="Consolas"/>
                <a:cs typeface="Consolas"/>
                <a:sym typeface="Consolas"/>
              </a:rPr>
              <a:t>getArea</a:t>
            </a:r>
            <a:r>
              <a:rPr lang="en" sz="1300" dirty="0">
                <a:latin typeface="Consolas"/>
                <a:ea typeface="Consolas"/>
                <a:cs typeface="Consolas"/>
                <a:sym typeface="Consolas"/>
              </a:rPr>
              <a:t>(int x, int y) </a:t>
            </a:r>
            <a:endParaRPr sz="1300" dirty="0">
              <a:latin typeface="Consolas"/>
              <a:ea typeface="Consolas"/>
              <a:cs typeface="Consolas"/>
              <a:sym typeface="Consolas"/>
            </a:endParaRPr>
          </a:p>
          <a:p>
            <a:pPr marL="914400" lvl="0" indent="0" algn="l" rtl="0">
              <a:spcBef>
                <a:spcPts val="400"/>
              </a:spcBef>
              <a:spcAft>
                <a:spcPts val="0"/>
              </a:spcAft>
              <a:buNone/>
            </a:pPr>
            <a:r>
              <a:rPr lang="en" sz="1400" dirty="0"/>
              <a:t>Are three different functions! (Be careful)</a:t>
            </a:r>
            <a:endParaRPr sz="1400" dirty="0"/>
          </a:p>
          <a:p>
            <a:pPr marL="457200" lvl="0" indent="-323850" algn="l" rtl="0">
              <a:spcBef>
                <a:spcPts val="400"/>
              </a:spcBef>
              <a:spcAft>
                <a:spcPts val="0"/>
              </a:spcAft>
              <a:buSzPts val="1500"/>
              <a:buChar char="•"/>
            </a:pPr>
            <a:r>
              <a:rPr lang="en" sz="1500" dirty="0"/>
              <a:t>The secret ninja trick for functions</a:t>
            </a:r>
            <a:endParaRPr sz="1500" dirty="0"/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–"/>
            </a:pPr>
            <a:r>
              <a:rPr lang="en" sz="1400" dirty="0"/>
              <a:t>Pass in the variables</a:t>
            </a:r>
            <a:endParaRPr sz="1400" dirty="0"/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–"/>
            </a:pPr>
            <a:r>
              <a:rPr lang="en" sz="1400" dirty="0"/>
              <a:t>Try to keep everything as contained as possible</a:t>
            </a:r>
            <a:endParaRPr sz="1400" dirty="0"/>
          </a:p>
        </p:txBody>
      </p:sp>
      <p:pic>
        <p:nvPicPr>
          <p:cNvPr id="220" name="Google Shape;220;p43" descr="Image result for super secret ninja skill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506325" y="3041100"/>
            <a:ext cx="1429825" cy="14298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Google Shape;225;p4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wrap="square" lIns="60500" tIns="60500" rIns="60500" bIns="6050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Return Type</a:t>
            </a:r>
            <a:endParaRPr dirty="0"/>
          </a:p>
        </p:txBody>
      </p:sp>
      <p:sp>
        <p:nvSpPr>
          <p:cNvPr id="226" name="Google Shape;226;p44"/>
          <p:cNvSpPr txBox="1">
            <a:spLocks noGrp="1"/>
          </p:cNvSpPr>
          <p:nvPr>
            <p:ph type="body" idx="1"/>
          </p:nvPr>
        </p:nvSpPr>
        <p:spPr>
          <a:xfrm>
            <a:off x="415650" y="1646409"/>
            <a:ext cx="8312700" cy="3055500"/>
          </a:xfrm>
          <a:prstGeom prst="rect">
            <a:avLst/>
          </a:prstGeom>
        </p:spPr>
        <p:txBody>
          <a:bodyPr spcFirstLastPara="1" wrap="square" lIns="60500" tIns="60500" rIns="60500" bIns="60500" anchor="t" anchorCtr="0">
            <a:noAutofit/>
          </a:bodyPr>
          <a:lstStyle/>
          <a:p>
            <a:pPr marL="457200" lvl="0" indent="-304800" algn="l" rtl="0">
              <a:spcBef>
                <a:spcPts val="400"/>
              </a:spcBef>
              <a:spcAft>
                <a:spcPts val="0"/>
              </a:spcAft>
              <a:buSzPts val="1200"/>
              <a:buChar char="•"/>
            </a:pPr>
            <a:r>
              <a:rPr lang="en" dirty="0"/>
              <a:t>Return Types</a:t>
            </a:r>
            <a:endParaRPr dirty="0"/>
          </a:p>
          <a:p>
            <a:pPr marL="914400" lvl="1" indent="-298450" algn="l" rtl="0">
              <a:spcBef>
                <a:spcPts val="0"/>
              </a:spcBef>
              <a:spcAft>
                <a:spcPts val="0"/>
              </a:spcAft>
              <a:buSzPts val="1100"/>
              <a:buChar char="–"/>
            </a:pPr>
            <a:r>
              <a:rPr lang="en" b="1" dirty="0"/>
              <a:t>Critically important</a:t>
            </a:r>
            <a:endParaRPr b="1" dirty="0"/>
          </a:p>
          <a:p>
            <a:pPr marL="914400" lvl="1" indent="-298450" algn="l" rtl="0">
              <a:spcBef>
                <a:spcPts val="0"/>
              </a:spcBef>
              <a:spcAft>
                <a:spcPts val="0"/>
              </a:spcAft>
              <a:buSzPts val="1100"/>
              <a:buChar char="–"/>
            </a:pPr>
            <a:r>
              <a:rPr lang="en" dirty="0"/>
              <a:t>Can return a primitive, array or an object</a:t>
            </a:r>
            <a:endParaRPr dirty="0"/>
          </a:p>
          <a:p>
            <a:pPr marL="914400" lvl="1" indent="-298450" algn="l" rtl="0">
              <a:spcBef>
                <a:spcPts val="0"/>
              </a:spcBef>
              <a:spcAft>
                <a:spcPts val="0"/>
              </a:spcAft>
              <a:buSzPts val="1100"/>
              <a:buChar char="–"/>
            </a:pPr>
            <a:r>
              <a:rPr lang="en" dirty="0"/>
              <a:t>void is how you say the function returns nothing</a:t>
            </a:r>
            <a:br>
              <a:rPr lang="en" dirty="0"/>
            </a:br>
            <a:endParaRPr dirty="0"/>
          </a:p>
          <a:p>
            <a:pPr marL="457200" lvl="0" indent="-304800" algn="l" rtl="0">
              <a:spcBef>
                <a:spcPts val="0"/>
              </a:spcBef>
              <a:spcAft>
                <a:spcPts val="0"/>
              </a:spcAft>
              <a:buSzPts val="1200"/>
              <a:buChar char="•"/>
            </a:pPr>
            <a:r>
              <a:rPr lang="en" dirty="0"/>
              <a:t>Whenever you call a functions</a:t>
            </a:r>
            <a:endParaRPr dirty="0"/>
          </a:p>
          <a:p>
            <a:pPr marL="914400" lvl="1" indent="-298450" algn="l" rtl="0">
              <a:spcBef>
                <a:spcPts val="0"/>
              </a:spcBef>
              <a:spcAft>
                <a:spcPts val="0"/>
              </a:spcAft>
              <a:buSzPts val="1100"/>
              <a:buChar char="–"/>
            </a:pPr>
            <a:r>
              <a:rPr lang="en" dirty="0"/>
              <a:t>Assume the return type is what is returned </a:t>
            </a:r>
            <a:endParaRPr dirty="0"/>
          </a:p>
          <a:p>
            <a:pPr marL="914400" lvl="1" indent="-298450" algn="l" rtl="0">
              <a:spcBef>
                <a:spcPts val="0"/>
              </a:spcBef>
              <a:spcAft>
                <a:spcPts val="0"/>
              </a:spcAft>
              <a:buSzPts val="1100"/>
              <a:buChar char="–"/>
            </a:pPr>
            <a:r>
              <a:rPr lang="en" dirty="0"/>
              <a:t>Think of replacing the function name with the answer</a:t>
            </a:r>
            <a:endParaRPr dirty="0"/>
          </a:p>
          <a:p>
            <a:pPr marL="914400" lvl="0" indent="0" algn="l" rtl="0">
              <a:spcBef>
                <a:spcPts val="400"/>
              </a:spcBef>
              <a:spcAft>
                <a:spcPts val="0"/>
              </a:spcAft>
              <a:buNone/>
            </a:pPr>
            <a:endParaRPr dirty="0"/>
          </a:p>
          <a:p>
            <a:pPr marL="914400" lvl="0" indent="0" algn="l" rtl="0">
              <a:spcBef>
                <a:spcPts val="400"/>
              </a:spcBef>
              <a:spcAft>
                <a:spcPts val="0"/>
              </a:spcAft>
              <a:buNone/>
            </a:pPr>
            <a:endParaRPr dirty="0"/>
          </a:p>
          <a:p>
            <a:pPr marL="0" lvl="0" indent="0" algn="l" rtl="0">
              <a:spcBef>
                <a:spcPts val="400"/>
              </a:spcBef>
              <a:spcAft>
                <a:spcPts val="400"/>
              </a:spcAft>
              <a:buNone/>
            </a:pPr>
            <a:endParaRPr dirty="0"/>
          </a:p>
        </p:txBody>
      </p:sp>
      <p:sp>
        <p:nvSpPr>
          <p:cNvPr id="228" name="Google Shape;228;p44"/>
          <p:cNvSpPr txBox="1">
            <a:spLocks noGrp="1"/>
          </p:cNvSpPr>
          <p:nvPr>
            <p:ph type="body" idx="4294967295"/>
          </p:nvPr>
        </p:nvSpPr>
        <p:spPr>
          <a:xfrm>
            <a:off x="5104737" y="4080385"/>
            <a:ext cx="3623601" cy="382588"/>
          </a:xfrm>
          <a:prstGeom prst="rect">
            <a:avLst/>
          </a:prstGeom>
        </p:spPr>
        <p:txBody>
          <a:bodyPr spcFirstLastPara="1" wrap="square" lIns="60500" tIns="60500" rIns="60500" bIns="60500" anchor="t" anchorCtr="0">
            <a:noAutofit/>
          </a:bodyPr>
          <a:lstStyle/>
          <a:p>
            <a:pPr marL="0" lvl="0" indent="0" algn="l" rtl="0">
              <a:spcBef>
                <a:spcPts val="400"/>
              </a:spcBef>
              <a:spcAft>
                <a:spcPts val="400"/>
              </a:spcAft>
              <a:buNone/>
            </a:pPr>
            <a:r>
              <a:rPr lang="en" dirty="0"/>
              <a:t>Notice:  Alan Turning simply replaces ‘</a:t>
            </a:r>
            <a:r>
              <a:rPr lang="en" dirty="0" err="1"/>
              <a:t>getName</a:t>
            </a:r>
            <a:r>
              <a:rPr lang="en" dirty="0"/>
              <a:t>()’</a:t>
            </a:r>
            <a:endParaRPr dirty="0"/>
          </a:p>
        </p:txBody>
      </p:sp>
      <p:sp>
        <p:nvSpPr>
          <p:cNvPr id="230" name="Google Shape;230;p44"/>
          <p:cNvSpPr txBox="1"/>
          <p:nvPr/>
        </p:nvSpPr>
        <p:spPr>
          <a:xfrm>
            <a:off x="5944075" y="3276025"/>
            <a:ext cx="1684500" cy="26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latin typeface="Proxima Nova"/>
                <a:ea typeface="Proxima Nova"/>
                <a:cs typeface="Proxima Nova"/>
                <a:sym typeface="Proxima Nova"/>
              </a:rPr>
              <a:t>The program output is</a:t>
            </a:r>
            <a:endParaRPr sz="1100" dirty="0">
              <a:latin typeface="Proxima Nova"/>
              <a:ea typeface="Proxima Nova"/>
              <a:cs typeface="Proxima Nova"/>
              <a:sym typeface="Proxima Nova"/>
            </a:endParaRPr>
          </a:p>
        </p:txBody>
      </p:sp>
      <p:pic>
        <p:nvPicPr>
          <p:cNvPr id="3" name="Picture 2" descr="Text&#10;&#10;Description automatically generated">
            <a:extLst>
              <a:ext uri="{FF2B5EF4-FFF2-40B4-BE49-F238E27FC236}">
                <a16:creationId xmlns:a16="http://schemas.microsoft.com/office/drawing/2014/main" id="{B65DC49D-8093-2E43-A138-341E40DE29B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36091" b="6004"/>
          <a:stretch/>
        </p:blipFill>
        <p:spPr>
          <a:xfrm>
            <a:off x="5588276" y="1143525"/>
            <a:ext cx="2396097" cy="1893917"/>
          </a:xfrm>
          <a:prstGeom prst="rect">
            <a:avLst/>
          </a:prstGeom>
        </p:spPr>
      </p:pic>
      <p:pic>
        <p:nvPicPr>
          <p:cNvPr id="5" name="Picture 4" descr="Text&#10;&#10;Description automatically generated">
            <a:extLst>
              <a:ext uri="{FF2B5EF4-FFF2-40B4-BE49-F238E27FC236}">
                <a16:creationId xmlns:a16="http://schemas.microsoft.com/office/drawing/2014/main" id="{8DA229A3-8E02-0B47-A3F1-92F46C4D7955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70038" r="76292" b="12984"/>
          <a:stretch/>
        </p:blipFill>
        <p:spPr>
          <a:xfrm>
            <a:off x="5829717" y="3577502"/>
            <a:ext cx="1798858" cy="30919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Google Shape;235;p45"/>
          <p:cNvSpPr txBox="1">
            <a:spLocks noGrp="1"/>
          </p:cNvSpPr>
          <p:nvPr>
            <p:ph type="title"/>
          </p:nvPr>
        </p:nvSpPr>
        <p:spPr>
          <a:xfrm>
            <a:off x="319338" y="2235743"/>
            <a:ext cx="8312700" cy="672000"/>
          </a:xfrm>
          <a:prstGeom prst="rect">
            <a:avLst/>
          </a:prstGeom>
        </p:spPr>
        <p:txBody>
          <a:bodyPr spcFirstLastPara="1" wrap="square" lIns="60500" tIns="60500" rIns="60500" bIns="60500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Why Functions and Objects?</a:t>
            </a:r>
            <a:endParaRPr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Google Shape;240;p46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wrap="square" lIns="60500" tIns="60500" rIns="60500" bIns="6050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DRY Code</a:t>
            </a:r>
            <a:endParaRPr dirty="0"/>
          </a:p>
        </p:txBody>
      </p:sp>
      <p:sp>
        <p:nvSpPr>
          <p:cNvPr id="241" name="Google Shape;241;p46"/>
          <p:cNvSpPr txBox="1">
            <a:spLocks noGrp="1"/>
          </p:cNvSpPr>
          <p:nvPr>
            <p:ph type="body" idx="1"/>
          </p:nvPr>
        </p:nvSpPr>
        <p:spPr>
          <a:xfrm>
            <a:off x="415650" y="1271075"/>
            <a:ext cx="5209500" cy="3535200"/>
          </a:xfrm>
          <a:prstGeom prst="rect">
            <a:avLst/>
          </a:prstGeom>
        </p:spPr>
        <p:txBody>
          <a:bodyPr spcFirstLastPara="1" wrap="square" lIns="60500" tIns="60500" rIns="60500" bIns="60500" anchor="t" anchorCtr="0">
            <a:noAutofit/>
          </a:bodyPr>
          <a:lstStyle/>
          <a:p>
            <a:pPr marL="457200" lvl="0" indent="-304800" algn="l" rtl="0">
              <a:spcBef>
                <a:spcPts val="400"/>
              </a:spcBef>
              <a:spcAft>
                <a:spcPts val="0"/>
              </a:spcAft>
              <a:buSzPts val="1200"/>
              <a:buChar char="●"/>
            </a:pPr>
            <a:r>
              <a:rPr lang="en" dirty="0"/>
              <a:t>Code should be DRY</a:t>
            </a:r>
            <a:endParaRPr dirty="0"/>
          </a:p>
          <a:p>
            <a:pPr marL="914400" lvl="1" indent="-298450" algn="l" rtl="0">
              <a:spcBef>
                <a:spcPts val="0"/>
              </a:spcBef>
              <a:spcAft>
                <a:spcPts val="0"/>
              </a:spcAft>
              <a:buSzPts val="1100"/>
              <a:buChar char="○"/>
            </a:pPr>
            <a:r>
              <a:rPr lang="en" b="1" u="sng" dirty="0"/>
              <a:t>D</a:t>
            </a:r>
            <a:r>
              <a:rPr lang="en" dirty="0"/>
              <a:t>on’t </a:t>
            </a:r>
            <a:r>
              <a:rPr lang="en" b="1" u="sng" dirty="0"/>
              <a:t>R</a:t>
            </a:r>
            <a:r>
              <a:rPr lang="en" dirty="0"/>
              <a:t>epeat </a:t>
            </a:r>
            <a:r>
              <a:rPr lang="en" b="1" u="sng" dirty="0"/>
              <a:t>Y</a:t>
            </a:r>
            <a:r>
              <a:rPr lang="en" dirty="0"/>
              <a:t>ourself</a:t>
            </a:r>
            <a:endParaRPr dirty="0"/>
          </a:p>
          <a:p>
            <a:pPr marL="457200" lvl="0" indent="-304800" algn="l" rtl="0">
              <a:spcBef>
                <a:spcPts val="0"/>
              </a:spcBef>
              <a:spcAft>
                <a:spcPts val="0"/>
              </a:spcAft>
              <a:buSzPts val="1200"/>
              <a:buChar char="●"/>
            </a:pPr>
            <a:r>
              <a:rPr lang="en" dirty="0"/>
              <a:t>Code should be</a:t>
            </a:r>
            <a:endParaRPr dirty="0"/>
          </a:p>
          <a:p>
            <a:pPr marL="914400" lvl="1" indent="-298450" algn="l" rtl="0">
              <a:spcBef>
                <a:spcPts val="0"/>
              </a:spcBef>
              <a:spcAft>
                <a:spcPts val="0"/>
              </a:spcAft>
              <a:buSzPts val="1100"/>
              <a:buChar char="○"/>
            </a:pPr>
            <a:r>
              <a:rPr lang="en" dirty="0"/>
              <a:t>Reusable </a:t>
            </a:r>
            <a:endParaRPr dirty="0"/>
          </a:p>
          <a:p>
            <a:pPr marL="914400" lvl="1" indent="-298450" algn="l" rtl="0">
              <a:spcBef>
                <a:spcPts val="0"/>
              </a:spcBef>
              <a:spcAft>
                <a:spcPts val="0"/>
              </a:spcAft>
              <a:buSzPts val="1100"/>
              <a:buChar char="○"/>
            </a:pPr>
            <a:r>
              <a:rPr lang="en" dirty="0"/>
              <a:t>Small Snippets</a:t>
            </a:r>
            <a:endParaRPr dirty="0"/>
          </a:p>
          <a:p>
            <a:pPr marL="457200" lvl="0" indent="-304800" algn="l" rtl="0">
              <a:spcBef>
                <a:spcPts val="0"/>
              </a:spcBef>
              <a:spcAft>
                <a:spcPts val="0"/>
              </a:spcAft>
              <a:buSzPts val="1200"/>
              <a:buChar char="●"/>
            </a:pPr>
            <a:r>
              <a:rPr lang="en" dirty="0"/>
              <a:t>Reusable code</a:t>
            </a:r>
            <a:endParaRPr dirty="0"/>
          </a:p>
          <a:p>
            <a:pPr marL="914400" lvl="1" indent="-298450" algn="l" rtl="0">
              <a:spcBef>
                <a:spcPts val="0"/>
              </a:spcBef>
              <a:spcAft>
                <a:spcPts val="0"/>
              </a:spcAft>
              <a:buSzPts val="1100"/>
              <a:buChar char="○"/>
            </a:pPr>
            <a:r>
              <a:rPr lang="en" dirty="0"/>
              <a:t>Only write once</a:t>
            </a:r>
            <a:endParaRPr dirty="0"/>
          </a:p>
          <a:p>
            <a:pPr marL="914400" lvl="1" indent="-298450" algn="l" rtl="0">
              <a:spcBef>
                <a:spcPts val="0"/>
              </a:spcBef>
              <a:spcAft>
                <a:spcPts val="0"/>
              </a:spcAft>
              <a:buSzPts val="1100"/>
              <a:buChar char="○"/>
            </a:pPr>
            <a:r>
              <a:rPr lang="en" dirty="0"/>
              <a:t>Use in multiple applications</a:t>
            </a:r>
            <a:endParaRPr dirty="0"/>
          </a:p>
          <a:p>
            <a:pPr marL="457200" lvl="0" indent="-304800" algn="l" rtl="0">
              <a:spcBef>
                <a:spcPts val="0"/>
              </a:spcBef>
              <a:spcAft>
                <a:spcPts val="0"/>
              </a:spcAft>
              <a:buSzPts val="1200"/>
              <a:buChar char="●"/>
            </a:pPr>
            <a:r>
              <a:rPr lang="en" dirty="0"/>
              <a:t>C++</a:t>
            </a:r>
            <a:endParaRPr dirty="0"/>
          </a:p>
          <a:p>
            <a:pPr marL="914400" lvl="1" indent="-298450" algn="l" rtl="0">
              <a:spcBef>
                <a:spcPts val="0"/>
              </a:spcBef>
              <a:spcAft>
                <a:spcPts val="0"/>
              </a:spcAft>
              <a:buSzPts val="1100"/>
              <a:buChar char="○"/>
            </a:pPr>
            <a:r>
              <a:rPr lang="en" dirty="0"/>
              <a:t>Functions are blocks of reusable code</a:t>
            </a:r>
            <a:endParaRPr dirty="0"/>
          </a:p>
          <a:p>
            <a:pPr marL="1371600" lvl="2" indent="-298450" algn="l" rtl="0">
              <a:spcBef>
                <a:spcPts val="0"/>
              </a:spcBef>
              <a:spcAft>
                <a:spcPts val="0"/>
              </a:spcAft>
              <a:buSzPts val="1100"/>
              <a:buChar char="■"/>
            </a:pPr>
            <a:r>
              <a:rPr lang="en" dirty="0"/>
              <a:t>Ideally,  no more than 20 instructions</a:t>
            </a:r>
            <a:endParaRPr dirty="0"/>
          </a:p>
          <a:p>
            <a:pPr marL="914400" lvl="1" indent="-298450" algn="l" rtl="0">
              <a:spcBef>
                <a:spcPts val="0"/>
              </a:spcBef>
              <a:spcAft>
                <a:spcPts val="0"/>
              </a:spcAft>
              <a:buSzPts val="1100"/>
              <a:buChar char="○"/>
            </a:pPr>
            <a:r>
              <a:rPr lang="en" dirty="0"/>
              <a:t>Objects are blocks of information, with reusable code / functions</a:t>
            </a:r>
            <a:endParaRPr dirty="0"/>
          </a:p>
          <a:p>
            <a:pPr marL="914400" lvl="1" indent="-298450" algn="l" rtl="0">
              <a:spcBef>
                <a:spcPts val="0"/>
              </a:spcBef>
              <a:spcAft>
                <a:spcPts val="0"/>
              </a:spcAft>
              <a:buSzPts val="1100"/>
              <a:buChar char="○"/>
            </a:pPr>
            <a:r>
              <a:rPr lang="en" b="1" dirty="0"/>
              <a:t>CLUE</a:t>
            </a:r>
            <a:r>
              <a:rPr lang="en" dirty="0"/>
              <a:t>: If you are cutting and pasting code - it should be a function</a:t>
            </a:r>
            <a:endParaRPr dirty="0"/>
          </a:p>
          <a:p>
            <a:pPr marL="1371600" lvl="2" indent="-298450" algn="l" rtl="0">
              <a:spcBef>
                <a:spcPts val="0"/>
              </a:spcBef>
              <a:spcAft>
                <a:spcPts val="0"/>
              </a:spcAft>
              <a:buSzPts val="1100"/>
              <a:buChar char="■"/>
            </a:pPr>
            <a:r>
              <a:rPr lang="en" dirty="0"/>
              <a:t>Really, that happens</a:t>
            </a:r>
            <a:endParaRPr dirty="0"/>
          </a:p>
        </p:txBody>
      </p:sp>
      <p:sp>
        <p:nvSpPr>
          <p:cNvPr id="242" name="Google Shape;242;p46"/>
          <p:cNvSpPr/>
          <p:nvPr/>
        </p:nvSpPr>
        <p:spPr>
          <a:xfrm>
            <a:off x="5969025" y="75475"/>
            <a:ext cx="3103200" cy="9534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b="1"/>
              <a:t>Fun Fact: </a:t>
            </a:r>
            <a:br>
              <a:rPr lang="en" sz="1200"/>
            </a:br>
            <a:r>
              <a:rPr lang="en" sz="1200"/>
              <a:t>Software Engineers, Andy Hunt and Dave Thomas, are credited with first using the the term for coding in the </a:t>
            </a:r>
            <a:r>
              <a:rPr lang="en" sz="1200" b="1"/>
              <a:t>The Pragmatic Programmer</a:t>
            </a:r>
            <a:endParaRPr sz="1200" b="1" dirty="0"/>
          </a:p>
        </p:txBody>
      </p:sp>
      <p:sp>
        <p:nvSpPr>
          <p:cNvPr id="243" name="Google Shape;243;p46"/>
          <p:cNvSpPr/>
          <p:nvPr/>
        </p:nvSpPr>
        <p:spPr>
          <a:xfrm>
            <a:off x="6746074" y="2312350"/>
            <a:ext cx="1541100" cy="8421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Divide</a:t>
            </a:r>
            <a:endParaRPr dirty="0"/>
          </a:p>
        </p:txBody>
      </p:sp>
      <p:sp>
        <p:nvSpPr>
          <p:cNvPr id="244" name="Google Shape;244;p46"/>
          <p:cNvSpPr/>
          <p:nvPr/>
        </p:nvSpPr>
        <p:spPr>
          <a:xfrm>
            <a:off x="6010900" y="3257749"/>
            <a:ext cx="880500" cy="5313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Conquer</a:t>
            </a:r>
            <a:endParaRPr dirty="0"/>
          </a:p>
        </p:txBody>
      </p:sp>
      <p:sp>
        <p:nvSpPr>
          <p:cNvPr id="245" name="Google Shape;245;p46"/>
          <p:cNvSpPr/>
          <p:nvPr/>
        </p:nvSpPr>
        <p:spPr>
          <a:xfrm>
            <a:off x="7080365" y="3257749"/>
            <a:ext cx="880500" cy="5313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Conquer</a:t>
            </a:r>
            <a:endParaRPr dirty="0"/>
          </a:p>
        </p:txBody>
      </p:sp>
      <p:sp>
        <p:nvSpPr>
          <p:cNvPr id="246" name="Google Shape;246;p46"/>
          <p:cNvSpPr/>
          <p:nvPr/>
        </p:nvSpPr>
        <p:spPr>
          <a:xfrm>
            <a:off x="8149830" y="3257749"/>
            <a:ext cx="880500" cy="5313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Conquer</a:t>
            </a:r>
            <a:endParaRPr dirty="0"/>
          </a:p>
        </p:txBody>
      </p:sp>
      <p:sp>
        <p:nvSpPr>
          <p:cNvPr id="247" name="Google Shape;247;p46"/>
          <p:cNvSpPr/>
          <p:nvPr/>
        </p:nvSpPr>
        <p:spPr>
          <a:xfrm>
            <a:off x="6750034" y="3892296"/>
            <a:ext cx="1541100" cy="8421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Glue</a:t>
            </a:r>
            <a:endParaRPr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Parcel">
  <a:themeElements>
    <a:clrScheme name="Parcel">
      <a:dk1>
        <a:srgbClr val="000000"/>
      </a:dk1>
      <a:lt1>
        <a:srgbClr val="FFFFFF"/>
      </a:lt1>
      <a:dk2>
        <a:srgbClr val="4A5356"/>
      </a:dk2>
      <a:lt2>
        <a:srgbClr val="E8E3CE"/>
      </a:lt2>
      <a:accent1>
        <a:srgbClr val="F6A21D"/>
      </a:accent1>
      <a:accent2>
        <a:srgbClr val="9BAFB5"/>
      </a:accent2>
      <a:accent3>
        <a:srgbClr val="C96731"/>
      </a:accent3>
      <a:accent4>
        <a:srgbClr val="9CA383"/>
      </a:accent4>
      <a:accent5>
        <a:srgbClr val="87795D"/>
      </a:accent5>
      <a:accent6>
        <a:srgbClr val="A0988C"/>
      </a:accent6>
      <a:hlink>
        <a:srgbClr val="00B0F0"/>
      </a:hlink>
      <a:folHlink>
        <a:srgbClr val="738F97"/>
      </a:folHlink>
    </a:clrScheme>
    <a:fontScheme name="Parcel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Parcel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107000"/>
                <a:lumMod val="103000"/>
              </a:schemeClr>
            </a:gs>
            <a:gs pos="100000">
              <a:schemeClr val="phClr">
                <a:tint val="82000"/>
                <a:satMod val="109000"/>
                <a:lumMod val="103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7000"/>
                <a:satMod val="100000"/>
                <a:lumMod val="102000"/>
              </a:schemeClr>
            </a:gs>
            <a:gs pos="50000">
              <a:schemeClr val="phClr">
                <a:shade val="100000"/>
                <a:satMod val="103000"/>
                <a:lumMod val="100000"/>
              </a:schemeClr>
            </a:gs>
            <a:gs pos="100000">
              <a:schemeClr val="phClr">
                <a:shade val="93000"/>
                <a:satMod val="11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5880" dist="1524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prstMaterial="dkEdge">
            <a:bevelT w="0" h="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7000"/>
                <a:shade val="100000"/>
                <a:satMod val="185000"/>
                <a:lumMod val="120000"/>
              </a:schemeClr>
            </a:gs>
            <a:gs pos="100000">
              <a:schemeClr val="phClr">
                <a:tint val="96000"/>
                <a:shade val="95000"/>
                <a:satMod val="215000"/>
                <a:lumMod val="80000"/>
              </a:schemeClr>
            </a:gs>
          </a:gsLst>
          <a:path path="circle">
            <a:fillToRect l="50000" t="55000" r="125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cel" id="{8BEC4385-4EB9-4D53-BFB5-0EA123736B6D}" vid="{4DB32801-28C0-48B0-8C1D-A9A58613615A}"/>
    </a:ext>
  </a:extLst>
</a:theme>
</file>

<file path=ppt/theme/theme3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</TotalTime>
  <Words>449</Words>
  <Application>Microsoft Macintosh PowerPoint</Application>
  <PresentationFormat>On-screen Show (16:9)</PresentationFormat>
  <Paragraphs>77</Paragraphs>
  <Slides>7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7</vt:i4>
      </vt:variant>
    </vt:vector>
  </HeadingPairs>
  <TitlesOfParts>
    <vt:vector size="14" baseType="lpstr">
      <vt:lpstr>Arial</vt:lpstr>
      <vt:lpstr>Consolas</vt:lpstr>
      <vt:lpstr>Gill Sans MT</vt:lpstr>
      <vt:lpstr>Proxima Nova</vt:lpstr>
      <vt:lpstr>Source Sans Pro</vt:lpstr>
      <vt:lpstr>Simple Light</vt:lpstr>
      <vt:lpstr>Parcel</vt:lpstr>
      <vt:lpstr>PowerPoint Presentation</vt:lpstr>
      <vt:lpstr>Reusable Code</vt:lpstr>
      <vt:lpstr>Function Syntax Basics</vt:lpstr>
      <vt:lpstr>Function Name &amp; Parameters</vt:lpstr>
      <vt:lpstr>Return Type</vt:lpstr>
      <vt:lpstr>Why Functions and Objects?</vt:lpstr>
      <vt:lpstr>DRY Code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Wells,Gregory</dc:creator>
  <cp:lastModifiedBy>Ernst,Matthew</cp:lastModifiedBy>
  <cp:revision>6</cp:revision>
  <dcterms:modified xsi:type="dcterms:W3CDTF">2021-06-11T00:01:00Z</dcterms:modified>
</cp:coreProperties>
</file>