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0"/>
  </p:notesMasterIdLst>
  <p:sldIdLst>
    <p:sldId id="745" r:id="rId5"/>
    <p:sldId id="748" r:id="rId6"/>
    <p:sldId id="749" r:id="rId7"/>
    <p:sldId id="751" r:id="rId8"/>
    <p:sldId id="750" r:id="rId9"/>
  </p:sldIdLst>
  <p:sldSz cx="12192000" cy="6858000"/>
  <p:notesSz cx="6858000" cy="9144000"/>
  <p:defaultTextStyle>
    <a:defPPr>
      <a:defRPr lang="en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V1" id="{10A21BAB-C4AD-1B4A-8931-DCECE890AF5A}">
          <p14:sldIdLst>
            <p14:sldId id="745"/>
            <p14:sldId id="748"/>
            <p14:sldId id="749"/>
            <p14:sldId id="751"/>
            <p14:sldId id="750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EBEFF"/>
    <a:srgbClr val="44546A"/>
    <a:srgbClr val="FF6C45"/>
    <a:srgbClr val="FEE9D6"/>
    <a:srgbClr val="FF5960"/>
    <a:srgbClr val="08174D"/>
    <a:srgbClr val="5A6489"/>
    <a:srgbClr val="224669"/>
    <a:srgbClr val="2F293E"/>
    <a:srgbClr val="FFEAD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7B26C5-4107-4FEC-AEDC-1716B250A1EF}" styleName="Style clair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69012ECD-51FC-41F1-AA8D-1B2483CD663E}" styleName="Style léger 2 - Accentuation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8FD4443E-F989-4FC4-A0C8-D5A2AF1F390B}" styleName="Style foncé 1 - Accentuation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5758FB7-9AC5-4552-8A53-C91805E547FA}" styleName="Style à thème 1 - Accentuation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F5AB1C69-6EDB-4FF4-983F-18BD219EF322}" styleName="Style moyen 2 - Accentuation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38523" autoAdjust="0"/>
    <p:restoredTop sz="94660"/>
  </p:normalViewPr>
  <p:slideViewPr>
    <p:cSldViewPr snapToGrid="0">
      <p:cViewPr varScale="1">
        <p:scale>
          <a:sx n="63" d="100"/>
          <a:sy n="63" d="100"/>
        </p:scale>
        <p:origin x="9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2EE8696-3B2B-7D49-B212-A8F746F3A84B}" type="datetimeFigureOut">
              <a:rPr lang="es-ES_tradnl" smtClean="0"/>
              <a:t>14/10/2022</a:t>
            </a:fld>
            <a:endParaRPr lang="es-ES_trad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_trad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s-ES_trad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52C3A3-8174-F141-B491-7F0E98D116D0}" type="slidenum">
              <a:rPr lang="es-ES_tradnl" smtClean="0"/>
              <a:t>‹N°›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val="13466631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E624EA-1F25-0B46-8A62-E422EF4F8C3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3E44A85-3E82-8341-A2E8-10D675B26A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6F151E-F7F9-0145-B0BC-3A898F3D95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6423B5-3B7F-794C-A004-744184C291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71D655-9DD1-8E4E-925C-6D2908519F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0966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B1B468-570A-E143-81E0-88A51D58F2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624FF18-97CD-F145-8BCA-6EE0F1E256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B515BD-DE5A-5B42-AB83-D7F481DF3E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E7E3DA-B2B1-7347-8C5E-6B053D2DD0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1C4702-6C6E-CB45-91B9-8D508E8E02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63049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6197A56-1084-8744-B674-1A748286F57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24FC31B-35A2-6E46-955D-4AE2C45F2E2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300FAE-B000-104C-96F1-F594154024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10C994-0A2F-E445-A73A-5DEFF34716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4F8A3E-C11A-D543-A66F-B4EEF2F687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85962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EFF955-C96B-AE4E-96D9-1A67B47D28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DEC029F-68AD-C446-9665-563D7F0E91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A97AF5-25F4-8647-B443-6A1F255225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87ACDF-99FC-C343-988D-536FC00F84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A1592B-CA75-4249-941A-7412341E4F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1518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3857C2-DD86-A94B-93B8-1232A4067C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5DB49E-2974-CA46-A237-1D5BFBE83CB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93A00C-0CA4-E641-A739-54DFE08812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430900A-5597-E542-BD9A-6BAEC8CCD1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CBB631-A572-FC4E-8921-78AB1A2264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36384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E1EF58-0475-044F-9582-C615575464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5DF81B9-1E90-834F-BD6D-9E41ED13A86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27478FB-DC1F-AF4F-8141-28D69CF4DAC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718CF64-CCEA-9949-AA7A-0EB01458E5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EC6B7C-68F6-2C4E-A93C-3C9766D60B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33A07A-546F-F245-B442-45C70FEC11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977381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FDEADA-CAC2-D34C-BB09-BA532BBEC5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830CE6-7A0C-214D-B58C-4D360DA0C4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1008DB4-3B36-464C-B0F7-43299585A0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9E960CF-9C5C-0C45-A0E5-32DF2A0E0FF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BB7A24D-8D4B-4240-9555-16E34831494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FBABD6A-C968-7A47-AC0A-07D70A3D2D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D762947-370A-3D4A-88AA-290AF5551D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9CDC476-6A34-CA42-BC4D-8569DE1B25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502370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0505BE-4BD4-A64B-9268-420C41FC93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7A40BFD-3818-BA46-9933-514D5106C6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E9E0BEB-419E-524F-AF0F-2A3871ED74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27997D3-6F76-2641-82F6-52BD7D72E8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85103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0F4A069-797E-1749-8F03-CA0F4A994A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2137365-CB68-584A-BEA0-160EE4B791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5F99054-421B-C842-BE9A-A9ADE24C8E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62538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AE55AF-B49F-484D-8373-0E6859A0B1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60D6A5F-F3C4-3648-BE71-4938031A1D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AA4D609-E5AE-F24B-B47B-AF982EBBC59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C9FFC77-3DCA-4140-9ED7-6B2B462A9D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740642C-88B8-DC45-9B22-E794ACFA81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2AC9E80-E845-E84B-B1B9-1EF6736239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31232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139749-A169-B640-AAE6-B5CED8A905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2CE23F5-3C88-F142-9DB1-2300FABAD49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28E174D-26E0-244A-88FE-ABF18A4F43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9F97117-C459-C240-B80C-47A1CA71D7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7BFE52B-9EE1-6045-AE9B-E2AE6D9053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44185FC-DDB5-5640-875F-6E679154EA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850098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BA97D48-1144-1543-A9D0-6D8F30B55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CB91358-EB14-1644-8137-FF2E84DCAF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8A87CC-5B90-3C4E-AA24-B5E1F035DA5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160E5B-2E24-B941-8DE0-C0A90C36B7C5}" type="datetimeFigureOut">
              <a:rPr lang="en-GB" smtClean="0"/>
              <a:t>14/10/2022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21A7A4-2094-2E4E-ADD0-07CC8DC2C66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D69577-F99D-4141-90F1-A6EA6A58103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D457E1-C03A-514C-93B6-2CB6674E8CD0}" type="slidenum">
              <a:rPr lang="en-GB" smtClean="0"/>
              <a:t>‹N°›</a:t>
            </a:fld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2D484D0-E93D-3B4C-B946-B317F29E3332}"/>
              </a:ext>
            </a:extLst>
          </p:cNvPr>
          <p:cNvSpPr txBox="1"/>
          <p:nvPr userDrawn="1">
            <p:extLst>
              <p:ext uri="{1162E1C5-73C7-4A58-AE30-91384D911F3F}">
                <p184:classification xmlns:p184="http://schemas.microsoft.com/office/powerpoint/2018/4/main" val="ftr"/>
              </p:ext>
            </p:extLst>
          </p:nvPr>
        </p:nvSpPr>
        <p:spPr>
          <a:xfrm>
            <a:off x="5801487" y="6705600"/>
            <a:ext cx="433388" cy="152400"/>
          </a:xfrm>
          <a:prstGeom prst="rect">
            <a:avLst/>
          </a:prstGeom>
        </p:spPr>
        <p:txBody>
          <a:bodyPr horzOverflow="overflow" lIns="0" tIns="0" rIns="0" bIns="0">
            <a:spAutoFit/>
          </a:bodyPr>
          <a:lstStyle/>
          <a:p>
            <a:pPr algn="ctr"/>
            <a:r>
              <a:rPr lang="en-GB" sz="100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Internal</a:t>
            </a:r>
          </a:p>
        </p:txBody>
      </p:sp>
      <p:sp>
        <p:nvSpPr>
          <p:cNvPr id="7" name="MSIPCMContentMarking" descr="{&quot;HashCode&quot;:-496329073,&quot;Placement&quot;:&quot;Footer&quot;,&quot;Top&quot;:507.1359,&quot;Left&quot;:0.0,&quot;SlideWidth&quot;:960,&quot;SlideHeight&quot;:540}">
            <a:extLst>
              <a:ext uri="{FF2B5EF4-FFF2-40B4-BE49-F238E27FC236}">
                <a16:creationId xmlns:a16="http://schemas.microsoft.com/office/drawing/2014/main" id="{B69883B0-77FA-47F9-B4C1-41CBD9B28E2F}"/>
              </a:ext>
            </a:extLst>
          </p:cNvPr>
          <p:cNvSpPr txBox="1"/>
          <p:nvPr userDrawn="1"/>
        </p:nvSpPr>
        <p:spPr>
          <a:xfrm>
            <a:off x="0" y="6440626"/>
            <a:ext cx="1394988" cy="417374"/>
          </a:xfrm>
          <a:prstGeom prst="rect">
            <a:avLst/>
          </a:prstGeom>
          <a:noFill/>
        </p:spPr>
        <p:txBody>
          <a:bodyPr vert="horz" wrap="square" lIns="0" tIns="0" rIns="0" bIns="0" rtlCol="0" anchor="ctr" anchorCtr="1">
            <a:spAutoFit/>
          </a:bodyPr>
          <a:lstStyle/>
          <a:p>
            <a:pPr algn="l">
              <a:spcBef>
                <a:spcPts val="0"/>
              </a:spcBef>
              <a:spcAft>
                <a:spcPts val="0"/>
              </a:spcAft>
            </a:pPr>
            <a:r>
              <a:rPr lang="fr-FR" sz="1000">
                <a:solidFill>
                  <a:srgbClr val="000000"/>
                </a:solidFill>
                <a:latin typeface="Calibri" panose="020F0502020204030204" pitchFamily="34" charset="0"/>
              </a:rPr>
              <a:t>
 Classification : Public </a:t>
            </a:r>
          </a:p>
        </p:txBody>
      </p:sp>
    </p:spTree>
    <p:extLst>
      <p:ext uri="{BB962C8B-B14F-4D97-AF65-F5344CB8AC3E}">
        <p14:creationId xmlns:p14="http://schemas.microsoft.com/office/powerpoint/2010/main" val="21721904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my-app.axa.fr/" TargetMode="External"/><Relationship Id="rId2" Type="http://schemas.openxmlformats.org/officeDocument/2006/relationships/hyperlink" Target="https://oidc-provider.axa.fr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Connecteur droit avec flèche 3">
            <a:extLst>
              <a:ext uri="{FF2B5EF4-FFF2-40B4-BE49-F238E27FC236}">
                <a16:creationId xmlns:a16="http://schemas.microsoft.com/office/drawing/2014/main" id="{C4D50364-716C-4223-A8DD-E570B29A5B81}"/>
              </a:ext>
            </a:extLst>
          </p:cNvPr>
          <p:cNvCxnSpPr>
            <a:cxnSpLocks/>
          </p:cNvCxnSpPr>
          <p:nvPr/>
        </p:nvCxnSpPr>
        <p:spPr>
          <a:xfrm>
            <a:off x="694991" y="3967741"/>
            <a:ext cx="9931400" cy="0"/>
          </a:xfrm>
          <a:prstGeom prst="straightConnector1">
            <a:avLst/>
          </a:prstGeom>
          <a:ln w="127000">
            <a:gradFill flip="none" rotWithShape="1">
              <a:gsLst>
                <a:gs pos="50000">
                  <a:srgbClr val="00B050"/>
                </a:gs>
                <a:gs pos="100000">
                  <a:schemeClr val="accent6">
                    <a:lumMod val="60000"/>
                    <a:lumOff val="40000"/>
                  </a:schemeClr>
                </a:gs>
                <a:gs pos="0">
                  <a:schemeClr val="accent1">
                    <a:lumMod val="75000"/>
                  </a:schemeClr>
                </a:gs>
              </a:gsLst>
              <a:lin ang="0" scaled="1"/>
              <a:tileRect/>
            </a:gra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Ellipse 12">
            <a:extLst>
              <a:ext uri="{FF2B5EF4-FFF2-40B4-BE49-F238E27FC236}">
                <a16:creationId xmlns:a16="http://schemas.microsoft.com/office/drawing/2014/main" id="{83E3FB55-64A5-4C1C-B70C-5B0ABBEE86AB}"/>
              </a:ext>
            </a:extLst>
          </p:cNvPr>
          <p:cNvSpPr/>
          <p:nvPr/>
        </p:nvSpPr>
        <p:spPr>
          <a:xfrm>
            <a:off x="764438" y="3426200"/>
            <a:ext cx="174618" cy="177794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ZoneTexte 13">
            <a:extLst>
              <a:ext uri="{FF2B5EF4-FFF2-40B4-BE49-F238E27FC236}">
                <a16:creationId xmlns:a16="http://schemas.microsoft.com/office/drawing/2014/main" id="{50A5BA8F-9730-412A-9B9E-6A2AA938F1F0}"/>
              </a:ext>
            </a:extLst>
          </p:cNvPr>
          <p:cNvSpPr txBox="1"/>
          <p:nvPr/>
        </p:nvSpPr>
        <p:spPr>
          <a:xfrm>
            <a:off x="278461" y="1069498"/>
            <a:ext cx="1630328" cy="707886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1100">
                <a:solidFill>
                  <a:schemeClr val="bg1"/>
                </a:solidFill>
              </a:defRPr>
            </a:lvl1pPr>
          </a:lstStyle>
          <a:p>
            <a:r>
              <a:rPr lang="fr-FR" sz="2000" dirty="0"/>
              <a:t>OIDC client</a:t>
            </a:r>
            <a:br>
              <a:rPr lang="fr-FR" sz="2000" dirty="0"/>
            </a:br>
            <a:r>
              <a:rPr lang="fr-FR" sz="2000" dirty="0"/>
              <a:t>localStorage</a:t>
            </a:r>
          </a:p>
        </p:txBody>
      </p:sp>
      <p:sp>
        <p:nvSpPr>
          <p:cNvPr id="19" name="Ellipse 18">
            <a:extLst>
              <a:ext uri="{FF2B5EF4-FFF2-40B4-BE49-F238E27FC236}">
                <a16:creationId xmlns:a16="http://schemas.microsoft.com/office/drawing/2014/main" id="{417360F2-92D1-4F86-9401-E804BB44FBF5}"/>
              </a:ext>
            </a:extLst>
          </p:cNvPr>
          <p:cNvSpPr/>
          <p:nvPr/>
        </p:nvSpPr>
        <p:spPr>
          <a:xfrm>
            <a:off x="2894092" y="3423916"/>
            <a:ext cx="174618" cy="177794"/>
          </a:xfrm>
          <a:prstGeom prst="ellipse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0" name="ZoneTexte 19">
            <a:extLst>
              <a:ext uri="{FF2B5EF4-FFF2-40B4-BE49-F238E27FC236}">
                <a16:creationId xmlns:a16="http://schemas.microsoft.com/office/drawing/2014/main" id="{B034B4DE-373E-48AD-BDE8-14D513CFB1E5}"/>
              </a:ext>
            </a:extLst>
          </p:cNvPr>
          <p:cNvSpPr txBox="1"/>
          <p:nvPr/>
        </p:nvSpPr>
        <p:spPr>
          <a:xfrm>
            <a:off x="1463554" y="2075928"/>
            <a:ext cx="2159131" cy="707886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OIDC client</a:t>
            </a:r>
            <a:br>
              <a:rPr lang="fr-FR" dirty="0"/>
            </a:br>
            <a:r>
              <a:rPr lang="fr-FR" dirty="0"/>
              <a:t>sessionStorage</a:t>
            </a:r>
          </a:p>
        </p:txBody>
      </p:sp>
      <p:sp>
        <p:nvSpPr>
          <p:cNvPr id="25" name="ZoneTexte 24">
            <a:extLst>
              <a:ext uri="{FF2B5EF4-FFF2-40B4-BE49-F238E27FC236}">
                <a16:creationId xmlns:a16="http://schemas.microsoft.com/office/drawing/2014/main" id="{C3B0EBD8-5511-4B33-91CE-9FDB2CF89209}"/>
              </a:ext>
            </a:extLst>
          </p:cNvPr>
          <p:cNvSpPr txBox="1"/>
          <p:nvPr/>
        </p:nvSpPr>
        <p:spPr>
          <a:xfrm>
            <a:off x="8304408" y="248831"/>
            <a:ext cx="2202183" cy="1323439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OIDC client</a:t>
            </a:r>
            <a:br>
              <a:rPr lang="fr-FR" dirty="0"/>
            </a:br>
            <a:r>
              <a:rPr lang="fr-FR" dirty="0" err="1"/>
              <a:t>ServiceWorker</a:t>
            </a:r>
            <a:br>
              <a:rPr lang="fr-FR" dirty="0"/>
            </a:br>
            <a:r>
              <a:rPr lang="fr-FR" dirty="0" err="1"/>
              <a:t>Access_Token</a:t>
            </a:r>
            <a:endParaRPr lang="fr-FR" dirty="0"/>
          </a:p>
          <a:p>
            <a:r>
              <a:rPr lang="fr-FR" dirty="0" err="1"/>
              <a:t>Refresh_Token</a:t>
            </a:r>
            <a:endParaRPr lang="fr-FR" dirty="0"/>
          </a:p>
        </p:txBody>
      </p:sp>
      <p:sp>
        <p:nvSpPr>
          <p:cNvPr id="26" name="Ellipse 25">
            <a:extLst>
              <a:ext uri="{FF2B5EF4-FFF2-40B4-BE49-F238E27FC236}">
                <a16:creationId xmlns:a16="http://schemas.microsoft.com/office/drawing/2014/main" id="{C49AA052-CEC1-4CA9-BAD0-A741F9D3D5CD}"/>
              </a:ext>
            </a:extLst>
          </p:cNvPr>
          <p:cNvSpPr/>
          <p:nvPr/>
        </p:nvSpPr>
        <p:spPr>
          <a:xfrm>
            <a:off x="7613089" y="3423916"/>
            <a:ext cx="174618" cy="177794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ZoneTexte 26">
            <a:extLst>
              <a:ext uri="{FF2B5EF4-FFF2-40B4-BE49-F238E27FC236}">
                <a16:creationId xmlns:a16="http://schemas.microsoft.com/office/drawing/2014/main" id="{96836756-7C15-4D61-B4AA-C6931FBC55ED}"/>
              </a:ext>
            </a:extLst>
          </p:cNvPr>
          <p:cNvSpPr txBox="1"/>
          <p:nvPr/>
        </p:nvSpPr>
        <p:spPr>
          <a:xfrm>
            <a:off x="10131943" y="1646579"/>
            <a:ext cx="1928681" cy="1015663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 err="1"/>
              <a:t>Oidc</a:t>
            </a:r>
            <a:r>
              <a:rPr lang="fr-FR" dirty="0"/>
              <a:t> client</a:t>
            </a:r>
            <a:br>
              <a:rPr lang="fr-FR" dirty="0"/>
            </a:br>
            <a:r>
              <a:rPr lang="fr-FR" dirty="0" err="1"/>
              <a:t>ServiceWorker</a:t>
            </a:r>
            <a:endParaRPr lang="fr-FR" dirty="0"/>
          </a:p>
          <a:p>
            <a:r>
              <a:rPr lang="fr-FR" dirty="0" err="1"/>
              <a:t>Access_token</a:t>
            </a:r>
            <a:endParaRPr lang="fr-FR" dirty="0"/>
          </a:p>
        </p:txBody>
      </p:sp>
      <p:sp>
        <p:nvSpPr>
          <p:cNvPr id="28" name="ZoneTexte 27">
            <a:extLst>
              <a:ext uri="{FF2B5EF4-FFF2-40B4-BE49-F238E27FC236}">
                <a16:creationId xmlns:a16="http://schemas.microsoft.com/office/drawing/2014/main" id="{B780F3A4-ED09-492B-83F4-4CF29C25252F}"/>
              </a:ext>
            </a:extLst>
          </p:cNvPr>
          <p:cNvSpPr txBox="1"/>
          <p:nvPr/>
        </p:nvSpPr>
        <p:spPr>
          <a:xfrm>
            <a:off x="10652720" y="3648077"/>
            <a:ext cx="139493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/>
              <a:t>Secure</a:t>
            </a:r>
          </a:p>
        </p:txBody>
      </p:sp>
      <p:sp>
        <p:nvSpPr>
          <p:cNvPr id="15" name="Ellipse 14">
            <a:extLst>
              <a:ext uri="{FF2B5EF4-FFF2-40B4-BE49-F238E27FC236}">
                <a16:creationId xmlns:a16="http://schemas.microsoft.com/office/drawing/2014/main" id="{C3F591DB-26DD-4A3C-8D46-1DA401D7E309}"/>
              </a:ext>
            </a:extLst>
          </p:cNvPr>
          <p:cNvSpPr/>
          <p:nvPr/>
        </p:nvSpPr>
        <p:spPr>
          <a:xfrm>
            <a:off x="4479632" y="3417179"/>
            <a:ext cx="174618" cy="177794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ZoneTexte 15">
            <a:extLst>
              <a:ext uri="{FF2B5EF4-FFF2-40B4-BE49-F238E27FC236}">
                <a16:creationId xmlns:a16="http://schemas.microsoft.com/office/drawing/2014/main" id="{FB00E4AF-676D-4BBB-8EAF-ECCA11BFBC80}"/>
              </a:ext>
            </a:extLst>
          </p:cNvPr>
          <p:cNvSpPr txBox="1"/>
          <p:nvPr/>
        </p:nvSpPr>
        <p:spPr>
          <a:xfrm>
            <a:off x="3501562" y="515500"/>
            <a:ext cx="2159130" cy="1015663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OIDC server </a:t>
            </a:r>
            <a:r>
              <a:rPr lang="fr-FR" dirty="0" err="1"/>
              <a:t>side</a:t>
            </a:r>
            <a:endParaRPr lang="fr-FR" dirty="0"/>
          </a:p>
          <a:p>
            <a:r>
              <a:rPr lang="fr-FR" dirty="0"/>
              <a:t>BFF Back End for Front End</a:t>
            </a:r>
          </a:p>
        </p:txBody>
      </p:sp>
      <p:cxnSp>
        <p:nvCxnSpPr>
          <p:cNvPr id="3" name="Connecteur droit 2">
            <a:extLst>
              <a:ext uri="{FF2B5EF4-FFF2-40B4-BE49-F238E27FC236}">
                <a16:creationId xmlns:a16="http://schemas.microsoft.com/office/drawing/2014/main" id="{0E00739D-0E96-4CDF-A7CC-56696D4B98FA}"/>
              </a:ext>
            </a:extLst>
          </p:cNvPr>
          <p:cNvCxnSpPr>
            <a:cxnSpLocks/>
            <a:stCxn id="16" idx="2"/>
            <a:endCxn id="15" idx="0"/>
          </p:cNvCxnSpPr>
          <p:nvPr/>
        </p:nvCxnSpPr>
        <p:spPr>
          <a:xfrm flipH="1">
            <a:off x="4566941" y="1531163"/>
            <a:ext cx="14186" cy="1886016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Connecteur droit 21">
            <a:extLst>
              <a:ext uri="{FF2B5EF4-FFF2-40B4-BE49-F238E27FC236}">
                <a16:creationId xmlns:a16="http://schemas.microsoft.com/office/drawing/2014/main" id="{FC539407-0A85-41AF-841F-C3FD381D1B9B}"/>
              </a:ext>
            </a:extLst>
          </p:cNvPr>
          <p:cNvCxnSpPr>
            <a:cxnSpLocks/>
            <a:stCxn id="27" idx="2"/>
            <a:endCxn id="77" idx="0"/>
          </p:cNvCxnSpPr>
          <p:nvPr/>
        </p:nvCxnSpPr>
        <p:spPr>
          <a:xfrm flipH="1">
            <a:off x="9164126" y="2662242"/>
            <a:ext cx="1932158" cy="761674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Ellipse 28">
            <a:extLst>
              <a:ext uri="{FF2B5EF4-FFF2-40B4-BE49-F238E27FC236}">
                <a16:creationId xmlns:a16="http://schemas.microsoft.com/office/drawing/2014/main" id="{EBF048FF-0961-4589-B195-D0C439C4792D}"/>
              </a:ext>
            </a:extLst>
          </p:cNvPr>
          <p:cNvSpPr/>
          <p:nvPr/>
        </p:nvSpPr>
        <p:spPr>
          <a:xfrm>
            <a:off x="6094757" y="3405650"/>
            <a:ext cx="174618" cy="177794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ZoneTexte 29">
            <a:extLst>
              <a:ext uri="{FF2B5EF4-FFF2-40B4-BE49-F238E27FC236}">
                <a16:creationId xmlns:a16="http://schemas.microsoft.com/office/drawing/2014/main" id="{2FE6B061-04AB-44E3-91F1-6D76E0C00E8D}"/>
              </a:ext>
            </a:extLst>
          </p:cNvPr>
          <p:cNvSpPr txBox="1"/>
          <p:nvPr/>
        </p:nvSpPr>
        <p:spPr>
          <a:xfrm>
            <a:off x="5921232" y="361612"/>
            <a:ext cx="2202183" cy="1631216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OIDC client</a:t>
            </a:r>
            <a:br>
              <a:rPr lang="fr-FR" dirty="0"/>
            </a:br>
            <a:r>
              <a:rPr lang="fr-FR" dirty="0" err="1"/>
              <a:t>ServiceWorker</a:t>
            </a:r>
            <a:br>
              <a:rPr lang="fr-FR" dirty="0"/>
            </a:br>
            <a:r>
              <a:rPr lang="fr-FR" dirty="0" err="1"/>
              <a:t>Access_Token</a:t>
            </a:r>
            <a:endParaRPr lang="fr-FR" dirty="0"/>
          </a:p>
          <a:p>
            <a:r>
              <a:rPr lang="fr-FR" dirty="0" err="1"/>
              <a:t>Refresh_Token</a:t>
            </a:r>
            <a:endParaRPr lang="fr-FR" dirty="0"/>
          </a:p>
          <a:p>
            <a:r>
              <a:rPr lang="fr-FR" dirty="0" err="1"/>
              <a:t>Silent_Signin</a:t>
            </a:r>
            <a:endParaRPr lang="fr-FR" dirty="0"/>
          </a:p>
        </p:txBody>
      </p:sp>
      <p:cxnSp>
        <p:nvCxnSpPr>
          <p:cNvPr id="31" name="Connecteur droit 30">
            <a:extLst>
              <a:ext uri="{FF2B5EF4-FFF2-40B4-BE49-F238E27FC236}">
                <a16:creationId xmlns:a16="http://schemas.microsoft.com/office/drawing/2014/main" id="{4308638C-DF1B-4E68-8FAB-80A15F14F4DD}"/>
              </a:ext>
            </a:extLst>
          </p:cNvPr>
          <p:cNvCxnSpPr>
            <a:cxnSpLocks/>
            <a:stCxn id="20" idx="2"/>
            <a:endCxn id="19" idx="0"/>
          </p:cNvCxnSpPr>
          <p:nvPr/>
        </p:nvCxnSpPr>
        <p:spPr>
          <a:xfrm>
            <a:off x="2543120" y="2783814"/>
            <a:ext cx="438281" cy="640102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31">
            <a:extLst>
              <a:ext uri="{FF2B5EF4-FFF2-40B4-BE49-F238E27FC236}">
                <a16:creationId xmlns:a16="http://schemas.microsoft.com/office/drawing/2014/main" id="{FD594C8D-B3E7-41D2-9442-EFF44CE29569}"/>
              </a:ext>
            </a:extLst>
          </p:cNvPr>
          <p:cNvCxnSpPr>
            <a:cxnSpLocks/>
            <a:stCxn id="14" idx="2"/>
            <a:endCxn id="13" idx="0"/>
          </p:cNvCxnSpPr>
          <p:nvPr/>
        </p:nvCxnSpPr>
        <p:spPr>
          <a:xfrm flipH="1">
            <a:off x="851747" y="1777384"/>
            <a:ext cx="241878" cy="1648816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>
            <a:extLst>
              <a:ext uri="{FF2B5EF4-FFF2-40B4-BE49-F238E27FC236}">
                <a16:creationId xmlns:a16="http://schemas.microsoft.com/office/drawing/2014/main" id="{EBDCD32D-018A-4626-8727-C5F3DD7322AC}"/>
              </a:ext>
            </a:extLst>
          </p:cNvPr>
          <p:cNvCxnSpPr>
            <a:cxnSpLocks/>
            <a:stCxn id="25" idx="2"/>
            <a:endCxn id="26" idx="0"/>
          </p:cNvCxnSpPr>
          <p:nvPr/>
        </p:nvCxnSpPr>
        <p:spPr>
          <a:xfrm flipH="1">
            <a:off x="7700398" y="1572270"/>
            <a:ext cx="1705102" cy="1851646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eur droit 36">
            <a:extLst>
              <a:ext uri="{FF2B5EF4-FFF2-40B4-BE49-F238E27FC236}">
                <a16:creationId xmlns:a16="http://schemas.microsoft.com/office/drawing/2014/main" id="{E60CBFFA-8A23-424D-ABE7-F706B6A357A6}"/>
              </a:ext>
            </a:extLst>
          </p:cNvPr>
          <p:cNvCxnSpPr>
            <a:cxnSpLocks/>
            <a:stCxn id="30" idx="2"/>
            <a:endCxn id="29" idx="0"/>
          </p:cNvCxnSpPr>
          <p:nvPr/>
        </p:nvCxnSpPr>
        <p:spPr>
          <a:xfrm flipH="1">
            <a:off x="6182066" y="1992828"/>
            <a:ext cx="840258" cy="1412822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Ellipse 76">
            <a:extLst>
              <a:ext uri="{FF2B5EF4-FFF2-40B4-BE49-F238E27FC236}">
                <a16:creationId xmlns:a16="http://schemas.microsoft.com/office/drawing/2014/main" id="{F3642B25-47F6-4741-83FE-22DBE7705938}"/>
              </a:ext>
            </a:extLst>
          </p:cNvPr>
          <p:cNvSpPr/>
          <p:nvPr/>
        </p:nvSpPr>
        <p:spPr>
          <a:xfrm>
            <a:off x="9076817" y="3423916"/>
            <a:ext cx="174618" cy="177794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0" name="ZoneTexte 89">
            <a:extLst>
              <a:ext uri="{FF2B5EF4-FFF2-40B4-BE49-F238E27FC236}">
                <a16:creationId xmlns:a16="http://schemas.microsoft.com/office/drawing/2014/main" id="{0E6997CC-D850-4E02-955E-BEAECBD91B2C}"/>
              </a:ext>
            </a:extLst>
          </p:cNvPr>
          <p:cNvSpPr txBox="1"/>
          <p:nvPr/>
        </p:nvSpPr>
        <p:spPr>
          <a:xfrm>
            <a:off x="554962" y="4932576"/>
            <a:ext cx="180046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Sensible to XSS </a:t>
            </a:r>
            <a:r>
              <a:rPr lang="fr-FR" dirty="0" err="1"/>
              <a:t>attacks</a:t>
            </a:r>
            <a:r>
              <a:rPr lang="fr-FR" dirty="0"/>
              <a:t>.</a:t>
            </a:r>
          </a:p>
        </p:txBody>
      </p:sp>
      <p:cxnSp>
        <p:nvCxnSpPr>
          <p:cNvPr id="92" name="Connecteur droit 91">
            <a:extLst>
              <a:ext uri="{FF2B5EF4-FFF2-40B4-BE49-F238E27FC236}">
                <a16:creationId xmlns:a16="http://schemas.microsoft.com/office/drawing/2014/main" id="{E8C01E8C-96BC-448E-B039-064E6AB80869}"/>
              </a:ext>
            </a:extLst>
          </p:cNvPr>
          <p:cNvCxnSpPr>
            <a:stCxn id="13" idx="4"/>
            <a:endCxn id="90" idx="0"/>
          </p:cNvCxnSpPr>
          <p:nvPr/>
        </p:nvCxnSpPr>
        <p:spPr>
          <a:xfrm>
            <a:off x="851747" y="3603994"/>
            <a:ext cx="603448" cy="1328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Connecteur droit 93">
            <a:extLst>
              <a:ext uri="{FF2B5EF4-FFF2-40B4-BE49-F238E27FC236}">
                <a16:creationId xmlns:a16="http://schemas.microsoft.com/office/drawing/2014/main" id="{EA77DC83-0E0C-4023-AA48-E87FD9704197}"/>
              </a:ext>
            </a:extLst>
          </p:cNvPr>
          <p:cNvCxnSpPr>
            <a:stCxn id="19" idx="4"/>
            <a:endCxn id="90" idx="0"/>
          </p:cNvCxnSpPr>
          <p:nvPr/>
        </p:nvCxnSpPr>
        <p:spPr>
          <a:xfrm flipH="1">
            <a:off x="1455195" y="3601710"/>
            <a:ext cx="1526206" cy="133086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ZoneTexte 96">
            <a:extLst>
              <a:ext uri="{FF2B5EF4-FFF2-40B4-BE49-F238E27FC236}">
                <a16:creationId xmlns:a16="http://schemas.microsoft.com/office/drawing/2014/main" id="{B678081E-C689-4B1C-AE69-058BC4654A2C}"/>
              </a:ext>
            </a:extLst>
          </p:cNvPr>
          <p:cNvSpPr txBox="1"/>
          <p:nvPr/>
        </p:nvSpPr>
        <p:spPr>
          <a:xfrm>
            <a:off x="2761357" y="4651005"/>
            <a:ext cx="2135955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Use cookie as </a:t>
            </a:r>
            <a:r>
              <a:rPr lang="fr-FR" dirty="0" err="1"/>
              <a:t>token</a:t>
            </a:r>
            <a:r>
              <a:rPr lang="fr-FR" dirty="0"/>
              <a:t> to </a:t>
            </a:r>
            <a:r>
              <a:rPr lang="fr-FR" dirty="0" err="1"/>
              <a:t>authenticate</a:t>
            </a:r>
            <a:r>
              <a:rPr lang="fr-FR" dirty="0"/>
              <a:t>. </a:t>
            </a:r>
            <a:r>
              <a:rPr lang="fr-FR" dirty="0" err="1"/>
              <a:t>Token</a:t>
            </a:r>
            <a:r>
              <a:rPr lang="fr-FR" dirty="0"/>
              <a:t> </a:t>
            </a:r>
            <a:r>
              <a:rPr lang="fr-FR" dirty="0" err="1"/>
              <a:t>stored</a:t>
            </a:r>
            <a:r>
              <a:rPr lang="fr-FR" dirty="0"/>
              <a:t> on local machine </a:t>
            </a:r>
            <a:r>
              <a:rPr lang="fr-FR" dirty="0" err="1"/>
              <a:t>hardrive</a:t>
            </a:r>
            <a:r>
              <a:rPr lang="fr-FR" dirty="0"/>
              <a:t> and </a:t>
            </a:r>
            <a:r>
              <a:rPr lang="fr-FR" dirty="0" err="1"/>
              <a:t>persisted</a:t>
            </a:r>
            <a:r>
              <a:rPr lang="fr-FR" dirty="0"/>
              <a:t> once browser </a:t>
            </a:r>
            <a:r>
              <a:rPr lang="fr-FR" dirty="0" err="1"/>
              <a:t>closed</a:t>
            </a:r>
            <a:r>
              <a:rPr lang="fr-FR" dirty="0"/>
              <a:t>.</a:t>
            </a:r>
          </a:p>
        </p:txBody>
      </p:sp>
      <p:cxnSp>
        <p:nvCxnSpPr>
          <p:cNvPr id="99" name="Connecteur droit 98">
            <a:extLst>
              <a:ext uri="{FF2B5EF4-FFF2-40B4-BE49-F238E27FC236}">
                <a16:creationId xmlns:a16="http://schemas.microsoft.com/office/drawing/2014/main" id="{35C98693-5700-4DF4-AE03-595FA484BE60}"/>
              </a:ext>
            </a:extLst>
          </p:cNvPr>
          <p:cNvCxnSpPr>
            <a:cxnSpLocks/>
            <a:stCxn id="15" idx="4"/>
            <a:endCxn id="97" idx="0"/>
          </p:cNvCxnSpPr>
          <p:nvPr/>
        </p:nvCxnSpPr>
        <p:spPr>
          <a:xfrm flipH="1">
            <a:off x="3829335" y="3594973"/>
            <a:ext cx="737606" cy="10560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ZoneTexte 102">
            <a:extLst>
              <a:ext uri="{FF2B5EF4-FFF2-40B4-BE49-F238E27FC236}">
                <a16:creationId xmlns:a16="http://schemas.microsoft.com/office/drawing/2014/main" id="{0395E6B3-0F51-4869-B955-825B37760D61}"/>
              </a:ext>
            </a:extLst>
          </p:cNvPr>
          <p:cNvSpPr txBox="1"/>
          <p:nvPr/>
        </p:nvSpPr>
        <p:spPr>
          <a:xfrm>
            <a:off x="5265105" y="4589577"/>
            <a:ext cx="2223483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Use cookie for </a:t>
            </a:r>
            <a:r>
              <a:rPr lang="fr-FR" dirty="0" err="1"/>
              <a:t>Silent_Sign</a:t>
            </a:r>
            <a:r>
              <a:rPr lang="fr-FR" dirty="0"/>
              <a:t> but use </a:t>
            </a:r>
            <a:r>
              <a:rPr lang="fr-FR" dirty="0" err="1"/>
              <a:t>Hidden</a:t>
            </a:r>
            <a:r>
              <a:rPr lang="fr-FR" dirty="0"/>
              <a:t> </a:t>
            </a:r>
            <a:r>
              <a:rPr lang="fr-FR" dirty="0" err="1"/>
              <a:t>Access_Token</a:t>
            </a:r>
            <a:r>
              <a:rPr lang="fr-FR" dirty="0"/>
              <a:t> to </a:t>
            </a:r>
            <a:r>
              <a:rPr lang="fr-FR" dirty="0" err="1"/>
              <a:t>authenticate</a:t>
            </a:r>
            <a:r>
              <a:rPr lang="fr-FR" dirty="0"/>
              <a:t> to </a:t>
            </a:r>
            <a:r>
              <a:rPr lang="fr-FR" dirty="0" err="1"/>
              <a:t>your</a:t>
            </a:r>
            <a:r>
              <a:rPr lang="fr-FR" dirty="0"/>
              <a:t> API.</a:t>
            </a:r>
          </a:p>
        </p:txBody>
      </p:sp>
      <p:cxnSp>
        <p:nvCxnSpPr>
          <p:cNvPr id="106" name="Connecteur droit 105">
            <a:extLst>
              <a:ext uri="{FF2B5EF4-FFF2-40B4-BE49-F238E27FC236}">
                <a16:creationId xmlns:a16="http://schemas.microsoft.com/office/drawing/2014/main" id="{4B139AD7-00C7-42AC-B9EE-BBA283FD337F}"/>
              </a:ext>
            </a:extLst>
          </p:cNvPr>
          <p:cNvCxnSpPr>
            <a:stCxn id="29" idx="4"/>
            <a:endCxn id="103" idx="0"/>
          </p:cNvCxnSpPr>
          <p:nvPr/>
        </p:nvCxnSpPr>
        <p:spPr>
          <a:xfrm>
            <a:off x="6182066" y="3583444"/>
            <a:ext cx="194781" cy="100613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ZoneTexte 109">
            <a:extLst>
              <a:ext uri="{FF2B5EF4-FFF2-40B4-BE49-F238E27FC236}">
                <a16:creationId xmlns:a16="http://schemas.microsoft.com/office/drawing/2014/main" id="{E9ECFEEE-182B-45CA-B0F5-D3436AF778AB}"/>
              </a:ext>
            </a:extLst>
          </p:cNvPr>
          <p:cNvSpPr txBox="1"/>
          <p:nvPr/>
        </p:nvSpPr>
        <p:spPr>
          <a:xfrm>
            <a:off x="7613089" y="4850470"/>
            <a:ext cx="222348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Sensible to </a:t>
            </a:r>
            <a:r>
              <a:rPr lang="fr-FR" dirty="0" err="1"/>
              <a:t>unsecure</a:t>
            </a:r>
            <a:r>
              <a:rPr lang="fr-FR" dirty="0"/>
              <a:t> browser </a:t>
            </a:r>
            <a:r>
              <a:rPr lang="fr-FR" dirty="0" err="1"/>
              <a:t>addin</a:t>
            </a:r>
            <a:r>
              <a:rPr lang="fr-FR" dirty="0"/>
              <a:t>.</a:t>
            </a:r>
          </a:p>
        </p:txBody>
      </p:sp>
      <p:cxnSp>
        <p:nvCxnSpPr>
          <p:cNvPr id="113" name="Connecteur droit 112">
            <a:extLst>
              <a:ext uri="{FF2B5EF4-FFF2-40B4-BE49-F238E27FC236}">
                <a16:creationId xmlns:a16="http://schemas.microsoft.com/office/drawing/2014/main" id="{CA91F631-5188-4CCC-AFFE-68AC7ECBD870}"/>
              </a:ext>
            </a:extLst>
          </p:cNvPr>
          <p:cNvCxnSpPr>
            <a:cxnSpLocks/>
            <a:stCxn id="26" idx="4"/>
            <a:endCxn id="110" idx="0"/>
          </p:cNvCxnSpPr>
          <p:nvPr/>
        </p:nvCxnSpPr>
        <p:spPr>
          <a:xfrm>
            <a:off x="7700398" y="3601710"/>
            <a:ext cx="1024433" cy="124876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Connecteur droit 115">
            <a:extLst>
              <a:ext uri="{FF2B5EF4-FFF2-40B4-BE49-F238E27FC236}">
                <a16:creationId xmlns:a16="http://schemas.microsoft.com/office/drawing/2014/main" id="{947F1FB6-96D5-420F-892F-524BAC7E003F}"/>
              </a:ext>
            </a:extLst>
          </p:cNvPr>
          <p:cNvCxnSpPr>
            <a:cxnSpLocks/>
            <a:stCxn id="77" idx="3"/>
            <a:endCxn id="110" idx="0"/>
          </p:cNvCxnSpPr>
          <p:nvPr/>
        </p:nvCxnSpPr>
        <p:spPr>
          <a:xfrm flipH="1">
            <a:off x="8724831" y="3575673"/>
            <a:ext cx="377558" cy="12747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Connecteur droit 118">
            <a:extLst>
              <a:ext uri="{FF2B5EF4-FFF2-40B4-BE49-F238E27FC236}">
                <a16:creationId xmlns:a16="http://schemas.microsoft.com/office/drawing/2014/main" id="{3404FB53-B170-4F3B-A712-5C4F00234316}"/>
              </a:ext>
            </a:extLst>
          </p:cNvPr>
          <p:cNvCxnSpPr>
            <a:cxnSpLocks/>
            <a:stCxn id="29" idx="4"/>
            <a:endCxn id="110" idx="0"/>
          </p:cNvCxnSpPr>
          <p:nvPr/>
        </p:nvCxnSpPr>
        <p:spPr>
          <a:xfrm>
            <a:off x="6182066" y="3583444"/>
            <a:ext cx="2542765" cy="12670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477430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D42450D-3467-4259-A8BB-E5A837761B2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670560"/>
            <a:ext cx="10515600" cy="5506403"/>
          </a:xfrm>
        </p:spPr>
        <p:txBody>
          <a:bodyPr/>
          <a:lstStyle/>
          <a:p>
            <a:pPr marL="0" indent="0">
              <a:buNone/>
            </a:pPr>
            <a:r>
              <a:rPr lang="fr-FR" sz="2800" dirty="0"/>
              <a:t>Silent sigin work on safari only if OIDC provider is on the same domain than client application. Cookies tier are blocked.</a:t>
            </a:r>
          </a:p>
          <a:p>
            <a:pPr marL="0" indent="0" algn="ctr">
              <a:buNone/>
            </a:pPr>
            <a:endParaRPr lang="fr-FR" sz="2800" dirty="0"/>
          </a:p>
          <a:p>
            <a:pPr marL="0" indent="0">
              <a:buNone/>
            </a:pPr>
            <a:r>
              <a:rPr lang="fr-FR" sz="2800" dirty="0"/>
              <a:t>For Example: </a:t>
            </a:r>
          </a:p>
          <a:p>
            <a:pPr marL="171450" indent="-171450">
              <a:buFontTx/>
              <a:buChar char="-"/>
            </a:pPr>
            <a:r>
              <a:rPr lang="fr-FR" sz="2800" dirty="0">
                <a:hlinkClick r:id="rId2"/>
              </a:rPr>
              <a:t>https://oidc-provider.axa.fr</a:t>
            </a:r>
            <a:endParaRPr lang="fr-FR" sz="2800" dirty="0"/>
          </a:p>
          <a:p>
            <a:pPr marL="171450" indent="-171450">
              <a:buFontTx/>
              <a:buChar char="-"/>
            </a:pPr>
            <a:r>
              <a:rPr lang="fr-FR" sz="2800" dirty="0">
                <a:hlinkClick r:id="rId3"/>
              </a:rPr>
              <a:t>https://my-app.axa.fr</a:t>
            </a:r>
            <a:endParaRPr lang="fr-FR" sz="2800" dirty="0"/>
          </a:p>
          <a:p>
            <a:pPr marL="0" indent="0">
              <a:buNone/>
            </a:pPr>
            <a:endParaRPr lang="fr-FR" dirty="0"/>
          </a:p>
          <a:p>
            <a:pPr marL="0" indent="0">
              <a:buNone/>
            </a:pPr>
            <a:r>
              <a:rPr lang="fr-FR" dirty="0"/>
              <a:t>Same contraint for Single Logout that use OIDC provider cookie.</a:t>
            </a:r>
          </a:p>
        </p:txBody>
      </p:sp>
    </p:spTree>
    <p:extLst>
      <p:ext uri="{BB962C8B-B14F-4D97-AF65-F5344CB8AC3E}">
        <p14:creationId xmlns:p14="http://schemas.microsoft.com/office/powerpoint/2010/main" val="6162866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ZoneTexte 24">
            <a:extLst>
              <a:ext uri="{FF2B5EF4-FFF2-40B4-BE49-F238E27FC236}">
                <a16:creationId xmlns:a16="http://schemas.microsoft.com/office/drawing/2014/main" id="{C3B0EBD8-5511-4B33-91CE-9FDB2CF89209}"/>
              </a:ext>
            </a:extLst>
          </p:cNvPr>
          <p:cNvSpPr txBox="1"/>
          <p:nvPr/>
        </p:nvSpPr>
        <p:spPr>
          <a:xfrm>
            <a:off x="3454680" y="230565"/>
            <a:ext cx="2202183" cy="1323439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OIDC client</a:t>
            </a:r>
            <a:br>
              <a:rPr lang="fr-FR" dirty="0"/>
            </a:br>
            <a:r>
              <a:rPr lang="fr-FR" dirty="0" err="1"/>
              <a:t>ServiceWorker</a:t>
            </a:r>
            <a:br>
              <a:rPr lang="fr-FR" dirty="0"/>
            </a:br>
            <a:r>
              <a:rPr lang="fr-FR" dirty="0" err="1"/>
              <a:t>Access_Token</a:t>
            </a:r>
            <a:endParaRPr lang="fr-FR" dirty="0"/>
          </a:p>
          <a:p>
            <a:r>
              <a:rPr lang="fr-FR" dirty="0" err="1"/>
              <a:t>Refresh_Token</a:t>
            </a:r>
            <a:endParaRPr lang="fr-FR" dirty="0"/>
          </a:p>
        </p:txBody>
      </p:sp>
      <p:sp>
        <p:nvSpPr>
          <p:cNvPr id="26" name="Ellipse 25">
            <a:extLst>
              <a:ext uri="{FF2B5EF4-FFF2-40B4-BE49-F238E27FC236}">
                <a16:creationId xmlns:a16="http://schemas.microsoft.com/office/drawing/2014/main" id="{C49AA052-CEC1-4CA9-BAD0-A741F9D3D5CD}"/>
              </a:ext>
            </a:extLst>
          </p:cNvPr>
          <p:cNvSpPr/>
          <p:nvPr/>
        </p:nvSpPr>
        <p:spPr>
          <a:xfrm>
            <a:off x="4749138" y="3391642"/>
            <a:ext cx="174618" cy="177794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ZoneTexte 26">
            <a:extLst>
              <a:ext uri="{FF2B5EF4-FFF2-40B4-BE49-F238E27FC236}">
                <a16:creationId xmlns:a16="http://schemas.microsoft.com/office/drawing/2014/main" id="{96836756-7C15-4D61-B4AA-C6931FBC55ED}"/>
              </a:ext>
            </a:extLst>
          </p:cNvPr>
          <p:cNvSpPr txBox="1"/>
          <p:nvPr/>
        </p:nvSpPr>
        <p:spPr>
          <a:xfrm>
            <a:off x="586955" y="859477"/>
            <a:ext cx="1928681" cy="1015663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 err="1"/>
              <a:t>Oidc</a:t>
            </a:r>
            <a:r>
              <a:rPr lang="fr-FR" dirty="0"/>
              <a:t> client</a:t>
            </a:r>
            <a:br>
              <a:rPr lang="fr-FR" dirty="0"/>
            </a:br>
            <a:r>
              <a:rPr lang="fr-FR" dirty="0" err="1"/>
              <a:t>ServiceWorker</a:t>
            </a:r>
            <a:endParaRPr lang="fr-FR" dirty="0"/>
          </a:p>
          <a:p>
            <a:r>
              <a:rPr lang="fr-FR" dirty="0" err="1"/>
              <a:t>Access_token</a:t>
            </a:r>
            <a:endParaRPr lang="fr-FR" dirty="0"/>
          </a:p>
        </p:txBody>
      </p:sp>
      <p:sp>
        <p:nvSpPr>
          <p:cNvPr id="28" name="ZoneTexte 27">
            <a:extLst>
              <a:ext uri="{FF2B5EF4-FFF2-40B4-BE49-F238E27FC236}">
                <a16:creationId xmlns:a16="http://schemas.microsoft.com/office/drawing/2014/main" id="{B780F3A4-ED09-492B-83F4-4CF29C25252F}"/>
              </a:ext>
            </a:extLst>
          </p:cNvPr>
          <p:cNvSpPr txBox="1"/>
          <p:nvPr/>
        </p:nvSpPr>
        <p:spPr>
          <a:xfrm>
            <a:off x="10506591" y="3967741"/>
            <a:ext cx="192083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/>
              <a:t>Session</a:t>
            </a:r>
          </a:p>
          <a:p>
            <a:r>
              <a:rPr lang="fr-FR" sz="3200" b="1" dirty="0" err="1"/>
              <a:t>Lifetime</a:t>
            </a:r>
            <a:endParaRPr lang="fr-FR" sz="3200" b="1" dirty="0"/>
          </a:p>
        </p:txBody>
      </p:sp>
      <p:sp>
        <p:nvSpPr>
          <p:cNvPr id="15" name="Ellipse 14">
            <a:extLst>
              <a:ext uri="{FF2B5EF4-FFF2-40B4-BE49-F238E27FC236}">
                <a16:creationId xmlns:a16="http://schemas.microsoft.com/office/drawing/2014/main" id="{C3F591DB-26DD-4A3C-8D46-1DA401D7E309}"/>
              </a:ext>
            </a:extLst>
          </p:cNvPr>
          <p:cNvSpPr/>
          <p:nvPr/>
        </p:nvSpPr>
        <p:spPr>
          <a:xfrm>
            <a:off x="9605328" y="3442092"/>
            <a:ext cx="174618" cy="177794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ZoneTexte 15">
            <a:extLst>
              <a:ext uri="{FF2B5EF4-FFF2-40B4-BE49-F238E27FC236}">
                <a16:creationId xmlns:a16="http://schemas.microsoft.com/office/drawing/2014/main" id="{FB00E4AF-676D-4BBB-8EAF-ECCA11BFBC80}"/>
              </a:ext>
            </a:extLst>
          </p:cNvPr>
          <p:cNvSpPr txBox="1"/>
          <p:nvPr/>
        </p:nvSpPr>
        <p:spPr>
          <a:xfrm>
            <a:off x="9904487" y="1237378"/>
            <a:ext cx="2159130" cy="1015663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OIDC server </a:t>
            </a:r>
            <a:r>
              <a:rPr lang="fr-FR" dirty="0" err="1"/>
              <a:t>side</a:t>
            </a:r>
            <a:endParaRPr lang="fr-FR" dirty="0"/>
          </a:p>
          <a:p>
            <a:r>
              <a:rPr lang="fr-FR" dirty="0"/>
              <a:t>BFF Back End for Front End</a:t>
            </a:r>
          </a:p>
        </p:txBody>
      </p:sp>
      <p:cxnSp>
        <p:nvCxnSpPr>
          <p:cNvPr id="3" name="Connecteur droit 2">
            <a:extLst>
              <a:ext uri="{FF2B5EF4-FFF2-40B4-BE49-F238E27FC236}">
                <a16:creationId xmlns:a16="http://schemas.microsoft.com/office/drawing/2014/main" id="{0E00739D-0E96-4CDF-A7CC-56696D4B98FA}"/>
              </a:ext>
            </a:extLst>
          </p:cNvPr>
          <p:cNvCxnSpPr>
            <a:cxnSpLocks/>
            <a:stCxn id="16" idx="2"/>
            <a:endCxn id="15" idx="7"/>
          </p:cNvCxnSpPr>
          <p:nvPr/>
        </p:nvCxnSpPr>
        <p:spPr>
          <a:xfrm flipH="1">
            <a:off x="9754374" y="2253041"/>
            <a:ext cx="1229678" cy="1215088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Connecteur droit 21">
            <a:extLst>
              <a:ext uri="{FF2B5EF4-FFF2-40B4-BE49-F238E27FC236}">
                <a16:creationId xmlns:a16="http://schemas.microsoft.com/office/drawing/2014/main" id="{FC539407-0A85-41AF-841F-C3FD381D1B9B}"/>
              </a:ext>
            </a:extLst>
          </p:cNvPr>
          <p:cNvCxnSpPr>
            <a:cxnSpLocks/>
            <a:stCxn id="27" idx="2"/>
            <a:endCxn id="77" idx="0"/>
          </p:cNvCxnSpPr>
          <p:nvPr/>
        </p:nvCxnSpPr>
        <p:spPr>
          <a:xfrm>
            <a:off x="1551296" y="1875140"/>
            <a:ext cx="0" cy="1527541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Ellipse 28">
            <a:extLst>
              <a:ext uri="{FF2B5EF4-FFF2-40B4-BE49-F238E27FC236}">
                <a16:creationId xmlns:a16="http://schemas.microsoft.com/office/drawing/2014/main" id="{EBF048FF-0961-4589-B195-D0C439C4792D}"/>
              </a:ext>
            </a:extLst>
          </p:cNvPr>
          <p:cNvSpPr/>
          <p:nvPr/>
        </p:nvSpPr>
        <p:spPr>
          <a:xfrm>
            <a:off x="8995103" y="3442092"/>
            <a:ext cx="174618" cy="177794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ZoneTexte 29">
            <a:extLst>
              <a:ext uri="{FF2B5EF4-FFF2-40B4-BE49-F238E27FC236}">
                <a16:creationId xmlns:a16="http://schemas.microsoft.com/office/drawing/2014/main" id="{2FE6B061-04AB-44E3-91F1-6D76E0C00E8D}"/>
              </a:ext>
            </a:extLst>
          </p:cNvPr>
          <p:cNvSpPr txBox="1"/>
          <p:nvPr/>
        </p:nvSpPr>
        <p:spPr>
          <a:xfrm>
            <a:off x="7409286" y="297106"/>
            <a:ext cx="2202183" cy="1631216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OIDC client</a:t>
            </a:r>
            <a:br>
              <a:rPr lang="fr-FR" dirty="0"/>
            </a:br>
            <a:r>
              <a:rPr lang="fr-FR" dirty="0" err="1"/>
              <a:t>ServiceWorker</a:t>
            </a:r>
            <a:br>
              <a:rPr lang="fr-FR" dirty="0"/>
            </a:br>
            <a:r>
              <a:rPr lang="fr-FR" dirty="0" err="1"/>
              <a:t>Access_Token</a:t>
            </a:r>
            <a:endParaRPr lang="fr-FR" dirty="0"/>
          </a:p>
          <a:p>
            <a:r>
              <a:rPr lang="fr-FR" dirty="0" err="1"/>
              <a:t>Refresh_Token</a:t>
            </a:r>
            <a:endParaRPr lang="fr-FR" dirty="0"/>
          </a:p>
          <a:p>
            <a:r>
              <a:rPr lang="fr-FR" dirty="0" err="1"/>
              <a:t>Silent_Signin</a:t>
            </a:r>
            <a:endParaRPr lang="fr-FR" dirty="0"/>
          </a:p>
        </p:txBody>
      </p:sp>
      <p:cxnSp>
        <p:nvCxnSpPr>
          <p:cNvPr id="34" name="Connecteur droit 33">
            <a:extLst>
              <a:ext uri="{FF2B5EF4-FFF2-40B4-BE49-F238E27FC236}">
                <a16:creationId xmlns:a16="http://schemas.microsoft.com/office/drawing/2014/main" id="{EBDCD32D-018A-4626-8727-C5F3DD7322AC}"/>
              </a:ext>
            </a:extLst>
          </p:cNvPr>
          <p:cNvCxnSpPr>
            <a:cxnSpLocks/>
            <a:stCxn id="25" idx="2"/>
            <a:endCxn id="26" idx="0"/>
          </p:cNvCxnSpPr>
          <p:nvPr/>
        </p:nvCxnSpPr>
        <p:spPr>
          <a:xfrm>
            <a:off x="4555772" y="1554004"/>
            <a:ext cx="280675" cy="1837638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eur droit 36">
            <a:extLst>
              <a:ext uri="{FF2B5EF4-FFF2-40B4-BE49-F238E27FC236}">
                <a16:creationId xmlns:a16="http://schemas.microsoft.com/office/drawing/2014/main" id="{E60CBFFA-8A23-424D-ABE7-F706B6A357A6}"/>
              </a:ext>
            </a:extLst>
          </p:cNvPr>
          <p:cNvCxnSpPr>
            <a:cxnSpLocks/>
            <a:stCxn id="30" idx="2"/>
            <a:endCxn id="29" idx="0"/>
          </p:cNvCxnSpPr>
          <p:nvPr/>
        </p:nvCxnSpPr>
        <p:spPr>
          <a:xfrm>
            <a:off x="8510378" y="1928322"/>
            <a:ext cx="572034" cy="1513770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Ellipse 76">
            <a:extLst>
              <a:ext uri="{FF2B5EF4-FFF2-40B4-BE49-F238E27FC236}">
                <a16:creationId xmlns:a16="http://schemas.microsoft.com/office/drawing/2014/main" id="{F3642B25-47F6-4741-83FE-22DBE7705938}"/>
              </a:ext>
            </a:extLst>
          </p:cNvPr>
          <p:cNvSpPr/>
          <p:nvPr/>
        </p:nvSpPr>
        <p:spPr>
          <a:xfrm>
            <a:off x="1463987" y="3402681"/>
            <a:ext cx="174618" cy="177794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0" name="ZoneTexte 49">
            <a:extLst>
              <a:ext uri="{FF2B5EF4-FFF2-40B4-BE49-F238E27FC236}">
                <a16:creationId xmlns:a16="http://schemas.microsoft.com/office/drawing/2014/main" id="{63D950FA-CD1B-4D63-BFAB-5BEFEBCB1143}"/>
              </a:ext>
            </a:extLst>
          </p:cNvPr>
          <p:cNvSpPr txBox="1"/>
          <p:nvPr/>
        </p:nvSpPr>
        <p:spPr>
          <a:xfrm>
            <a:off x="906319" y="5072732"/>
            <a:ext cx="180046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Very short, but </a:t>
            </a:r>
            <a:r>
              <a:rPr lang="fr-FR" dirty="0" err="1"/>
              <a:t>it</a:t>
            </a:r>
            <a:r>
              <a:rPr lang="fr-FR" dirty="0"/>
              <a:t> is </a:t>
            </a:r>
            <a:r>
              <a:rPr lang="fr-FR" dirty="0" err="1"/>
              <a:t>what</a:t>
            </a:r>
            <a:r>
              <a:rPr lang="fr-FR" dirty="0"/>
              <a:t> </a:t>
            </a:r>
            <a:r>
              <a:rPr lang="fr-FR" dirty="0" err="1"/>
              <a:t>we</a:t>
            </a:r>
            <a:r>
              <a:rPr lang="fr-FR" dirty="0"/>
              <a:t> </a:t>
            </a:r>
            <a:r>
              <a:rPr lang="fr-FR" dirty="0" err="1"/>
              <a:t>want</a:t>
            </a:r>
            <a:endParaRPr lang="fr-FR" dirty="0"/>
          </a:p>
        </p:txBody>
      </p:sp>
      <p:cxnSp>
        <p:nvCxnSpPr>
          <p:cNvPr id="51" name="Connecteur droit 50">
            <a:extLst>
              <a:ext uri="{FF2B5EF4-FFF2-40B4-BE49-F238E27FC236}">
                <a16:creationId xmlns:a16="http://schemas.microsoft.com/office/drawing/2014/main" id="{475E49A8-9325-4525-BF17-6BD34018ECD1}"/>
              </a:ext>
            </a:extLst>
          </p:cNvPr>
          <p:cNvCxnSpPr>
            <a:cxnSpLocks/>
            <a:stCxn id="77" idx="4"/>
            <a:endCxn id="50" idx="0"/>
          </p:cNvCxnSpPr>
          <p:nvPr/>
        </p:nvCxnSpPr>
        <p:spPr>
          <a:xfrm>
            <a:off x="1551296" y="3580475"/>
            <a:ext cx="255256" cy="149225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ZoneTexte 53">
            <a:extLst>
              <a:ext uri="{FF2B5EF4-FFF2-40B4-BE49-F238E27FC236}">
                <a16:creationId xmlns:a16="http://schemas.microsoft.com/office/drawing/2014/main" id="{1B14179B-173E-41DD-9A4B-21D3C8044B31}"/>
              </a:ext>
            </a:extLst>
          </p:cNvPr>
          <p:cNvSpPr txBox="1"/>
          <p:nvPr/>
        </p:nvSpPr>
        <p:spPr>
          <a:xfrm>
            <a:off x="3929560" y="4582107"/>
            <a:ext cx="2314795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/>
              <a:t>Linked</a:t>
            </a:r>
            <a:r>
              <a:rPr lang="fr-FR" dirty="0"/>
              <a:t> to </a:t>
            </a:r>
            <a:r>
              <a:rPr lang="fr-FR" dirty="0" err="1"/>
              <a:t>ServiceWorker</a:t>
            </a:r>
            <a:r>
              <a:rPr lang="fr-FR" dirty="0"/>
              <a:t> </a:t>
            </a:r>
            <a:r>
              <a:rPr lang="fr-FR" dirty="0" err="1"/>
              <a:t>Lifetime</a:t>
            </a:r>
            <a:r>
              <a:rPr lang="fr-FR" dirty="0"/>
              <a:t>. </a:t>
            </a:r>
            <a:r>
              <a:rPr lang="fr-FR" dirty="0" err="1"/>
              <a:t>Depends</a:t>
            </a:r>
            <a:r>
              <a:rPr lang="fr-FR" dirty="0"/>
              <a:t> of the </a:t>
            </a:r>
            <a:r>
              <a:rPr lang="fr-FR" dirty="0" err="1"/>
              <a:t>browers</a:t>
            </a:r>
            <a:r>
              <a:rPr lang="fr-FR" dirty="0"/>
              <a:t> </a:t>
            </a:r>
            <a:r>
              <a:rPr lang="fr-FR" dirty="0" err="1"/>
              <a:t>implementation</a:t>
            </a:r>
            <a:r>
              <a:rPr lang="fr-FR" dirty="0"/>
              <a:t>. For </a:t>
            </a:r>
            <a:r>
              <a:rPr lang="fr-FR" dirty="0" err="1"/>
              <a:t>example</a:t>
            </a:r>
            <a:r>
              <a:rPr lang="fr-FR" dirty="0"/>
              <a:t>, </a:t>
            </a:r>
            <a:r>
              <a:rPr lang="fr-FR" dirty="0" err="1"/>
              <a:t>it</a:t>
            </a:r>
            <a:r>
              <a:rPr lang="fr-FR" dirty="0"/>
              <a:t> is shorter on mobile </a:t>
            </a:r>
            <a:r>
              <a:rPr lang="fr-FR" dirty="0" err="1"/>
              <a:t>device</a:t>
            </a:r>
            <a:r>
              <a:rPr lang="fr-FR" dirty="0"/>
              <a:t>.</a:t>
            </a:r>
          </a:p>
        </p:txBody>
      </p:sp>
      <p:cxnSp>
        <p:nvCxnSpPr>
          <p:cNvPr id="55" name="Connecteur droit 54">
            <a:extLst>
              <a:ext uri="{FF2B5EF4-FFF2-40B4-BE49-F238E27FC236}">
                <a16:creationId xmlns:a16="http://schemas.microsoft.com/office/drawing/2014/main" id="{1D553B6C-9DBA-4170-A69B-FE0F68C59984}"/>
              </a:ext>
            </a:extLst>
          </p:cNvPr>
          <p:cNvCxnSpPr>
            <a:cxnSpLocks/>
            <a:stCxn id="26" idx="4"/>
            <a:endCxn id="54" idx="0"/>
          </p:cNvCxnSpPr>
          <p:nvPr/>
        </p:nvCxnSpPr>
        <p:spPr>
          <a:xfrm>
            <a:off x="4836447" y="3569436"/>
            <a:ext cx="250511" cy="101267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ZoneTexte 61">
            <a:extLst>
              <a:ext uri="{FF2B5EF4-FFF2-40B4-BE49-F238E27FC236}">
                <a16:creationId xmlns:a16="http://schemas.microsoft.com/office/drawing/2014/main" id="{5E2CDFFE-A708-4F0F-B8AE-32F1AFA85A4D}"/>
              </a:ext>
            </a:extLst>
          </p:cNvPr>
          <p:cNvSpPr txBox="1"/>
          <p:nvPr/>
        </p:nvSpPr>
        <p:spPr>
          <a:xfrm>
            <a:off x="6743058" y="5050561"/>
            <a:ext cx="231479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/>
              <a:t>Linked</a:t>
            </a:r>
            <a:r>
              <a:rPr lang="fr-FR" dirty="0"/>
              <a:t> to </a:t>
            </a:r>
            <a:r>
              <a:rPr lang="fr-FR" dirty="0" err="1"/>
              <a:t>your</a:t>
            </a:r>
            <a:r>
              <a:rPr lang="fr-FR" dirty="0"/>
              <a:t> OIDC Provider cookie session </a:t>
            </a:r>
            <a:r>
              <a:rPr lang="fr-FR" dirty="0" err="1"/>
              <a:t>lifetime</a:t>
            </a:r>
            <a:endParaRPr lang="fr-FR" dirty="0"/>
          </a:p>
        </p:txBody>
      </p:sp>
      <p:cxnSp>
        <p:nvCxnSpPr>
          <p:cNvPr id="63" name="Connecteur droit 62">
            <a:extLst>
              <a:ext uri="{FF2B5EF4-FFF2-40B4-BE49-F238E27FC236}">
                <a16:creationId xmlns:a16="http://schemas.microsoft.com/office/drawing/2014/main" id="{A3F3C329-E12C-43A6-BDC4-42EEED583A16}"/>
              </a:ext>
            </a:extLst>
          </p:cNvPr>
          <p:cNvCxnSpPr>
            <a:cxnSpLocks/>
            <a:stCxn id="29" idx="4"/>
            <a:endCxn id="62" idx="0"/>
          </p:cNvCxnSpPr>
          <p:nvPr/>
        </p:nvCxnSpPr>
        <p:spPr>
          <a:xfrm flipH="1">
            <a:off x="7900456" y="3619886"/>
            <a:ext cx="1181956" cy="14306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ZoneTexte 67">
            <a:extLst>
              <a:ext uri="{FF2B5EF4-FFF2-40B4-BE49-F238E27FC236}">
                <a16:creationId xmlns:a16="http://schemas.microsoft.com/office/drawing/2014/main" id="{820760BB-7E8C-4E74-B7B4-40812F4C0F51}"/>
              </a:ext>
            </a:extLst>
          </p:cNvPr>
          <p:cNvSpPr txBox="1"/>
          <p:nvPr/>
        </p:nvSpPr>
        <p:spPr>
          <a:xfrm>
            <a:off x="8913233" y="5476983"/>
            <a:ext cx="180046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/>
              <a:t>Linked</a:t>
            </a:r>
            <a:r>
              <a:rPr lang="fr-FR" dirty="0"/>
              <a:t> to </a:t>
            </a:r>
            <a:r>
              <a:rPr lang="fr-FR" dirty="0" err="1"/>
              <a:t>your</a:t>
            </a:r>
            <a:r>
              <a:rPr lang="fr-FR" dirty="0"/>
              <a:t> BFF cookie session </a:t>
            </a:r>
            <a:r>
              <a:rPr lang="fr-FR" dirty="0" err="1"/>
              <a:t>lifetime</a:t>
            </a:r>
            <a:endParaRPr lang="fr-FR" dirty="0"/>
          </a:p>
        </p:txBody>
      </p:sp>
      <p:cxnSp>
        <p:nvCxnSpPr>
          <p:cNvPr id="69" name="Connecteur droit 68">
            <a:extLst>
              <a:ext uri="{FF2B5EF4-FFF2-40B4-BE49-F238E27FC236}">
                <a16:creationId xmlns:a16="http://schemas.microsoft.com/office/drawing/2014/main" id="{5512BB32-497D-4EFE-B5EF-B7613E8DBE50}"/>
              </a:ext>
            </a:extLst>
          </p:cNvPr>
          <p:cNvCxnSpPr>
            <a:cxnSpLocks/>
            <a:stCxn id="15" idx="4"/>
          </p:cNvCxnSpPr>
          <p:nvPr/>
        </p:nvCxnSpPr>
        <p:spPr>
          <a:xfrm>
            <a:off x="9692637" y="3619886"/>
            <a:ext cx="116420" cy="18570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Connecteur droit avec flèche 79">
            <a:extLst>
              <a:ext uri="{FF2B5EF4-FFF2-40B4-BE49-F238E27FC236}">
                <a16:creationId xmlns:a16="http://schemas.microsoft.com/office/drawing/2014/main" id="{ECD06E63-56CB-4994-81A7-1EBC69B05DA7}"/>
              </a:ext>
            </a:extLst>
          </p:cNvPr>
          <p:cNvCxnSpPr>
            <a:cxnSpLocks/>
          </p:cNvCxnSpPr>
          <p:nvPr/>
        </p:nvCxnSpPr>
        <p:spPr>
          <a:xfrm>
            <a:off x="694991" y="3967741"/>
            <a:ext cx="9931400" cy="0"/>
          </a:xfrm>
          <a:prstGeom prst="straightConnector1">
            <a:avLst/>
          </a:prstGeom>
          <a:ln w="127000">
            <a:gradFill flip="none" rotWithShape="1">
              <a:gsLst>
                <a:gs pos="50000">
                  <a:srgbClr val="00B050"/>
                </a:gs>
                <a:gs pos="100000">
                  <a:schemeClr val="accent6">
                    <a:lumMod val="60000"/>
                    <a:lumOff val="40000"/>
                  </a:schemeClr>
                </a:gs>
                <a:gs pos="0">
                  <a:schemeClr val="accent1">
                    <a:lumMod val="75000"/>
                  </a:schemeClr>
                </a:gs>
              </a:gsLst>
              <a:lin ang="0" scaled="1"/>
              <a:tileRect/>
            </a:gra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341971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ZoneTexte 27">
            <a:extLst>
              <a:ext uri="{FF2B5EF4-FFF2-40B4-BE49-F238E27FC236}">
                <a16:creationId xmlns:a16="http://schemas.microsoft.com/office/drawing/2014/main" id="{B780F3A4-ED09-492B-83F4-4CF29C25252F}"/>
              </a:ext>
            </a:extLst>
          </p:cNvPr>
          <p:cNvSpPr txBox="1"/>
          <p:nvPr/>
        </p:nvSpPr>
        <p:spPr>
          <a:xfrm>
            <a:off x="10271168" y="4081771"/>
            <a:ext cx="192083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200" b="1" dirty="0" err="1"/>
              <a:t>Cheapest</a:t>
            </a:r>
            <a:endParaRPr lang="fr-FR" sz="3200" b="1" dirty="0"/>
          </a:p>
        </p:txBody>
      </p:sp>
      <p:sp>
        <p:nvSpPr>
          <p:cNvPr id="15" name="Ellipse 14">
            <a:extLst>
              <a:ext uri="{FF2B5EF4-FFF2-40B4-BE49-F238E27FC236}">
                <a16:creationId xmlns:a16="http://schemas.microsoft.com/office/drawing/2014/main" id="{C3F591DB-26DD-4A3C-8D46-1DA401D7E309}"/>
              </a:ext>
            </a:extLst>
          </p:cNvPr>
          <p:cNvSpPr/>
          <p:nvPr/>
        </p:nvSpPr>
        <p:spPr>
          <a:xfrm>
            <a:off x="8062932" y="3457454"/>
            <a:ext cx="174618" cy="177794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ZoneTexte 15">
            <a:extLst>
              <a:ext uri="{FF2B5EF4-FFF2-40B4-BE49-F238E27FC236}">
                <a16:creationId xmlns:a16="http://schemas.microsoft.com/office/drawing/2014/main" id="{FB00E4AF-676D-4BBB-8EAF-ECCA11BFBC80}"/>
              </a:ext>
            </a:extLst>
          </p:cNvPr>
          <p:cNvSpPr txBox="1"/>
          <p:nvPr/>
        </p:nvSpPr>
        <p:spPr>
          <a:xfrm>
            <a:off x="1778176" y="885409"/>
            <a:ext cx="2159130" cy="1015663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OIDC server </a:t>
            </a:r>
            <a:r>
              <a:rPr lang="fr-FR" dirty="0" err="1"/>
              <a:t>side</a:t>
            </a:r>
            <a:endParaRPr lang="fr-FR" dirty="0"/>
          </a:p>
          <a:p>
            <a:r>
              <a:rPr lang="fr-FR" dirty="0"/>
              <a:t>BFF Back End for Front End</a:t>
            </a:r>
          </a:p>
        </p:txBody>
      </p:sp>
      <p:sp>
        <p:nvSpPr>
          <p:cNvPr id="29" name="Ellipse 28">
            <a:extLst>
              <a:ext uri="{FF2B5EF4-FFF2-40B4-BE49-F238E27FC236}">
                <a16:creationId xmlns:a16="http://schemas.microsoft.com/office/drawing/2014/main" id="{EBF048FF-0961-4589-B195-D0C439C4792D}"/>
              </a:ext>
            </a:extLst>
          </p:cNvPr>
          <p:cNvSpPr/>
          <p:nvPr/>
        </p:nvSpPr>
        <p:spPr>
          <a:xfrm>
            <a:off x="2857741" y="3465287"/>
            <a:ext cx="174618" cy="177794"/>
          </a:xfrm>
          <a:prstGeom prst="ellipse">
            <a:avLst/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ZoneTexte 29">
            <a:extLst>
              <a:ext uri="{FF2B5EF4-FFF2-40B4-BE49-F238E27FC236}">
                <a16:creationId xmlns:a16="http://schemas.microsoft.com/office/drawing/2014/main" id="{2FE6B061-04AB-44E3-91F1-6D76E0C00E8D}"/>
              </a:ext>
            </a:extLst>
          </p:cNvPr>
          <p:cNvSpPr txBox="1"/>
          <p:nvPr/>
        </p:nvSpPr>
        <p:spPr>
          <a:xfrm>
            <a:off x="6961840" y="1246067"/>
            <a:ext cx="2202183" cy="707886"/>
          </a:xfrm>
          <a:prstGeom prst="rect">
            <a:avLst/>
          </a:prstGeom>
          <a:solidFill>
            <a:schemeClr val="tx2">
              <a:lumMod val="50000"/>
            </a:schemeClr>
          </a:solidFill>
        </p:spPr>
        <p:txBody>
          <a:bodyPr wrap="square" rtlCol="0">
            <a:spAutoFit/>
          </a:bodyPr>
          <a:lstStyle>
            <a:defPPr>
              <a:defRPr lang="en-ES"/>
            </a:defPPr>
            <a:lvl1pPr algn="ctr">
              <a:defRPr sz="2000">
                <a:solidFill>
                  <a:schemeClr val="bg1"/>
                </a:solidFill>
              </a:defRPr>
            </a:lvl1pPr>
          </a:lstStyle>
          <a:p>
            <a:r>
              <a:rPr lang="fr-FR" dirty="0"/>
              <a:t>OIDC client</a:t>
            </a:r>
            <a:br>
              <a:rPr lang="fr-FR" dirty="0"/>
            </a:br>
            <a:endParaRPr lang="fr-FR" dirty="0"/>
          </a:p>
        </p:txBody>
      </p:sp>
      <p:cxnSp>
        <p:nvCxnSpPr>
          <p:cNvPr id="37" name="Connecteur droit 36">
            <a:extLst>
              <a:ext uri="{FF2B5EF4-FFF2-40B4-BE49-F238E27FC236}">
                <a16:creationId xmlns:a16="http://schemas.microsoft.com/office/drawing/2014/main" id="{E60CBFFA-8A23-424D-ABE7-F706B6A357A6}"/>
              </a:ext>
            </a:extLst>
          </p:cNvPr>
          <p:cNvCxnSpPr>
            <a:cxnSpLocks/>
            <a:stCxn id="30" idx="2"/>
            <a:endCxn id="15" idx="0"/>
          </p:cNvCxnSpPr>
          <p:nvPr/>
        </p:nvCxnSpPr>
        <p:spPr>
          <a:xfrm>
            <a:off x="8062932" y="1953953"/>
            <a:ext cx="87309" cy="1503501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ZoneTexte 53">
            <a:extLst>
              <a:ext uri="{FF2B5EF4-FFF2-40B4-BE49-F238E27FC236}">
                <a16:creationId xmlns:a16="http://schemas.microsoft.com/office/drawing/2014/main" id="{1B14179B-173E-41DD-9A4B-21D3C8044B31}"/>
              </a:ext>
            </a:extLst>
          </p:cNvPr>
          <p:cNvSpPr txBox="1"/>
          <p:nvPr/>
        </p:nvSpPr>
        <p:spPr>
          <a:xfrm>
            <a:off x="1622511" y="4601912"/>
            <a:ext cx="2314795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/>
              <a:t>Require</a:t>
            </a:r>
            <a:r>
              <a:rPr lang="fr-FR" dirty="0"/>
              <a:t> a </a:t>
            </a:r>
            <a:r>
              <a:rPr lang="fr-FR" dirty="0" err="1"/>
              <a:t>webserver</a:t>
            </a:r>
            <a:r>
              <a:rPr lang="fr-FR" dirty="0"/>
              <a:t>.</a:t>
            </a:r>
          </a:p>
          <a:p>
            <a:r>
              <a:rPr lang="fr-FR" dirty="0"/>
              <a:t>Hard to setup and </a:t>
            </a:r>
            <a:r>
              <a:rPr lang="fr-FR" dirty="0" err="1"/>
              <a:t>require</a:t>
            </a:r>
            <a:r>
              <a:rPr lang="fr-FR" dirty="0"/>
              <a:t> a </a:t>
            </a:r>
            <a:r>
              <a:rPr lang="fr-FR" dirty="0" err="1"/>
              <a:t>very</a:t>
            </a:r>
            <a:r>
              <a:rPr lang="fr-FR" dirty="0"/>
              <a:t> good cookie configuration per BFF to </a:t>
            </a:r>
            <a:r>
              <a:rPr lang="fr-FR" dirty="0" err="1"/>
              <a:t>be</a:t>
            </a:r>
            <a:r>
              <a:rPr lang="fr-FR" dirty="0"/>
              <a:t> </a:t>
            </a:r>
            <a:r>
              <a:rPr lang="fr-FR" dirty="0" err="1"/>
              <a:t>really</a:t>
            </a:r>
            <a:r>
              <a:rPr lang="fr-FR" dirty="0"/>
              <a:t> </a:t>
            </a:r>
            <a:r>
              <a:rPr lang="fr-FR" dirty="0" err="1"/>
              <a:t>secure</a:t>
            </a:r>
            <a:r>
              <a:rPr lang="fr-FR" dirty="0"/>
              <a:t>.</a:t>
            </a:r>
          </a:p>
        </p:txBody>
      </p:sp>
      <p:sp>
        <p:nvSpPr>
          <p:cNvPr id="62" name="ZoneTexte 61">
            <a:extLst>
              <a:ext uri="{FF2B5EF4-FFF2-40B4-BE49-F238E27FC236}">
                <a16:creationId xmlns:a16="http://schemas.microsoft.com/office/drawing/2014/main" id="{5E2CDFFE-A708-4F0F-B8AE-32F1AFA85A4D}"/>
              </a:ext>
            </a:extLst>
          </p:cNvPr>
          <p:cNvSpPr txBox="1"/>
          <p:nvPr/>
        </p:nvSpPr>
        <p:spPr>
          <a:xfrm>
            <a:off x="7080152" y="4834082"/>
            <a:ext cx="231479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Fast to setup, </a:t>
            </a:r>
            <a:r>
              <a:rPr lang="fr-FR" dirty="0" err="1"/>
              <a:t>require</a:t>
            </a:r>
            <a:r>
              <a:rPr lang="fr-FR" dirty="0"/>
              <a:t> to </a:t>
            </a:r>
            <a:r>
              <a:rPr lang="fr-FR" dirty="0" err="1"/>
              <a:t>retrieve</a:t>
            </a:r>
            <a:r>
              <a:rPr lang="fr-FR" dirty="0"/>
              <a:t> only the </a:t>
            </a:r>
            <a:r>
              <a:rPr lang="fr-FR" dirty="0" err="1"/>
              <a:t>required</a:t>
            </a:r>
            <a:r>
              <a:rPr lang="fr-FR" dirty="0"/>
              <a:t> Scope and Audience</a:t>
            </a:r>
          </a:p>
        </p:txBody>
      </p:sp>
      <p:cxnSp>
        <p:nvCxnSpPr>
          <p:cNvPr id="69" name="Connecteur droit 68">
            <a:extLst>
              <a:ext uri="{FF2B5EF4-FFF2-40B4-BE49-F238E27FC236}">
                <a16:creationId xmlns:a16="http://schemas.microsoft.com/office/drawing/2014/main" id="{5512BB32-497D-4EFE-B5EF-B7613E8DBE50}"/>
              </a:ext>
            </a:extLst>
          </p:cNvPr>
          <p:cNvCxnSpPr>
            <a:cxnSpLocks/>
            <a:stCxn id="15" idx="4"/>
            <a:endCxn id="62" idx="0"/>
          </p:cNvCxnSpPr>
          <p:nvPr/>
        </p:nvCxnSpPr>
        <p:spPr>
          <a:xfrm>
            <a:off x="8150241" y="3635248"/>
            <a:ext cx="87309" cy="119883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31">
            <a:extLst>
              <a:ext uri="{FF2B5EF4-FFF2-40B4-BE49-F238E27FC236}">
                <a16:creationId xmlns:a16="http://schemas.microsoft.com/office/drawing/2014/main" id="{90E4DB56-B623-4743-8C07-B53EAF83EB0C}"/>
              </a:ext>
            </a:extLst>
          </p:cNvPr>
          <p:cNvCxnSpPr>
            <a:cxnSpLocks/>
            <a:stCxn id="16" idx="2"/>
            <a:endCxn id="29" idx="0"/>
          </p:cNvCxnSpPr>
          <p:nvPr/>
        </p:nvCxnSpPr>
        <p:spPr>
          <a:xfrm>
            <a:off x="2857741" y="1901072"/>
            <a:ext cx="87309" cy="1564215"/>
          </a:xfrm>
          <a:prstGeom prst="line">
            <a:avLst/>
          </a:prstGeom>
          <a:ln>
            <a:solidFill>
              <a:schemeClr val="tx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necteur droit 39">
            <a:extLst>
              <a:ext uri="{FF2B5EF4-FFF2-40B4-BE49-F238E27FC236}">
                <a16:creationId xmlns:a16="http://schemas.microsoft.com/office/drawing/2014/main" id="{DC16EC89-AC39-4106-8AB1-2875E043C63B}"/>
              </a:ext>
            </a:extLst>
          </p:cNvPr>
          <p:cNvCxnSpPr>
            <a:cxnSpLocks/>
            <a:stCxn id="29" idx="4"/>
            <a:endCxn id="54" idx="0"/>
          </p:cNvCxnSpPr>
          <p:nvPr/>
        </p:nvCxnSpPr>
        <p:spPr>
          <a:xfrm flipH="1">
            <a:off x="2779909" y="3643081"/>
            <a:ext cx="165141" cy="95883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Connecteur droit avec flèche 46">
            <a:extLst>
              <a:ext uri="{FF2B5EF4-FFF2-40B4-BE49-F238E27FC236}">
                <a16:creationId xmlns:a16="http://schemas.microsoft.com/office/drawing/2014/main" id="{614F4DC1-DAA4-4A4F-9B02-BA24D9338524}"/>
              </a:ext>
            </a:extLst>
          </p:cNvPr>
          <p:cNvCxnSpPr>
            <a:cxnSpLocks/>
          </p:cNvCxnSpPr>
          <p:nvPr/>
        </p:nvCxnSpPr>
        <p:spPr>
          <a:xfrm>
            <a:off x="694991" y="3967741"/>
            <a:ext cx="9931400" cy="0"/>
          </a:xfrm>
          <a:prstGeom prst="straightConnector1">
            <a:avLst/>
          </a:prstGeom>
          <a:ln w="127000">
            <a:gradFill flip="none" rotWithShape="1">
              <a:gsLst>
                <a:gs pos="50000">
                  <a:srgbClr val="00B050"/>
                </a:gs>
                <a:gs pos="100000">
                  <a:schemeClr val="accent6">
                    <a:lumMod val="60000"/>
                    <a:lumOff val="40000"/>
                  </a:schemeClr>
                </a:gs>
                <a:gs pos="0">
                  <a:schemeClr val="accent1">
                    <a:lumMod val="75000"/>
                  </a:schemeClr>
                </a:gs>
              </a:gsLst>
              <a:lin ang="0" scaled="1"/>
              <a:tileRect/>
            </a:gra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432096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A322EB1-A262-4F6E-8B6F-6F3DA4937F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Secure </a:t>
            </a:r>
            <a:r>
              <a:rPr lang="fr-FR" dirty="0" err="1"/>
              <a:t>pratices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404DBC2-1EEC-454D-80D7-5F3A14983A7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Configure shorter cookie </a:t>
            </a:r>
            <a:r>
              <a:rPr lang="fr-FR" dirty="0" err="1"/>
              <a:t>lifetime</a:t>
            </a:r>
            <a:r>
              <a:rPr lang="fr-FR" dirty="0"/>
              <a:t> as possible (exemple: 4 </a:t>
            </a:r>
            <a:r>
              <a:rPr lang="fr-FR" dirty="0" err="1"/>
              <a:t>hours</a:t>
            </a:r>
            <a:r>
              <a:rPr lang="fr-FR" dirty="0"/>
              <a:t>)</a:t>
            </a:r>
          </a:p>
          <a:p>
            <a:r>
              <a:rPr lang="fr-FR" dirty="0"/>
              <a:t>Configure shorter </a:t>
            </a:r>
            <a:r>
              <a:rPr lang="fr-FR" dirty="0" err="1"/>
              <a:t>access_token</a:t>
            </a:r>
            <a:r>
              <a:rPr lang="fr-FR" dirty="0"/>
              <a:t> as possible (exemple: 5 minutes)</a:t>
            </a:r>
          </a:p>
          <a:p>
            <a:r>
              <a:rPr lang="fr-FR" dirty="0"/>
              <a:t>Configure max session </a:t>
            </a:r>
            <a:r>
              <a:rPr lang="fr-FR" dirty="0" err="1"/>
              <a:t>renew</a:t>
            </a:r>
            <a:r>
              <a:rPr lang="fr-FR" dirty="0"/>
              <a:t> </a:t>
            </a:r>
            <a:r>
              <a:rPr lang="fr-FR" dirty="0" err="1"/>
              <a:t>lifetime</a:t>
            </a:r>
            <a:r>
              <a:rPr lang="fr-FR" dirty="0"/>
              <a:t> of </a:t>
            </a:r>
            <a:r>
              <a:rPr lang="fr-FR" dirty="0" err="1"/>
              <a:t>your</a:t>
            </a:r>
            <a:r>
              <a:rPr lang="fr-FR" dirty="0"/>
              <a:t> </a:t>
            </a:r>
            <a:r>
              <a:rPr lang="fr-FR" dirty="0" err="1"/>
              <a:t>refresh_token</a:t>
            </a:r>
            <a:r>
              <a:rPr lang="fr-FR" dirty="0"/>
              <a:t> (exemple: 4 </a:t>
            </a:r>
            <a:r>
              <a:rPr lang="fr-FR" dirty="0" err="1"/>
              <a:t>hours</a:t>
            </a:r>
            <a:r>
              <a:rPr lang="fr-FR" dirty="0"/>
              <a:t> )</a:t>
            </a:r>
          </a:p>
          <a:p>
            <a:endParaRPr lang="fr-FR" dirty="0"/>
          </a:p>
          <a:p>
            <a:r>
              <a:rPr lang="fr-FR" dirty="0" err="1"/>
              <a:t>Retrieve</a:t>
            </a:r>
            <a:r>
              <a:rPr lang="fr-FR" dirty="0"/>
              <a:t> </a:t>
            </a:r>
            <a:r>
              <a:rPr lang="fr-FR" dirty="0" err="1"/>
              <a:t>necessary</a:t>
            </a:r>
            <a:r>
              <a:rPr lang="fr-FR" dirty="0"/>
              <a:t> Scope or Audience only </a:t>
            </a:r>
            <a:r>
              <a:rPr lang="fr-FR" dirty="0" err="1"/>
              <a:t>when</a:t>
            </a:r>
            <a:r>
              <a:rPr lang="fr-FR" dirty="0"/>
              <a:t> </a:t>
            </a:r>
            <a:r>
              <a:rPr lang="fr-FR" dirty="0" err="1"/>
              <a:t>it</a:t>
            </a:r>
            <a:r>
              <a:rPr lang="fr-FR" dirty="0"/>
              <a:t> is </a:t>
            </a:r>
            <a:r>
              <a:rPr lang="fr-FR" dirty="0" err="1"/>
              <a:t>needed</a:t>
            </a:r>
            <a:r>
              <a:rPr lang="fr-FR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393165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SES">
      <a:dk1>
        <a:srgbClr val="2D293E"/>
      </a:dk1>
      <a:lt1>
        <a:srgbClr val="FFFFFF"/>
      </a:lt1>
      <a:dk2>
        <a:srgbClr val="44546A"/>
      </a:dk2>
      <a:lt2>
        <a:srgbClr val="FDFEFF"/>
      </a:lt2>
      <a:accent1>
        <a:srgbClr val="FE6C45"/>
      </a:accent1>
      <a:accent2>
        <a:srgbClr val="0DBBD6"/>
      </a:accent2>
      <a:accent3>
        <a:srgbClr val="FEE9D6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Franklin Gothic">
      <a:majorFont>
        <a:latin typeface="Franklin Gothic Medium" panose="020B0603020102020204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BE0F011240A094E827BA56BE9109944" ma:contentTypeVersion="13" ma:contentTypeDescription="Create a new document." ma:contentTypeScope="" ma:versionID="5dc1144dd420c1d8a9ebf51c7358c8f0">
  <xsd:schema xmlns:xsd="http://www.w3.org/2001/XMLSchema" xmlns:xs="http://www.w3.org/2001/XMLSchema" xmlns:p="http://schemas.microsoft.com/office/2006/metadata/properties" xmlns:ns3="03cb9dc2-e9ea-44ac-afed-001b6fad4f36" xmlns:ns4="d0879fa5-f2db-41a7-8861-4a44e7ee3b24" targetNamespace="http://schemas.microsoft.com/office/2006/metadata/properties" ma:root="true" ma:fieldsID="6dda18631f78ef64168f1da1c53d30ff" ns3:_="" ns4:_="">
    <xsd:import namespace="03cb9dc2-e9ea-44ac-afed-001b6fad4f36"/>
    <xsd:import namespace="d0879fa5-f2db-41a7-8861-4a44e7ee3b24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4:MediaServiceMetadata" minOccurs="0"/>
                <xsd:element ref="ns4:MediaServiceFastMetadata" minOccurs="0"/>
                <xsd:element ref="ns4:MediaServiceAutoTags" minOccurs="0"/>
                <xsd:element ref="ns4:MediaServiceOCR" minOccurs="0"/>
                <xsd:element ref="ns4:MediaServiceDateTaken" minOccurs="0"/>
                <xsd:element ref="ns4:MediaServiceLocation" minOccurs="0"/>
                <xsd:element ref="ns4:MediaServiceGenerationTime" minOccurs="0"/>
                <xsd:element ref="ns4:MediaServiceEventHashCode" minOccurs="0"/>
                <xsd:element ref="ns4:MediaServiceAutoKeyPoints" minOccurs="0"/>
                <xsd:element ref="ns4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3cb9dc2-e9ea-44ac-afed-001b6fad4f36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Sharing Hint Hash" ma:description="" ma:hidden="true" ma:internalName="SharingHintHash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0879fa5-f2db-41a7-8861-4a44e7ee3b2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6" nillable="true" ma:displayName="Location" ma:internalName="MediaServiceLocation" ma:readOnly="true">
      <xsd:simpleType>
        <xsd:restriction base="dms:Text"/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haredWithUsers xmlns="03cb9dc2-e9ea-44ac-afed-001b6fad4f36">
      <UserInfo>
        <DisplayName>LEMARCHAND THOMAS</DisplayName>
        <AccountId>16</AccountId>
        <AccountType/>
      </UserInfo>
      <UserInfo>
        <DisplayName>CHERVET Guillaume</DisplayName>
        <AccountId>84</AccountId>
        <AccountType/>
      </UserInfo>
    </SharedWithUsers>
  </documentManagement>
</p:properties>
</file>

<file path=customXml/itemProps1.xml><?xml version="1.0" encoding="utf-8"?>
<ds:datastoreItem xmlns:ds="http://schemas.openxmlformats.org/officeDocument/2006/customXml" ds:itemID="{C72C7657-97CD-4958-88DD-F8AC8725874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3cb9dc2-e9ea-44ac-afed-001b6fad4f36"/>
    <ds:schemaRef ds:uri="d0879fa5-f2db-41a7-8861-4a44e7ee3b2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05D7AB42-0DA9-4407-9B22-92C435FE7C62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522BBC0-3E7A-472B-9CC6-34C5EA434DEE}">
  <ds:schemaRefs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d0879fa5-f2db-41a7-8861-4a44e7ee3b24"/>
    <ds:schemaRef ds:uri="03cb9dc2-e9ea-44ac-afed-001b6fad4f36"/>
    <ds:schemaRef ds:uri="http://schemas.microsoft.com/office/2006/documentManagement/types"/>
    <ds:schemaRef ds:uri="http://schemas.openxmlformats.org/package/2006/metadata/core-properties"/>
    <ds:schemaRef ds:uri="http://www.w3.org/XML/1998/namespace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21156</TotalTime>
  <Words>338</Words>
  <Application>Microsoft Office PowerPoint</Application>
  <PresentationFormat>Grand écran</PresentationFormat>
  <Paragraphs>51</Paragraphs>
  <Slides>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10" baseType="lpstr">
      <vt:lpstr>Arial</vt:lpstr>
      <vt:lpstr>Calibri</vt:lpstr>
      <vt:lpstr>Franklin Gothic Book</vt:lpstr>
      <vt:lpstr>Franklin Gothic Medium</vt:lpstr>
      <vt:lpstr>Office Theme</vt:lpstr>
      <vt:lpstr>Présentation PowerPoint</vt:lpstr>
      <vt:lpstr>Présentation PowerPoint</vt:lpstr>
      <vt:lpstr>Présentation PowerPoint</vt:lpstr>
      <vt:lpstr>Présentation PowerPoint</vt:lpstr>
      <vt:lpstr>Secure pratices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LEMARCHAND THOMAS</dc:creator>
  <cp:lastModifiedBy>CHERVET Guillaume</cp:lastModifiedBy>
  <cp:revision>578</cp:revision>
  <cp:lastPrinted>2022-10-13T16:41:56Z</cp:lastPrinted>
  <dcterms:created xsi:type="dcterms:W3CDTF">2020-11-18T10:41:47Z</dcterms:created>
  <dcterms:modified xsi:type="dcterms:W3CDTF">2022-10-14T13:25:18Z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0x0101003BE0F011240A094E827BA56BE9109944</vt:lpwstr>
  </property>
  <property fmtid="{D5CDD505-2E9C-101B-9397-08002B2CF9AE}" pid="3" name="MSIP_Label_65722654-0696-4b8f-bb0e-68bcd3f909d4_Enabled">
    <vt:lpwstr>true</vt:lpwstr>
  </property>
  <property fmtid="{D5CDD505-2E9C-101B-9397-08002B2CF9AE}" pid="4" name="MSIP_Label_65722654-0696-4b8f-bb0e-68bcd3f909d4_SetDate">
    <vt:lpwstr>2022-10-14T13:25:07Z</vt:lpwstr>
  </property>
  <property fmtid="{D5CDD505-2E9C-101B-9397-08002B2CF9AE}" pid="5" name="MSIP_Label_65722654-0696-4b8f-bb0e-68bcd3f909d4_Method">
    <vt:lpwstr>Privileged</vt:lpwstr>
  </property>
  <property fmtid="{D5CDD505-2E9C-101B-9397-08002B2CF9AE}" pid="6" name="MSIP_Label_65722654-0696-4b8f-bb0e-68bcd3f909d4_Name">
    <vt:lpwstr>AFA Public</vt:lpwstr>
  </property>
  <property fmtid="{D5CDD505-2E9C-101B-9397-08002B2CF9AE}" pid="7" name="MSIP_Label_65722654-0696-4b8f-bb0e-68bcd3f909d4_SiteId">
    <vt:lpwstr>396b38cc-aa65-492b-bb0e-3d94ed25a97b</vt:lpwstr>
  </property>
  <property fmtid="{D5CDD505-2E9C-101B-9397-08002B2CF9AE}" pid="8" name="MSIP_Label_65722654-0696-4b8f-bb0e-68bcd3f909d4_ActionId">
    <vt:lpwstr>ebed48dd-0244-4d38-9181-b39a8998aa31</vt:lpwstr>
  </property>
  <property fmtid="{D5CDD505-2E9C-101B-9397-08002B2CF9AE}" pid="9" name="MSIP_Label_65722654-0696-4b8f-bb0e-68bcd3f909d4_ContentBits">
    <vt:lpwstr>3</vt:lpwstr>
  </property>
</Properties>
</file>