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63" r:id="rId4"/>
    <p:sldId id="258" r:id="rId5"/>
    <p:sldId id="262" r:id="rId6"/>
    <p:sldId id="260" r:id="rId7"/>
    <p:sldId id="259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74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69456A-A900-E04F-A195-1F712A66C42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1414D3A-5503-2E46-9782-2AE525E207F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D55851-7EC5-7149-87AF-3033730295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9FFF09-151B-6D4F-80BD-FB380FADF0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B2B78E-8D08-2042-98C6-1D9B65ACA6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21707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82ED71-E174-D24D-889F-0FF01C11A3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97F4AA-E49F-4246-AAB3-CCA5B4F4F3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F45C59-BE2E-2D46-A9F7-D4DD7FC458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BBC5D3-1AA8-F142-BDF0-6B28F484DF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1131CC-650B-9643-AD5F-E016DC46A7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82786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CB22AF9-901A-B949-AAEA-DBD1ACF3992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E25B2D2-64C8-AB40-A174-227822AA77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228AEE-7E85-A04C-9002-A19545EC94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CA63CB-D0DC-DA46-A088-8A39260177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5AFF0F-FF4D-7B4E-9EC9-50AA097EFF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3452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C91EC0-736E-754A-871F-6D4964ADEE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E1CB89-7B7A-9446-A705-122F1A834B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EA6E4A-5638-3C4F-9015-75EBCBCA8C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2DFD8D-DA32-2445-906B-310C072CBF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171EB92-9D56-F341-9109-07B27E8762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25900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8C1D49-8097-6046-B878-A477BDBAFE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6E218F-6F63-8840-BB86-8E725C1529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B05F7F4-17DB-5B44-8245-CABD6CE713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DD6092-B9BA-1F4D-970D-2968D4F40E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E9F47F-34C0-0C47-B037-BBCC4BD90A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060071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EB49F8-EAE1-304E-8428-9925E0588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E556EE4-EC2C-404A-A7CC-194ACA0C998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7B1C8B-B182-994B-B0D5-C6609D736C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F20ABBC-E525-264C-896E-BECDD55F53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B9A31DD-9D09-C743-BFFE-608B5AC000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DE0A480-D195-5E43-901D-68E254B092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469379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C8531C-8A89-0240-B84E-81AC024429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A8A6DB-1278-9F45-88DD-9561DCFE2F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DEC72D7-4C8E-304A-A09C-0E22734DC39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32B0FE2-68F9-1649-999D-4B0ABE310F4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E26BF62-5B6A-F745-935A-54603466C04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C5E4E39-249D-7140-BF59-F2C0E61E4A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88075D9-69BF-4145-BC04-322712B0B3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E2F5C94-0262-FF4B-80BD-4269626DAE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66966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E1CF71-7EA7-754F-93A2-7B57655BA5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BB26BF3-B255-C54B-A0E2-75CCACB7AD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B733881-DBA8-CB44-BCFE-CE92748066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4D3D2A4-7834-BE41-9A67-A5EF55E692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42542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71E5A8C-EA16-D146-900D-B81E7AD665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94179C5-4281-2B44-A63A-23871A2FAB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902B3C5-8176-EA46-B2FC-BF14B4D85E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860634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72EC8D-6B4B-CF49-8E30-FAB900336A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43047B-B047-4D46-B56D-319DFE3C65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18E3A80-293E-6145-BB35-69A1DF0B73A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6F56EE7-9032-A14D-9D12-E9C4406EE7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8EBDA09-9F0A-1F49-ADB5-327083B221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6CCC5DF-B7E9-4C44-8E13-405A984CA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9633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D7544A-1ABF-F941-9BC4-C2BB50D94F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1C60650-96D2-B94E-A0E9-578C5686ADD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24C3142-BE74-8445-9BBA-76D723671CC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2AC187F-B414-654A-9B6B-8D804D1F9F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1EE17C4-7B73-6D49-852E-9790B55C97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7C88D5D-6CAD-D448-AE24-A7B8A4A0F4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81650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49CD6C0-99CB-6F42-947D-E0BAA5CBB6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6D80042-82AE-604F-AF9B-20F11BCF191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37853E-B9B1-AD4A-8C01-300F4B07AF7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732B44-5251-714A-A203-06EC397BC277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1A4314-77ED-A74E-B1F9-15300998512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6E8901-AF61-1B4B-A908-5878EEE1298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EE4059-48D8-A243-B92B-E28EF4EBC56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985723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E9ED6C-4F81-EA45-8CE5-8D98B68112E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/>
              <a:t>Review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5838EEA-57E6-6148-A5F3-EC0AD8AEA48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/>
              <a:t>15</a:t>
            </a:r>
            <a:r>
              <a:rPr lang="en-GB" baseline="30000" dirty="0"/>
              <a:t>th</a:t>
            </a:r>
            <a:r>
              <a:rPr lang="en-GB" dirty="0"/>
              <a:t> May 2020</a:t>
            </a:r>
          </a:p>
        </p:txBody>
      </p:sp>
    </p:spTree>
    <p:extLst>
      <p:ext uri="{BB962C8B-B14F-4D97-AF65-F5344CB8AC3E}">
        <p14:creationId xmlns:p14="http://schemas.microsoft.com/office/powerpoint/2010/main" val="404125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DCDBCA-9A5F-BE4D-ACAC-57FCE90E5C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z="4000" dirty="0"/>
              <a:t>Vignette – (Arm H M1:RT comparison) - Summary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54D55AC-FAF1-0C41-B9DC-1AF1DC5735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Statistical analysis plan pre-specified two subgroup analyses </a:t>
            </a:r>
          </a:p>
          <a:p>
            <a:pPr lvl="1"/>
            <a:r>
              <a:rPr lang="en-GB" dirty="0"/>
              <a:t>Test for interaction was statistically significant</a:t>
            </a:r>
            <a:r>
              <a:rPr lang="en-GB" dirty="0">
                <a:effectLst/>
              </a:rPr>
              <a:t> </a:t>
            </a:r>
          </a:p>
          <a:p>
            <a:pPr lvl="1"/>
            <a:endParaRPr lang="en-GB" dirty="0"/>
          </a:p>
          <a:p>
            <a:r>
              <a:rPr lang="en-GB" dirty="0"/>
              <a:t>Men with 3 or fewer metastatic sites </a:t>
            </a:r>
          </a:p>
          <a:p>
            <a:pPr lvl="1"/>
            <a:r>
              <a:rPr lang="en-GB" dirty="0"/>
              <a:t>Derive a significant benefit of radiotherapy (RT) to the prostate</a:t>
            </a:r>
          </a:p>
          <a:p>
            <a:pPr lvl="1"/>
            <a:r>
              <a:rPr lang="en-GB" dirty="0"/>
              <a:t>No benefit apparent in men with more than 3 </a:t>
            </a:r>
            <a:r>
              <a:rPr lang="en-GB" dirty="0" err="1"/>
              <a:t>mets</a:t>
            </a:r>
            <a:r>
              <a:rPr lang="en-GB" dirty="0">
                <a:effectLst/>
              </a:rPr>
              <a:t> </a:t>
            </a:r>
          </a:p>
          <a:p>
            <a:pPr lvl="1"/>
            <a:endParaRPr lang="en-GB" dirty="0">
              <a:effectLst/>
            </a:endParaRPr>
          </a:p>
          <a:p>
            <a:r>
              <a:rPr lang="en-GB" dirty="0"/>
              <a:t>Outcome: </a:t>
            </a:r>
          </a:p>
          <a:p>
            <a:pPr lvl="1"/>
            <a:r>
              <a:rPr lang="en-GB" dirty="0"/>
              <a:t>Men with low burden metastatic now receive RT to the prostate</a:t>
            </a:r>
            <a:r>
              <a:rPr lang="en-GB" dirty="0">
                <a:effectLst/>
              </a:rPr>
              <a:t> </a:t>
            </a:r>
          </a:p>
          <a:p>
            <a:r>
              <a:rPr lang="en-GB" dirty="0"/>
              <a:t>Choice of cut-point: </a:t>
            </a:r>
          </a:p>
          <a:p>
            <a:pPr lvl="1"/>
            <a:r>
              <a:rPr lang="en-GB" dirty="0"/>
              <a:t>Clinician input and roughly splitting the data in the middle.</a:t>
            </a:r>
          </a:p>
        </p:txBody>
      </p:sp>
    </p:spTree>
    <p:extLst>
      <p:ext uri="{BB962C8B-B14F-4D97-AF65-F5344CB8AC3E}">
        <p14:creationId xmlns:p14="http://schemas.microsoft.com/office/powerpoint/2010/main" val="5275948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09FEF5-CEA1-6C47-8481-A56DAA7594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Questions of Interest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6E210F9-1590-F146-8927-AE4F63EADE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/>
              <a:t>Evaluate presence of treatment effect heterogeneity</a:t>
            </a:r>
          </a:p>
          <a:p>
            <a:r>
              <a:rPr lang="en-GB" dirty="0"/>
              <a:t>Identify subgroups that represent differential treatment effects </a:t>
            </a:r>
          </a:p>
          <a:p>
            <a:endParaRPr lang="en-GB" dirty="0"/>
          </a:p>
          <a:p>
            <a:r>
              <a:rPr lang="en-GB" dirty="0"/>
              <a:t>What patient characteristics determine such subgroups?</a:t>
            </a:r>
          </a:p>
          <a:p>
            <a:r>
              <a:rPr lang="en-GB" dirty="0"/>
              <a:t>Relevant biomarkers and their threshold values? </a:t>
            </a:r>
          </a:p>
          <a:p>
            <a:endParaRPr lang="en-GB" dirty="0"/>
          </a:p>
          <a:p>
            <a:r>
              <a:rPr lang="en-GB" dirty="0"/>
              <a:t>Machine learning: </a:t>
            </a:r>
          </a:p>
          <a:p>
            <a:pPr lvl="1"/>
            <a:r>
              <a:rPr lang="en-GB" dirty="0"/>
              <a:t>Move away from the need to test for interactions.</a:t>
            </a:r>
          </a:p>
          <a:p>
            <a:pPr lvl="1"/>
            <a:r>
              <a:rPr lang="en-GB" dirty="0"/>
              <a:t>Determine subgroups and characterise them.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883289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>
            <a:extLst>
              <a:ext uri="{FF2B5EF4-FFF2-40B4-BE49-F238E27FC236}">
                <a16:creationId xmlns:a16="http://schemas.microsoft.com/office/drawing/2014/main" id="{EBF87945-A001-489F-9D9B-7D9435F0B9C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48639" y="347471"/>
            <a:ext cx="11100816" cy="1801368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ADDC499-C40F-D14F-8D61-279FDA5BCE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85216"/>
            <a:ext cx="10515600" cy="1325563"/>
          </a:xfrm>
        </p:spPr>
        <p:txBody>
          <a:bodyPr>
            <a:normAutofit/>
          </a:bodyPr>
          <a:lstStyle/>
          <a:p>
            <a:r>
              <a:rPr lang="en-GB">
                <a:solidFill>
                  <a:schemeClr val="bg1"/>
                </a:solidFill>
              </a:rPr>
              <a:t>Simulation scenarios</a:t>
            </a:r>
          </a:p>
        </p:txBody>
      </p:sp>
      <p:sp>
        <p:nvSpPr>
          <p:cNvPr id="9" name="Content Placeholder 8">
            <a:extLst>
              <a:ext uri="{FF2B5EF4-FFF2-40B4-BE49-F238E27FC236}">
                <a16:creationId xmlns:a16="http://schemas.microsoft.com/office/drawing/2014/main" id="{25FEB12F-CF72-436A-A7D3-CC9D7A3B9F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217244" y="2521054"/>
            <a:ext cx="3432211" cy="3391244"/>
          </a:xfrm>
        </p:spPr>
        <p:txBody>
          <a:bodyPr anchor="ctr">
            <a:normAutofit/>
          </a:bodyPr>
          <a:lstStyle/>
          <a:p>
            <a:r>
              <a:rPr lang="en-US" sz="2200" dirty="0"/>
              <a:t>No treatment effect heterogeneity</a:t>
            </a:r>
          </a:p>
          <a:p>
            <a:pPr marL="0" indent="0">
              <a:buNone/>
            </a:pPr>
            <a:endParaRPr lang="en-US" sz="2200" dirty="0"/>
          </a:p>
          <a:p>
            <a:r>
              <a:rPr lang="en-US" sz="2200" dirty="0"/>
              <a:t>Introduce effect heterogeneity</a:t>
            </a:r>
          </a:p>
          <a:p>
            <a:endParaRPr lang="en-US" sz="2200" dirty="0"/>
          </a:p>
        </p:txBody>
      </p:sp>
      <p:pic>
        <p:nvPicPr>
          <p:cNvPr id="7" name="Picture 6" descr="A screenshot of text&#10;&#10;Description automatically generated">
            <a:extLst>
              <a:ext uri="{FF2B5EF4-FFF2-40B4-BE49-F238E27FC236}">
                <a16:creationId xmlns:a16="http://schemas.microsoft.com/office/drawing/2014/main" id="{4CD6AF02-0536-384D-A5A4-9D1DBC1150B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33474" y="2521054"/>
            <a:ext cx="7672559" cy="339124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058927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B4F02F-8F16-5C4A-8A39-3CD5C2E888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Interest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67941FB-ADA4-5546-A3DB-E1F03A0528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Type I error:</a:t>
            </a:r>
          </a:p>
          <a:p>
            <a:r>
              <a:rPr lang="en-GB" dirty="0"/>
              <a:t>Given the absence of a subgroup, does the method still detect heterogeneity?</a:t>
            </a:r>
          </a:p>
          <a:p>
            <a:endParaRPr lang="en-GB" dirty="0"/>
          </a:p>
          <a:p>
            <a:r>
              <a:rPr lang="en-GB" dirty="0"/>
              <a:t>Power:</a:t>
            </a:r>
          </a:p>
          <a:p>
            <a:r>
              <a:rPr lang="en-GB" dirty="0"/>
              <a:t>Given the presence of a subgroup, is the method able to detect effect heterogeneity?</a:t>
            </a:r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705902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596711-9572-DA4D-9ACC-752610CDE9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Results </a:t>
            </a:r>
          </a:p>
        </p:txBody>
      </p:sp>
      <p:pic>
        <p:nvPicPr>
          <p:cNvPr id="5" name="Content Placeholder 4" descr="A screenshot of a cell phone&#10;&#10;Description automatically generated">
            <a:extLst>
              <a:ext uri="{FF2B5EF4-FFF2-40B4-BE49-F238E27FC236}">
                <a16:creationId xmlns:a16="http://schemas.microsoft.com/office/drawing/2014/main" id="{F5F25021-52E4-DD48-8885-606D1AC9575A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889834" y="1797908"/>
            <a:ext cx="10412331" cy="2421924"/>
          </a:xfrm>
        </p:spPr>
      </p:pic>
      <p:sp>
        <p:nvSpPr>
          <p:cNvPr id="6" name="Rectangle 5">
            <a:extLst>
              <a:ext uri="{FF2B5EF4-FFF2-40B4-BE49-F238E27FC236}">
                <a16:creationId xmlns:a16="http://schemas.microsoft.com/office/drawing/2014/main" id="{1B97861D-FA38-D14B-A7D4-5DDB38CDA450}"/>
              </a:ext>
            </a:extLst>
          </p:cNvPr>
          <p:cNvSpPr/>
          <p:nvPr/>
        </p:nvSpPr>
        <p:spPr>
          <a:xfrm>
            <a:off x="1008993" y="4575417"/>
            <a:ext cx="824011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Causal Forest (CF)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latin typeface="Calibri" panose="020F0502020204030204" pitchFamily="34" charset="0"/>
                <a:cs typeface="Times New Roman" panose="02020603050405020304" pitchFamily="18" charset="0"/>
              </a:rPr>
              <a:t>TT (</a:t>
            </a:r>
            <a:r>
              <a:rPr lang="en-GB" dirty="0" err="1">
                <a:latin typeface="Calibri" panose="020F0502020204030204" pitchFamily="34" charset="0"/>
                <a:cs typeface="Times New Roman" panose="02020603050405020304" pitchFamily="18" charset="0"/>
              </a:rPr>
              <a:t>TEHTrees</a:t>
            </a:r>
            <a:r>
              <a:rPr lang="en-GB" dirty="0">
                <a:latin typeface="Calibri" panose="020F0502020204030204" pitchFamily="34" charset="0"/>
                <a:cs typeface="Times New Roman" panose="02020603050405020304" pitchFamily="18" charset="0"/>
              </a:rPr>
              <a:t>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latin typeface="Calibri" panose="020F0502020204030204" pitchFamily="34" charset="0"/>
                <a:cs typeface="Times New Roman" panose="02020603050405020304" pitchFamily="18" charset="0"/>
              </a:rPr>
              <a:t>CT (Causal Trees)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dirty="0">
                <a:latin typeface="Calibri" panose="020F0502020204030204" pitchFamily="34" charset="0"/>
                <a:cs typeface="Times New Roman" panose="02020603050405020304" pitchFamily="18" charset="0"/>
              </a:rPr>
              <a:t>SVM (Support vector machine; Penalised model with double LASSO constraints)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697451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7A07AE-CEA5-0141-AEEA-73CD9AE802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Methods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AE20469-9F12-CE42-AE3B-9175358571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GB" dirty="0"/>
              <a:t>Causal Tree: </a:t>
            </a:r>
          </a:p>
          <a:p>
            <a:pPr lvl="1"/>
            <a:r>
              <a:rPr lang="en-GB" dirty="0"/>
              <a:t>Modify the MSE based criterion to optimise for effect heterogeneity </a:t>
            </a:r>
          </a:p>
          <a:p>
            <a:pPr lvl="1"/>
            <a:r>
              <a:rPr lang="en-GB" dirty="0"/>
              <a:t>Use separate samples to account for the problem of overfitting</a:t>
            </a:r>
          </a:p>
          <a:p>
            <a:endParaRPr lang="en-GB" dirty="0"/>
          </a:p>
          <a:p>
            <a:r>
              <a:rPr lang="en-GB" dirty="0" err="1"/>
              <a:t>TEHTree</a:t>
            </a:r>
            <a:r>
              <a:rPr lang="en-GB" dirty="0"/>
              <a:t>:  </a:t>
            </a:r>
          </a:p>
          <a:p>
            <a:pPr lvl="1"/>
            <a:r>
              <a:rPr lang="en-GB" dirty="0"/>
              <a:t>Use a statistical inference framework to select covariates </a:t>
            </a:r>
          </a:p>
          <a:p>
            <a:pPr lvl="1"/>
            <a:r>
              <a:rPr lang="en-GB" dirty="0"/>
              <a:t>Adjust the size of the tree (Bonferroni correction for multiple comparison – rather conservative)</a:t>
            </a:r>
          </a:p>
          <a:p>
            <a:pPr lvl="1"/>
            <a:endParaRPr lang="en-GB" dirty="0"/>
          </a:p>
          <a:p>
            <a:r>
              <a:rPr lang="en-GB" dirty="0"/>
              <a:t>Causal Forest: </a:t>
            </a:r>
          </a:p>
          <a:p>
            <a:pPr lvl="1"/>
            <a:r>
              <a:rPr lang="en-GB" dirty="0"/>
              <a:t>Ensemble over Causal Trees</a:t>
            </a:r>
          </a:p>
          <a:p>
            <a:pPr lvl="1"/>
            <a:endParaRPr lang="en-GB" dirty="0"/>
          </a:p>
          <a:p>
            <a:r>
              <a:rPr lang="en-GB" dirty="0"/>
              <a:t>Penalised model – double lasso constraints </a:t>
            </a:r>
          </a:p>
          <a:p>
            <a:pPr lvl="1"/>
            <a:r>
              <a:rPr lang="en-GB" dirty="0"/>
              <a:t>Both CF and this model generate Individual treatment effects</a:t>
            </a:r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020341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281</Words>
  <Application>Microsoft Macintosh PowerPoint</Application>
  <PresentationFormat>Widescreen</PresentationFormat>
  <Paragraphs>53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Review</vt:lpstr>
      <vt:lpstr>Vignette – (Arm H M1:RT comparison) - Summary</vt:lpstr>
      <vt:lpstr>Questions of Interest</vt:lpstr>
      <vt:lpstr>Simulation scenarios</vt:lpstr>
      <vt:lpstr>Interest</vt:lpstr>
      <vt:lpstr>Results </vt:lpstr>
      <vt:lpstr>Methods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</dc:title>
  <dc:creator>Ashwini Venkatasubramaniam</dc:creator>
  <cp:lastModifiedBy>Ashwini Venkatasubramaniam</cp:lastModifiedBy>
  <cp:revision>7</cp:revision>
  <dcterms:created xsi:type="dcterms:W3CDTF">2020-05-14T14:09:40Z</dcterms:created>
  <dcterms:modified xsi:type="dcterms:W3CDTF">2020-05-14T15:23:33Z</dcterms:modified>
</cp:coreProperties>
</file>