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62" r:id="rId6"/>
    <p:sldId id="260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9456A-A900-E04F-A195-1F712A66C4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414D3A-5503-2E46-9782-2AE525E207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55851-7EC5-7149-87AF-303373029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FFF09-151B-6D4F-80BD-FB380FADF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B78E-8D08-2042-98C6-1D9B65ACA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17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2ED71-E174-D24D-889F-0FF01C11A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97F4AA-E49F-4246-AAB3-CCA5B4F4F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45C59-BE2E-2D46-A9F7-D4DD7FC4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BC5D3-1AA8-F142-BDF0-6B28F484D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131CC-650B-9643-AD5F-E016DC46A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78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B22AF9-901A-B949-AAEA-DBD1ACF399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25B2D2-64C8-AB40-A174-227822AA77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28AEE-7E85-A04C-9002-A19545EC9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A63CB-D0DC-DA46-A088-8A3926017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AFF0F-FF4D-7B4E-9EC9-50AA097EF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45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91EC0-736E-754A-871F-6D4964ADE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1CB89-7B7A-9446-A705-122F1A834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A6E4A-5638-3C4F-9015-75EBCBCA8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DFD8D-DA32-2445-906B-310C072CB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1EB92-9D56-F341-9109-07B27E87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590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C1D49-8097-6046-B878-A477BDBAF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E218F-6F63-8840-BB86-8E725C152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5F7F4-17DB-5B44-8245-CABD6CE71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D6092-B9BA-1F4D-970D-2968D4F40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9F47F-34C0-0C47-B037-BBCC4BD90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0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B49F8-EAE1-304E-8428-9925E0588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56EE4-EC2C-404A-A7CC-194ACA0C99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7B1C8B-B182-994B-B0D5-C6609D736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20ABBC-E525-264C-896E-BECDD55F5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9A31DD-9D09-C743-BFFE-608B5AC00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0A480-D195-5E43-901D-68E254B09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93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8531C-8A89-0240-B84E-81AC02442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A8A6DB-1278-9F45-88DD-9561DCFE2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EC72D7-4C8E-304A-A09C-0E22734DC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2B0FE2-68F9-1649-999D-4B0ABE310F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26BF62-5B6A-F745-935A-54603466C0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5E4E39-249D-7140-BF59-F2C0E61E4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8075D9-69BF-4145-BC04-322712B0B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2F5C94-0262-FF4B-80BD-4269626DA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69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1CF71-7EA7-754F-93A2-7B57655BA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B26BF3-B255-C54B-A0E2-75CCACB7A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733881-DBA8-CB44-BCFE-CE9274806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D3D2A4-7834-BE41-9A67-A5EF55E69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254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1E5A8C-EA16-D146-900D-B81E7AD6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4179C5-4281-2B44-A63A-23871A2F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02B3C5-8176-EA46-B2FC-BF14B4D85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063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2EC8D-6B4B-CF49-8E30-FAB900336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3047B-B047-4D46-B56D-319DFE3C6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E3A80-293E-6145-BB35-69A1DF0B7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F56EE7-9032-A14D-9D12-E9C4406E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EBDA09-9F0A-1F49-ADB5-327083B22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CCC5DF-B7E9-4C44-8E13-405A984CA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63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7544A-1ABF-F941-9BC4-C2BB50D94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C60650-96D2-B94E-A0E9-578C5686AD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4C3142-BE74-8445-9BBA-76D723671C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AC187F-B414-654A-9B6B-8D804D1F9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EE17C4-7B73-6D49-852E-9790B55C9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C88D5D-6CAD-D448-AE24-A7B8A4A0F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16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9CD6C0-99CB-6F42-947D-E0BAA5CBB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80042-82AE-604F-AF9B-20F11BCF1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7853E-B9B1-AD4A-8C01-300F4B07AF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32B44-5251-714A-A203-06EC397BC277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A4314-77ED-A74E-B1F9-153009985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E8901-AF61-1B4B-A908-5878EEE129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E4059-48D8-A243-B92B-E28EF4EBC5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572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9ED6C-4F81-EA45-8CE5-8D98B68112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838EEA-57E6-6148-A5F3-EC0AD8AEA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May 2020</a:t>
            </a:r>
          </a:p>
        </p:txBody>
      </p:sp>
    </p:spTree>
    <p:extLst>
      <p:ext uri="{BB962C8B-B14F-4D97-AF65-F5344CB8AC3E}">
        <p14:creationId xmlns:p14="http://schemas.microsoft.com/office/powerpoint/2010/main" val="4041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CDBCA-9A5F-BE4D-ACAC-57FCE90E5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Vignette – (Arm H M1:RT comparison) - 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D55AC-FAF1-0C41-B9DC-1AF1DC573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Statistical analysis plan pre-specified two subgroup analyses </a:t>
            </a:r>
          </a:p>
          <a:p>
            <a:pPr lvl="1"/>
            <a:r>
              <a:rPr lang="en-GB" dirty="0"/>
              <a:t>Test for interaction was statistically significant</a:t>
            </a:r>
            <a:r>
              <a:rPr lang="en-GB" dirty="0">
                <a:effectLst/>
              </a:rPr>
              <a:t> </a:t>
            </a:r>
          </a:p>
          <a:p>
            <a:pPr lvl="1"/>
            <a:endParaRPr lang="en-GB" dirty="0"/>
          </a:p>
          <a:p>
            <a:r>
              <a:rPr lang="en-GB" dirty="0"/>
              <a:t>Men with 3 or fewer metastatic sites </a:t>
            </a:r>
          </a:p>
          <a:p>
            <a:pPr lvl="1"/>
            <a:r>
              <a:rPr lang="en-GB" dirty="0"/>
              <a:t>Derive a significant benefit of radiotherapy (RT) to the prostate</a:t>
            </a:r>
          </a:p>
          <a:p>
            <a:pPr lvl="1"/>
            <a:r>
              <a:rPr lang="en-GB" dirty="0"/>
              <a:t>No benefit apparent in men with more than 3 </a:t>
            </a:r>
            <a:r>
              <a:rPr lang="en-GB" dirty="0" err="1"/>
              <a:t>mets</a:t>
            </a:r>
            <a:r>
              <a:rPr lang="en-GB" dirty="0">
                <a:effectLst/>
              </a:rPr>
              <a:t> 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/>
              <a:t>Outcome: </a:t>
            </a:r>
          </a:p>
          <a:p>
            <a:pPr lvl="1"/>
            <a:r>
              <a:rPr lang="en-GB" dirty="0"/>
              <a:t>Men with low burden metastatic now receive RT to the prostate</a:t>
            </a:r>
            <a:r>
              <a:rPr lang="en-GB" dirty="0">
                <a:effectLst/>
              </a:rPr>
              <a:t> </a:t>
            </a:r>
          </a:p>
          <a:p>
            <a:r>
              <a:rPr lang="en-GB" dirty="0"/>
              <a:t>Choice of cut-point: </a:t>
            </a:r>
          </a:p>
          <a:p>
            <a:pPr lvl="1"/>
            <a:r>
              <a:rPr lang="en-GB" dirty="0"/>
              <a:t>Clinician input and roughly splitting the data in the middle.</a:t>
            </a:r>
          </a:p>
        </p:txBody>
      </p:sp>
    </p:spTree>
    <p:extLst>
      <p:ext uri="{BB962C8B-B14F-4D97-AF65-F5344CB8AC3E}">
        <p14:creationId xmlns:p14="http://schemas.microsoft.com/office/powerpoint/2010/main" val="527594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9FEF5-CEA1-6C47-8481-A56DAA759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of Interest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210F9-1590-F146-8927-AE4F63EAD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Evaluate presence of treatment effect heterogeneity</a:t>
            </a:r>
          </a:p>
          <a:p>
            <a:r>
              <a:rPr lang="en-GB" dirty="0"/>
              <a:t>Identify subgroups that represent differential treatment effects </a:t>
            </a:r>
          </a:p>
          <a:p>
            <a:endParaRPr lang="en-GB" dirty="0"/>
          </a:p>
          <a:p>
            <a:r>
              <a:rPr lang="en-GB" dirty="0"/>
              <a:t>What patient characteristics determine such subgroups?</a:t>
            </a:r>
          </a:p>
          <a:p>
            <a:r>
              <a:rPr lang="en-GB" dirty="0"/>
              <a:t>Relevant biomarkers and their threshold values? </a:t>
            </a:r>
          </a:p>
          <a:p>
            <a:endParaRPr lang="en-GB" dirty="0"/>
          </a:p>
          <a:p>
            <a:r>
              <a:rPr lang="en-GB" dirty="0"/>
              <a:t>Machine learning: </a:t>
            </a:r>
          </a:p>
          <a:p>
            <a:pPr lvl="1"/>
            <a:r>
              <a:rPr lang="en-GB" dirty="0"/>
              <a:t>Move away from the need to test for interactions.</a:t>
            </a:r>
          </a:p>
          <a:p>
            <a:pPr lvl="1"/>
            <a:r>
              <a:rPr lang="en-GB" dirty="0"/>
              <a:t>Determine subgroups and characterise them.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328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DDC499-C40F-D14F-8D61-279FDA5BC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216"/>
            <a:ext cx="10515600" cy="13255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Simulation scenarios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5FEB12F-CF72-436A-A7D3-CC9D7A3B9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7244" y="2521054"/>
            <a:ext cx="3432211" cy="3391244"/>
          </a:xfrm>
        </p:spPr>
        <p:txBody>
          <a:bodyPr anchor="ctr">
            <a:normAutofit/>
          </a:bodyPr>
          <a:lstStyle/>
          <a:p>
            <a:r>
              <a:rPr lang="en-US" sz="2200" dirty="0"/>
              <a:t>No treatment effect heterogeneity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Introduce effect heterogeneity</a:t>
            </a:r>
          </a:p>
          <a:p>
            <a:endParaRPr lang="en-US" sz="2200" dirty="0"/>
          </a:p>
        </p:txBody>
      </p:sp>
      <p:pic>
        <p:nvPicPr>
          <p:cNvPr id="7" name="Picture 6" descr="A screenshot of text&#10;&#10;Description automatically generated">
            <a:extLst>
              <a:ext uri="{FF2B5EF4-FFF2-40B4-BE49-F238E27FC236}">
                <a16:creationId xmlns:a16="http://schemas.microsoft.com/office/drawing/2014/main" id="{4CD6AF02-0536-384D-A5A4-9D1DBC115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74" y="2521054"/>
            <a:ext cx="7672559" cy="339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892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4F02F-8F16-5C4A-8A39-3CD5C2E88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941FB-ADA4-5546-A3DB-E1F03A052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Type I error:</a:t>
            </a:r>
          </a:p>
          <a:p>
            <a:r>
              <a:rPr lang="en-GB" dirty="0"/>
              <a:t>Given the absence of a subgroup, does the method still detect heterogeneity?</a:t>
            </a:r>
          </a:p>
          <a:p>
            <a:endParaRPr lang="en-GB" dirty="0"/>
          </a:p>
          <a:p>
            <a:r>
              <a:rPr lang="en-GB" dirty="0"/>
              <a:t>Power:</a:t>
            </a:r>
          </a:p>
          <a:p>
            <a:r>
              <a:rPr lang="en-GB" dirty="0"/>
              <a:t>Given the presence of a subgroup, is the method able to detect effect heterogeneity?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590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6711-9572-DA4D-9ACC-752610CDE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5F25021-52E4-DD48-8885-606D1AC957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9834" y="1797908"/>
            <a:ext cx="10412331" cy="242192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B97861D-FA38-D14B-A7D4-5DDB38CDA450}"/>
              </a:ext>
            </a:extLst>
          </p:cNvPr>
          <p:cNvSpPr/>
          <p:nvPr/>
        </p:nvSpPr>
        <p:spPr>
          <a:xfrm>
            <a:off x="1008993" y="4575417"/>
            <a:ext cx="82401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Causal Forest (CF)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TT (</a:t>
            </a:r>
            <a:r>
              <a:rPr lang="en-GB" dirty="0" err="1">
                <a:latin typeface="Calibri" panose="020F0502020204030204" pitchFamily="34" charset="0"/>
                <a:cs typeface="Times New Roman" panose="02020603050405020304" pitchFamily="18" charset="0"/>
              </a:rPr>
              <a:t>TEHTrees</a:t>
            </a: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CT (Causal Trees)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SVM (Support vector machine; Penalised model with double LASSO constraints)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74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A07AE-CEA5-0141-AEEA-73CD9AE80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20469-9F12-CE42-AE3B-917535857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Causal Tree: </a:t>
            </a:r>
          </a:p>
          <a:p>
            <a:pPr lvl="1"/>
            <a:r>
              <a:rPr lang="en-GB" dirty="0"/>
              <a:t>Modify the MSE based criterion to optimise for effect heterogeneity </a:t>
            </a:r>
          </a:p>
          <a:p>
            <a:pPr lvl="1"/>
            <a:r>
              <a:rPr lang="en-GB" dirty="0"/>
              <a:t>Use separate samples to account for the problem of overfitting</a:t>
            </a:r>
          </a:p>
          <a:p>
            <a:endParaRPr lang="en-GB" dirty="0"/>
          </a:p>
          <a:p>
            <a:r>
              <a:rPr lang="en-GB" dirty="0" err="1"/>
              <a:t>TEHTree</a:t>
            </a:r>
            <a:r>
              <a:rPr lang="en-GB" dirty="0"/>
              <a:t>:  </a:t>
            </a:r>
          </a:p>
          <a:p>
            <a:pPr lvl="1"/>
            <a:r>
              <a:rPr lang="en-GB" dirty="0"/>
              <a:t>Use a statistical inference framework to select covariates </a:t>
            </a:r>
          </a:p>
          <a:p>
            <a:pPr lvl="1"/>
            <a:r>
              <a:rPr lang="en-GB" dirty="0"/>
              <a:t>Adjust the size of the tree (Bonferroni correction for multiple comparison – rather conservative)</a:t>
            </a:r>
          </a:p>
          <a:p>
            <a:pPr lvl="1"/>
            <a:endParaRPr lang="en-GB" dirty="0"/>
          </a:p>
          <a:p>
            <a:r>
              <a:rPr lang="en-GB" dirty="0"/>
              <a:t>Causal Forest: </a:t>
            </a:r>
          </a:p>
          <a:p>
            <a:pPr lvl="1"/>
            <a:r>
              <a:rPr lang="en-GB" dirty="0"/>
              <a:t>Ensemble over Causal Trees</a:t>
            </a:r>
          </a:p>
          <a:p>
            <a:pPr lvl="1"/>
            <a:endParaRPr lang="en-GB" dirty="0"/>
          </a:p>
          <a:p>
            <a:r>
              <a:rPr lang="en-GB" dirty="0"/>
              <a:t>Penalised model – double lasso constraints </a:t>
            </a:r>
          </a:p>
          <a:p>
            <a:pPr lvl="1"/>
            <a:r>
              <a:rPr lang="en-GB" dirty="0"/>
              <a:t>Both CF and this model generate Individual treatment effects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2034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281</Words>
  <Application>Microsoft Macintosh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Review</vt:lpstr>
      <vt:lpstr>Vignette – (Arm H M1:RT comparison) - Summary</vt:lpstr>
      <vt:lpstr>Questions of Interest</vt:lpstr>
      <vt:lpstr>Simulation scenarios</vt:lpstr>
      <vt:lpstr>Interest</vt:lpstr>
      <vt:lpstr>Results </vt:lpstr>
      <vt:lpstr>Methods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Ashwini Venkatasubramaniam</dc:creator>
  <cp:lastModifiedBy>Ashwini Venkatasubramaniam</cp:lastModifiedBy>
  <cp:revision>7</cp:revision>
  <dcterms:created xsi:type="dcterms:W3CDTF">2020-05-14T14:09:40Z</dcterms:created>
  <dcterms:modified xsi:type="dcterms:W3CDTF">2020-05-14T15:23:33Z</dcterms:modified>
</cp:coreProperties>
</file>