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21945600" cy="32918400"/>
  <p:notesSz cx="6858000" cy="9144000"/>
  <p:defaultTextStyle>
    <a:defPPr>
      <a:defRPr lang="en-US"/>
    </a:defPPr>
    <a:lvl1pPr marL="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51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67E"/>
    <a:srgbClr val="321547"/>
    <a:srgbClr val="F2B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73" autoAdjust="0"/>
    <p:restoredTop sz="94605" autoAdjust="0"/>
  </p:normalViewPr>
  <p:slideViewPr>
    <p:cSldViewPr snapToGrid="0">
      <p:cViewPr>
        <p:scale>
          <a:sx n="33" d="100"/>
          <a:sy n="33" d="100"/>
        </p:scale>
        <p:origin x="2298" y="-10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42C25-6B9D-4BBC-B963-7C0051B7F1C0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D0982-B03F-44B4-B705-7168ED68E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66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7218B-FAD9-4329-997D-1F8E36863CDC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17C55-53E6-4593-B927-A1EEA43AF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0534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1pPr>
    <a:lvl2pPr marL="1316736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2pPr>
    <a:lvl3pPr marL="2633472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3pPr>
    <a:lvl4pPr marL="3950208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4pPr>
    <a:lvl5pPr marL="5266944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5pPr>
    <a:lvl6pPr marL="6583680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6pPr>
    <a:lvl7pPr marL="7900416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7pPr>
    <a:lvl8pPr marL="9217152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8pPr>
    <a:lvl9pPr marL="10533888" algn="l" defTabSz="2633472" rtl="0" eaLnBrk="1" latinLnBrk="0" hangingPunct="1">
      <a:defRPr sz="34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17C55-53E6-4593-B927-A1EEA43AF5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35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5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3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3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1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39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4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24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21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47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87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33A72-562D-473B-B2EC-CFF4CA1A8D42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33F2B-58BD-438C-ACDD-084792235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90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608" y="29625984"/>
            <a:ext cx="2809755" cy="31209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21945600" cy="4427621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4" y="30914083"/>
            <a:ext cx="3904424" cy="1489498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0" y="2335869"/>
            <a:ext cx="2194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9728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9456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9184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8912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8640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8368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8096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824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>
                <a:latin typeface="Bauhaus 93" panose="04030905020B02020C02" pitchFamily="82" charset="0"/>
              </a:rPr>
              <a:t> </a:t>
            </a:r>
            <a:r>
              <a:rPr lang="en-US" sz="4800" dirty="0" smtClean="0">
                <a:latin typeface="Bauhaus 93" panose="04030905020B02020C02" pitchFamily="82" charset="0"/>
              </a:rPr>
              <a:t>      </a:t>
            </a:r>
            <a:r>
              <a:rPr lang="en-US" sz="48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Developed by Simon Owens		       Advisor/Sponsor: Mr. Mark Randall</a:t>
            </a:r>
          </a:p>
          <a:p>
            <a:r>
              <a:rPr lang="en-US" sz="48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	Security Engineer		</a:t>
            </a:r>
            <a:r>
              <a:rPr lang="en-US" sz="4800" dirty="0">
                <a:solidFill>
                  <a:schemeClr val="bg1"/>
                </a:solidFill>
                <a:latin typeface="Berlin Sans FB" panose="020E0602020502020306" pitchFamily="34" charset="0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                               University of Evansville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0" y="717888"/>
            <a:ext cx="2194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9728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9456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9184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8912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8640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8368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8096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778240" algn="l" defTabSz="2194560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600" dirty="0" smtClean="0">
                <a:solidFill>
                  <a:schemeClr val="bg1"/>
                </a:solidFill>
                <a:latin typeface="Bauhaus 93" panose="04030905020B02020C02" pitchFamily="82" charset="0"/>
              </a:rPr>
              <a:t> Security Lab Manager</a:t>
            </a:r>
            <a:endParaRPr lang="en-US" sz="9600" dirty="0">
              <a:solidFill>
                <a:schemeClr val="bg1"/>
              </a:solidFill>
              <a:latin typeface="Bauhaus 93" panose="04030905020B02020C02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352263"/>
            <a:ext cx="21945600" cy="69618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1054" y="5387405"/>
            <a:ext cx="10042357" cy="62951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1054" y="5400846"/>
            <a:ext cx="10042357" cy="1053472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1502190" y="5387404"/>
            <a:ext cx="9990220" cy="7537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1502190" y="5400846"/>
            <a:ext cx="9990220" cy="1050467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972800" y="5400846"/>
            <a:ext cx="0" cy="270316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01054" y="12157458"/>
            <a:ext cx="10042357" cy="71242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01053" y="12161520"/>
            <a:ext cx="10042357" cy="1053472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1502189" y="13313364"/>
            <a:ext cx="9997632" cy="68919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1498561" y="13328550"/>
            <a:ext cx="10012900" cy="1089352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01053" y="19781746"/>
            <a:ext cx="10042357" cy="108612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01053" y="19781746"/>
            <a:ext cx="10042357" cy="1053472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1502190" y="20712620"/>
            <a:ext cx="9990220" cy="117199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1502190" y="20712620"/>
            <a:ext cx="9990220" cy="1050467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401053" y="5381848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ABSTRACT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502190" y="5367338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REQUIREMENTS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1487" y="12137642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PROBLEM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487963" y="20713617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RESULTS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4683" y="19762717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DESIGN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7537" y="6598798"/>
            <a:ext cx="95823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Security Lab Manager is a web application that manages vulnerable virtual machines for users to practice cyber security on.  Users only need to login to the website to get started – no setting up environments or downloading software.  Each exercise has unique answers for students –</a:t>
            </a:r>
          </a:p>
          <a:p>
            <a:r>
              <a:rPr lang="en-US" sz="3600" dirty="0" smtClean="0"/>
              <a:t>so answer sharing isn’t viable.  Administrators can create, edit, and view: classes, exercises, and users.  Grades can be emailed out automatically.</a:t>
            </a:r>
            <a:endParaRPr lang="en-US" sz="3600" dirty="0"/>
          </a:p>
        </p:txBody>
      </p:sp>
      <p:sp>
        <p:nvSpPr>
          <p:cNvPr id="45" name="TextBox 44"/>
          <p:cNvSpPr txBox="1"/>
          <p:nvPr/>
        </p:nvSpPr>
        <p:spPr>
          <a:xfrm>
            <a:off x="640080" y="13260737"/>
            <a:ext cx="950976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Security training is desired in all parts of industry: secure coding for developers, Q/A Testers, and Security Engineers.  There are several virtual machines to practice security, but none have a student-teacher model.  </a:t>
            </a:r>
            <a:r>
              <a:rPr lang="en-US" sz="2800" dirty="0"/>
              <a:t>S</a:t>
            </a:r>
            <a:r>
              <a:rPr lang="en-US" sz="2800" dirty="0" smtClean="0"/>
              <a:t>tudents can now easily begin learning security</a:t>
            </a:r>
            <a:r>
              <a:rPr lang="en-US" sz="2800" dirty="0"/>
              <a:t> </a:t>
            </a:r>
            <a:r>
              <a:rPr lang="en-US" sz="2800" dirty="0" smtClean="0"/>
              <a:t>with just this application.  The table below compares current options for learning security, bring your own device(BYOD), using VMware virtual machines, or this app.</a:t>
            </a:r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47" name="TextBox 46"/>
          <p:cNvSpPr txBox="1"/>
          <p:nvPr/>
        </p:nvSpPr>
        <p:spPr>
          <a:xfrm>
            <a:off x="11735642" y="6505216"/>
            <a:ext cx="95097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❏ </a:t>
            </a:r>
            <a:r>
              <a:rPr lang="en-US" sz="2800" dirty="0" smtClean="0"/>
              <a:t> Student </a:t>
            </a:r>
            <a:r>
              <a:rPr lang="en-US" sz="2800" dirty="0"/>
              <a:t>interface for starting, stopping, and restarting exercises.  There </a:t>
            </a:r>
            <a:r>
              <a:rPr lang="en-US" sz="2800" dirty="0" smtClean="0"/>
              <a:t>is a </a:t>
            </a:r>
            <a:r>
              <a:rPr lang="en-US" sz="2800" dirty="0"/>
              <a:t>place to submit answers for exercises</a:t>
            </a:r>
          </a:p>
          <a:p>
            <a:r>
              <a:rPr lang="en-US" sz="2800" dirty="0"/>
              <a:t>❏ </a:t>
            </a:r>
            <a:r>
              <a:rPr lang="en-US" sz="2800" dirty="0" smtClean="0"/>
              <a:t> Instructor </a:t>
            </a:r>
            <a:r>
              <a:rPr lang="en-US" sz="2800" dirty="0"/>
              <a:t>interface for creating, editing, deleting: classes, exercises, students, and managing application performance</a:t>
            </a:r>
          </a:p>
          <a:p>
            <a:r>
              <a:rPr lang="en-US" sz="2800" dirty="0"/>
              <a:t>❏ </a:t>
            </a:r>
            <a:r>
              <a:rPr lang="en-US" sz="2800" dirty="0" smtClean="0"/>
              <a:t> Instructors </a:t>
            </a:r>
            <a:r>
              <a:rPr lang="en-US" sz="2800" dirty="0"/>
              <a:t>should be able to easily check and email grades</a:t>
            </a:r>
          </a:p>
          <a:p>
            <a:r>
              <a:rPr lang="en-US" sz="2800" dirty="0"/>
              <a:t>❏ </a:t>
            </a:r>
            <a:r>
              <a:rPr lang="en-US" sz="2800" dirty="0" smtClean="0"/>
              <a:t> Must </a:t>
            </a:r>
            <a:r>
              <a:rPr lang="en-US" sz="2800" dirty="0"/>
              <a:t>contain </a:t>
            </a:r>
            <a:r>
              <a:rPr lang="en-US" sz="2800" dirty="0" smtClean="0"/>
              <a:t>one </a:t>
            </a:r>
            <a:r>
              <a:rPr lang="en-US" sz="2800" dirty="0"/>
              <a:t>web security exercise</a:t>
            </a:r>
          </a:p>
          <a:p>
            <a:r>
              <a:rPr lang="en-US" sz="2800" dirty="0"/>
              <a:t>❏ </a:t>
            </a:r>
            <a:r>
              <a:rPr lang="en-US" sz="2800" dirty="0" smtClean="0"/>
              <a:t> Must </a:t>
            </a:r>
            <a:r>
              <a:rPr lang="en-US" sz="2800" dirty="0"/>
              <a:t>contain </a:t>
            </a:r>
            <a:r>
              <a:rPr lang="en-US" sz="2800" dirty="0" smtClean="0"/>
              <a:t>one </a:t>
            </a:r>
            <a:r>
              <a:rPr lang="en-US" sz="2800" dirty="0"/>
              <a:t>desktop security exercise</a:t>
            </a:r>
          </a:p>
          <a:p>
            <a:r>
              <a:rPr lang="en-US" sz="2800" dirty="0"/>
              <a:t>❏ </a:t>
            </a:r>
            <a:r>
              <a:rPr lang="en-US" sz="2800" dirty="0" smtClean="0"/>
              <a:t> Must </a:t>
            </a:r>
            <a:r>
              <a:rPr lang="en-US" sz="2800" dirty="0"/>
              <a:t>be developed </a:t>
            </a:r>
            <a:r>
              <a:rPr lang="en-US" sz="2800" dirty="0" smtClean="0"/>
              <a:t>securely – scan and fix vulnerabilities</a:t>
            </a:r>
            <a:endParaRPr lang="en-US" sz="2800" dirty="0"/>
          </a:p>
          <a:p>
            <a:r>
              <a:rPr lang="en-US" sz="2800" dirty="0"/>
              <a:t>❏ </a:t>
            </a:r>
            <a:r>
              <a:rPr lang="en-US" sz="2800" dirty="0" smtClean="0"/>
              <a:t> Must </a:t>
            </a:r>
            <a:r>
              <a:rPr lang="en-US" sz="2800" dirty="0"/>
              <a:t>be easily installed and </a:t>
            </a:r>
            <a:r>
              <a:rPr lang="en-US" sz="2800" dirty="0" smtClean="0"/>
              <a:t>enhanced by other developers</a:t>
            </a:r>
            <a:endParaRPr lang="en-US" sz="2800" dirty="0"/>
          </a:p>
          <a:p>
            <a:endParaRPr lang="en-US" sz="240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914" y="31680150"/>
            <a:ext cx="3078587" cy="86662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3944769" y="25644971"/>
            <a:ext cx="6033679" cy="76944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4400" dirty="0" smtClean="0"/>
              <a:t>Database</a:t>
            </a:r>
            <a:endParaRPr lang="en-US" sz="3200" dirty="0" smtClean="0"/>
          </a:p>
        </p:txBody>
      </p:sp>
      <p:pic>
        <p:nvPicPr>
          <p:cNvPr id="52" name="Picture 2" descr="https://github.com/so87/Security-Lab-Manager/raw/dev/documentation/high-level-desig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7" y="21751382"/>
            <a:ext cx="4468764" cy="34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6331" y="26502832"/>
            <a:ext cx="7621519" cy="49253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1107" y="20947647"/>
            <a:ext cx="42266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OS Level</a:t>
            </a:r>
            <a:endParaRPr lang="en-US" sz="4400" dirty="0"/>
          </a:p>
        </p:txBody>
      </p:sp>
      <p:sp>
        <p:nvSpPr>
          <p:cNvPr id="54" name="TextBox 53"/>
          <p:cNvSpPr txBox="1"/>
          <p:nvPr/>
        </p:nvSpPr>
        <p:spPr>
          <a:xfrm>
            <a:off x="152528" y="25644972"/>
            <a:ext cx="4398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Docker SDK</a:t>
            </a:r>
            <a:endParaRPr lang="en-US" sz="4400" dirty="0"/>
          </a:p>
        </p:txBody>
      </p:sp>
      <p:pic>
        <p:nvPicPr>
          <p:cNvPr id="1029" name="Picture 10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88334" y="21854572"/>
            <a:ext cx="11909866" cy="7630326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074254" y="14911804"/>
            <a:ext cx="4967762" cy="2701221"/>
          </a:xfrm>
          <a:prstGeom prst="rect">
            <a:avLst/>
          </a:prstGeom>
        </p:spPr>
      </p:pic>
      <p:sp>
        <p:nvSpPr>
          <p:cNvPr id="1030" name="TextBox 1029"/>
          <p:cNvSpPr txBox="1"/>
          <p:nvPr/>
        </p:nvSpPr>
        <p:spPr>
          <a:xfrm>
            <a:off x="12160338" y="10290601"/>
            <a:ext cx="12052212" cy="58477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3200" b="1" dirty="0" smtClean="0"/>
              <a:t> Secure                        Efficient                      Functional</a:t>
            </a:r>
            <a:endParaRPr lang="en-US" sz="3200" b="1" dirty="0"/>
          </a:p>
        </p:txBody>
      </p:sp>
      <p:sp>
        <p:nvSpPr>
          <p:cNvPr id="1031" name="TextBox 1030"/>
          <p:cNvSpPr txBox="1"/>
          <p:nvPr/>
        </p:nvSpPr>
        <p:spPr>
          <a:xfrm>
            <a:off x="11827884" y="10698935"/>
            <a:ext cx="27320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There are zero vulnerabilities in Anchore, </a:t>
            </a:r>
            <a:r>
              <a:rPr lang="en-US" sz="2800" dirty="0"/>
              <a:t>S</a:t>
            </a:r>
            <a:r>
              <a:rPr lang="en-US" sz="2800" dirty="0" smtClean="0"/>
              <a:t>onarqube, and ZAP</a:t>
            </a:r>
            <a:endParaRPr lang="en-US" sz="2800" dirty="0"/>
          </a:p>
        </p:txBody>
      </p:sp>
      <p:sp>
        <p:nvSpPr>
          <p:cNvPr id="74" name="TextBox 73"/>
          <p:cNvSpPr txBox="1"/>
          <p:nvPr/>
        </p:nvSpPr>
        <p:spPr>
          <a:xfrm>
            <a:off x="14617129" y="10678897"/>
            <a:ext cx="41680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Docker Software Development Kit allows virtual machines to be built, started, and stopped in under 20seconds</a:t>
            </a:r>
            <a:endParaRPr lang="en-US" sz="2800" dirty="0"/>
          </a:p>
        </p:txBody>
      </p:sp>
      <p:sp>
        <p:nvSpPr>
          <p:cNvPr id="75" name="TextBox 74"/>
          <p:cNvSpPr txBox="1"/>
          <p:nvPr/>
        </p:nvSpPr>
        <p:spPr>
          <a:xfrm>
            <a:off x="18722215" y="10699534"/>
            <a:ext cx="27320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Student and instructor tasks can be easily done in seconds through the GUI</a:t>
            </a:r>
            <a:endParaRPr lang="en-US" sz="2800" dirty="0"/>
          </a:p>
        </p:txBody>
      </p:sp>
      <p:pic>
        <p:nvPicPr>
          <p:cNvPr id="1032" name="Picture 10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630338" y="29922932"/>
            <a:ext cx="4396608" cy="2399708"/>
          </a:xfrm>
          <a:prstGeom prst="rect">
            <a:avLst/>
          </a:prstGeom>
        </p:spPr>
      </p:pic>
      <p:pic>
        <p:nvPicPr>
          <p:cNvPr id="1034" name="Picture 4" descr="Official Django logo. Trademark Django Software Foundation.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639" y="30929306"/>
            <a:ext cx="2232861" cy="77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95142" y="31573873"/>
            <a:ext cx="2311329" cy="802364"/>
          </a:xfrm>
          <a:prstGeom prst="rect">
            <a:avLst/>
          </a:prstGeom>
        </p:spPr>
      </p:pic>
      <p:pic>
        <p:nvPicPr>
          <p:cNvPr id="1040" name="Picture 10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120296" y="18298805"/>
            <a:ext cx="8858250" cy="1755882"/>
          </a:xfrm>
          <a:prstGeom prst="rect">
            <a:avLst/>
          </a:prstGeom>
        </p:spPr>
      </p:pic>
      <p:sp>
        <p:nvSpPr>
          <p:cNvPr id="1035" name="Rectangle 1034"/>
          <p:cNvSpPr/>
          <p:nvPr/>
        </p:nvSpPr>
        <p:spPr>
          <a:xfrm>
            <a:off x="16768884" y="29626919"/>
            <a:ext cx="4722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Findings over Development</a:t>
            </a:r>
            <a:endParaRPr lang="en-US" sz="2800" b="1" dirty="0"/>
          </a:p>
        </p:txBody>
      </p:sp>
      <p:sp>
        <p:nvSpPr>
          <p:cNvPr id="80" name="Rectangle 79"/>
          <p:cNvSpPr/>
          <p:nvPr/>
        </p:nvSpPr>
        <p:spPr>
          <a:xfrm>
            <a:off x="10540637" y="29612340"/>
            <a:ext cx="449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Summary</a:t>
            </a:r>
            <a:endParaRPr lang="en-US" sz="28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11917880" y="30044258"/>
            <a:ext cx="51241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application met all requirements, is much more efficient than using virtual machines, and helps students learn security in a hands-on way.</a:t>
            </a:r>
            <a:endParaRPr lang="en-US" sz="2800" dirty="0"/>
          </a:p>
        </p:txBody>
      </p:sp>
      <p:pic>
        <p:nvPicPr>
          <p:cNvPr id="1041" name="Picture 8" descr="Image result for docker engin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0" y="26489884"/>
            <a:ext cx="3996156" cy="391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2" descr="Image result for django rest framewo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855" y="21763086"/>
            <a:ext cx="4976922" cy="325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5247780" y="20959132"/>
            <a:ext cx="50489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REST Framework</a:t>
            </a:r>
            <a:endParaRPr lang="en-US" sz="4400" dirty="0"/>
          </a:p>
        </p:txBody>
      </p:sp>
      <p:sp>
        <p:nvSpPr>
          <p:cNvPr id="92" name="Rectangle 91"/>
          <p:cNvSpPr/>
          <p:nvPr/>
        </p:nvSpPr>
        <p:spPr>
          <a:xfrm>
            <a:off x="12120296" y="17870462"/>
            <a:ext cx="8858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Jenkins runs Anchore, Sonarqube, and ZAP scans</a:t>
            </a:r>
            <a:endParaRPr lang="en-US" sz="28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11996921" y="27946316"/>
            <a:ext cx="9509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Features</a:t>
            </a:r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94" name="Rectangle 93"/>
          <p:cNvSpPr/>
          <p:nvPr/>
        </p:nvSpPr>
        <p:spPr>
          <a:xfrm>
            <a:off x="12120296" y="14402254"/>
            <a:ext cx="8858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VSCODE, Docker, and Chrome for development </a:t>
            </a:r>
            <a:endParaRPr lang="en-US" sz="2800" b="1" dirty="0"/>
          </a:p>
        </p:txBody>
      </p:sp>
      <p:pic>
        <p:nvPicPr>
          <p:cNvPr id="1045" name="Picture 104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7379408" y="14908659"/>
            <a:ext cx="3729169" cy="852573"/>
          </a:xfrm>
          <a:prstGeom prst="rect">
            <a:avLst/>
          </a:prstGeom>
        </p:spPr>
      </p:pic>
      <p:pic>
        <p:nvPicPr>
          <p:cNvPr id="1046" name="Picture 104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391990" y="15934708"/>
            <a:ext cx="3933799" cy="178067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1107" y="16423352"/>
            <a:ext cx="9443743" cy="2625439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1899694" y="28304305"/>
            <a:ext cx="9484895" cy="181588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2800" dirty="0" smtClean="0"/>
              <a:t>❏ Launch exercises via GUI</a:t>
            </a:r>
          </a:p>
          <a:p>
            <a:r>
              <a:rPr lang="en-US" sz="2800" dirty="0" smtClean="0"/>
              <a:t>❏ Automatic grading/emailing</a:t>
            </a:r>
          </a:p>
          <a:p>
            <a:r>
              <a:rPr lang="en-US" sz="2800" dirty="0" smtClean="0"/>
              <a:t>❏ Configure all data via GUI</a:t>
            </a:r>
          </a:p>
          <a:p>
            <a:endParaRPr lang="en-US" sz="2800" dirty="0" smtClean="0"/>
          </a:p>
          <a:p>
            <a:r>
              <a:rPr lang="en-US" sz="2800" dirty="0" smtClean="0"/>
              <a:t>❏ Secure web portal</a:t>
            </a:r>
          </a:p>
          <a:p>
            <a:r>
              <a:rPr lang="en-US" sz="2800" dirty="0" smtClean="0"/>
              <a:t>❏ Four full virtual exercises</a:t>
            </a:r>
          </a:p>
          <a:p>
            <a:r>
              <a:rPr lang="en-US" sz="2800" dirty="0" smtClean="0"/>
              <a:t>❏ Scales to performance needs</a:t>
            </a:r>
            <a:endParaRPr lang="en-US" sz="2800" dirty="0"/>
          </a:p>
        </p:txBody>
      </p:sp>
      <p:sp>
        <p:nvSpPr>
          <p:cNvPr id="37" name="TextBox 36"/>
          <p:cNvSpPr txBox="1"/>
          <p:nvPr/>
        </p:nvSpPr>
        <p:spPr>
          <a:xfrm>
            <a:off x="11509192" y="13307114"/>
            <a:ext cx="1004235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erlin Sans FB" panose="020E0602020502020306" pitchFamily="34" charset="0"/>
              </a:rPr>
              <a:t>DEVELOPMENT </a:t>
            </a:r>
            <a:endParaRPr lang="en-US" sz="6600" dirty="0">
              <a:solidFill>
                <a:schemeClr val="bg1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i="http://www.w3.org/2001/XMLSchema-instance" xmlns:xsd="http://www.w3.org/2001/XMLSchema" xmlns="http://www.boldonjames.com/2016/02/Classifier/internal/wrappedLabelHistory">
  <Value>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JjZGU1M2FjMS1iZjVmLTRhYWUtOWNmMS0wNzUwOWUyM2E0YjAiIG9yaWdpbj0idXNlclNlbGVjdGVkIiAvPjxVc2VyTmFtZT5VU1wxMTE5OTY5PC9Vc2VyTmFtZT48RGF0ZVRpbWU+MTEvNi8yMDE4IDg6MTQ6NTYgUE08L0RhdGVUaW1lPjxMYWJlbFN0cmluZz5UaGlzIGFydGlmYWN0IGhhcyBubyBjbGFzc2lmaWNhdGlvbi48L0xhYmVsU3RyaW5nPjwvaXRlbT48L2xhYmVsSGlzdG9yeT4=</Value>
</WrappedLabelHistory>
</file>

<file path=customXml/item2.xml><?xml version="1.0" encoding="utf-8"?>
<sisl xmlns:xsi="http://www.w3.org/2001/XMLSchema-instance" xmlns:xsd="http://www.w3.org/2001/XMLSchema" xmlns="http://www.boldonjames.com/2008/01/sie/internal/label" sislVersion="0" policy="cde53ac1-bf5f-4aae-9cf1-07509e23a4b0" origin="userSelected"/>
</file>

<file path=customXml/itemProps1.xml><?xml version="1.0" encoding="utf-8"?>
<ds:datastoreItem xmlns:ds="http://schemas.openxmlformats.org/officeDocument/2006/customXml" ds:itemID="{85DA4241-BC90-4BB7-A012-CF9B1958346C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4B9156A1-19E3-4C87-B573-103B1C2ED5D4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</TotalTime>
  <Words>383</Words>
  <Application>Microsoft Office PowerPoint</Application>
  <PresentationFormat>Custom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Bauhaus 93</vt:lpstr>
      <vt:lpstr>Berlin Sans FB</vt:lpstr>
      <vt:lpstr>Calibri</vt:lpstr>
      <vt:lpstr>Calibri Light</vt:lpstr>
      <vt:lpstr>Office Theme</vt:lpstr>
      <vt:lpstr>PowerPoint Presentation</vt:lpstr>
    </vt:vector>
  </TitlesOfParts>
  <Company>Raytheon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[rtnipcontrolcode:rtnipcontrolcodenone||rtnexportcontrolcountry:rtnexportcontrolcountrynone|rtnexportcontrolcode:rtnexportcontrolcodenone||]</dc:subject>
  <dc:creator>SIMON OWENS</dc:creator>
  <cp:lastModifiedBy>SIMON OWENS</cp:lastModifiedBy>
  <cp:revision>65</cp:revision>
  <dcterms:created xsi:type="dcterms:W3CDTF">2018-11-06T19:27:18Z</dcterms:created>
  <dcterms:modified xsi:type="dcterms:W3CDTF">2019-04-09T16:05:34Z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5f1a08d1-cbae-420e-a4ef-b4b967e006f6</vt:lpwstr>
  </property>
  <property fmtid="{D5CDD505-2E9C-101B-9397-08002B2CF9AE}" pid="3" name="bjDocumentSecurityLabel">
    <vt:lpwstr>This artifact has no classification.</vt:lpwstr>
  </property>
  <property fmtid="{D5CDD505-2E9C-101B-9397-08002B2CF9AE}" pid="4" name="rtnipcontrolcode">
    <vt:lpwstr>rtnipcontrolcodenone</vt:lpwstr>
  </property>
  <property fmtid="{D5CDD505-2E9C-101B-9397-08002B2CF9AE}" pid="5" name="rtnexportcontrolcountry">
    <vt:lpwstr>rtnexportcontrolcountrynone</vt:lpwstr>
  </property>
  <property fmtid="{D5CDD505-2E9C-101B-9397-08002B2CF9AE}" pid="6" name="rtnexportcontrolcode">
    <vt:lpwstr>rtnexportcontrolcodenone</vt:lpwstr>
  </property>
  <property fmtid="{D5CDD505-2E9C-101B-9397-08002B2CF9AE}" pid="7" name="bjSaver">
    <vt:lpwstr>jaJrBn6BSfrgFIUK/SP8oM1ZEJ9I4T1/</vt:lpwstr>
  </property>
  <property fmtid="{D5CDD505-2E9C-101B-9397-08002B2CF9AE}" pid="8" name="bjLabelHistoryID">
    <vt:lpwstr>{85DA4241-BC90-4BB7-A012-CF9B1958346C}</vt:lpwstr>
  </property>
</Properties>
</file>