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shitij Srivastava" initials="KS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commentAuthors" Target="commentAuthor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10-07T07:34:47.744" idx="1">
    <p:pos x="10" y="10"/>
    <p:text>https://geth.ethereum.org/
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7-06T03:22:31.454" idx="2">
    <p:pos x="10" y="10"/>
    <p:text>https://www.parity.io/blog/what-is-a-light-client/
</p:text>
  </p:cm>
  <p:cm authorId="0" dt="2021-07-06T03:22:39.408" idx="3">
    <p:pos x="10" y="106"/>
    <p:text>https://www.quicknode.com/guides/infrastructure/ethereum-full-node-vs-archive-node
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7-07T04:08:57.984" idx="4">
    <p:pos x="10" y="10"/>
    <p:text>i button for UTXO
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6-01T00:00:10.367" idx="5">
    <p:pos x="10" y="10"/>
    <p:text>https://github.com/djrtwo/evm-opcode-gas-costs
</p:text>
  </p:cm>
  <p:cm authorId="0" dt="2021-06-01T00:03:01.819" idx="6">
    <p:pos x="10" y="106"/>
    <p:text>https://ethgasstation.info/calculatorTxV.php
</p:text>
  </p:cm>
  <p:cm authorId="0" dt="2021-06-01T00:03:20.194" idx="7">
    <p:pos x="106" y="106"/>
    <p:text>Ether is not used as its flactuates a lot
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7-10T05:25:58.644" idx="8">
    <p:pos x="10" y="10"/>
    <p:text>cbeci.org
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42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673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81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9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9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8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15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13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1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0B330-6FD7-4CD9-9D8B-7591DF05B3F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FF26-E627-4844-8775-E91C18A7A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6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50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52.png"/><Relationship Id="rId7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sv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3.png"/><Relationship Id="rId7" Type="http://schemas.openxmlformats.org/officeDocument/2006/relationships/image" Target="../media/image69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5.png"/><Relationship Id="rId5" Type="http://schemas.openxmlformats.org/officeDocument/2006/relationships/image" Target="../media/image93.svg"/><Relationship Id="rId10" Type="http://schemas.openxmlformats.org/officeDocument/2006/relationships/image" Target="../media/image50.png"/><Relationship Id="rId4" Type="http://schemas.openxmlformats.org/officeDocument/2006/relationships/image" Target="../media/image54.png"/><Relationship Id="rId9" Type="http://schemas.openxmlformats.org/officeDocument/2006/relationships/image" Target="../media/image49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6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svg"/><Relationship Id="rId5" Type="http://schemas.openxmlformats.org/officeDocument/2006/relationships/image" Target="../media/image14.png"/><Relationship Id="rId4" Type="http://schemas.openxmlformats.org/officeDocument/2006/relationships/image" Target="../media/image111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svg"/><Relationship Id="rId5" Type="http://schemas.openxmlformats.org/officeDocument/2006/relationships/image" Target="../media/image14.png"/><Relationship Id="rId4" Type="http://schemas.openxmlformats.org/officeDocument/2006/relationships/image" Target="../media/image1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svg"/><Relationship Id="rId5" Type="http://schemas.openxmlformats.org/officeDocument/2006/relationships/image" Target="../media/image14.png"/><Relationship Id="rId4" Type="http://schemas.openxmlformats.org/officeDocument/2006/relationships/image" Target="../media/image111.sv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7.sv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comments" Target="../comments/commen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svg"/><Relationship Id="rId5" Type="http://schemas.openxmlformats.org/officeDocument/2006/relationships/image" Target="../media/image14.png"/><Relationship Id="rId4" Type="http://schemas.openxmlformats.org/officeDocument/2006/relationships/image" Target="../media/image111.sv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sv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F93064-B1F3-40B3-80F0-51560007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7316" y="639098"/>
            <a:ext cx="4689988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Ethereum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30" r="3919" b="-3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22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C6B447-827D-498C-9741-309A14A25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Types of Nodes</a:t>
            </a:r>
            <a:endParaRPr lang="en-US">
              <a:latin typeface="Time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E8FCFF9-88AF-405B-82DF-E135015B82AF}"/>
              </a:ext>
            </a:extLst>
          </p:cNvPr>
          <p:cNvSpPr/>
          <p:nvPr/>
        </p:nvSpPr>
        <p:spPr>
          <a:xfrm>
            <a:off x="2868318" y="2210435"/>
            <a:ext cx="252222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cs typeface="Calibri"/>
              </a:rPr>
              <a:t>Full Node</a:t>
            </a:r>
            <a:endParaRPr lang="en-US" sz="3200" b="1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5A24D1D-3D3D-46C3-9A06-3ECFE0D830D9}"/>
              </a:ext>
            </a:extLst>
          </p:cNvPr>
          <p:cNvSpPr/>
          <p:nvPr/>
        </p:nvSpPr>
        <p:spPr>
          <a:xfrm>
            <a:off x="2868318" y="3592195"/>
            <a:ext cx="252222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200" b="1">
                <a:cs typeface="Calibri"/>
              </a:rPr>
              <a:t>Light Node</a:t>
            </a:r>
            <a:endParaRPr lang="en-US" sz="3200" b="1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A90F8B26-871F-4857-A481-BBB6BC31F8CE}"/>
              </a:ext>
            </a:extLst>
          </p:cNvPr>
          <p:cNvSpPr/>
          <p:nvPr/>
        </p:nvSpPr>
        <p:spPr>
          <a:xfrm>
            <a:off x="2868317" y="4973955"/>
            <a:ext cx="2522220" cy="9144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200" b="1">
                <a:cs typeface="Calibri"/>
              </a:rPr>
              <a:t>Archive Node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387857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Decentralized Autonomous Organization </a:t>
            </a:r>
            <a:endParaRPr lang="en-US" sz="6200" spc="-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(DAOs)</a:t>
            </a:r>
            <a:endParaRPr lang="en-US" sz="6200" spc="-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06846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D3A444-EA50-47EC-B7EA-857AAE35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>
                <a:latin typeface="Times New Roman"/>
                <a:cs typeface="Calibri Light"/>
              </a:rPr>
              <a:t>Decentralized Autonomous Organization (DAOs)</a:t>
            </a:r>
            <a:endParaRPr lang="en-US" sz="4400" b="1">
              <a:latin typeface="Times New Roman"/>
            </a:endParaRPr>
          </a:p>
        </p:txBody>
      </p:sp>
      <p:pic>
        <p:nvPicPr>
          <p:cNvPr id="3" name="Picture 3" descr="Icon&#10;&#10;Description automatically generated">
            <a:extLst>
              <a:ext uri="{FF2B5EF4-FFF2-40B4-BE49-F238E27FC236}">
                <a16:creationId xmlns="" xmlns:a16="http://schemas.microsoft.com/office/drawing/2014/main" id="{91A98C44-16FA-4AE9-8756-58945DA3D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483" y="1813681"/>
            <a:ext cx="588785" cy="1010729"/>
          </a:xfrm>
          <a:prstGeom prst="rect">
            <a:avLst/>
          </a:prstGeom>
        </p:spPr>
      </p:pic>
      <p:pic>
        <p:nvPicPr>
          <p:cNvPr id="4" name="Picture 4" descr="Shape, circle&#10;&#10;Description automatically generated">
            <a:extLst>
              <a:ext uri="{FF2B5EF4-FFF2-40B4-BE49-F238E27FC236}">
                <a16:creationId xmlns="" xmlns:a16="http://schemas.microsoft.com/office/drawing/2014/main" id="{9D31BD8C-94FF-4855-855F-FF4A98BCE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671" y="4816569"/>
            <a:ext cx="788194" cy="1460500"/>
          </a:xfrm>
          <a:prstGeom prst="rect">
            <a:avLst/>
          </a:prstGeom>
        </p:spPr>
      </p:pic>
      <p:pic>
        <p:nvPicPr>
          <p:cNvPr id="5" name="Picture 5" descr="Icon&#10;&#10;Description automatically generated">
            <a:extLst>
              <a:ext uri="{FF2B5EF4-FFF2-40B4-BE49-F238E27FC236}">
                <a16:creationId xmlns="" xmlns:a16="http://schemas.microsoft.com/office/drawing/2014/main" id="{939EAC6E-65EE-4B36-88D2-56A8E78B5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431614"/>
            <a:ext cx="695325" cy="1133662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="" xmlns:a16="http://schemas.microsoft.com/office/drawing/2014/main" id="{6F1C6F7B-EF8C-4A6D-B3A9-06181255B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0354" y="3420408"/>
            <a:ext cx="694135" cy="1144867"/>
          </a:xfrm>
          <a:prstGeom prst="rect">
            <a:avLst/>
          </a:prstGeom>
        </p:spPr>
      </p:pic>
      <p:pic>
        <p:nvPicPr>
          <p:cNvPr id="7" name="Picture 4" descr="Shape, circle&#10;&#10;Description automatically generated">
            <a:extLst>
              <a:ext uri="{FF2B5EF4-FFF2-40B4-BE49-F238E27FC236}">
                <a16:creationId xmlns="" xmlns:a16="http://schemas.microsoft.com/office/drawing/2014/main" id="{AAC499B4-AC34-4BAC-9678-79DDCD336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269" y="4805363"/>
            <a:ext cx="788194" cy="1460500"/>
          </a:xfrm>
          <a:prstGeom prst="rect">
            <a:avLst/>
          </a:prstGeom>
        </p:spPr>
      </p:pic>
      <p:pic>
        <p:nvPicPr>
          <p:cNvPr id="8" name="Picture 4" descr="Shape, circle&#10;&#10;Description automatically generated">
            <a:extLst>
              <a:ext uri="{FF2B5EF4-FFF2-40B4-BE49-F238E27FC236}">
                <a16:creationId xmlns="" xmlns:a16="http://schemas.microsoft.com/office/drawing/2014/main" id="{2FFA4E40-8F66-4C80-AEA1-F6CEEE479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15" y="4749334"/>
            <a:ext cx="788194" cy="1460500"/>
          </a:xfrm>
          <a:prstGeom prst="rect">
            <a:avLst/>
          </a:prstGeom>
        </p:spPr>
      </p:pic>
      <p:pic>
        <p:nvPicPr>
          <p:cNvPr id="9" name="Picture 4" descr="Shape, circle&#10;&#10;Description automatically generated">
            <a:extLst>
              <a:ext uri="{FF2B5EF4-FFF2-40B4-BE49-F238E27FC236}">
                <a16:creationId xmlns="" xmlns:a16="http://schemas.microsoft.com/office/drawing/2014/main" id="{4A75AD84-4FBB-4CA4-9A11-67EBC5ED6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061" y="4782952"/>
            <a:ext cx="789385" cy="146050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AD5B9D18-A35A-4AAB-AA7E-6CB1BD88B0B8}"/>
              </a:ext>
            </a:extLst>
          </p:cNvPr>
          <p:cNvCxnSpPr/>
          <p:nvPr/>
        </p:nvCxnSpPr>
        <p:spPr>
          <a:xfrm>
            <a:off x="4565277" y="2826125"/>
            <a:ext cx="1" cy="470646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6D0255BD-C6CE-4DE1-A5E3-86112CC3DD17}"/>
              </a:ext>
            </a:extLst>
          </p:cNvPr>
          <p:cNvCxnSpPr/>
          <p:nvPr/>
        </p:nvCxnSpPr>
        <p:spPr>
          <a:xfrm flipV="1">
            <a:off x="3019437" y="3299994"/>
            <a:ext cx="3260910" cy="1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C7891AFC-D9CC-40FD-AC87-13D177C55A2C}"/>
              </a:ext>
            </a:extLst>
          </p:cNvPr>
          <p:cNvCxnSpPr/>
          <p:nvPr/>
        </p:nvCxnSpPr>
        <p:spPr>
          <a:xfrm flipH="1">
            <a:off x="3018500" y="3289071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039A0170-D956-4C03-8148-4732FA668628}"/>
              </a:ext>
            </a:extLst>
          </p:cNvPr>
          <p:cNvCxnSpPr>
            <a:cxnSpLocks/>
          </p:cNvCxnSpPr>
          <p:nvPr/>
        </p:nvCxnSpPr>
        <p:spPr>
          <a:xfrm flipH="1">
            <a:off x="6279412" y="3300276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B0D5FBCE-0232-45D7-B20D-80E4693FD351}"/>
              </a:ext>
            </a:extLst>
          </p:cNvPr>
          <p:cNvCxnSpPr>
            <a:cxnSpLocks/>
          </p:cNvCxnSpPr>
          <p:nvPr/>
        </p:nvCxnSpPr>
        <p:spPr>
          <a:xfrm>
            <a:off x="3010459" y="4394948"/>
            <a:ext cx="1" cy="34738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EDF7B20A-C2D7-4046-AF70-67F1082838CF}"/>
              </a:ext>
            </a:extLst>
          </p:cNvPr>
          <p:cNvCxnSpPr>
            <a:cxnSpLocks/>
          </p:cNvCxnSpPr>
          <p:nvPr/>
        </p:nvCxnSpPr>
        <p:spPr>
          <a:xfrm>
            <a:off x="2036119" y="4745552"/>
            <a:ext cx="1815353" cy="11204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0F3E4CCC-6CCB-4730-961C-093DC1C2997F}"/>
              </a:ext>
            </a:extLst>
          </p:cNvPr>
          <p:cNvCxnSpPr>
            <a:cxnSpLocks/>
          </p:cNvCxnSpPr>
          <p:nvPr/>
        </p:nvCxnSpPr>
        <p:spPr>
          <a:xfrm flipH="1">
            <a:off x="2035184" y="4745836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="" xmlns:a16="http://schemas.microsoft.com/office/drawing/2014/main" id="{57179C36-3C29-4306-B900-E4790E4EA0EA}"/>
              </a:ext>
            </a:extLst>
          </p:cNvPr>
          <p:cNvCxnSpPr>
            <a:cxnSpLocks/>
          </p:cNvCxnSpPr>
          <p:nvPr/>
        </p:nvCxnSpPr>
        <p:spPr>
          <a:xfrm flipH="1">
            <a:off x="3850536" y="4745834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4A332B6F-5DA3-4AC9-A6EA-87318A462272}"/>
              </a:ext>
            </a:extLst>
          </p:cNvPr>
          <p:cNvCxnSpPr>
            <a:cxnSpLocks/>
          </p:cNvCxnSpPr>
          <p:nvPr/>
        </p:nvCxnSpPr>
        <p:spPr>
          <a:xfrm>
            <a:off x="6296583" y="4428565"/>
            <a:ext cx="1" cy="34738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="" xmlns:a16="http://schemas.microsoft.com/office/drawing/2014/main" id="{483EFF30-E635-4B33-A517-DC75B183033B}"/>
              </a:ext>
            </a:extLst>
          </p:cNvPr>
          <p:cNvCxnSpPr>
            <a:cxnSpLocks/>
          </p:cNvCxnSpPr>
          <p:nvPr/>
        </p:nvCxnSpPr>
        <p:spPr>
          <a:xfrm>
            <a:off x="5322244" y="4779169"/>
            <a:ext cx="1815353" cy="11204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ECBC2EA-F7DD-41B8-B441-AB45927788AD}"/>
              </a:ext>
            </a:extLst>
          </p:cNvPr>
          <p:cNvCxnSpPr>
            <a:cxnSpLocks/>
          </p:cNvCxnSpPr>
          <p:nvPr/>
        </p:nvCxnSpPr>
        <p:spPr>
          <a:xfrm flipH="1">
            <a:off x="5321308" y="4779453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9281DF6F-B8FE-4624-903D-370680A54323}"/>
              </a:ext>
            </a:extLst>
          </p:cNvPr>
          <p:cNvCxnSpPr>
            <a:cxnSpLocks/>
          </p:cNvCxnSpPr>
          <p:nvPr/>
        </p:nvCxnSpPr>
        <p:spPr>
          <a:xfrm flipH="1">
            <a:off x="7136661" y="4779451"/>
            <a:ext cx="2" cy="268942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13B02D8-18B8-465A-B13F-A4E79237A1F6}"/>
              </a:ext>
            </a:extLst>
          </p:cNvPr>
          <p:cNvSpPr txBox="1"/>
          <p:nvPr/>
        </p:nvSpPr>
        <p:spPr>
          <a:xfrm>
            <a:off x="334108" y="5603631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/>
              <a:t>Employee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63CACB82-5BDC-4199-927E-53D2B9BBB072}"/>
              </a:ext>
            </a:extLst>
          </p:cNvPr>
          <p:cNvSpPr txBox="1"/>
          <p:nvPr/>
        </p:nvSpPr>
        <p:spPr>
          <a:xfrm>
            <a:off x="331115" y="3861818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ea typeface="+mn-lt"/>
                <a:cs typeface="+mn-lt"/>
              </a:rPr>
              <a:t>Manager</a:t>
            </a:r>
            <a:endParaRPr lang="en-US" b="1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36AD557-5E2A-4E9E-8DAA-C9E924F0B9B6}"/>
              </a:ext>
            </a:extLst>
          </p:cNvPr>
          <p:cNvSpPr txBox="1"/>
          <p:nvPr/>
        </p:nvSpPr>
        <p:spPr>
          <a:xfrm>
            <a:off x="331115" y="2199948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/>
              <a:t>Director</a:t>
            </a:r>
          </a:p>
        </p:txBody>
      </p:sp>
    </p:spTree>
    <p:extLst>
      <p:ext uri="{BB962C8B-B14F-4D97-AF65-F5344CB8AC3E}">
        <p14:creationId xmlns:p14="http://schemas.microsoft.com/office/powerpoint/2010/main" val="173181667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D3A444-EA50-47EC-B7EA-857AAE35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>
                <a:latin typeface="Times New Roman"/>
                <a:cs typeface="Calibri Light"/>
              </a:rPr>
              <a:t>Decentralized Autonomous Organization (DAOs)</a:t>
            </a:r>
            <a:endParaRPr lang="en-US" sz="4400" b="1">
              <a:latin typeface="Times New Roman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2DD2FABD-41A7-AB4B-9810-0727D7D8D08B}"/>
              </a:ext>
            </a:extLst>
          </p:cNvPr>
          <p:cNvGrpSpPr/>
          <p:nvPr/>
        </p:nvGrpSpPr>
        <p:grpSpPr>
          <a:xfrm>
            <a:off x="1535076" y="1813680"/>
            <a:ext cx="6066305" cy="4463389"/>
            <a:chOff x="2046768" y="1813680"/>
            <a:chExt cx="8088406" cy="4463389"/>
          </a:xfrm>
        </p:grpSpPr>
        <p:pic>
          <p:nvPicPr>
            <p:cNvPr id="3" name="Picture 3" descr="Icon&#10;&#10;Description automatically generated">
              <a:extLst>
                <a:ext uri="{FF2B5EF4-FFF2-40B4-BE49-F238E27FC236}">
                  <a16:creationId xmlns="" xmlns:a16="http://schemas.microsoft.com/office/drawing/2014/main" id="{91A98C44-16FA-4AE9-8756-58945DA3D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9311" y="1813680"/>
              <a:ext cx="785046" cy="1010729"/>
            </a:xfrm>
            <a:prstGeom prst="rect">
              <a:avLst/>
            </a:prstGeom>
          </p:spPr>
        </p:pic>
        <p:pic>
          <p:nvPicPr>
            <p:cNvPr id="4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9D31BD8C-94FF-4855-855F-FF4A98BCE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1" y="4816569"/>
              <a:ext cx="1050925" cy="1460500"/>
            </a:xfrm>
            <a:prstGeom prst="rect">
              <a:avLst/>
            </a:prstGeom>
          </p:spPr>
        </p:pic>
        <p:pic>
          <p:nvPicPr>
            <p:cNvPr id="5" name="Picture 5" descr="Icon&#10;&#10;Description automatically generated">
              <a:extLst>
                <a:ext uri="{FF2B5EF4-FFF2-40B4-BE49-F238E27FC236}">
                  <a16:creationId xmlns="" xmlns:a16="http://schemas.microsoft.com/office/drawing/2014/main" id="{939EAC6E-65EE-4B36-88D2-56A8E78B5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56000" y="3431614"/>
              <a:ext cx="927100" cy="1133662"/>
            </a:xfrm>
            <a:prstGeom prst="rect">
              <a:avLst/>
            </a:prstGeom>
          </p:spPr>
        </p:pic>
        <p:pic>
          <p:nvPicPr>
            <p:cNvPr id="6" name="Picture 5" descr="Icon&#10;&#10;Description automatically generated">
              <a:extLst>
                <a:ext uri="{FF2B5EF4-FFF2-40B4-BE49-F238E27FC236}">
                  <a16:creationId xmlns="" xmlns:a16="http://schemas.microsoft.com/office/drawing/2014/main" id="{6F1C6F7B-EF8C-4A6D-B3A9-06181255B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60472" y="3420408"/>
              <a:ext cx="925513" cy="1144867"/>
            </a:xfrm>
            <a:prstGeom prst="rect">
              <a:avLst/>
            </a:prstGeom>
          </p:spPr>
        </p:pic>
        <p:pic>
          <p:nvPicPr>
            <p:cNvPr id="7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AAC499B4-AC34-4BAC-9678-79DDCD336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1025" y="4805363"/>
              <a:ext cx="1050925" cy="1460500"/>
            </a:xfrm>
            <a:prstGeom prst="rect">
              <a:avLst/>
            </a:prstGeom>
          </p:spPr>
        </p:pic>
        <p:pic>
          <p:nvPicPr>
            <p:cNvPr id="8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2FFA4E40-8F66-4C80-AEA1-F6CEEE479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2019" y="4749334"/>
              <a:ext cx="1050925" cy="1460500"/>
            </a:xfrm>
            <a:prstGeom prst="rect">
              <a:avLst/>
            </a:prstGeom>
          </p:spPr>
        </p:pic>
        <p:pic>
          <p:nvPicPr>
            <p:cNvPr id="9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4A75AD84-4FBB-4CA4-9A11-67EBC5ED6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90747" y="4782952"/>
              <a:ext cx="1052513" cy="1460500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="" xmlns:a16="http://schemas.microsoft.com/office/drawing/2014/main" id="{AD5B9D18-A35A-4AAB-AA7E-6CB1BD88B0B8}"/>
                </a:ext>
              </a:extLst>
            </p:cNvPr>
            <p:cNvCxnSpPr/>
            <p:nvPr/>
          </p:nvCxnSpPr>
          <p:spPr>
            <a:xfrm>
              <a:off x="6087035" y="2826125"/>
              <a:ext cx="1" cy="470646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="" xmlns:a16="http://schemas.microsoft.com/office/drawing/2014/main" id="{6D0255BD-C6CE-4DE1-A5E3-86112CC3DD17}"/>
                </a:ext>
              </a:extLst>
            </p:cNvPr>
            <p:cNvCxnSpPr/>
            <p:nvPr/>
          </p:nvCxnSpPr>
          <p:spPr>
            <a:xfrm flipV="1">
              <a:off x="4025916" y="3299993"/>
              <a:ext cx="4347880" cy="1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="" xmlns:a16="http://schemas.microsoft.com/office/drawing/2014/main" id="{C7891AFC-D9CC-40FD-AC87-13D177C55A2C}"/>
                </a:ext>
              </a:extLst>
            </p:cNvPr>
            <p:cNvCxnSpPr/>
            <p:nvPr/>
          </p:nvCxnSpPr>
          <p:spPr>
            <a:xfrm flipH="1">
              <a:off x="4024667" y="3289071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="" xmlns:a16="http://schemas.microsoft.com/office/drawing/2014/main" id="{039A0170-D956-4C03-8148-4732FA6686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72549" y="3300276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="" xmlns:a16="http://schemas.microsoft.com/office/drawing/2014/main" id="{B0D5FBCE-0232-45D7-B20D-80E4693FD351}"/>
                </a:ext>
              </a:extLst>
            </p:cNvPr>
            <p:cNvCxnSpPr>
              <a:cxnSpLocks/>
            </p:cNvCxnSpPr>
            <p:nvPr/>
          </p:nvCxnSpPr>
          <p:spPr>
            <a:xfrm>
              <a:off x="4013945" y="4394948"/>
              <a:ext cx="1" cy="34738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="" xmlns:a16="http://schemas.microsoft.com/office/drawing/2014/main" id="{EDF7B20A-C2D7-4046-AF70-67F1082838CF}"/>
                </a:ext>
              </a:extLst>
            </p:cNvPr>
            <p:cNvCxnSpPr>
              <a:cxnSpLocks/>
            </p:cNvCxnSpPr>
            <p:nvPr/>
          </p:nvCxnSpPr>
          <p:spPr>
            <a:xfrm>
              <a:off x="2714826" y="4745552"/>
              <a:ext cx="2420470" cy="11204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="" xmlns:a16="http://schemas.microsoft.com/office/drawing/2014/main" id="{0F3E4CCC-6CCB-4730-961C-093DC1C299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3579" y="4745836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="" xmlns:a16="http://schemas.microsoft.com/office/drawing/2014/main" id="{57179C36-3C29-4306-B900-E4790E4EA0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4048" y="4745834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="" xmlns:a16="http://schemas.microsoft.com/office/drawing/2014/main" id="{4A332B6F-5DA3-4AC9-A6EA-87318A462272}"/>
                </a:ext>
              </a:extLst>
            </p:cNvPr>
            <p:cNvCxnSpPr>
              <a:cxnSpLocks/>
            </p:cNvCxnSpPr>
            <p:nvPr/>
          </p:nvCxnSpPr>
          <p:spPr>
            <a:xfrm>
              <a:off x="8395444" y="4428565"/>
              <a:ext cx="1" cy="34738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="" xmlns:a16="http://schemas.microsoft.com/office/drawing/2014/main" id="{483EFF30-E635-4B33-A517-DC75B183033B}"/>
                </a:ext>
              </a:extLst>
            </p:cNvPr>
            <p:cNvCxnSpPr>
              <a:cxnSpLocks/>
            </p:cNvCxnSpPr>
            <p:nvPr/>
          </p:nvCxnSpPr>
          <p:spPr>
            <a:xfrm>
              <a:off x="7096326" y="4779169"/>
              <a:ext cx="2420470" cy="11204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="" xmlns:a16="http://schemas.microsoft.com/office/drawing/2014/main" id="{FECBC2EA-F7DD-41B8-B441-AB45927788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078" y="4779453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="" xmlns:a16="http://schemas.microsoft.com/office/drawing/2014/main" id="{9281DF6F-B8FE-4624-903D-370680A543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15548" y="4779451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4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61FD2A63-F644-405B-846F-B0E2566C1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19165" y="1813680"/>
              <a:ext cx="1230407" cy="1146347"/>
            </a:xfrm>
            <a:prstGeom prst="rect">
              <a:avLst/>
            </a:prstGeom>
          </p:spPr>
        </p:pic>
        <p:pic>
          <p:nvPicPr>
            <p:cNvPr id="26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5ADF7219-4CC6-4A03-AFE0-1EE095942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46076" y="3416121"/>
              <a:ext cx="1230407" cy="1146347"/>
            </a:xfrm>
            <a:prstGeom prst="rect">
              <a:avLst/>
            </a:prstGeom>
          </p:spPr>
        </p:pic>
        <p:pic>
          <p:nvPicPr>
            <p:cNvPr id="27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59BBE582-13F7-425B-98DA-EF31F140F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61193" y="3427326"/>
              <a:ext cx="1230407" cy="1146347"/>
            </a:xfrm>
            <a:prstGeom prst="rect">
              <a:avLst/>
            </a:prstGeom>
          </p:spPr>
        </p:pic>
        <p:pic>
          <p:nvPicPr>
            <p:cNvPr id="28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88D5400C-ADFC-4364-9CE7-E0E99355A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04767" y="4998735"/>
              <a:ext cx="1230407" cy="1146347"/>
            </a:xfrm>
            <a:prstGeom prst="rect">
              <a:avLst/>
            </a:prstGeom>
          </p:spPr>
        </p:pic>
        <p:pic>
          <p:nvPicPr>
            <p:cNvPr id="29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E665B30F-36D4-41DE-9AA6-B1451F6FC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30460" y="4959659"/>
              <a:ext cx="1230407" cy="1146347"/>
            </a:xfrm>
            <a:prstGeom prst="rect">
              <a:avLst/>
            </a:prstGeom>
          </p:spPr>
        </p:pic>
        <p:pic>
          <p:nvPicPr>
            <p:cNvPr id="30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2425BBB0-9526-4C5C-9A0D-3AA4C3688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3383" y="4979197"/>
              <a:ext cx="1230407" cy="1146347"/>
            </a:xfrm>
            <a:prstGeom prst="rect">
              <a:avLst/>
            </a:prstGeom>
          </p:spPr>
        </p:pic>
        <p:pic>
          <p:nvPicPr>
            <p:cNvPr id="31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327E06A9-A164-4448-B726-044F2D4C7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46768" y="4998736"/>
              <a:ext cx="1230407" cy="11463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590435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AEB953-7AF3-4E13-BBCB-F66FF6055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DAO vs Organization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2ACE15E6-C3AE-44F2-8BB4-DB63F5CBA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818049"/>
              </p:ext>
            </p:extLst>
          </p:nvPr>
        </p:nvGraphicFramePr>
        <p:xfrm>
          <a:off x="422753" y="1910220"/>
          <a:ext cx="8391958" cy="4387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5979">
                  <a:extLst>
                    <a:ext uri="{9D8B030D-6E8A-4147-A177-3AD203B41FA5}">
                      <a16:colId xmlns="" xmlns:a16="http://schemas.microsoft.com/office/drawing/2014/main" val="3601621455"/>
                    </a:ext>
                  </a:extLst>
                </a:gridCol>
                <a:gridCol w="4195979">
                  <a:extLst>
                    <a:ext uri="{9D8B030D-6E8A-4147-A177-3AD203B41FA5}">
                      <a16:colId xmlns="" xmlns:a16="http://schemas.microsoft.com/office/drawing/2014/main" val="2626983589"/>
                    </a:ext>
                  </a:extLst>
                </a:gridCol>
              </a:tblGrid>
              <a:tr h="543947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DAO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A traditional organization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63791784"/>
                  </a:ext>
                </a:extLst>
              </a:tr>
              <a:tr h="543947"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Fully democratized.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Usually hierarchical.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836016918"/>
                  </a:ext>
                </a:extLst>
              </a:tr>
              <a:tr h="543947"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Voting required .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Voting may or may not require.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348787559"/>
                  </a:ext>
                </a:extLst>
              </a:tr>
              <a:tr h="54394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b="0" i="0" u="none" strike="noStrike" noProof="0">
                          <a:effectLst/>
                          <a:latin typeface="Calibri"/>
                        </a:rPr>
                        <a:t>No trusted intermediary to count vote.</a:t>
                      </a:r>
                      <a:endParaRPr lang="en-US" sz="240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Outcome of voting must be handled manually.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167791221"/>
                  </a:ext>
                </a:extLst>
              </a:tr>
              <a:tr h="973379"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Services offered are handled automatically.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Requires human handling, or centrally controlled automation.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439014155"/>
                  </a:ext>
                </a:extLst>
              </a:tr>
              <a:tr h="959065"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All activity is transparent and fully public.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effectLst/>
                        </a:rPr>
                        <a:t>Activity is typically private, and limited to the public.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128058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55226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D3A444-EA50-47EC-B7EA-857AAE35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>
                <a:latin typeface="Times New Roman"/>
                <a:cs typeface="Calibri Light"/>
              </a:rPr>
              <a:t>Decentralized Autonomous Organization (DAOs)</a:t>
            </a:r>
            <a:endParaRPr lang="en-US" sz="4400" b="1">
              <a:latin typeface="Times New Roman"/>
            </a:endParaRPr>
          </a:p>
        </p:txBody>
      </p:sp>
      <p:pic>
        <p:nvPicPr>
          <p:cNvPr id="15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0DA1A3CC-E105-4DD7-97F7-B31D90C53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907" y="1856299"/>
            <a:ext cx="2399919" cy="4174581"/>
          </a:xfrm>
          <a:prstGeom prst="rect">
            <a:avLst/>
          </a:prstGeom>
        </p:spPr>
      </p:pic>
      <p:pic>
        <p:nvPicPr>
          <p:cNvPr id="17" name="Picture 33" descr="Icon&#10;&#10;Description automatically generated">
            <a:extLst>
              <a:ext uri="{FF2B5EF4-FFF2-40B4-BE49-F238E27FC236}">
                <a16:creationId xmlns="" xmlns:a16="http://schemas.microsoft.com/office/drawing/2014/main" id="{BE13FD64-B4B1-4221-AF47-B9645E81B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13" y="3393709"/>
            <a:ext cx="1033463" cy="1965000"/>
          </a:xfrm>
          <a:prstGeom prst="rect">
            <a:avLst/>
          </a:prstGeom>
        </p:spPr>
      </p:pic>
      <p:pic>
        <p:nvPicPr>
          <p:cNvPr id="3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23A94E62-2A31-4148-8C1C-5DBAC0B8D8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0892" y="3888318"/>
            <a:ext cx="641521" cy="1202797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1183F4EA-279A-454B-9C5E-A8E0434EB958}"/>
              </a:ext>
            </a:extLst>
          </p:cNvPr>
          <p:cNvCxnSpPr/>
          <p:nvPr/>
        </p:nvCxnSpPr>
        <p:spPr>
          <a:xfrm>
            <a:off x="2284413" y="4897967"/>
            <a:ext cx="1384300" cy="148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="" xmlns:a16="http://schemas.microsoft.com/office/drawing/2014/main" id="{584ABECD-11CE-451D-B379-8C80499752FD}"/>
              </a:ext>
            </a:extLst>
          </p:cNvPr>
          <p:cNvCxnSpPr>
            <a:cxnSpLocks/>
          </p:cNvCxnSpPr>
          <p:nvPr/>
        </p:nvCxnSpPr>
        <p:spPr>
          <a:xfrm flipV="1">
            <a:off x="6792913" y="3251200"/>
            <a:ext cx="900113" cy="747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36C097D-360F-44EC-860D-E5BA77451E5F}"/>
              </a:ext>
            </a:extLst>
          </p:cNvPr>
          <p:cNvCxnSpPr>
            <a:cxnSpLocks/>
          </p:cNvCxnSpPr>
          <p:nvPr/>
        </p:nvCxnSpPr>
        <p:spPr>
          <a:xfrm>
            <a:off x="6784976" y="4326465"/>
            <a:ext cx="1027112" cy="533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1" descr="Checkmark with solid fill">
            <a:extLst>
              <a:ext uri="{FF2B5EF4-FFF2-40B4-BE49-F238E27FC236}">
                <a16:creationId xmlns="" xmlns:a16="http://schemas.microsoft.com/office/drawing/2014/main" id="{18EF3C55-1AB6-46B8-8882-809185115C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24788" y="2601383"/>
            <a:ext cx="685800" cy="914400"/>
          </a:xfrm>
          <a:prstGeom prst="rect">
            <a:avLst/>
          </a:prstGeom>
        </p:spPr>
      </p:pic>
      <p:pic>
        <p:nvPicPr>
          <p:cNvPr id="42" name="Graphic 42" descr="Close with solid fill">
            <a:extLst>
              <a:ext uri="{FF2B5EF4-FFF2-40B4-BE49-F238E27FC236}">
                <a16:creationId xmlns="" xmlns:a16="http://schemas.microsoft.com/office/drawing/2014/main" id="{D39DF75C-57DF-4CE2-95C4-EE61DB8423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43850" y="4453467"/>
            <a:ext cx="6858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1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D3A444-EA50-47EC-B7EA-857AAE35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>
                <a:latin typeface="Times New Roman"/>
                <a:cs typeface="Calibri Light"/>
              </a:rPr>
              <a:t>Decentralized Autonomous Organization (DAOs)</a:t>
            </a:r>
            <a:endParaRPr lang="en-US" sz="4400" b="1">
              <a:latin typeface="Times New Roman"/>
            </a:endParaRPr>
          </a:p>
        </p:txBody>
      </p:sp>
      <p:pic>
        <p:nvPicPr>
          <p:cNvPr id="17" name="Picture 33" descr="Icon&#10;&#10;Description automatically generated">
            <a:extLst>
              <a:ext uri="{FF2B5EF4-FFF2-40B4-BE49-F238E27FC236}">
                <a16:creationId xmlns="" xmlns:a16="http://schemas.microsoft.com/office/drawing/2014/main" id="{BE13FD64-B4B1-4221-AF47-B9645E81B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056" y="3211258"/>
            <a:ext cx="1033463" cy="1965000"/>
          </a:xfrm>
          <a:prstGeom prst="rect">
            <a:avLst/>
          </a:prstGeom>
        </p:spPr>
      </p:pic>
      <p:pic>
        <p:nvPicPr>
          <p:cNvPr id="3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23A94E62-2A31-4148-8C1C-5DBAC0B8D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040" y="3448290"/>
            <a:ext cx="641521" cy="1202797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1183F4EA-279A-454B-9C5E-A8E0434EB958}"/>
              </a:ext>
            </a:extLst>
          </p:cNvPr>
          <p:cNvCxnSpPr/>
          <p:nvPr/>
        </p:nvCxnSpPr>
        <p:spPr>
          <a:xfrm>
            <a:off x="2284413" y="4522333"/>
            <a:ext cx="1384300" cy="148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="" xmlns:a16="http://schemas.microsoft.com/office/drawing/2014/main" id="{584ABECD-11CE-451D-B379-8C80499752FD}"/>
              </a:ext>
            </a:extLst>
          </p:cNvPr>
          <p:cNvCxnSpPr>
            <a:cxnSpLocks/>
          </p:cNvCxnSpPr>
          <p:nvPr/>
        </p:nvCxnSpPr>
        <p:spPr>
          <a:xfrm flipV="1">
            <a:off x="6792913" y="3251200"/>
            <a:ext cx="900113" cy="747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36C097D-360F-44EC-860D-E5BA77451E5F}"/>
              </a:ext>
            </a:extLst>
          </p:cNvPr>
          <p:cNvCxnSpPr>
            <a:cxnSpLocks/>
          </p:cNvCxnSpPr>
          <p:nvPr/>
        </p:nvCxnSpPr>
        <p:spPr>
          <a:xfrm>
            <a:off x="6784976" y="4326465"/>
            <a:ext cx="1027112" cy="533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1" descr="Checkmark with solid fill">
            <a:extLst>
              <a:ext uri="{FF2B5EF4-FFF2-40B4-BE49-F238E27FC236}">
                <a16:creationId xmlns="" xmlns:a16="http://schemas.microsoft.com/office/drawing/2014/main" id="{18EF3C55-1AB6-46B8-8882-809185115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24788" y="2601383"/>
            <a:ext cx="685800" cy="914400"/>
          </a:xfrm>
          <a:prstGeom prst="rect">
            <a:avLst/>
          </a:prstGeom>
        </p:spPr>
      </p:pic>
      <p:pic>
        <p:nvPicPr>
          <p:cNvPr id="42" name="Graphic 42" descr="Close with solid fill">
            <a:extLst>
              <a:ext uri="{FF2B5EF4-FFF2-40B4-BE49-F238E27FC236}">
                <a16:creationId xmlns="" xmlns:a16="http://schemas.microsoft.com/office/drawing/2014/main" id="{D39DF75C-57DF-4CE2-95C4-EE61DB8423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43850" y="4453467"/>
            <a:ext cx="685800" cy="9144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4D306DC2-87CC-ECF6-FC81-01D0B9345F23}"/>
              </a:ext>
            </a:extLst>
          </p:cNvPr>
          <p:cNvGrpSpPr/>
          <p:nvPr/>
        </p:nvGrpSpPr>
        <p:grpSpPr>
          <a:xfrm>
            <a:off x="3780830" y="3026442"/>
            <a:ext cx="2999524" cy="2853531"/>
            <a:chOff x="2046768" y="1813680"/>
            <a:chExt cx="8088406" cy="4463389"/>
          </a:xfrm>
        </p:grpSpPr>
        <p:pic>
          <p:nvPicPr>
            <p:cNvPr id="4" name="Picture 3" descr="Icon&#10;&#10;Description automatically generated">
              <a:extLst>
                <a:ext uri="{FF2B5EF4-FFF2-40B4-BE49-F238E27FC236}">
                  <a16:creationId xmlns="" xmlns:a16="http://schemas.microsoft.com/office/drawing/2014/main" id="{5FA587CA-E0EC-27F0-19DE-DED2CB133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99311" y="1813680"/>
              <a:ext cx="785046" cy="1010729"/>
            </a:xfrm>
            <a:prstGeom prst="rect">
              <a:avLst/>
            </a:prstGeom>
          </p:spPr>
        </p:pic>
        <p:pic>
          <p:nvPicPr>
            <p:cNvPr id="5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31D26E05-FAA2-A198-AB8D-3D4A095E3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35561" y="4816569"/>
              <a:ext cx="1050925" cy="1460500"/>
            </a:xfrm>
            <a:prstGeom prst="rect">
              <a:avLst/>
            </a:prstGeom>
          </p:spPr>
        </p:pic>
        <p:pic>
          <p:nvPicPr>
            <p:cNvPr id="6" name="Picture 5" descr="Icon&#10;&#10;Description automatically generated">
              <a:extLst>
                <a:ext uri="{FF2B5EF4-FFF2-40B4-BE49-F238E27FC236}">
                  <a16:creationId xmlns="" xmlns:a16="http://schemas.microsoft.com/office/drawing/2014/main" id="{E76FC898-16BC-B281-396C-4D10C02DD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556000" y="3431614"/>
              <a:ext cx="927100" cy="1133662"/>
            </a:xfrm>
            <a:prstGeom prst="rect">
              <a:avLst/>
            </a:prstGeom>
          </p:spPr>
        </p:pic>
        <p:pic>
          <p:nvPicPr>
            <p:cNvPr id="7" name="Picture 6" descr="Icon&#10;&#10;Description automatically generated">
              <a:extLst>
                <a:ext uri="{FF2B5EF4-FFF2-40B4-BE49-F238E27FC236}">
                  <a16:creationId xmlns="" xmlns:a16="http://schemas.microsoft.com/office/drawing/2014/main" id="{099BE169-716E-74B3-FA5F-910239A7F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60472" y="3420408"/>
              <a:ext cx="925513" cy="1144867"/>
            </a:xfrm>
            <a:prstGeom prst="rect">
              <a:avLst/>
            </a:prstGeom>
          </p:spPr>
        </p:pic>
        <p:pic>
          <p:nvPicPr>
            <p:cNvPr id="8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96F05091-E679-0F14-54D7-5F7239040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91025" y="4805363"/>
              <a:ext cx="1050925" cy="1460500"/>
            </a:xfrm>
            <a:prstGeom prst="rect">
              <a:avLst/>
            </a:prstGeom>
          </p:spPr>
        </p:pic>
        <p:pic>
          <p:nvPicPr>
            <p:cNvPr id="9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58404C97-EB3A-0D90-21E8-A42732195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12019" y="4749334"/>
              <a:ext cx="1050925" cy="1460500"/>
            </a:xfrm>
            <a:prstGeom prst="rect">
              <a:avLst/>
            </a:prstGeom>
          </p:spPr>
        </p:pic>
        <p:pic>
          <p:nvPicPr>
            <p:cNvPr id="10" name="Picture 4" descr="Shape, circle&#10;&#10;Description automatically generated">
              <a:extLst>
                <a:ext uri="{FF2B5EF4-FFF2-40B4-BE49-F238E27FC236}">
                  <a16:creationId xmlns="" xmlns:a16="http://schemas.microsoft.com/office/drawing/2014/main" id="{0ABD6C25-6A87-6513-9F79-E06AE4F06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890747" y="4782952"/>
              <a:ext cx="1052513" cy="1460500"/>
            </a:xfrm>
            <a:prstGeom prst="rect">
              <a:avLst/>
            </a:prstGeom>
          </p:spPr>
        </p:pic>
        <p:cxnSp>
          <p:nvCxnSpPr>
            <p:cNvPr id="11" name="Straight Arrow Connector 10">
              <a:extLst>
                <a:ext uri="{FF2B5EF4-FFF2-40B4-BE49-F238E27FC236}">
                  <a16:creationId xmlns="" xmlns:a16="http://schemas.microsoft.com/office/drawing/2014/main" id="{FD33AFB7-4234-18E6-A9F8-B30D3C85BA4C}"/>
                </a:ext>
              </a:extLst>
            </p:cNvPr>
            <p:cNvCxnSpPr/>
            <p:nvPr/>
          </p:nvCxnSpPr>
          <p:spPr>
            <a:xfrm>
              <a:off x="6087035" y="2826125"/>
              <a:ext cx="1" cy="470646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="" xmlns:a16="http://schemas.microsoft.com/office/drawing/2014/main" id="{EC46E746-5ED6-9C2E-EF03-5D3068EF477B}"/>
                </a:ext>
              </a:extLst>
            </p:cNvPr>
            <p:cNvCxnSpPr/>
            <p:nvPr/>
          </p:nvCxnSpPr>
          <p:spPr>
            <a:xfrm flipV="1">
              <a:off x="4025916" y="3299993"/>
              <a:ext cx="4347880" cy="1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="" xmlns:a16="http://schemas.microsoft.com/office/drawing/2014/main" id="{AD9B301A-F1D5-8755-91A4-7FD61994600D}"/>
                </a:ext>
              </a:extLst>
            </p:cNvPr>
            <p:cNvCxnSpPr/>
            <p:nvPr/>
          </p:nvCxnSpPr>
          <p:spPr>
            <a:xfrm flipH="1">
              <a:off x="4024667" y="3289071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="" xmlns:a16="http://schemas.microsoft.com/office/drawing/2014/main" id="{CE750150-E9E9-CD27-4BC1-E00BCC3A7E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72549" y="3300276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="" xmlns:a16="http://schemas.microsoft.com/office/drawing/2014/main" id="{75C034BF-DB10-4631-D0A9-3ABF1148F7B4}"/>
                </a:ext>
              </a:extLst>
            </p:cNvPr>
            <p:cNvCxnSpPr>
              <a:cxnSpLocks/>
            </p:cNvCxnSpPr>
            <p:nvPr/>
          </p:nvCxnSpPr>
          <p:spPr>
            <a:xfrm>
              <a:off x="4013945" y="4394948"/>
              <a:ext cx="1" cy="34738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="" xmlns:a16="http://schemas.microsoft.com/office/drawing/2014/main" id="{7A67051D-4059-7260-6410-46E6DF666E34}"/>
                </a:ext>
              </a:extLst>
            </p:cNvPr>
            <p:cNvCxnSpPr>
              <a:cxnSpLocks/>
            </p:cNvCxnSpPr>
            <p:nvPr/>
          </p:nvCxnSpPr>
          <p:spPr>
            <a:xfrm>
              <a:off x="2714826" y="4745552"/>
              <a:ext cx="2420470" cy="11204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="" xmlns:a16="http://schemas.microsoft.com/office/drawing/2014/main" id="{7D698B71-B4B8-2DEC-BCDA-5737F37EF8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3579" y="4745836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="" xmlns:a16="http://schemas.microsoft.com/office/drawing/2014/main" id="{B719D63D-2E15-8C63-B83D-EEDFA9743F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4048" y="4745834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="" xmlns:a16="http://schemas.microsoft.com/office/drawing/2014/main" id="{CFE8B001-69D8-36F4-6330-463CDCBBD68F}"/>
                </a:ext>
              </a:extLst>
            </p:cNvPr>
            <p:cNvCxnSpPr>
              <a:cxnSpLocks/>
            </p:cNvCxnSpPr>
            <p:nvPr/>
          </p:nvCxnSpPr>
          <p:spPr>
            <a:xfrm>
              <a:off x="8395444" y="4428565"/>
              <a:ext cx="1" cy="34738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="" xmlns:a16="http://schemas.microsoft.com/office/drawing/2014/main" id="{F8586856-E0C4-ACAB-B498-2C4FF4C6B7DD}"/>
                </a:ext>
              </a:extLst>
            </p:cNvPr>
            <p:cNvCxnSpPr>
              <a:cxnSpLocks/>
            </p:cNvCxnSpPr>
            <p:nvPr/>
          </p:nvCxnSpPr>
          <p:spPr>
            <a:xfrm>
              <a:off x="7096326" y="4779169"/>
              <a:ext cx="2420470" cy="11204"/>
            </a:xfrm>
            <a:prstGeom prst="straightConnector1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="" xmlns:a16="http://schemas.microsoft.com/office/drawing/2014/main" id="{2C9249A8-42A2-8E24-8B8E-5E74A9EA91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078" y="4779453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="" xmlns:a16="http://schemas.microsoft.com/office/drawing/2014/main" id="{13422F7E-5E1B-2508-E218-29BE26947B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15548" y="4779451"/>
              <a:ext cx="2" cy="268942"/>
            </a:xfrm>
            <a:prstGeom prst="straightConnector1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25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F7088FA0-2318-E426-510C-94D88FA8E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19165" y="1813680"/>
              <a:ext cx="1230407" cy="1146347"/>
            </a:xfrm>
            <a:prstGeom prst="rect">
              <a:avLst/>
            </a:prstGeom>
          </p:spPr>
        </p:pic>
        <p:pic>
          <p:nvPicPr>
            <p:cNvPr id="26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3B5D3114-E015-BFFD-25A5-FBF18B98B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346076" y="3416121"/>
              <a:ext cx="1230407" cy="1146347"/>
            </a:xfrm>
            <a:prstGeom prst="rect">
              <a:avLst/>
            </a:prstGeom>
          </p:spPr>
        </p:pic>
        <p:pic>
          <p:nvPicPr>
            <p:cNvPr id="27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50C3B89C-F00C-41B3-EFD7-EE6634E6C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61193" y="3427326"/>
              <a:ext cx="1230407" cy="1146347"/>
            </a:xfrm>
            <a:prstGeom prst="rect">
              <a:avLst/>
            </a:prstGeom>
          </p:spPr>
        </p:pic>
        <p:pic>
          <p:nvPicPr>
            <p:cNvPr id="28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33A73657-4F2E-A534-5C69-5D67CB990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904767" y="4998735"/>
              <a:ext cx="1230407" cy="1146347"/>
            </a:xfrm>
            <a:prstGeom prst="rect">
              <a:avLst/>
            </a:prstGeom>
          </p:spPr>
        </p:pic>
        <p:pic>
          <p:nvPicPr>
            <p:cNvPr id="29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A5F88859-F397-5435-F566-37DA1EB5C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30460" y="4959659"/>
              <a:ext cx="1230407" cy="1146347"/>
            </a:xfrm>
            <a:prstGeom prst="rect">
              <a:avLst/>
            </a:prstGeom>
          </p:spPr>
        </p:pic>
        <p:pic>
          <p:nvPicPr>
            <p:cNvPr id="30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0328E953-E7C4-5406-63C9-ED1FDA8C8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423383" y="4979197"/>
              <a:ext cx="1230407" cy="1146347"/>
            </a:xfrm>
            <a:prstGeom prst="rect">
              <a:avLst/>
            </a:prstGeom>
          </p:spPr>
        </p:pic>
        <p:pic>
          <p:nvPicPr>
            <p:cNvPr id="31" name="Picture 14" descr="Text&#10;&#10;Description automatically generated">
              <a:extLst>
                <a:ext uri="{FF2B5EF4-FFF2-40B4-BE49-F238E27FC236}">
                  <a16:creationId xmlns="" xmlns:a16="http://schemas.microsoft.com/office/drawing/2014/main" id="{AFA0BC28-7C32-85E4-1F06-AF3AF970E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046768" y="4998736"/>
              <a:ext cx="1230407" cy="11463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627792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414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7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The DAO attack</a:t>
            </a:r>
            <a:endParaRPr lang="en-US" sz="720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j-cs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68166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5DD54E-75CB-4843-8FA7-CB4954D4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The DAO Attack</a:t>
            </a:r>
            <a:endParaRPr lang="en-US" b="1">
              <a:latin typeface="Times New Roman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0C18E549-DD0A-4879-B662-A7BBF071264F}"/>
              </a:ext>
            </a:extLst>
          </p:cNvPr>
          <p:cNvSpPr/>
          <p:nvPr/>
        </p:nvSpPr>
        <p:spPr>
          <a:xfrm>
            <a:off x="1330444" y="2232489"/>
            <a:ext cx="1380797" cy="1138069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cs typeface="Calibri"/>
              </a:rPr>
              <a:t>The DAO</a:t>
            </a:r>
            <a:endParaRPr lang="en-US" sz="2400" b="1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656E1D11-7C6A-45C5-B6C5-B294E6354C30}"/>
              </a:ext>
            </a:extLst>
          </p:cNvPr>
          <p:cNvCxnSpPr/>
          <p:nvPr/>
        </p:nvCxnSpPr>
        <p:spPr>
          <a:xfrm flipH="1">
            <a:off x="3652553" y="2793772"/>
            <a:ext cx="1427966" cy="62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52D5ECB-505D-4286-B78C-28A9D8C3FB1E}"/>
              </a:ext>
            </a:extLst>
          </p:cNvPr>
          <p:cNvSpPr txBox="1"/>
          <p:nvPr/>
        </p:nvSpPr>
        <p:spPr>
          <a:xfrm>
            <a:off x="3758755" y="2163016"/>
            <a:ext cx="139195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Give Ether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55788F4F-10C6-4C18-A01B-0DF99450A6CD}"/>
              </a:ext>
            </a:extLst>
          </p:cNvPr>
          <p:cNvCxnSpPr>
            <a:cxnSpLocks/>
          </p:cNvCxnSpPr>
          <p:nvPr/>
        </p:nvCxnSpPr>
        <p:spPr>
          <a:xfrm flipV="1">
            <a:off x="3678627" y="3102748"/>
            <a:ext cx="1374733" cy="41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08A469F-A773-45C7-A8D7-6BE1250E3367}"/>
              </a:ext>
            </a:extLst>
          </p:cNvPr>
          <p:cNvSpPr txBox="1"/>
          <p:nvPr/>
        </p:nvSpPr>
        <p:spPr>
          <a:xfrm>
            <a:off x="3655567" y="3164662"/>
            <a:ext cx="167379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DAO tokens</a:t>
            </a:r>
          </a:p>
        </p:txBody>
      </p:sp>
      <p:pic>
        <p:nvPicPr>
          <p:cNvPr id="9" name="Picture 9" descr="A picture containing text, vector graphics&#10;&#10;Description automatically generated">
            <a:extLst>
              <a:ext uri="{FF2B5EF4-FFF2-40B4-BE49-F238E27FC236}">
                <a16:creationId xmlns="" xmlns:a16="http://schemas.microsoft.com/office/drawing/2014/main" id="{805F45DD-035D-4978-86EB-CCA1BA6C5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363" y="1954376"/>
            <a:ext cx="2057400" cy="388058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3B0CCEDE-E4BF-4075-BBB8-B5A313B0C9C8}"/>
              </a:ext>
            </a:extLst>
          </p:cNvPr>
          <p:cNvCxnSpPr/>
          <p:nvPr/>
        </p:nvCxnSpPr>
        <p:spPr>
          <a:xfrm>
            <a:off x="1871662" y="3606802"/>
            <a:ext cx="3176" cy="10413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2" descr="A picture containing chart&#10;&#10;Description automatically generated">
            <a:extLst>
              <a:ext uri="{FF2B5EF4-FFF2-40B4-BE49-F238E27FC236}">
                <a16:creationId xmlns="" xmlns:a16="http://schemas.microsoft.com/office/drawing/2014/main" id="{0D967C21-3184-4CCF-91C0-12C6D5055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925" y="4706043"/>
            <a:ext cx="890588" cy="15945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6189E0C-E964-4A59-8868-EC83B03B2714}"/>
              </a:ext>
            </a:extLst>
          </p:cNvPr>
          <p:cNvSpPr txBox="1"/>
          <p:nvPr/>
        </p:nvSpPr>
        <p:spPr>
          <a:xfrm>
            <a:off x="1987550" y="4004734"/>
            <a:ext cx="105727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Investment</a:t>
            </a:r>
          </a:p>
          <a:p>
            <a:pPr algn="ctr"/>
            <a:r>
              <a:rPr lang="en-US"/>
              <a:t> Proposal</a:t>
            </a:r>
            <a:endParaRPr lang="en-US">
              <a:cs typeface="Calibri" panose="020F0502020204030204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193FD336-24B4-4065-A748-4F9A24CA41CE}"/>
              </a:ext>
            </a:extLst>
          </p:cNvPr>
          <p:cNvCxnSpPr/>
          <p:nvPr/>
        </p:nvCxnSpPr>
        <p:spPr>
          <a:xfrm flipH="1">
            <a:off x="2434432" y="4437592"/>
            <a:ext cx="4227512" cy="1168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8F5A8CC-BB3B-4D0C-B066-AE3B1D3449D5}"/>
              </a:ext>
            </a:extLst>
          </p:cNvPr>
          <p:cNvSpPr txBox="1"/>
          <p:nvPr/>
        </p:nvSpPr>
        <p:spPr>
          <a:xfrm rot="20820000">
            <a:off x="4106862" y="4935149"/>
            <a:ext cx="105727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Vote for it</a:t>
            </a:r>
          </a:p>
        </p:txBody>
      </p:sp>
    </p:spTree>
    <p:extLst>
      <p:ext uri="{BB962C8B-B14F-4D97-AF65-F5344CB8AC3E}">
        <p14:creationId xmlns:p14="http://schemas.microsoft.com/office/powerpoint/2010/main" val="102566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3" grpId="0"/>
      <p:bldP spid="1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8C044F-4587-4F41-801A-2E579F324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The DAO Attack</a:t>
            </a:r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D29BE492-2718-47A9-AD96-564302572C10}"/>
              </a:ext>
            </a:extLst>
          </p:cNvPr>
          <p:cNvCxnSpPr/>
          <p:nvPr/>
        </p:nvCxnSpPr>
        <p:spPr>
          <a:xfrm flipV="1">
            <a:off x="1030288" y="3881967"/>
            <a:ext cx="7215186" cy="63501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F13F45F0-4484-4D39-B1BF-1F64CCB2C8F8}"/>
              </a:ext>
            </a:extLst>
          </p:cNvPr>
          <p:cNvCxnSpPr/>
          <p:nvPr/>
        </p:nvCxnSpPr>
        <p:spPr>
          <a:xfrm flipH="1">
            <a:off x="1288256" y="3548591"/>
            <a:ext cx="1" cy="762000"/>
          </a:xfrm>
          <a:prstGeom prst="straightConnector1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D334EC4A-C15A-4127-B742-2019D5380AFC}"/>
              </a:ext>
            </a:extLst>
          </p:cNvPr>
          <p:cNvCxnSpPr>
            <a:cxnSpLocks/>
          </p:cNvCxnSpPr>
          <p:nvPr/>
        </p:nvCxnSpPr>
        <p:spPr>
          <a:xfrm flipH="1">
            <a:off x="2502693" y="3548591"/>
            <a:ext cx="1" cy="762000"/>
          </a:xfrm>
          <a:prstGeom prst="straightConnector1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535AB21F-5BD9-4D41-9132-25503A07C422}"/>
              </a:ext>
            </a:extLst>
          </p:cNvPr>
          <p:cNvCxnSpPr>
            <a:cxnSpLocks/>
          </p:cNvCxnSpPr>
          <p:nvPr/>
        </p:nvCxnSpPr>
        <p:spPr>
          <a:xfrm flipH="1">
            <a:off x="4868067" y="3548590"/>
            <a:ext cx="1" cy="762000"/>
          </a:xfrm>
          <a:prstGeom prst="straightConnector1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DD59379C-DA8E-47B7-94C7-970EA0448F93}"/>
              </a:ext>
            </a:extLst>
          </p:cNvPr>
          <p:cNvCxnSpPr>
            <a:cxnSpLocks/>
          </p:cNvCxnSpPr>
          <p:nvPr/>
        </p:nvCxnSpPr>
        <p:spPr>
          <a:xfrm flipH="1">
            <a:off x="5193504" y="3548589"/>
            <a:ext cx="1" cy="762000"/>
          </a:xfrm>
          <a:prstGeom prst="straightConnector1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CB7F65DC-6D66-44DF-992D-BB14F9F9BE3F}"/>
              </a:ext>
            </a:extLst>
          </p:cNvPr>
          <p:cNvCxnSpPr>
            <a:cxnSpLocks/>
          </p:cNvCxnSpPr>
          <p:nvPr/>
        </p:nvCxnSpPr>
        <p:spPr>
          <a:xfrm flipH="1">
            <a:off x="7138191" y="3495672"/>
            <a:ext cx="1" cy="762000"/>
          </a:xfrm>
          <a:prstGeom prst="straightConnector1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E282C7C-DB44-4E68-89C5-6F04DBCDBA5D}"/>
              </a:ext>
            </a:extLst>
          </p:cNvPr>
          <p:cNvSpPr txBox="1"/>
          <p:nvPr/>
        </p:nvSpPr>
        <p:spPr>
          <a:xfrm>
            <a:off x="820738" y="3041650"/>
            <a:ext cx="106521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30.04.2016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AC00A5F-9CE9-46CD-A819-FD36F5C4AE68}"/>
              </a:ext>
            </a:extLst>
          </p:cNvPr>
          <p:cNvSpPr txBox="1"/>
          <p:nvPr/>
        </p:nvSpPr>
        <p:spPr>
          <a:xfrm>
            <a:off x="1975644" y="3046942"/>
            <a:ext cx="11049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C00000"/>
                </a:solidFill>
                <a:ea typeface="+mn-lt"/>
                <a:cs typeface="+mn-lt"/>
              </a:rPr>
              <a:t>15.05.2016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DE2CB11-071A-4D22-9992-9AA5032CAADE}"/>
              </a:ext>
            </a:extLst>
          </p:cNvPr>
          <p:cNvSpPr txBox="1"/>
          <p:nvPr/>
        </p:nvSpPr>
        <p:spPr>
          <a:xfrm>
            <a:off x="4829175" y="4428066"/>
            <a:ext cx="102552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B33500C-9ED8-4A3E-AA6A-C713DE4E0130}"/>
              </a:ext>
            </a:extLst>
          </p:cNvPr>
          <p:cNvSpPr txBox="1"/>
          <p:nvPr/>
        </p:nvSpPr>
        <p:spPr>
          <a:xfrm>
            <a:off x="5037137" y="4311650"/>
            <a:ext cx="102552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C00000"/>
                </a:solidFill>
                <a:ea typeface="+mn-lt"/>
                <a:cs typeface="+mn-lt"/>
              </a:rPr>
              <a:t>17.06.2016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CDC775A-3149-4CB9-907A-EBC05B1CF30B}"/>
              </a:ext>
            </a:extLst>
          </p:cNvPr>
          <p:cNvSpPr txBox="1"/>
          <p:nvPr/>
        </p:nvSpPr>
        <p:spPr>
          <a:xfrm>
            <a:off x="6579394" y="3046942"/>
            <a:ext cx="103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20.07.2016</a:t>
            </a:r>
            <a:endParaRPr lang="en-US">
              <a:solidFill>
                <a:srgbClr val="002060"/>
              </a:solidFill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0180F0-A698-46BD-A59E-BA87EBCBED19}"/>
              </a:ext>
            </a:extLst>
          </p:cNvPr>
          <p:cNvSpPr txBox="1"/>
          <p:nvPr/>
        </p:nvSpPr>
        <p:spPr>
          <a:xfrm>
            <a:off x="899243" y="4721660"/>
            <a:ext cx="11353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The DAO is live.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="" xmlns:a16="http://schemas.microsoft.com/office/drawing/2014/main" id="{FB3AE794-45C2-4761-AA9E-A8123592CB0D}"/>
              </a:ext>
            </a:extLst>
          </p:cNvPr>
          <p:cNvSpPr txBox="1"/>
          <p:nvPr/>
        </p:nvSpPr>
        <p:spPr>
          <a:xfrm>
            <a:off x="4108168" y="2959303"/>
            <a:ext cx="102552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16.06.2016</a:t>
            </a:r>
            <a:endParaRPr lang="en-US">
              <a:solidFill>
                <a:srgbClr val="002060"/>
              </a:solidFill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B86A7A1-2B85-474A-A340-F81C98D2CE14}"/>
              </a:ext>
            </a:extLst>
          </p:cNvPr>
          <p:cNvSpPr txBox="1"/>
          <p:nvPr/>
        </p:nvSpPr>
        <p:spPr>
          <a:xfrm>
            <a:off x="4200525" y="4352926"/>
            <a:ext cx="10287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The DAO is</a:t>
            </a:r>
          </a:p>
          <a:p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 attacked</a:t>
            </a:r>
            <a:endParaRPr lang="en-US">
              <a:solidFill>
                <a:srgbClr val="002060"/>
              </a:solidFill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5182A86-1413-4F5D-AFAC-B88D392BF313}"/>
              </a:ext>
            </a:extLst>
          </p:cNvPr>
          <p:cNvSpPr txBox="1"/>
          <p:nvPr/>
        </p:nvSpPr>
        <p:spPr>
          <a:xfrm>
            <a:off x="2050256" y="4762501"/>
            <a:ext cx="20574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C00000"/>
                </a:solidFill>
                <a:ea typeface="+mn-lt"/>
                <a:cs typeface="+mn-lt"/>
              </a:rPr>
              <a:t>The DAO raised over US$100m.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FFA8D9A7-B850-47BA-9C96-78CB9B2C9423}"/>
              </a:ext>
            </a:extLst>
          </p:cNvPr>
          <p:cNvSpPr txBox="1"/>
          <p:nvPr/>
        </p:nvSpPr>
        <p:spPr>
          <a:xfrm>
            <a:off x="5093494" y="2628900"/>
            <a:ext cx="131445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C00000"/>
                </a:solidFill>
                <a:ea typeface="+mn-lt"/>
                <a:cs typeface="+mn-lt"/>
              </a:rPr>
              <a:t>First proposal</a:t>
            </a:r>
          </a:p>
          <a:p>
            <a:r>
              <a:rPr lang="en-US">
                <a:solidFill>
                  <a:srgbClr val="C00000"/>
                </a:solidFill>
                <a:ea typeface="+mn-lt"/>
                <a:cs typeface="+mn-lt"/>
              </a:rPr>
              <a:t> to counter the attack.</a:t>
            </a:r>
            <a:endParaRPr lang="en-US">
              <a:solidFill>
                <a:srgbClr val="C00000"/>
              </a:solidFill>
              <a:cs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AAE95A2-3ADA-4BFF-BC59-EF76B6850C5E}"/>
              </a:ext>
            </a:extLst>
          </p:cNvPr>
          <p:cNvSpPr txBox="1"/>
          <p:nvPr/>
        </p:nvSpPr>
        <p:spPr>
          <a:xfrm>
            <a:off x="6779419" y="4352926"/>
            <a:ext cx="10287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Hard fork </a:t>
            </a:r>
          </a:p>
          <a:p>
            <a:r>
              <a:rPr lang="en-US">
                <a:solidFill>
                  <a:srgbClr val="002060"/>
                </a:solidFill>
                <a:ea typeface="+mn-lt"/>
                <a:cs typeface="+mn-lt"/>
              </a:rPr>
              <a:t>completed</a:t>
            </a:r>
            <a:endParaRPr lang="en-US">
              <a:solidFill>
                <a:srgbClr val="000000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1227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6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7FCB77-7B0E-45FD-A622-B5E711B8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Full Node</a:t>
            </a:r>
            <a:endParaRPr lang="en-US">
              <a:latin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3911EE9-AF2B-4782-B53C-EAE08568A791}"/>
              </a:ext>
            </a:extLst>
          </p:cNvPr>
          <p:cNvSpPr txBox="1"/>
          <p:nvPr/>
        </p:nvSpPr>
        <p:spPr>
          <a:xfrm>
            <a:off x="868680" y="2103121"/>
            <a:ext cx="637803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>
                <a:ea typeface="+mn-lt"/>
                <a:cs typeface="+mn-lt"/>
              </a:rPr>
              <a:t>Stores full blockchain data (although this is periodically pruned so a full node does not store all state data back to genesis)</a:t>
            </a:r>
            <a:endParaRPr lang="en-US" sz="240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BADA0E0-AA5D-4BAA-849B-CFC3CBEAEE22}"/>
              </a:ext>
            </a:extLst>
          </p:cNvPr>
          <p:cNvSpPr txBox="1"/>
          <p:nvPr/>
        </p:nvSpPr>
        <p:spPr>
          <a:xfrm>
            <a:off x="866573" y="3165954"/>
            <a:ext cx="651891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>
                <a:ea typeface="+mn-lt"/>
                <a:cs typeface="+mn-lt"/>
              </a:rPr>
              <a:t>Participates in block validation, verifies all blocks and states.</a:t>
            </a:r>
            <a:endParaRPr lang="en-US" sz="1600">
              <a:ea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>
              <a:cs typeface="Calibri"/>
            </a:endParaRPr>
          </a:p>
        </p:txBody>
      </p:sp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A147D280-0240-466D-B546-EFBE477D3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853" y="2017200"/>
            <a:ext cx="828377" cy="15099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D594972-24C7-D06C-6693-13244CA364FD}"/>
              </a:ext>
            </a:extLst>
          </p:cNvPr>
          <p:cNvSpPr txBox="1"/>
          <p:nvPr/>
        </p:nvSpPr>
        <p:spPr>
          <a:xfrm>
            <a:off x="868205" y="4762432"/>
            <a:ext cx="833573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latin typeface="system-ui"/>
              </a:rPr>
              <a:t>All states can be derived from a full node (although very old states are reconstructed from requests made to archive nodes)</a:t>
            </a:r>
            <a:endParaRPr lang="en-US" sz="240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9A12F78-5CC5-5C85-BB9D-E37B0113DA85}"/>
              </a:ext>
            </a:extLst>
          </p:cNvPr>
          <p:cNvSpPr txBox="1"/>
          <p:nvPr/>
        </p:nvSpPr>
        <p:spPr>
          <a:xfrm>
            <a:off x="868476" y="3918858"/>
            <a:ext cx="587216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cs typeface="Calibri"/>
              </a:rPr>
              <a:t>Serves the network and provides data on request.</a:t>
            </a:r>
          </a:p>
        </p:txBody>
      </p:sp>
    </p:spTree>
    <p:extLst>
      <p:ext uri="{BB962C8B-B14F-4D97-AF65-F5344CB8AC3E}">
        <p14:creationId xmlns:p14="http://schemas.microsoft.com/office/powerpoint/2010/main" val="410805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5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217A0FF0-10A2-460B-A824-C0B002A56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065" y="1841800"/>
            <a:ext cx="2309532" cy="169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The DAO Attack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1035424" y="411480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1503970" y="442576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1926291" y="409238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79A8DE6-48CE-481A-AC73-A16745C2B31B}"/>
              </a:ext>
            </a:extLst>
          </p:cNvPr>
          <p:cNvCxnSpPr>
            <a:cxnSpLocks/>
          </p:cNvCxnSpPr>
          <p:nvPr/>
        </p:nvCxnSpPr>
        <p:spPr>
          <a:xfrm>
            <a:off x="2403242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8EE0C6B-006D-4622-AA32-A2A39919349C}"/>
              </a:ext>
            </a:extLst>
          </p:cNvPr>
          <p:cNvSpPr/>
          <p:nvPr/>
        </p:nvSpPr>
        <p:spPr>
          <a:xfrm>
            <a:off x="2817159" y="4092388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C8C4C67-01EB-4E48-932B-FF05DB41C40A}"/>
              </a:ext>
            </a:extLst>
          </p:cNvPr>
          <p:cNvCxnSpPr>
            <a:cxnSpLocks/>
          </p:cNvCxnSpPr>
          <p:nvPr/>
        </p:nvCxnSpPr>
        <p:spPr>
          <a:xfrm>
            <a:off x="3285705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190BE5C-6826-4A4A-AC5B-FB8B1443B37A}"/>
              </a:ext>
            </a:extLst>
          </p:cNvPr>
          <p:cNvSpPr/>
          <p:nvPr/>
        </p:nvSpPr>
        <p:spPr>
          <a:xfrm>
            <a:off x="3708026" y="410359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D123E9E6-C376-4EE9-BE66-6DE910DF30D0}"/>
              </a:ext>
            </a:extLst>
          </p:cNvPr>
          <p:cNvCxnSpPr>
            <a:cxnSpLocks/>
          </p:cNvCxnSpPr>
          <p:nvPr/>
        </p:nvCxnSpPr>
        <p:spPr>
          <a:xfrm>
            <a:off x="4176572" y="441455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B103420-4C38-412E-B34C-D0C5887C0D4A}"/>
              </a:ext>
            </a:extLst>
          </p:cNvPr>
          <p:cNvSpPr/>
          <p:nvPr/>
        </p:nvSpPr>
        <p:spPr>
          <a:xfrm>
            <a:off x="4590489" y="411479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="" xmlns:a16="http://schemas.microsoft.com/office/drawing/2014/main" id="{1EB6CD23-A393-4FD4-8F72-1BE3CBE6231B}"/>
              </a:ext>
            </a:extLst>
          </p:cNvPr>
          <p:cNvCxnSpPr>
            <a:cxnSpLocks/>
          </p:cNvCxnSpPr>
          <p:nvPr/>
        </p:nvCxnSpPr>
        <p:spPr>
          <a:xfrm flipV="1">
            <a:off x="3261578" y="3275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16114F4F-A75C-47DD-8A9A-A38650F177DE}"/>
              </a:ext>
            </a:extLst>
          </p:cNvPr>
          <p:cNvSpPr/>
          <p:nvPr/>
        </p:nvSpPr>
        <p:spPr>
          <a:xfrm rot="20640000">
            <a:off x="2813252" y="3231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43F8B49B-4EAD-4357-B81F-E7D9A233805B}"/>
              </a:ext>
            </a:extLst>
          </p:cNvPr>
          <p:cNvCxnSpPr>
            <a:cxnSpLocks/>
          </p:cNvCxnSpPr>
          <p:nvPr/>
        </p:nvCxnSpPr>
        <p:spPr>
          <a:xfrm flipV="1">
            <a:off x="4051592" y="2894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3A223AE-C5A5-48F7-85FC-58248C15C2FD}"/>
              </a:ext>
            </a:extLst>
          </p:cNvPr>
          <p:cNvSpPr/>
          <p:nvPr/>
        </p:nvSpPr>
        <p:spPr>
          <a:xfrm rot="20640000">
            <a:off x="3603266" y="2850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B7D93EE4-646D-4B53-A989-1BC1305EF368}"/>
              </a:ext>
            </a:extLst>
          </p:cNvPr>
          <p:cNvCxnSpPr>
            <a:cxnSpLocks/>
          </p:cNvCxnSpPr>
          <p:nvPr/>
        </p:nvCxnSpPr>
        <p:spPr>
          <a:xfrm flipV="1">
            <a:off x="4833202" y="2501828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D65D0C0-5F23-4C20-8F2A-D59AF4CCE902}"/>
              </a:ext>
            </a:extLst>
          </p:cNvPr>
          <p:cNvSpPr/>
          <p:nvPr/>
        </p:nvSpPr>
        <p:spPr>
          <a:xfrm rot="20640000">
            <a:off x="4359663" y="245853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4B738B86-8402-4667-8A21-5571DA44A0BB}"/>
              </a:ext>
            </a:extLst>
          </p:cNvPr>
          <p:cNvCxnSpPr>
            <a:cxnSpLocks/>
          </p:cNvCxnSpPr>
          <p:nvPr/>
        </p:nvCxnSpPr>
        <p:spPr>
          <a:xfrm flipV="1">
            <a:off x="2505181" y="3622416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2665039" y="481965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1919999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2606207" y="188370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20.07.2016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9AAB1BF5-A628-4B96-A87A-3443AFF62511}"/>
              </a:ext>
            </a:extLst>
          </p:cNvPr>
          <p:cNvCxnSpPr>
            <a:cxnSpLocks/>
          </p:cNvCxnSpPr>
          <p:nvPr/>
        </p:nvCxnSpPr>
        <p:spPr>
          <a:xfrm>
            <a:off x="5059036" y="4414556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4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8F1F70BD-ECA3-42A1-90F8-A47C3F847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088" y="3671115"/>
            <a:ext cx="1117544" cy="1456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549394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9261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7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Hard Fork</a:t>
            </a:r>
            <a:endParaRPr lang="en-US" sz="7200" b="1" spc="-50">
              <a:solidFill>
                <a:schemeClr val="tx1">
                  <a:lumMod val="85000"/>
                  <a:lumOff val="15000"/>
                </a:schemeClr>
              </a:solidFill>
              <a:latin typeface="Calibri Light"/>
              <a:ea typeface="+mj-ea"/>
              <a:cs typeface="Calibri Light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2190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5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217A0FF0-10A2-460B-A824-C0B002A56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065" y="1841800"/>
            <a:ext cx="2309532" cy="169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1035424" y="411480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1503970" y="442576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1926291" y="409238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79A8DE6-48CE-481A-AC73-A16745C2B31B}"/>
              </a:ext>
            </a:extLst>
          </p:cNvPr>
          <p:cNvCxnSpPr>
            <a:cxnSpLocks/>
          </p:cNvCxnSpPr>
          <p:nvPr/>
        </p:nvCxnSpPr>
        <p:spPr>
          <a:xfrm>
            <a:off x="2403242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8EE0C6B-006D-4622-AA32-A2A39919349C}"/>
              </a:ext>
            </a:extLst>
          </p:cNvPr>
          <p:cNvSpPr/>
          <p:nvPr/>
        </p:nvSpPr>
        <p:spPr>
          <a:xfrm>
            <a:off x="2817159" y="4092388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C8C4C67-01EB-4E48-932B-FF05DB41C40A}"/>
              </a:ext>
            </a:extLst>
          </p:cNvPr>
          <p:cNvCxnSpPr>
            <a:cxnSpLocks/>
          </p:cNvCxnSpPr>
          <p:nvPr/>
        </p:nvCxnSpPr>
        <p:spPr>
          <a:xfrm>
            <a:off x="3285705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190BE5C-6826-4A4A-AC5B-FB8B1443B37A}"/>
              </a:ext>
            </a:extLst>
          </p:cNvPr>
          <p:cNvSpPr/>
          <p:nvPr/>
        </p:nvSpPr>
        <p:spPr>
          <a:xfrm>
            <a:off x="3708026" y="410359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D123E9E6-C376-4EE9-BE66-6DE910DF30D0}"/>
              </a:ext>
            </a:extLst>
          </p:cNvPr>
          <p:cNvCxnSpPr>
            <a:cxnSpLocks/>
          </p:cNvCxnSpPr>
          <p:nvPr/>
        </p:nvCxnSpPr>
        <p:spPr>
          <a:xfrm>
            <a:off x="4176572" y="441455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B103420-4C38-412E-B34C-D0C5887C0D4A}"/>
              </a:ext>
            </a:extLst>
          </p:cNvPr>
          <p:cNvSpPr/>
          <p:nvPr/>
        </p:nvSpPr>
        <p:spPr>
          <a:xfrm>
            <a:off x="4590489" y="411479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="" xmlns:a16="http://schemas.microsoft.com/office/drawing/2014/main" id="{1EB6CD23-A393-4FD4-8F72-1BE3CBE6231B}"/>
              </a:ext>
            </a:extLst>
          </p:cNvPr>
          <p:cNvCxnSpPr>
            <a:cxnSpLocks/>
          </p:cNvCxnSpPr>
          <p:nvPr/>
        </p:nvCxnSpPr>
        <p:spPr>
          <a:xfrm flipV="1">
            <a:off x="3261578" y="3275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16114F4F-A75C-47DD-8A9A-A38650F177DE}"/>
              </a:ext>
            </a:extLst>
          </p:cNvPr>
          <p:cNvSpPr/>
          <p:nvPr/>
        </p:nvSpPr>
        <p:spPr>
          <a:xfrm rot="20640000">
            <a:off x="2813252" y="3231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43F8B49B-4EAD-4357-B81F-E7D9A233805B}"/>
              </a:ext>
            </a:extLst>
          </p:cNvPr>
          <p:cNvCxnSpPr>
            <a:cxnSpLocks/>
          </p:cNvCxnSpPr>
          <p:nvPr/>
        </p:nvCxnSpPr>
        <p:spPr>
          <a:xfrm flipV="1">
            <a:off x="4051592" y="2894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3A223AE-C5A5-48F7-85FC-58248C15C2FD}"/>
              </a:ext>
            </a:extLst>
          </p:cNvPr>
          <p:cNvSpPr/>
          <p:nvPr/>
        </p:nvSpPr>
        <p:spPr>
          <a:xfrm rot="20640000">
            <a:off x="3603266" y="2850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B7D93EE4-646D-4B53-A989-1BC1305EF368}"/>
              </a:ext>
            </a:extLst>
          </p:cNvPr>
          <p:cNvCxnSpPr>
            <a:cxnSpLocks/>
          </p:cNvCxnSpPr>
          <p:nvPr/>
        </p:nvCxnSpPr>
        <p:spPr>
          <a:xfrm flipV="1">
            <a:off x="4833202" y="2501828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D65D0C0-5F23-4C20-8F2A-D59AF4CCE902}"/>
              </a:ext>
            </a:extLst>
          </p:cNvPr>
          <p:cNvSpPr/>
          <p:nvPr/>
        </p:nvSpPr>
        <p:spPr>
          <a:xfrm rot="20640000">
            <a:off x="4359663" y="245853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4B738B86-8402-4667-8A21-5571DA44A0BB}"/>
              </a:ext>
            </a:extLst>
          </p:cNvPr>
          <p:cNvCxnSpPr>
            <a:cxnSpLocks/>
          </p:cNvCxnSpPr>
          <p:nvPr/>
        </p:nvCxnSpPr>
        <p:spPr>
          <a:xfrm flipV="1">
            <a:off x="2505181" y="3622416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1786358" y="480060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1919999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2606207" y="188370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20.07.2016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9AAB1BF5-A628-4B96-A87A-3443AFF62511}"/>
              </a:ext>
            </a:extLst>
          </p:cNvPr>
          <p:cNvCxnSpPr>
            <a:cxnSpLocks/>
          </p:cNvCxnSpPr>
          <p:nvPr/>
        </p:nvCxnSpPr>
        <p:spPr>
          <a:xfrm>
            <a:off x="5059036" y="4414556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4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8F1F70BD-ECA3-42A1-90F8-A47C3F847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088" y="3671115"/>
            <a:ext cx="1117544" cy="1456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728834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2F5B1-B9E6-444B-9EEA-84F64EDF2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EAE66DA-551D-4251-B167-4F99742FE194}"/>
              </a:ext>
            </a:extLst>
          </p:cNvPr>
          <p:cNvSpPr txBox="1"/>
          <p:nvPr/>
        </p:nvSpPr>
        <p:spPr>
          <a:xfrm>
            <a:off x="892969" y="4143376"/>
            <a:ext cx="762952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However, those users who retain the old software continue to process transactions.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FEE7600-90A7-45F1-BFD6-94201C0AE172}"/>
              </a:ext>
            </a:extLst>
          </p:cNvPr>
          <p:cNvSpPr txBox="1"/>
          <p:nvPr/>
        </p:nvSpPr>
        <p:spPr>
          <a:xfrm>
            <a:off x="921544" y="1981201"/>
            <a:ext cx="730091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During a hard fork, software implementing a protocol and its mining procedures is upgraded.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0C629C-54FC-4568-8759-A0ABFC78F4B7}"/>
              </a:ext>
            </a:extLst>
          </p:cNvPr>
          <p:cNvSpPr txBox="1"/>
          <p:nvPr/>
        </p:nvSpPr>
        <p:spPr>
          <a:xfrm>
            <a:off x="892969" y="3009901"/>
            <a:ext cx="753665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Once a user upgrades their software, that version rejects all transactions from older software, effectively creating a new branch of the blockchain.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4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2535611" y="428625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3004157" y="459721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3426478" y="426383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2433917" y="494627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476768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2434337" y="3525370"/>
            <a:ext cx="11715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July 2016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B9EEDDC-14AB-4429-9A55-7D83713D0B22}"/>
              </a:ext>
            </a:extLst>
          </p:cNvPr>
          <p:cNvSpPr/>
          <p:nvPr/>
        </p:nvSpPr>
        <p:spPr>
          <a:xfrm>
            <a:off x="1653148" y="42750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C7A0E09C-DD0E-4CAC-9843-A0392A8A119A}"/>
              </a:ext>
            </a:extLst>
          </p:cNvPr>
          <p:cNvCxnSpPr>
            <a:cxnSpLocks/>
          </p:cNvCxnSpPr>
          <p:nvPr/>
        </p:nvCxnSpPr>
        <p:spPr>
          <a:xfrm>
            <a:off x="2121694" y="458600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4186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2535611" y="428625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3004157" y="459721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3426478" y="426383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79A8DE6-48CE-481A-AC73-A16745C2B31B}"/>
              </a:ext>
            </a:extLst>
          </p:cNvPr>
          <p:cNvCxnSpPr>
            <a:cxnSpLocks/>
          </p:cNvCxnSpPr>
          <p:nvPr/>
        </p:nvCxnSpPr>
        <p:spPr>
          <a:xfrm>
            <a:off x="3903429" y="457480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8EE0C6B-006D-4622-AA32-A2A39919349C}"/>
              </a:ext>
            </a:extLst>
          </p:cNvPr>
          <p:cNvSpPr/>
          <p:nvPr/>
        </p:nvSpPr>
        <p:spPr>
          <a:xfrm>
            <a:off x="4317346" y="4263838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C8C4C67-01EB-4E48-932B-FF05DB41C40A}"/>
              </a:ext>
            </a:extLst>
          </p:cNvPr>
          <p:cNvCxnSpPr>
            <a:cxnSpLocks/>
          </p:cNvCxnSpPr>
          <p:nvPr/>
        </p:nvCxnSpPr>
        <p:spPr>
          <a:xfrm>
            <a:off x="4785893" y="457480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190BE5C-6826-4A4A-AC5B-FB8B1443B37A}"/>
              </a:ext>
            </a:extLst>
          </p:cNvPr>
          <p:cNvSpPr/>
          <p:nvPr/>
        </p:nvSpPr>
        <p:spPr>
          <a:xfrm>
            <a:off x="5208214" y="42750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2433917" y="494627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476768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2434337" y="3525370"/>
            <a:ext cx="11715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July 2016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B9EEDDC-14AB-4429-9A55-7D83713D0B22}"/>
              </a:ext>
            </a:extLst>
          </p:cNvPr>
          <p:cNvSpPr/>
          <p:nvPr/>
        </p:nvSpPr>
        <p:spPr>
          <a:xfrm>
            <a:off x="1653148" y="42750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C7A0E09C-DD0E-4CAC-9843-A0392A8A119A}"/>
              </a:ext>
            </a:extLst>
          </p:cNvPr>
          <p:cNvCxnSpPr>
            <a:cxnSpLocks/>
          </p:cNvCxnSpPr>
          <p:nvPr/>
        </p:nvCxnSpPr>
        <p:spPr>
          <a:xfrm>
            <a:off x="2121694" y="458600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7312354-A942-45E1-B3B0-B1FB79B4F540}"/>
              </a:ext>
            </a:extLst>
          </p:cNvPr>
          <p:cNvSpPr txBox="1"/>
          <p:nvPr/>
        </p:nvSpPr>
        <p:spPr>
          <a:xfrm>
            <a:off x="4215653" y="500230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478558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0DD8272E-FB05-4FCB-BE23-E8873285487E}"/>
              </a:ext>
            </a:extLst>
          </p:cNvPr>
          <p:cNvCxnSpPr>
            <a:cxnSpLocks/>
          </p:cNvCxnSpPr>
          <p:nvPr/>
        </p:nvCxnSpPr>
        <p:spPr>
          <a:xfrm flipV="1">
            <a:off x="5619016" y="3412867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3023B1E-8EE4-4E6A-81FB-DFDA334685A3}"/>
              </a:ext>
            </a:extLst>
          </p:cNvPr>
          <p:cNvSpPr/>
          <p:nvPr/>
        </p:nvSpPr>
        <p:spPr>
          <a:xfrm rot="20640000">
            <a:off x="5170690" y="3369576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="" xmlns:a16="http://schemas.microsoft.com/office/drawing/2014/main" id="{D3FFFD90-6DF6-464B-8577-BDC391AAFAED}"/>
              </a:ext>
            </a:extLst>
          </p:cNvPr>
          <p:cNvCxnSpPr>
            <a:cxnSpLocks/>
          </p:cNvCxnSpPr>
          <p:nvPr/>
        </p:nvCxnSpPr>
        <p:spPr>
          <a:xfrm flipV="1">
            <a:off x="6409030" y="3031867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23BE26A0-24D6-44F8-9C40-986C9620BB47}"/>
              </a:ext>
            </a:extLst>
          </p:cNvPr>
          <p:cNvSpPr/>
          <p:nvPr/>
        </p:nvSpPr>
        <p:spPr>
          <a:xfrm rot="20640000">
            <a:off x="5960704" y="2988576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="" xmlns:a16="http://schemas.microsoft.com/office/drawing/2014/main" id="{F7609123-C84A-4F77-9343-A666C6C30C37}"/>
              </a:ext>
            </a:extLst>
          </p:cNvPr>
          <p:cNvCxnSpPr>
            <a:cxnSpLocks/>
          </p:cNvCxnSpPr>
          <p:nvPr/>
        </p:nvCxnSpPr>
        <p:spPr>
          <a:xfrm flipV="1">
            <a:off x="7190640" y="2639660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CF0AFCFB-55E0-4E2D-BD2B-DD5784DE680F}"/>
              </a:ext>
            </a:extLst>
          </p:cNvPr>
          <p:cNvSpPr/>
          <p:nvPr/>
        </p:nvSpPr>
        <p:spPr>
          <a:xfrm rot="20640000">
            <a:off x="6717100" y="259636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D0AB4FBF-B1D0-4D0C-BAD7-9680B3268C7A}"/>
              </a:ext>
            </a:extLst>
          </p:cNvPr>
          <p:cNvCxnSpPr>
            <a:cxnSpLocks/>
          </p:cNvCxnSpPr>
          <p:nvPr/>
        </p:nvCxnSpPr>
        <p:spPr>
          <a:xfrm flipV="1">
            <a:off x="4862619" y="3760248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6760EBA-8952-4CB4-95FF-B969EA6A6BE8}"/>
              </a:ext>
            </a:extLst>
          </p:cNvPr>
          <p:cNvSpPr txBox="1"/>
          <p:nvPr/>
        </p:nvSpPr>
        <p:spPr>
          <a:xfrm>
            <a:off x="4038741" y="2700619"/>
            <a:ext cx="113585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August 2017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="" xmlns:a16="http://schemas.microsoft.com/office/drawing/2014/main" id="{DFA36E04-21A2-46F9-B31D-C07F6EDE5FFA}"/>
              </a:ext>
            </a:extLst>
          </p:cNvPr>
          <p:cNvCxnSpPr>
            <a:cxnSpLocks/>
          </p:cNvCxnSpPr>
          <p:nvPr/>
        </p:nvCxnSpPr>
        <p:spPr>
          <a:xfrm>
            <a:off x="5678861" y="4565275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6B062651-2D88-47DB-96BE-693A9C6D30D5}"/>
              </a:ext>
            </a:extLst>
          </p:cNvPr>
          <p:cNvSpPr/>
          <p:nvPr/>
        </p:nvSpPr>
        <p:spPr>
          <a:xfrm>
            <a:off x="6101182" y="426551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="" xmlns:a16="http://schemas.microsoft.com/office/drawing/2014/main" id="{49B4A88C-7283-423A-901F-95BB9614DF91}"/>
              </a:ext>
            </a:extLst>
          </p:cNvPr>
          <p:cNvCxnSpPr>
            <a:cxnSpLocks/>
          </p:cNvCxnSpPr>
          <p:nvPr/>
        </p:nvCxnSpPr>
        <p:spPr>
          <a:xfrm>
            <a:off x="6564686" y="4565274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EDEF248F-5FA0-4A86-BC7D-757AC51FE8F6}"/>
              </a:ext>
            </a:extLst>
          </p:cNvPr>
          <p:cNvSpPr/>
          <p:nvPr/>
        </p:nvSpPr>
        <p:spPr>
          <a:xfrm>
            <a:off x="6987007" y="426551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="" xmlns:a16="http://schemas.microsoft.com/office/drawing/2014/main" id="{74B69870-40CC-46C8-8035-71CD1AD68C29}"/>
              </a:ext>
            </a:extLst>
          </p:cNvPr>
          <p:cNvCxnSpPr>
            <a:cxnSpLocks/>
          </p:cNvCxnSpPr>
          <p:nvPr/>
        </p:nvCxnSpPr>
        <p:spPr>
          <a:xfrm>
            <a:off x="7486230" y="45557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" name="Picture 44" descr="Icon&#10;&#10;Description automatically generated">
            <a:extLst>
              <a:ext uri="{FF2B5EF4-FFF2-40B4-BE49-F238E27FC236}">
                <a16:creationId xmlns="" xmlns:a16="http://schemas.microsoft.com/office/drawing/2014/main" id="{9402C170-F987-4ADE-A377-E13AD49D5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242" y="4090428"/>
            <a:ext cx="762701" cy="994524"/>
          </a:xfrm>
          <a:prstGeom prst="rect">
            <a:avLst/>
          </a:prstGeom>
        </p:spPr>
      </p:pic>
      <p:pic>
        <p:nvPicPr>
          <p:cNvPr id="16" name="Picture 43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4C3ACB09-0D68-43DD-A7FD-8BC367383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929" y="1811439"/>
            <a:ext cx="721100" cy="129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8836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C1CDE-EA66-431E-8CB0-390D3987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1904D8-890C-499C-9698-F442218EA1C7}"/>
              </a:ext>
            </a:extLst>
          </p:cNvPr>
          <p:cNvSpPr txBox="1"/>
          <p:nvPr/>
        </p:nvSpPr>
        <p:spPr>
          <a:xfrm>
            <a:off x="105896" y="4354607"/>
            <a:ext cx="94801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 Upgraded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787A85-9E02-426B-951E-378906D6778C}"/>
              </a:ext>
            </a:extLst>
          </p:cNvPr>
          <p:cNvSpPr txBox="1"/>
          <p:nvPr/>
        </p:nvSpPr>
        <p:spPr>
          <a:xfrm>
            <a:off x="105895" y="2684930"/>
            <a:ext cx="88918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Haven't Upgraded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B3102FAC-C604-4911-8900-437CF80B3E2C}"/>
              </a:ext>
            </a:extLst>
          </p:cNvPr>
          <p:cNvCxnSpPr/>
          <p:nvPr/>
        </p:nvCxnSpPr>
        <p:spPr>
          <a:xfrm>
            <a:off x="1995316" y="2570171"/>
            <a:ext cx="8405" cy="2521323"/>
          </a:xfrm>
          <a:prstGeom prst="straightConnector1">
            <a:avLst/>
          </a:prstGeom>
          <a:ln w="57150">
            <a:solidFill>
              <a:schemeClr val="accent1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9830939-89B7-4F52-BA7D-B28BC0AF0136}"/>
              </a:ext>
            </a:extLst>
          </p:cNvPr>
          <p:cNvSpPr/>
          <p:nvPr/>
        </p:nvSpPr>
        <p:spPr>
          <a:xfrm>
            <a:off x="119930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>
              <a:cs typeface="Calibri" panose="020F050202020403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0B4B9D2A-B778-43A2-B11D-79BCC0A58333}"/>
              </a:ext>
            </a:extLst>
          </p:cNvPr>
          <p:cNvCxnSpPr/>
          <p:nvPr/>
        </p:nvCxnSpPr>
        <p:spPr>
          <a:xfrm>
            <a:off x="1789421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01AFDBF-803C-4B1B-8C6C-7B6C3E1E8003}"/>
              </a:ext>
            </a:extLst>
          </p:cNvPr>
          <p:cNvSpPr/>
          <p:nvPr/>
        </p:nvSpPr>
        <p:spPr>
          <a:xfrm>
            <a:off x="2283478" y="266364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0.7 MB</a:t>
            </a:r>
            <a:endParaRPr lang="en-US" sz="1600" b="1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6ADE964-CD4B-47DF-AA84-978224C9DE94}"/>
              </a:ext>
            </a:extLst>
          </p:cNvPr>
          <p:cNvSpPr/>
          <p:nvPr/>
        </p:nvSpPr>
        <p:spPr>
          <a:xfrm>
            <a:off x="3392860" y="2708462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  <a:endParaRPr lang="en-US" b="1">
              <a:cs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C773650-BB59-43A0-869B-6D6B78F3F1AB}"/>
              </a:ext>
            </a:extLst>
          </p:cNvPr>
          <p:cNvSpPr/>
          <p:nvPr/>
        </p:nvSpPr>
        <p:spPr>
          <a:xfrm>
            <a:off x="3426478" y="415402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7 MB</a:t>
            </a:r>
            <a:endParaRPr lang="en-US" sz="1600" b="1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C5B62B0-233F-4B7D-AF54-6AF43A592CA9}"/>
              </a:ext>
            </a:extLst>
          </p:cNvPr>
          <p:cNvSpPr txBox="1"/>
          <p:nvPr/>
        </p:nvSpPr>
        <p:spPr>
          <a:xfrm>
            <a:off x="3392020" y="1889311"/>
            <a:ext cx="264570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Upgrade Max Block Size to 8MB</a:t>
            </a:r>
          </a:p>
        </p:txBody>
      </p:sp>
      <p:pic>
        <p:nvPicPr>
          <p:cNvPr id="43" name="Picture 43">
            <a:extLst>
              <a:ext uri="{FF2B5EF4-FFF2-40B4-BE49-F238E27FC236}">
                <a16:creationId xmlns="" xmlns:a16="http://schemas.microsoft.com/office/drawing/2014/main" id="{DA377571-20F7-4B54-B6D6-AD1D33B8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60" y="3868839"/>
            <a:ext cx="721100" cy="1294265"/>
          </a:xfrm>
          <a:prstGeom prst="rect">
            <a:avLst/>
          </a:prstGeom>
        </p:spPr>
      </p:pic>
      <p:pic>
        <p:nvPicPr>
          <p:cNvPr id="44" name="Picture 44" descr="Icon&#10;&#10;Description automatically generated">
            <a:extLst>
              <a:ext uri="{FF2B5EF4-FFF2-40B4-BE49-F238E27FC236}">
                <a16:creationId xmlns="" xmlns:a16="http://schemas.microsoft.com/office/drawing/2014/main" id="{3378BE68-AF1D-4E32-B8E0-B162D65F4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242" y="2433078"/>
            <a:ext cx="762701" cy="994524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EA9D3A11-1BDC-4DF8-B703-A084FB23848C}"/>
              </a:ext>
            </a:extLst>
          </p:cNvPr>
          <p:cNvCxnSpPr>
            <a:cxnSpLocks/>
          </p:cNvCxnSpPr>
          <p:nvPr/>
        </p:nvCxnSpPr>
        <p:spPr>
          <a:xfrm>
            <a:off x="4281316" y="2603788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C5DBF0BE-C293-497E-ABE6-67EBFC5C50EE}"/>
              </a:ext>
            </a:extLst>
          </p:cNvPr>
          <p:cNvCxnSpPr>
            <a:cxnSpLocks/>
          </p:cNvCxnSpPr>
          <p:nvPr/>
        </p:nvCxnSpPr>
        <p:spPr>
          <a:xfrm>
            <a:off x="3087889" y="2570170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3559E1CA-E57D-41AE-9E07-91976DECB951}"/>
              </a:ext>
            </a:extLst>
          </p:cNvPr>
          <p:cNvCxnSpPr>
            <a:cxnSpLocks/>
          </p:cNvCxnSpPr>
          <p:nvPr/>
        </p:nvCxnSpPr>
        <p:spPr>
          <a:xfrm>
            <a:off x="5323462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B25DDDB1-59DB-42E7-B886-41DA62FE2036}"/>
              </a:ext>
            </a:extLst>
          </p:cNvPr>
          <p:cNvCxnSpPr>
            <a:cxnSpLocks/>
          </p:cNvCxnSpPr>
          <p:nvPr/>
        </p:nvCxnSpPr>
        <p:spPr>
          <a:xfrm>
            <a:off x="6407631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65E0681E-4A44-4E0D-A273-D1AD05A75BCC}"/>
              </a:ext>
            </a:extLst>
          </p:cNvPr>
          <p:cNvCxnSpPr/>
          <p:nvPr/>
        </p:nvCxnSpPr>
        <p:spPr>
          <a:xfrm>
            <a:off x="2867584" y="3005418"/>
            <a:ext cx="559736" cy="11609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EE30D08-3B52-4ED1-B0E0-CB4A4C136299}"/>
              </a:ext>
            </a:extLst>
          </p:cNvPr>
          <p:cNvCxnSpPr>
            <a:cxnSpLocks/>
          </p:cNvCxnSpPr>
          <p:nvPr/>
        </p:nvCxnSpPr>
        <p:spPr>
          <a:xfrm>
            <a:off x="2881994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583B628-7FE0-4E29-A273-F468D58F91BB}"/>
              </a:ext>
            </a:extLst>
          </p:cNvPr>
          <p:cNvSpPr txBox="1"/>
          <p:nvPr/>
        </p:nvSpPr>
        <p:spPr>
          <a:xfrm>
            <a:off x="1257300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11 AM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D1EA5D2-92D4-4306-912E-26A6E962C26E}"/>
              </a:ext>
            </a:extLst>
          </p:cNvPr>
          <p:cNvSpPr txBox="1"/>
          <p:nvPr/>
        </p:nvSpPr>
        <p:spPr>
          <a:xfrm>
            <a:off x="2215403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12 PM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CCB5322-BACB-46A5-9608-A91F23DA0FA7}"/>
              </a:ext>
            </a:extLst>
          </p:cNvPr>
          <p:cNvSpPr txBox="1"/>
          <p:nvPr/>
        </p:nvSpPr>
        <p:spPr>
          <a:xfrm>
            <a:off x="3492874" y="504937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PM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DBF71D8-CA7F-4A02-89EA-B1A0F165BEB9}"/>
              </a:ext>
            </a:extLst>
          </p:cNvPr>
          <p:cNvSpPr txBox="1"/>
          <p:nvPr/>
        </p:nvSpPr>
        <p:spPr>
          <a:xfrm>
            <a:off x="4484594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2 PM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B0B6EE4-A8C2-48DA-9D70-FEEAFCA2DE04}"/>
              </a:ext>
            </a:extLst>
          </p:cNvPr>
          <p:cNvSpPr txBox="1"/>
          <p:nvPr/>
        </p:nvSpPr>
        <p:spPr>
          <a:xfrm>
            <a:off x="5577167" y="499334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3 PM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9793C3D-4266-4429-9E0C-C52AD6E55FFE}"/>
              </a:ext>
            </a:extLst>
          </p:cNvPr>
          <p:cNvSpPr txBox="1"/>
          <p:nvPr/>
        </p:nvSpPr>
        <p:spPr>
          <a:xfrm>
            <a:off x="6703358" y="498213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4 PM</a:t>
            </a:r>
          </a:p>
        </p:txBody>
      </p:sp>
    </p:spTree>
    <p:extLst>
      <p:ext uri="{BB962C8B-B14F-4D97-AF65-F5344CB8AC3E}">
        <p14:creationId xmlns:p14="http://schemas.microsoft.com/office/powerpoint/2010/main" val="25456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9" grpId="0" animBg="1"/>
      <p:bldP spid="27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C1CDE-EA66-431E-8CB0-390D3987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1904D8-890C-499C-9698-F442218EA1C7}"/>
              </a:ext>
            </a:extLst>
          </p:cNvPr>
          <p:cNvSpPr txBox="1"/>
          <p:nvPr/>
        </p:nvSpPr>
        <p:spPr>
          <a:xfrm>
            <a:off x="105896" y="4354607"/>
            <a:ext cx="94801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 Upgraded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787A85-9E02-426B-951E-378906D6778C}"/>
              </a:ext>
            </a:extLst>
          </p:cNvPr>
          <p:cNvSpPr txBox="1"/>
          <p:nvPr/>
        </p:nvSpPr>
        <p:spPr>
          <a:xfrm>
            <a:off x="105895" y="2684930"/>
            <a:ext cx="88918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Haven't Upgraded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B3102FAC-C604-4911-8900-437CF80B3E2C}"/>
              </a:ext>
            </a:extLst>
          </p:cNvPr>
          <p:cNvCxnSpPr/>
          <p:nvPr/>
        </p:nvCxnSpPr>
        <p:spPr>
          <a:xfrm>
            <a:off x="1995316" y="2570171"/>
            <a:ext cx="8405" cy="2521323"/>
          </a:xfrm>
          <a:prstGeom prst="straightConnector1">
            <a:avLst/>
          </a:prstGeom>
          <a:ln w="57150">
            <a:solidFill>
              <a:schemeClr val="accent1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9830939-89B7-4F52-BA7D-B28BC0AF0136}"/>
              </a:ext>
            </a:extLst>
          </p:cNvPr>
          <p:cNvSpPr/>
          <p:nvPr/>
        </p:nvSpPr>
        <p:spPr>
          <a:xfrm>
            <a:off x="119930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>
              <a:cs typeface="Calibri" panose="020F050202020403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0B4B9D2A-B778-43A2-B11D-79BCC0A58333}"/>
              </a:ext>
            </a:extLst>
          </p:cNvPr>
          <p:cNvCxnSpPr/>
          <p:nvPr/>
        </p:nvCxnSpPr>
        <p:spPr>
          <a:xfrm>
            <a:off x="1789421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01AFDBF-803C-4B1B-8C6C-7B6C3E1E8003}"/>
              </a:ext>
            </a:extLst>
          </p:cNvPr>
          <p:cNvSpPr/>
          <p:nvPr/>
        </p:nvSpPr>
        <p:spPr>
          <a:xfrm>
            <a:off x="2283478" y="266364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0.7 MB</a:t>
            </a:r>
            <a:endParaRPr lang="en-US" sz="1600" b="1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6ADE964-CD4B-47DF-AA84-978224C9DE94}"/>
              </a:ext>
            </a:extLst>
          </p:cNvPr>
          <p:cNvSpPr/>
          <p:nvPr/>
        </p:nvSpPr>
        <p:spPr>
          <a:xfrm>
            <a:off x="3392860" y="2708462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  <a:endParaRPr lang="en-US" b="1">
              <a:cs typeface="Calibri" panose="020F0502020204030204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B7BC72F-F77F-4EF1-9AB7-14D9007D25C1}"/>
              </a:ext>
            </a:extLst>
          </p:cNvPr>
          <p:cNvCxnSpPr>
            <a:cxnSpLocks/>
          </p:cNvCxnSpPr>
          <p:nvPr/>
        </p:nvCxnSpPr>
        <p:spPr>
          <a:xfrm>
            <a:off x="3982972" y="3018700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AA9C50F-EDF0-420F-A2B2-79AD6101A8E1}"/>
              </a:ext>
            </a:extLst>
          </p:cNvPr>
          <p:cNvSpPr/>
          <p:nvPr/>
        </p:nvSpPr>
        <p:spPr>
          <a:xfrm>
            <a:off x="447702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 b="1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C773650-BB59-43A0-869B-6D6B78F3F1AB}"/>
              </a:ext>
            </a:extLst>
          </p:cNvPr>
          <p:cNvSpPr/>
          <p:nvPr/>
        </p:nvSpPr>
        <p:spPr>
          <a:xfrm>
            <a:off x="3426478" y="415402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7 MB</a:t>
            </a:r>
            <a:endParaRPr lang="en-US" sz="1600" b="1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1F6D9657-BD84-4473-B30D-C235E5BBF0C1}"/>
              </a:ext>
            </a:extLst>
          </p:cNvPr>
          <p:cNvCxnSpPr>
            <a:cxnSpLocks/>
          </p:cNvCxnSpPr>
          <p:nvPr/>
        </p:nvCxnSpPr>
        <p:spPr>
          <a:xfrm>
            <a:off x="4016589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3190DE0-F3AC-4D3D-B164-E93F60FD9953}"/>
              </a:ext>
            </a:extLst>
          </p:cNvPr>
          <p:cNvSpPr/>
          <p:nvPr/>
        </p:nvSpPr>
        <p:spPr>
          <a:xfrm>
            <a:off x="4510646" y="4131609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8 MB</a:t>
            </a:r>
            <a:endParaRPr lang="en-US" sz="1600" b="1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C5B62B0-233F-4B7D-AF54-6AF43A592CA9}"/>
              </a:ext>
            </a:extLst>
          </p:cNvPr>
          <p:cNvSpPr txBox="1"/>
          <p:nvPr/>
        </p:nvSpPr>
        <p:spPr>
          <a:xfrm>
            <a:off x="3392020" y="1889311"/>
            <a:ext cx="264570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Upgrade Max Block Size to 8MB</a:t>
            </a:r>
          </a:p>
        </p:txBody>
      </p:sp>
      <p:pic>
        <p:nvPicPr>
          <p:cNvPr id="43" name="Picture 43">
            <a:extLst>
              <a:ext uri="{FF2B5EF4-FFF2-40B4-BE49-F238E27FC236}">
                <a16:creationId xmlns="" xmlns:a16="http://schemas.microsoft.com/office/drawing/2014/main" id="{DA377571-20F7-4B54-B6D6-AD1D33B8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60" y="3868839"/>
            <a:ext cx="721100" cy="1294265"/>
          </a:xfrm>
          <a:prstGeom prst="rect">
            <a:avLst/>
          </a:prstGeom>
        </p:spPr>
      </p:pic>
      <p:pic>
        <p:nvPicPr>
          <p:cNvPr id="44" name="Picture 44" descr="Icon&#10;&#10;Description automatically generated">
            <a:extLst>
              <a:ext uri="{FF2B5EF4-FFF2-40B4-BE49-F238E27FC236}">
                <a16:creationId xmlns="" xmlns:a16="http://schemas.microsoft.com/office/drawing/2014/main" id="{3378BE68-AF1D-4E32-B8E0-B162D65F4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242" y="2433078"/>
            <a:ext cx="762701" cy="994524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EA9D3A11-1BDC-4DF8-B703-A084FB23848C}"/>
              </a:ext>
            </a:extLst>
          </p:cNvPr>
          <p:cNvCxnSpPr>
            <a:cxnSpLocks/>
          </p:cNvCxnSpPr>
          <p:nvPr/>
        </p:nvCxnSpPr>
        <p:spPr>
          <a:xfrm>
            <a:off x="4281316" y="2603788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C5DBF0BE-C293-497E-ABE6-67EBFC5C50EE}"/>
              </a:ext>
            </a:extLst>
          </p:cNvPr>
          <p:cNvCxnSpPr>
            <a:cxnSpLocks/>
          </p:cNvCxnSpPr>
          <p:nvPr/>
        </p:nvCxnSpPr>
        <p:spPr>
          <a:xfrm>
            <a:off x="3087889" y="2570170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3559E1CA-E57D-41AE-9E07-91976DECB951}"/>
              </a:ext>
            </a:extLst>
          </p:cNvPr>
          <p:cNvCxnSpPr>
            <a:cxnSpLocks/>
          </p:cNvCxnSpPr>
          <p:nvPr/>
        </p:nvCxnSpPr>
        <p:spPr>
          <a:xfrm>
            <a:off x="5323462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B25DDDB1-59DB-42E7-B886-41DA62FE2036}"/>
              </a:ext>
            </a:extLst>
          </p:cNvPr>
          <p:cNvCxnSpPr>
            <a:cxnSpLocks/>
          </p:cNvCxnSpPr>
          <p:nvPr/>
        </p:nvCxnSpPr>
        <p:spPr>
          <a:xfrm>
            <a:off x="6407631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65E0681E-4A44-4E0D-A273-D1AD05A75BCC}"/>
              </a:ext>
            </a:extLst>
          </p:cNvPr>
          <p:cNvCxnSpPr/>
          <p:nvPr/>
        </p:nvCxnSpPr>
        <p:spPr>
          <a:xfrm>
            <a:off x="2867584" y="3005418"/>
            <a:ext cx="559736" cy="11609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EE30D08-3B52-4ED1-B0E0-CB4A4C136299}"/>
              </a:ext>
            </a:extLst>
          </p:cNvPr>
          <p:cNvCxnSpPr>
            <a:cxnSpLocks/>
          </p:cNvCxnSpPr>
          <p:nvPr/>
        </p:nvCxnSpPr>
        <p:spPr>
          <a:xfrm>
            <a:off x="2881994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583B628-7FE0-4E29-A273-F468D58F91BB}"/>
              </a:ext>
            </a:extLst>
          </p:cNvPr>
          <p:cNvSpPr txBox="1"/>
          <p:nvPr/>
        </p:nvSpPr>
        <p:spPr>
          <a:xfrm>
            <a:off x="1257300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11 AM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D1EA5D2-92D4-4306-912E-26A6E962C26E}"/>
              </a:ext>
            </a:extLst>
          </p:cNvPr>
          <p:cNvSpPr txBox="1"/>
          <p:nvPr/>
        </p:nvSpPr>
        <p:spPr>
          <a:xfrm>
            <a:off x="2215403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12 PM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CCB5322-BACB-46A5-9608-A91F23DA0FA7}"/>
              </a:ext>
            </a:extLst>
          </p:cNvPr>
          <p:cNvSpPr txBox="1"/>
          <p:nvPr/>
        </p:nvSpPr>
        <p:spPr>
          <a:xfrm>
            <a:off x="3492874" y="504937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PM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DBF71D8-CA7F-4A02-89EA-B1A0F165BEB9}"/>
              </a:ext>
            </a:extLst>
          </p:cNvPr>
          <p:cNvSpPr txBox="1"/>
          <p:nvPr/>
        </p:nvSpPr>
        <p:spPr>
          <a:xfrm>
            <a:off x="4484594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2 PM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B0B6EE4-A8C2-48DA-9D70-FEEAFCA2DE04}"/>
              </a:ext>
            </a:extLst>
          </p:cNvPr>
          <p:cNvSpPr txBox="1"/>
          <p:nvPr/>
        </p:nvSpPr>
        <p:spPr>
          <a:xfrm>
            <a:off x="5577167" y="499334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3 PM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9793C3D-4266-4429-9E0C-C52AD6E55FFE}"/>
              </a:ext>
            </a:extLst>
          </p:cNvPr>
          <p:cNvSpPr txBox="1"/>
          <p:nvPr/>
        </p:nvSpPr>
        <p:spPr>
          <a:xfrm>
            <a:off x="6703358" y="498213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4 PM</a:t>
            </a:r>
          </a:p>
        </p:txBody>
      </p:sp>
    </p:spTree>
    <p:extLst>
      <p:ext uri="{BB962C8B-B14F-4D97-AF65-F5344CB8AC3E}">
        <p14:creationId xmlns:p14="http://schemas.microsoft.com/office/powerpoint/2010/main" val="332443971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C1CDE-EA66-431E-8CB0-390D3987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1904D8-890C-499C-9698-F442218EA1C7}"/>
              </a:ext>
            </a:extLst>
          </p:cNvPr>
          <p:cNvSpPr txBox="1"/>
          <p:nvPr/>
        </p:nvSpPr>
        <p:spPr>
          <a:xfrm>
            <a:off x="105896" y="4354607"/>
            <a:ext cx="94801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 Upgraded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787A85-9E02-426B-951E-378906D6778C}"/>
              </a:ext>
            </a:extLst>
          </p:cNvPr>
          <p:cNvSpPr txBox="1"/>
          <p:nvPr/>
        </p:nvSpPr>
        <p:spPr>
          <a:xfrm>
            <a:off x="105895" y="2684930"/>
            <a:ext cx="88918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Haven't Upgraded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B3102FAC-C604-4911-8900-437CF80B3E2C}"/>
              </a:ext>
            </a:extLst>
          </p:cNvPr>
          <p:cNvCxnSpPr/>
          <p:nvPr/>
        </p:nvCxnSpPr>
        <p:spPr>
          <a:xfrm>
            <a:off x="1995316" y="2570171"/>
            <a:ext cx="8405" cy="2521323"/>
          </a:xfrm>
          <a:prstGeom prst="straightConnector1">
            <a:avLst/>
          </a:prstGeom>
          <a:ln w="57150">
            <a:solidFill>
              <a:schemeClr val="accent1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9830939-89B7-4F52-BA7D-B28BC0AF0136}"/>
              </a:ext>
            </a:extLst>
          </p:cNvPr>
          <p:cNvSpPr/>
          <p:nvPr/>
        </p:nvSpPr>
        <p:spPr>
          <a:xfrm>
            <a:off x="119930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>
              <a:cs typeface="Calibri" panose="020F050202020403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0B4B9D2A-B778-43A2-B11D-79BCC0A58333}"/>
              </a:ext>
            </a:extLst>
          </p:cNvPr>
          <p:cNvCxnSpPr/>
          <p:nvPr/>
        </p:nvCxnSpPr>
        <p:spPr>
          <a:xfrm>
            <a:off x="1789421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01AFDBF-803C-4B1B-8C6C-7B6C3E1E8003}"/>
              </a:ext>
            </a:extLst>
          </p:cNvPr>
          <p:cNvSpPr/>
          <p:nvPr/>
        </p:nvSpPr>
        <p:spPr>
          <a:xfrm>
            <a:off x="2283478" y="266364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0.7 MB</a:t>
            </a:r>
            <a:endParaRPr lang="en-US" sz="1600" b="1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6ADE964-CD4B-47DF-AA84-978224C9DE94}"/>
              </a:ext>
            </a:extLst>
          </p:cNvPr>
          <p:cNvSpPr/>
          <p:nvPr/>
        </p:nvSpPr>
        <p:spPr>
          <a:xfrm>
            <a:off x="3392860" y="2708462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  <a:endParaRPr lang="en-US" b="1">
              <a:cs typeface="Calibri" panose="020F0502020204030204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B7BC72F-F77F-4EF1-9AB7-14D9007D25C1}"/>
              </a:ext>
            </a:extLst>
          </p:cNvPr>
          <p:cNvCxnSpPr>
            <a:cxnSpLocks/>
          </p:cNvCxnSpPr>
          <p:nvPr/>
        </p:nvCxnSpPr>
        <p:spPr>
          <a:xfrm>
            <a:off x="3982972" y="3018700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AA9C50F-EDF0-420F-A2B2-79AD6101A8E1}"/>
              </a:ext>
            </a:extLst>
          </p:cNvPr>
          <p:cNvSpPr/>
          <p:nvPr/>
        </p:nvSpPr>
        <p:spPr>
          <a:xfrm>
            <a:off x="447702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 b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CB48FF63-C46D-434A-B2DB-33C99B89B8D2}"/>
              </a:ext>
            </a:extLst>
          </p:cNvPr>
          <p:cNvCxnSpPr>
            <a:cxnSpLocks/>
          </p:cNvCxnSpPr>
          <p:nvPr/>
        </p:nvCxnSpPr>
        <p:spPr>
          <a:xfrm>
            <a:off x="5075545" y="3018700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6E25F5A-B506-46EF-BB7C-D300A120C10F}"/>
              </a:ext>
            </a:extLst>
          </p:cNvPr>
          <p:cNvSpPr/>
          <p:nvPr/>
        </p:nvSpPr>
        <p:spPr>
          <a:xfrm>
            <a:off x="5569603" y="268605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0.8 MB</a:t>
            </a:r>
            <a:endParaRPr lang="en-US" sz="1600" b="1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C773650-BB59-43A0-869B-6D6B78F3F1AB}"/>
              </a:ext>
            </a:extLst>
          </p:cNvPr>
          <p:cNvSpPr/>
          <p:nvPr/>
        </p:nvSpPr>
        <p:spPr>
          <a:xfrm>
            <a:off x="3426478" y="415402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7 MB</a:t>
            </a:r>
            <a:endParaRPr lang="en-US" sz="1600" b="1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1F6D9657-BD84-4473-B30D-C235E5BBF0C1}"/>
              </a:ext>
            </a:extLst>
          </p:cNvPr>
          <p:cNvCxnSpPr>
            <a:cxnSpLocks/>
          </p:cNvCxnSpPr>
          <p:nvPr/>
        </p:nvCxnSpPr>
        <p:spPr>
          <a:xfrm>
            <a:off x="4016589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3190DE0-F3AC-4D3D-B164-E93F60FD9953}"/>
              </a:ext>
            </a:extLst>
          </p:cNvPr>
          <p:cNvSpPr/>
          <p:nvPr/>
        </p:nvSpPr>
        <p:spPr>
          <a:xfrm>
            <a:off x="4510646" y="4131609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8 MB</a:t>
            </a:r>
            <a:endParaRPr lang="en-US" sz="1600" b="1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="" xmlns:a16="http://schemas.microsoft.com/office/drawing/2014/main" id="{C0F1B326-11FA-4442-B3D8-8AFFC0900121}"/>
              </a:ext>
            </a:extLst>
          </p:cNvPr>
          <p:cNvCxnSpPr>
            <a:cxnSpLocks/>
          </p:cNvCxnSpPr>
          <p:nvPr/>
        </p:nvCxnSpPr>
        <p:spPr>
          <a:xfrm>
            <a:off x="5109162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84B4389-2D95-4B75-AB80-74E8F67AA431}"/>
              </a:ext>
            </a:extLst>
          </p:cNvPr>
          <p:cNvSpPr/>
          <p:nvPr/>
        </p:nvSpPr>
        <p:spPr>
          <a:xfrm>
            <a:off x="5594816" y="4142815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8 MB</a:t>
            </a:r>
            <a:endParaRPr lang="en-US" sz="1600" b="1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C5B62B0-233F-4B7D-AF54-6AF43A592CA9}"/>
              </a:ext>
            </a:extLst>
          </p:cNvPr>
          <p:cNvSpPr txBox="1"/>
          <p:nvPr/>
        </p:nvSpPr>
        <p:spPr>
          <a:xfrm>
            <a:off x="3392020" y="1889311"/>
            <a:ext cx="264570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Upgrade Max Block Size to 8MB</a:t>
            </a:r>
          </a:p>
        </p:txBody>
      </p:sp>
      <p:pic>
        <p:nvPicPr>
          <p:cNvPr id="43" name="Picture 43">
            <a:extLst>
              <a:ext uri="{FF2B5EF4-FFF2-40B4-BE49-F238E27FC236}">
                <a16:creationId xmlns="" xmlns:a16="http://schemas.microsoft.com/office/drawing/2014/main" id="{DA377571-20F7-4B54-B6D6-AD1D33B8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60" y="3868839"/>
            <a:ext cx="721100" cy="1294265"/>
          </a:xfrm>
          <a:prstGeom prst="rect">
            <a:avLst/>
          </a:prstGeom>
        </p:spPr>
      </p:pic>
      <p:pic>
        <p:nvPicPr>
          <p:cNvPr id="44" name="Picture 44" descr="Icon&#10;&#10;Description automatically generated">
            <a:extLst>
              <a:ext uri="{FF2B5EF4-FFF2-40B4-BE49-F238E27FC236}">
                <a16:creationId xmlns="" xmlns:a16="http://schemas.microsoft.com/office/drawing/2014/main" id="{3378BE68-AF1D-4E32-B8E0-B162D65F4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242" y="2433078"/>
            <a:ext cx="762701" cy="994524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EA9D3A11-1BDC-4DF8-B703-A084FB23848C}"/>
              </a:ext>
            </a:extLst>
          </p:cNvPr>
          <p:cNvCxnSpPr>
            <a:cxnSpLocks/>
          </p:cNvCxnSpPr>
          <p:nvPr/>
        </p:nvCxnSpPr>
        <p:spPr>
          <a:xfrm>
            <a:off x="4281316" y="2603788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C5DBF0BE-C293-497E-ABE6-67EBFC5C50EE}"/>
              </a:ext>
            </a:extLst>
          </p:cNvPr>
          <p:cNvCxnSpPr>
            <a:cxnSpLocks/>
          </p:cNvCxnSpPr>
          <p:nvPr/>
        </p:nvCxnSpPr>
        <p:spPr>
          <a:xfrm>
            <a:off x="3087889" y="2570170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3559E1CA-E57D-41AE-9E07-91976DECB951}"/>
              </a:ext>
            </a:extLst>
          </p:cNvPr>
          <p:cNvCxnSpPr>
            <a:cxnSpLocks/>
          </p:cNvCxnSpPr>
          <p:nvPr/>
        </p:nvCxnSpPr>
        <p:spPr>
          <a:xfrm>
            <a:off x="5323462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B25DDDB1-59DB-42E7-B886-41DA62FE2036}"/>
              </a:ext>
            </a:extLst>
          </p:cNvPr>
          <p:cNvCxnSpPr>
            <a:cxnSpLocks/>
          </p:cNvCxnSpPr>
          <p:nvPr/>
        </p:nvCxnSpPr>
        <p:spPr>
          <a:xfrm>
            <a:off x="6407631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65E0681E-4A44-4E0D-A273-D1AD05A75BCC}"/>
              </a:ext>
            </a:extLst>
          </p:cNvPr>
          <p:cNvCxnSpPr/>
          <p:nvPr/>
        </p:nvCxnSpPr>
        <p:spPr>
          <a:xfrm>
            <a:off x="2867584" y="3005418"/>
            <a:ext cx="559736" cy="11609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EE30D08-3B52-4ED1-B0E0-CB4A4C136299}"/>
              </a:ext>
            </a:extLst>
          </p:cNvPr>
          <p:cNvCxnSpPr>
            <a:cxnSpLocks/>
          </p:cNvCxnSpPr>
          <p:nvPr/>
        </p:nvCxnSpPr>
        <p:spPr>
          <a:xfrm>
            <a:off x="2881994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583B628-7FE0-4E29-A273-F468D58F91BB}"/>
              </a:ext>
            </a:extLst>
          </p:cNvPr>
          <p:cNvSpPr txBox="1"/>
          <p:nvPr/>
        </p:nvSpPr>
        <p:spPr>
          <a:xfrm>
            <a:off x="1257300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11 AM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D1EA5D2-92D4-4306-912E-26A6E962C26E}"/>
              </a:ext>
            </a:extLst>
          </p:cNvPr>
          <p:cNvSpPr txBox="1"/>
          <p:nvPr/>
        </p:nvSpPr>
        <p:spPr>
          <a:xfrm>
            <a:off x="2215403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12 PM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CCB5322-BACB-46A5-9608-A91F23DA0FA7}"/>
              </a:ext>
            </a:extLst>
          </p:cNvPr>
          <p:cNvSpPr txBox="1"/>
          <p:nvPr/>
        </p:nvSpPr>
        <p:spPr>
          <a:xfrm>
            <a:off x="3492874" y="504937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PM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DBF71D8-CA7F-4A02-89EA-B1A0F165BEB9}"/>
              </a:ext>
            </a:extLst>
          </p:cNvPr>
          <p:cNvSpPr txBox="1"/>
          <p:nvPr/>
        </p:nvSpPr>
        <p:spPr>
          <a:xfrm>
            <a:off x="4484594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2 PM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B0B6EE4-A8C2-48DA-9D70-FEEAFCA2DE04}"/>
              </a:ext>
            </a:extLst>
          </p:cNvPr>
          <p:cNvSpPr txBox="1"/>
          <p:nvPr/>
        </p:nvSpPr>
        <p:spPr>
          <a:xfrm>
            <a:off x="5577167" y="499334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3 PM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9793C3D-4266-4429-9E0C-C52AD6E55FFE}"/>
              </a:ext>
            </a:extLst>
          </p:cNvPr>
          <p:cNvSpPr txBox="1"/>
          <p:nvPr/>
        </p:nvSpPr>
        <p:spPr>
          <a:xfrm>
            <a:off x="6703358" y="498213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4 PM</a:t>
            </a:r>
          </a:p>
        </p:txBody>
      </p:sp>
    </p:spTree>
    <p:extLst>
      <p:ext uri="{BB962C8B-B14F-4D97-AF65-F5344CB8AC3E}">
        <p14:creationId xmlns:p14="http://schemas.microsoft.com/office/powerpoint/2010/main" val="995452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7FCB77-7B0E-45FD-A622-B5E711B8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Light Node</a:t>
            </a:r>
            <a:endParaRPr lang="en-US">
              <a:latin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3911EE9-AF2B-4782-B53C-EAE08568A791}"/>
              </a:ext>
            </a:extLst>
          </p:cNvPr>
          <p:cNvSpPr txBox="1"/>
          <p:nvPr/>
        </p:nvSpPr>
        <p:spPr>
          <a:xfrm>
            <a:off x="868680" y="2052320"/>
            <a:ext cx="754380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cs typeface="Calibri"/>
              </a:rPr>
              <a:t>Stores only the block header and depends on full node.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BADA0E0-AA5D-4BAA-849B-CFC3CBEAEE22}"/>
              </a:ext>
            </a:extLst>
          </p:cNvPr>
          <p:cNvSpPr txBox="1"/>
          <p:nvPr/>
        </p:nvSpPr>
        <p:spPr>
          <a:xfrm>
            <a:off x="869156" y="2845436"/>
            <a:ext cx="760476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/>
              <a:t>For low capacity devices which cannot afford to store the gigabytes of data.</a:t>
            </a:r>
            <a:endParaRPr lang="en-US" sz="2800">
              <a:cs typeface="Calibri"/>
            </a:endParaRPr>
          </a:p>
        </p:txBody>
      </p:sp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0421FA9-F5F4-4154-8527-9AC35BBD9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753" y="1824160"/>
            <a:ext cx="828377" cy="15099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8491123-DF61-4CA2-2CEE-C97E528813E5}"/>
              </a:ext>
            </a:extLst>
          </p:cNvPr>
          <p:cNvSpPr txBox="1"/>
          <p:nvPr/>
        </p:nvSpPr>
        <p:spPr>
          <a:xfrm>
            <a:off x="906236" y="4071258"/>
            <a:ext cx="773157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2400">
              <a:latin typeface="system-u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E7F9D40-092A-B9B7-7CC1-632D120B0D64}"/>
              </a:ext>
            </a:extLst>
          </p:cNvPr>
          <p:cNvSpPr txBox="1"/>
          <p:nvPr/>
        </p:nvSpPr>
        <p:spPr>
          <a:xfrm>
            <a:off x="909297" y="4192361"/>
            <a:ext cx="758768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The light nodes do not participate in consensus (i.e. they cannot be miners/validators), but they can access the Ethereum blockchain with the same functionality as a full node.</a:t>
            </a:r>
            <a:endParaRPr lang="en-US" sz="24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5200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C1CDE-EA66-431E-8CB0-390D3987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1904D8-890C-499C-9698-F442218EA1C7}"/>
              </a:ext>
            </a:extLst>
          </p:cNvPr>
          <p:cNvSpPr txBox="1"/>
          <p:nvPr/>
        </p:nvSpPr>
        <p:spPr>
          <a:xfrm>
            <a:off x="105896" y="4354607"/>
            <a:ext cx="94801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 Upgraded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787A85-9E02-426B-951E-378906D6778C}"/>
              </a:ext>
            </a:extLst>
          </p:cNvPr>
          <p:cNvSpPr txBox="1"/>
          <p:nvPr/>
        </p:nvSpPr>
        <p:spPr>
          <a:xfrm>
            <a:off x="105895" y="2684930"/>
            <a:ext cx="88918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Haven't Upgraded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B3102FAC-C604-4911-8900-437CF80B3E2C}"/>
              </a:ext>
            </a:extLst>
          </p:cNvPr>
          <p:cNvCxnSpPr/>
          <p:nvPr/>
        </p:nvCxnSpPr>
        <p:spPr>
          <a:xfrm>
            <a:off x="1995316" y="2570171"/>
            <a:ext cx="8405" cy="2521323"/>
          </a:xfrm>
          <a:prstGeom prst="straightConnector1">
            <a:avLst/>
          </a:prstGeom>
          <a:ln w="57150">
            <a:solidFill>
              <a:schemeClr val="accent1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9830939-89B7-4F52-BA7D-B28BC0AF0136}"/>
              </a:ext>
            </a:extLst>
          </p:cNvPr>
          <p:cNvSpPr/>
          <p:nvPr/>
        </p:nvSpPr>
        <p:spPr>
          <a:xfrm>
            <a:off x="119930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>
              <a:cs typeface="Calibri" panose="020F050202020403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0B4B9D2A-B778-43A2-B11D-79BCC0A58333}"/>
              </a:ext>
            </a:extLst>
          </p:cNvPr>
          <p:cNvCxnSpPr/>
          <p:nvPr/>
        </p:nvCxnSpPr>
        <p:spPr>
          <a:xfrm>
            <a:off x="1789421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01AFDBF-803C-4B1B-8C6C-7B6C3E1E8003}"/>
              </a:ext>
            </a:extLst>
          </p:cNvPr>
          <p:cNvSpPr/>
          <p:nvPr/>
        </p:nvSpPr>
        <p:spPr>
          <a:xfrm>
            <a:off x="2283478" y="266364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0.7 MB</a:t>
            </a:r>
            <a:endParaRPr lang="en-US" sz="1600" b="1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6ADE964-CD4B-47DF-AA84-978224C9DE94}"/>
              </a:ext>
            </a:extLst>
          </p:cNvPr>
          <p:cNvSpPr/>
          <p:nvPr/>
        </p:nvSpPr>
        <p:spPr>
          <a:xfrm>
            <a:off x="3392860" y="2708462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  <a:endParaRPr lang="en-US" b="1">
              <a:cs typeface="Calibri" panose="020F0502020204030204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B7BC72F-F77F-4EF1-9AB7-14D9007D25C1}"/>
              </a:ext>
            </a:extLst>
          </p:cNvPr>
          <p:cNvCxnSpPr>
            <a:cxnSpLocks/>
          </p:cNvCxnSpPr>
          <p:nvPr/>
        </p:nvCxnSpPr>
        <p:spPr>
          <a:xfrm>
            <a:off x="3982972" y="3018700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AA9C50F-EDF0-420F-A2B2-79AD6101A8E1}"/>
              </a:ext>
            </a:extLst>
          </p:cNvPr>
          <p:cNvSpPr/>
          <p:nvPr/>
        </p:nvSpPr>
        <p:spPr>
          <a:xfrm>
            <a:off x="4477029" y="2686051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 b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CB48FF63-C46D-434A-B2DB-33C99B89B8D2}"/>
              </a:ext>
            </a:extLst>
          </p:cNvPr>
          <p:cNvCxnSpPr>
            <a:cxnSpLocks/>
          </p:cNvCxnSpPr>
          <p:nvPr/>
        </p:nvCxnSpPr>
        <p:spPr>
          <a:xfrm>
            <a:off x="5075545" y="3018700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6E25F5A-B506-46EF-BB7C-D300A120C10F}"/>
              </a:ext>
            </a:extLst>
          </p:cNvPr>
          <p:cNvSpPr/>
          <p:nvPr/>
        </p:nvSpPr>
        <p:spPr>
          <a:xfrm>
            <a:off x="5569603" y="268605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0.8 MB</a:t>
            </a:r>
            <a:endParaRPr lang="en-US" sz="1600" b="1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D36B0E1C-0415-47CA-B903-4D6A694BE345}"/>
              </a:ext>
            </a:extLst>
          </p:cNvPr>
          <p:cNvCxnSpPr>
            <a:cxnSpLocks/>
          </p:cNvCxnSpPr>
          <p:nvPr/>
        </p:nvCxnSpPr>
        <p:spPr>
          <a:xfrm>
            <a:off x="6159714" y="299628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0AC3667B-A0F5-4F8E-8DDB-6724559BE24F}"/>
              </a:ext>
            </a:extLst>
          </p:cNvPr>
          <p:cNvSpPr/>
          <p:nvPr/>
        </p:nvSpPr>
        <p:spPr>
          <a:xfrm>
            <a:off x="6653771" y="2663639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1 MB</a:t>
            </a:r>
            <a:endParaRPr lang="en-US" sz="1600" b="1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C773650-BB59-43A0-869B-6D6B78F3F1AB}"/>
              </a:ext>
            </a:extLst>
          </p:cNvPr>
          <p:cNvSpPr/>
          <p:nvPr/>
        </p:nvSpPr>
        <p:spPr>
          <a:xfrm>
            <a:off x="3426478" y="4154020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7 MB</a:t>
            </a:r>
            <a:endParaRPr lang="en-US" sz="1600" b="1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1F6D9657-BD84-4473-B30D-C235E5BBF0C1}"/>
              </a:ext>
            </a:extLst>
          </p:cNvPr>
          <p:cNvCxnSpPr>
            <a:cxnSpLocks/>
          </p:cNvCxnSpPr>
          <p:nvPr/>
        </p:nvCxnSpPr>
        <p:spPr>
          <a:xfrm>
            <a:off x="4016589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3190DE0-F3AC-4D3D-B164-E93F60FD9953}"/>
              </a:ext>
            </a:extLst>
          </p:cNvPr>
          <p:cNvSpPr/>
          <p:nvPr/>
        </p:nvSpPr>
        <p:spPr>
          <a:xfrm>
            <a:off x="4510646" y="4131609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8 MB</a:t>
            </a:r>
            <a:endParaRPr lang="en-US" sz="1600" b="1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="" xmlns:a16="http://schemas.microsoft.com/office/drawing/2014/main" id="{C0F1B326-11FA-4442-B3D8-8AFFC0900121}"/>
              </a:ext>
            </a:extLst>
          </p:cNvPr>
          <p:cNvCxnSpPr>
            <a:cxnSpLocks/>
          </p:cNvCxnSpPr>
          <p:nvPr/>
        </p:nvCxnSpPr>
        <p:spPr>
          <a:xfrm>
            <a:off x="5109162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84B4389-2D95-4B75-AB80-74E8F67AA431}"/>
              </a:ext>
            </a:extLst>
          </p:cNvPr>
          <p:cNvSpPr/>
          <p:nvPr/>
        </p:nvSpPr>
        <p:spPr>
          <a:xfrm>
            <a:off x="5594816" y="4142815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8 MB</a:t>
            </a:r>
            <a:endParaRPr lang="en-US" sz="1600" b="1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D2F1D296-FB66-4639-9C04-EC70A2A473CB}"/>
              </a:ext>
            </a:extLst>
          </p:cNvPr>
          <p:cNvCxnSpPr>
            <a:cxnSpLocks/>
          </p:cNvCxnSpPr>
          <p:nvPr/>
        </p:nvCxnSpPr>
        <p:spPr>
          <a:xfrm>
            <a:off x="6184928" y="4453053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6C3C91BF-FAAE-43EE-AC6A-0C5A67595E9D}"/>
              </a:ext>
            </a:extLst>
          </p:cNvPr>
          <p:cNvSpPr/>
          <p:nvPr/>
        </p:nvSpPr>
        <p:spPr>
          <a:xfrm>
            <a:off x="6678985" y="4120403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6.5 MB</a:t>
            </a:r>
            <a:endParaRPr lang="en-US" sz="1600">
              <a:cs typeface="Calibri" panose="020F050202020403020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C5B62B0-233F-4B7D-AF54-6AF43A592CA9}"/>
              </a:ext>
            </a:extLst>
          </p:cNvPr>
          <p:cNvSpPr txBox="1"/>
          <p:nvPr/>
        </p:nvSpPr>
        <p:spPr>
          <a:xfrm>
            <a:off x="3392020" y="1889311"/>
            <a:ext cx="264570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Upgrade Max Block Size to 8MB</a:t>
            </a:r>
          </a:p>
        </p:txBody>
      </p:sp>
      <p:pic>
        <p:nvPicPr>
          <p:cNvPr id="43" name="Picture 43">
            <a:extLst>
              <a:ext uri="{FF2B5EF4-FFF2-40B4-BE49-F238E27FC236}">
                <a16:creationId xmlns="" xmlns:a16="http://schemas.microsoft.com/office/drawing/2014/main" id="{DA377571-20F7-4B54-B6D6-AD1D33B8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60" y="3868839"/>
            <a:ext cx="721100" cy="1294265"/>
          </a:xfrm>
          <a:prstGeom prst="rect">
            <a:avLst/>
          </a:prstGeom>
        </p:spPr>
      </p:pic>
      <p:pic>
        <p:nvPicPr>
          <p:cNvPr id="44" name="Picture 44" descr="Icon&#10;&#10;Description automatically generated">
            <a:extLst>
              <a:ext uri="{FF2B5EF4-FFF2-40B4-BE49-F238E27FC236}">
                <a16:creationId xmlns="" xmlns:a16="http://schemas.microsoft.com/office/drawing/2014/main" id="{3378BE68-AF1D-4E32-B8E0-B162D65F4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242" y="2433078"/>
            <a:ext cx="762701" cy="994524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EA9D3A11-1BDC-4DF8-B703-A084FB23848C}"/>
              </a:ext>
            </a:extLst>
          </p:cNvPr>
          <p:cNvCxnSpPr>
            <a:cxnSpLocks/>
          </p:cNvCxnSpPr>
          <p:nvPr/>
        </p:nvCxnSpPr>
        <p:spPr>
          <a:xfrm>
            <a:off x="4281316" y="2603788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C5DBF0BE-C293-497E-ABE6-67EBFC5C50EE}"/>
              </a:ext>
            </a:extLst>
          </p:cNvPr>
          <p:cNvCxnSpPr>
            <a:cxnSpLocks/>
          </p:cNvCxnSpPr>
          <p:nvPr/>
        </p:nvCxnSpPr>
        <p:spPr>
          <a:xfrm>
            <a:off x="3087889" y="2570170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3559E1CA-E57D-41AE-9E07-91976DECB951}"/>
              </a:ext>
            </a:extLst>
          </p:cNvPr>
          <p:cNvCxnSpPr>
            <a:cxnSpLocks/>
          </p:cNvCxnSpPr>
          <p:nvPr/>
        </p:nvCxnSpPr>
        <p:spPr>
          <a:xfrm>
            <a:off x="5323462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B25DDDB1-59DB-42E7-B886-41DA62FE2036}"/>
              </a:ext>
            </a:extLst>
          </p:cNvPr>
          <p:cNvCxnSpPr>
            <a:cxnSpLocks/>
          </p:cNvCxnSpPr>
          <p:nvPr/>
        </p:nvCxnSpPr>
        <p:spPr>
          <a:xfrm>
            <a:off x="6407631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65E0681E-4A44-4E0D-A273-D1AD05A75BCC}"/>
              </a:ext>
            </a:extLst>
          </p:cNvPr>
          <p:cNvCxnSpPr/>
          <p:nvPr/>
        </p:nvCxnSpPr>
        <p:spPr>
          <a:xfrm>
            <a:off x="2867584" y="3005418"/>
            <a:ext cx="559736" cy="11609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EE30D08-3B52-4ED1-B0E0-CB4A4C136299}"/>
              </a:ext>
            </a:extLst>
          </p:cNvPr>
          <p:cNvCxnSpPr>
            <a:cxnSpLocks/>
          </p:cNvCxnSpPr>
          <p:nvPr/>
        </p:nvCxnSpPr>
        <p:spPr>
          <a:xfrm>
            <a:off x="2881994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583B628-7FE0-4E29-A273-F468D58F91BB}"/>
              </a:ext>
            </a:extLst>
          </p:cNvPr>
          <p:cNvSpPr txBox="1"/>
          <p:nvPr/>
        </p:nvSpPr>
        <p:spPr>
          <a:xfrm>
            <a:off x="1257300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11 AM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D1EA5D2-92D4-4306-912E-26A6E962C26E}"/>
              </a:ext>
            </a:extLst>
          </p:cNvPr>
          <p:cNvSpPr txBox="1"/>
          <p:nvPr/>
        </p:nvSpPr>
        <p:spPr>
          <a:xfrm>
            <a:off x="2215403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12 PM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CCB5322-BACB-46A5-9608-A91F23DA0FA7}"/>
              </a:ext>
            </a:extLst>
          </p:cNvPr>
          <p:cNvSpPr txBox="1"/>
          <p:nvPr/>
        </p:nvSpPr>
        <p:spPr>
          <a:xfrm>
            <a:off x="3492874" y="504937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PM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DBF71D8-CA7F-4A02-89EA-B1A0F165BEB9}"/>
              </a:ext>
            </a:extLst>
          </p:cNvPr>
          <p:cNvSpPr txBox="1"/>
          <p:nvPr/>
        </p:nvSpPr>
        <p:spPr>
          <a:xfrm>
            <a:off x="4484594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2 PM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B0B6EE4-A8C2-48DA-9D70-FEEAFCA2DE04}"/>
              </a:ext>
            </a:extLst>
          </p:cNvPr>
          <p:cNvSpPr txBox="1"/>
          <p:nvPr/>
        </p:nvSpPr>
        <p:spPr>
          <a:xfrm>
            <a:off x="5577167" y="499334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3 PM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9793C3D-4266-4429-9E0C-C52AD6E55FFE}"/>
              </a:ext>
            </a:extLst>
          </p:cNvPr>
          <p:cNvSpPr txBox="1"/>
          <p:nvPr/>
        </p:nvSpPr>
        <p:spPr>
          <a:xfrm>
            <a:off x="6703358" y="498213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4 PM</a:t>
            </a:r>
          </a:p>
        </p:txBody>
      </p:sp>
    </p:spTree>
    <p:extLst>
      <p:ext uri="{BB962C8B-B14F-4D97-AF65-F5344CB8AC3E}">
        <p14:creationId xmlns:p14="http://schemas.microsoft.com/office/powerpoint/2010/main" val="263587768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7895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7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Soft Fork</a:t>
            </a:r>
            <a:endParaRPr lang="en-US" sz="7200" b="1" spc="-50">
              <a:solidFill>
                <a:schemeClr val="tx1">
                  <a:lumMod val="85000"/>
                  <a:lumOff val="15000"/>
                </a:schemeClr>
              </a:solidFill>
              <a:latin typeface="Calibri Light"/>
              <a:ea typeface="+mj-ea"/>
              <a:cs typeface="Calibri Light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32877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BFD2C3-F0B4-4C4E-BD04-0B6FDFA3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Soft Fork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02DBB4-440E-44BE-97D8-01642413DA99}"/>
              </a:ext>
            </a:extLst>
          </p:cNvPr>
          <p:cNvSpPr txBox="1"/>
          <p:nvPr/>
        </p:nvSpPr>
        <p:spPr>
          <a:xfrm>
            <a:off x="703660" y="2165351"/>
            <a:ext cx="795099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Soft forks are a change to the protocol, </a:t>
            </a:r>
            <a:r>
              <a:rPr lang="en-US" sz="2400">
                <a:solidFill>
                  <a:srgbClr val="00B050"/>
                </a:solidFill>
              </a:rPr>
              <a:t>but the end product</a:t>
            </a:r>
            <a:r>
              <a:rPr lang="en-US" sz="2400">
                <a:solidFill>
                  <a:srgbClr val="FFC000"/>
                </a:solidFill>
              </a:rPr>
              <a:t> </a:t>
            </a:r>
            <a:r>
              <a:rPr lang="en-US" sz="2400">
                <a:solidFill>
                  <a:srgbClr val="00B050"/>
                </a:solidFill>
              </a:rPr>
              <a:t>remains unchanged. </a:t>
            </a:r>
            <a:endParaRPr lang="en-US" sz="2400">
              <a:ea typeface="+mn-lt"/>
              <a:cs typeface="+mn-lt"/>
            </a:endParaRPr>
          </a:p>
          <a:p>
            <a:pPr marL="342900" indent="-342900" algn="l">
              <a:buFont typeface="Arial"/>
              <a:buChar char="•"/>
            </a:pPr>
            <a:endParaRPr lang="en-US" sz="2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6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5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217A0FF0-10A2-460B-A824-C0B002A56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065" y="1841800"/>
            <a:ext cx="2309532" cy="169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Hard Fork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1035424" y="411480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1503970" y="442576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1926291" y="409238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79A8DE6-48CE-481A-AC73-A16745C2B31B}"/>
              </a:ext>
            </a:extLst>
          </p:cNvPr>
          <p:cNvCxnSpPr>
            <a:cxnSpLocks/>
          </p:cNvCxnSpPr>
          <p:nvPr/>
        </p:nvCxnSpPr>
        <p:spPr>
          <a:xfrm>
            <a:off x="2403242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8EE0C6B-006D-4622-AA32-A2A39919349C}"/>
              </a:ext>
            </a:extLst>
          </p:cNvPr>
          <p:cNvSpPr/>
          <p:nvPr/>
        </p:nvSpPr>
        <p:spPr>
          <a:xfrm>
            <a:off x="2817159" y="4092388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C8C4C67-01EB-4E48-932B-FF05DB41C40A}"/>
              </a:ext>
            </a:extLst>
          </p:cNvPr>
          <p:cNvCxnSpPr>
            <a:cxnSpLocks/>
          </p:cNvCxnSpPr>
          <p:nvPr/>
        </p:nvCxnSpPr>
        <p:spPr>
          <a:xfrm>
            <a:off x="3285705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190BE5C-6826-4A4A-AC5B-FB8B1443B37A}"/>
              </a:ext>
            </a:extLst>
          </p:cNvPr>
          <p:cNvSpPr/>
          <p:nvPr/>
        </p:nvSpPr>
        <p:spPr>
          <a:xfrm>
            <a:off x="3708026" y="410359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D123E9E6-C376-4EE9-BE66-6DE910DF30D0}"/>
              </a:ext>
            </a:extLst>
          </p:cNvPr>
          <p:cNvCxnSpPr>
            <a:cxnSpLocks/>
          </p:cNvCxnSpPr>
          <p:nvPr/>
        </p:nvCxnSpPr>
        <p:spPr>
          <a:xfrm>
            <a:off x="4176572" y="441455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B103420-4C38-412E-B34C-D0C5887C0D4A}"/>
              </a:ext>
            </a:extLst>
          </p:cNvPr>
          <p:cNvSpPr/>
          <p:nvPr/>
        </p:nvSpPr>
        <p:spPr>
          <a:xfrm>
            <a:off x="4590489" y="411479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="" xmlns:a16="http://schemas.microsoft.com/office/drawing/2014/main" id="{1EB6CD23-A393-4FD4-8F72-1BE3CBE6231B}"/>
              </a:ext>
            </a:extLst>
          </p:cNvPr>
          <p:cNvCxnSpPr>
            <a:cxnSpLocks/>
          </p:cNvCxnSpPr>
          <p:nvPr/>
        </p:nvCxnSpPr>
        <p:spPr>
          <a:xfrm flipV="1">
            <a:off x="3261578" y="3275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16114F4F-A75C-47DD-8A9A-A38650F177DE}"/>
              </a:ext>
            </a:extLst>
          </p:cNvPr>
          <p:cNvSpPr/>
          <p:nvPr/>
        </p:nvSpPr>
        <p:spPr>
          <a:xfrm rot="20640000">
            <a:off x="2813252" y="3231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43F8B49B-4EAD-4357-B81F-E7D9A233805B}"/>
              </a:ext>
            </a:extLst>
          </p:cNvPr>
          <p:cNvCxnSpPr>
            <a:cxnSpLocks/>
          </p:cNvCxnSpPr>
          <p:nvPr/>
        </p:nvCxnSpPr>
        <p:spPr>
          <a:xfrm flipV="1">
            <a:off x="4051592" y="2894035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3A223AE-C5A5-48F7-85FC-58248C15C2FD}"/>
              </a:ext>
            </a:extLst>
          </p:cNvPr>
          <p:cNvSpPr/>
          <p:nvPr/>
        </p:nvSpPr>
        <p:spPr>
          <a:xfrm rot="20640000">
            <a:off x="3603266" y="285074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B7D93EE4-646D-4B53-A989-1BC1305EF368}"/>
              </a:ext>
            </a:extLst>
          </p:cNvPr>
          <p:cNvCxnSpPr>
            <a:cxnSpLocks/>
          </p:cNvCxnSpPr>
          <p:nvPr/>
        </p:nvCxnSpPr>
        <p:spPr>
          <a:xfrm flipV="1">
            <a:off x="4833202" y="2501828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D65D0C0-5F23-4C20-8F2A-D59AF4CCE902}"/>
              </a:ext>
            </a:extLst>
          </p:cNvPr>
          <p:cNvSpPr/>
          <p:nvPr/>
        </p:nvSpPr>
        <p:spPr>
          <a:xfrm rot="20640000">
            <a:off x="4359663" y="245853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4B738B86-8402-4667-8A21-5571DA44A0BB}"/>
              </a:ext>
            </a:extLst>
          </p:cNvPr>
          <p:cNvCxnSpPr>
            <a:cxnSpLocks/>
          </p:cNvCxnSpPr>
          <p:nvPr/>
        </p:nvCxnSpPr>
        <p:spPr>
          <a:xfrm flipV="1">
            <a:off x="2505181" y="3622416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1786358" y="480060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1919999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2606207" y="188370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20.07.2016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9AAB1BF5-A628-4B96-A87A-3443AFF62511}"/>
              </a:ext>
            </a:extLst>
          </p:cNvPr>
          <p:cNvCxnSpPr>
            <a:cxnSpLocks/>
          </p:cNvCxnSpPr>
          <p:nvPr/>
        </p:nvCxnSpPr>
        <p:spPr>
          <a:xfrm>
            <a:off x="5059036" y="4414556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4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8F1F70BD-ECA3-42A1-90F8-A47C3F847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088" y="3671115"/>
            <a:ext cx="1117544" cy="1456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046995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BFD2C3-F0B4-4C4E-BD04-0B6FDFA3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Soft Fork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D832812-5691-464E-AF78-5033420BF191}"/>
              </a:ext>
            </a:extLst>
          </p:cNvPr>
          <p:cNvSpPr txBox="1"/>
          <p:nvPr/>
        </p:nvSpPr>
        <p:spPr>
          <a:xfrm>
            <a:off x="660797" y="3082925"/>
            <a:ext cx="795813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A soft fork is a </a:t>
            </a:r>
            <a:r>
              <a:rPr lang="en-US" sz="2400" i="1">
                <a:ea typeface="+mn-lt"/>
                <a:cs typeface="+mn-lt"/>
              </a:rPr>
              <a:t>backward-compatible</a:t>
            </a:r>
            <a:r>
              <a:rPr lang="en-US" sz="2400">
                <a:ea typeface="+mn-lt"/>
                <a:cs typeface="+mn-lt"/>
              </a:rPr>
              <a:t> upgrade, meaning that the upgraded nodes can still communicate with the non-upgraded ones.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2D6D1AC-F474-41EE-B43C-E74DDD94DDAC}"/>
              </a:ext>
            </a:extLst>
          </p:cNvPr>
          <p:cNvSpPr txBox="1"/>
          <p:nvPr/>
        </p:nvSpPr>
        <p:spPr>
          <a:xfrm>
            <a:off x="660797" y="4162426"/>
            <a:ext cx="795813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 Old nodes(not upgraded nodes) could still validate blocks and transactions (the formatting didn’t break the rules), but they just wouldn’t understand them.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02DBB4-440E-44BE-97D8-01642413DA99}"/>
              </a:ext>
            </a:extLst>
          </p:cNvPr>
          <p:cNvSpPr txBox="1"/>
          <p:nvPr/>
        </p:nvSpPr>
        <p:spPr>
          <a:xfrm>
            <a:off x="703660" y="2165351"/>
            <a:ext cx="795099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Soft forks are a change to the protocol, </a:t>
            </a:r>
            <a:r>
              <a:rPr lang="en-US" sz="2400">
                <a:solidFill>
                  <a:srgbClr val="00B050"/>
                </a:solidFill>
              </a:rPr>
              <a:t>but the end product</a:t>
            </a:r>
            <a:r>
              <a:rPr lang="en-US" sz="2400">
                <a:solidFill>
                  <a:srgbClr val="FFC000"/>
                </a:solidFill>
              </a:rPr>
              <a:t> </a:t>
            </a:r>
            <a:r>
              <a:rPr lang="en-US" sz="2400">
                <a:solidFill>
                  <a:srgbClr val="00B050"/>
                </a:solidFill>
              </a:rPr>
              <a:t>remains unchanged. </a:t>
            </a:r>
            <a:endParaRPr lang="en-US" sz="2400">
              <a:ea typeface="+mn-lt"/>
              <a:cs typeface="+mn-lt"/>
            </a:endParaRPr>
          </a:p>
          <a:p>
            <a:pPr marL="342900" indent="-342900" algn="l">
              <a:buFont typeface="Arial"/>
              <a:buChar char="•"/>
            </a:pPr>
            <a:endParaRPr lang="en-US" sz="2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560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47661E-ED5A-313B-81C1-20D26B5A0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 Light"/>
                <a:cs typeface="Calibri Light"/>
              </a:rPr>
              <a:t>Soft Fork</a:t>
            </a:r>
            <a:endParaRPr lang="en-US"/>
          </a:p>
        </p:txBody>
      </p:sp>
      <p:pic>
        <p:nvPicPr>
          <p:cNvPr id="3" name="Picture 3" descr="Logo&#10;&#10;Description automatically generated">
            <a:extLst>
              <a:ext uri="{FF2B5EF4-FFF2-40B4-BE49-F238E27FC236}">
                <a16:creationId xmlns="" xmlns:a16="http://schemas.microsoft.com/office/drawing/2014/main" id="{E5AD8F36-8FE5-55BE-429C-098BC6BD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15" y="2111188"/>
            <a:ext cx="2057400" cy="3880582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4FB39BFB-15ED-D613-F039-718F05713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836" y="1832145"/>
            <a:ext cx="1075387" cy="2002414"/>
          </a:xfrm>
          <a:prstGeom prst="rect">
            <a:avLst/>
          </a:prstGeo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871C6658-8A37-32F7-15E6-D35B34DDD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03" y="1982398"/>
            <a:ext cx="2057400" cy="3880582"/>
          </a:xfrm>
          <a:prstGeom prst="rect">
            <a:avLst/>
          </a:prstGeom>
        </p:spPr>
      </p:pic>
      <p:pic>
        <p:nvPicPr>
          <p:cNvPr id="7" name="Picture 7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CEC2FE7A-DEB2-F89D-D934-6ACA9EBA2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8870" y="2111188"/>
            <a:ext cx="2057400" cy="3880582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="" xmlns:a16="http://schemas.microsoft.com/office/drawing/2014/main" id="{C7292A4F-2C67-86E8-2EF1-DB13B2C53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237" y="1832145"/>
            <a:ext cx="1075387" cy="200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2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47661E-ED5A-313B-81C1-20D26B5A0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 Light"/>
                <a:cs typeface="Calibri Light"/>
              </a:rPr>
              <a:t>Soft Fork</a:t>
            </a:r>
            <a:endParaRPr lang="en-US"/>
          </a:p>
        </p:txBody>
      </p:sp>
      <p:pic>
        <p:nvPicPr>
          <p:cNvPr id="3" name="Picture 3" descr="Logo&#10;&#10;Description automatically generated">
            <a:extLst>
              <a:ext uri="{FF2B5EF4-FFF2-40B4-BE49-F238E27FC236}">
                <a16:creationId xmlns="" xmlns:a16="http://schemas.microsoft.com/office/drawing/2014/main" id="{E5AD8F36-8FE5-55BE-429C-098BC6BD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111188"/>
            <a:ext cx="2057400" cy="3880582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4FB39BFB-15ED-D613-F039-718F05713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37" y="2111188"/>
            <a:ext cx="1751527" cy="3322498"/>
          </a:xfrm>
          <a:prstGeom prst="rect">
            <a:avLst/>
          </a:prstGeom>
        </p:spPr>
      </p:pic>
      <p:pic>
        <p:nvPicPr>
          <p:cNvPr id="5" name="Picture 5" descr="A picture containing diagram&#10;&#10;Description automatically generated">
            <a:extLst>
              <a:ext uri="{FF2B5EF4-FFF2-40B4-BE49-F238E27FC236}">
                <a16:creationId xmlns="" xmlns:a16="http://schemas.microsoft.com/office/drawing/2014/main" id="{A8B69B6C-F3D4-B127-0851-CA6A904E4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145" y="2111189"/>
            <a:ext cx="1743477" cy="326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4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47661E-ED5A-313B-81C1-20D26B5A0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 Light"/>
                <a:cs typeface="Calibri Light"/>
              </a:rPr>
              <a:t>Soft Fork</a:t>
            </a:r>
            <a:endParaRPr lang="en-US"/>
          </a:p>
        </p:txBody>
      </p:sp>
      <p:pic>
        <p:nvPicPr>
          <p:cNvPr id="3" name="Picture 3" descr="Logo&#10;&#10;Description automatically generated">
            <a:extLst>
              <a:ext uri="{FF2B5EF4-FFF2-40B4-BE49-F238E27FC236}">
                <a16:creationId xmlns="" xmlns:a16="http://schemas.microsoft.com/office/drawing/2014/main" id="{E5AD8F36-8FE5-55BE-429C-098BC6BD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15" y="2111188"/>
            <a:ext cx="2057400" cy="3880582"/>
          </a:xfrm>
          <a:prstGeom prst="rect">
            <a:avLst/>
          </a:prstGeo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871C6658-8A37-32F7-15E6-D35B34DDD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03" y="1982398"/>
            <a:ext cx="2057400" cy="3880582"/>
          </a:xfrm>
          <a:prstGeom prst="rect">
            <a:avLst/>
          </a:prstGeom>
        </p:spPr>
      </p:pic>
      <p:pic>
        <p:nvPicPr>
          <p:cNvPr id="7" name="Picture 7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CEC2FE7A-DEB2-F89D-D934-6ACA9EBA2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870" y="2111188"/>
            <a:ext cx="2057400" cy="3880582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="" xmlns:a16="http://schemas.microsoft.com/office/drawing/2014/main" id="{C7292A4F-2C67-86E8-2EF1-DB13B2C53B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3237" y="1832145"/>
            <a:ext cx="1075387" cy="2002414"/>
          </a:xfrm>
          <a:prstGeom prst="rect">
            <a:avLst/>
          </a:prstGeom>
        </p:spPr>
      </p:pic>
      <p:pic>
        <p:nvPicPr>
          <p:cNvPr id="9" name="Picture 5" descr="A picture containing diagram&#10;&#10;Description automatically generated">
            <a:extLst>
              <a:ext uri="{FF2B5EF4-FFF2-40B4-BE49-F238E27FC236}">
                <a16:creationId xmlns="" xmlns:a16="http://schemas.microsoft.com/office/drawing/2014/main" id="{03934B83-8E52-F40E-3D1D-34795B2127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9032" y="1853612"/>
            <a:ext cx="1276619" cy="239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33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47661E-ED5A-313B-81C1-20D26B5A0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 Light"/>
                <a:cs typeface="Calibri Light"/>
              </a:rPr>
              <a:t>Soft Fork</a:t>
            </a:r>
            <a:endParaRPr lang="en-US"/>
          </a:p>
        </p:txBody>
      </p:sp>
      <p:pic>
        <p:nvPicPr>
          <p:cNvPr id="3" name="Picture 3" descr="Logo&#10;&#10;Description automatically generated">
            <a:extLst>
              <a:ext uri="{FF2B5EF4-FFF2-40B4-BE49-F238E27FC236}">
                <a16:creationId xmlns="" xmlns:a16="http://schemas.microsoft.com/office/drawing/2014/main" id="{E5AD8F36-8FE5-55BE-429C-098BC6BD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15" y="2111188"/>
            <a:ext cx="2057400" cy="3880582"/>
          </a:xfrm>
          <a:prstGeom prst="rect">
            <a:avLst/>
          </a:prstGeo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871C6658-8A37-32F7-15E6-D35B34DDD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17" y="2036060"/>
            <a:ext cx="2057400" cy="3880582"/>
          </a:xfrm>
          <a:prstGeom prst="rect">
            <a:avLst/>
          </a:prstGeom>
        </p:spPr>
      </p:pic>
      <p:pic>
        <p:nvPicPr>
          <p:cNvPr id="7" name="Picture 7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CEC2FE7A-DEB2-F89D-D934-6ACA9EBA2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870" y="2111188"/>
            <a:ext cx="2057400" cy="3880582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="" xmlns:a16="http://schemas.microsoft.com/office/drawing/2014/main" id="{C7292A4F-2C67-86E8-2EF1-DB13B2C53B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3237" y="1832145"/>
            <a:ext cx="1075387" cy="2002414"/>
          </a:xfrm>
          <a:prstGeom prst="rect">
            <a:avLst/>
          </a:prstGeom>
        </p:spPr>
      </p:pic>
      <p:pic>
        <p:nvPicPr>
          <p:cNvPr id="9" name="Picture 5" descr="A picture containing diagram&#10;&#10;Description automatically generated">
            <a:extLst>
              <a:ext uri="{FF2B5EF4-FFF2-40B4-BE49-F238E27FC236}">
                <a16:creationId xmlns="" xmlns:a16="http://schemas.microsoft.com/office/drawing/2014/main" id="{03934B83-8E52-F40E-3D1D-34795B2127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9032" y="1853612"/>
            <a:ext cx="1276619" cy="2399513"/>
          </a:xfrm>
          <a:prstGeom prst="rect">
            <a:avLst/>
          </a:prstGeom>
        </p:spPr>
      </p:pic>
      <p:pic>
        <p:nvPicPr>
          <p:cNvPr id="5" name="Picture 5" descr="A picture containing diagram&#10;&#10;Description automatically generated">
            <a:extLst>
              <a:ext uri="{FF2B5EF4-FFF2-40B4-BE49-F238E27FC236}">
                <a16:creationId xmlns="" xmlns:a16="http://schemas.microsoft.com/office/drawing/2014/main" id="{87E75F1A-F05D-AB72-2F7E-2AFD6BB15C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2251" y="1832147"/>
            <a:ext cx="1276619" cy="239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50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7FCB77-7B0E-45FD-A622-B5E711B8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Archive Node</a:t>
            </a:r>
            <a:endParaRPr lang="en-US">
              <a:latin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3911EE9-AF2B-4782-B53C-EAE08568A791}"/>
              </a:ext>
            </a:extLst>
          </p:cNvPr>
          <p:cNvSpPr txBox="1"/>
          <p:nvPr/>
        </p:nvSpPr>
        <p:spPr>
          <a:xfrm>
            <a:off x="914400" y="1981201"/>
            <a:ext cx="745236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cs typeface="Calibri"/>
              </a:rPr>
              <a:t>Stores everything kept in the full node and built an archive of historical data.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BADA0E0-AA5D-4BAA-849B-CFC3CBEAEE22}"/>
              </a:ext>
            </a:extLst>
          </p:cNvPr>
          <p:cNvSpPr txBox="1"/>
          <p:nvPr/>
        </p:nvSpPr>
        <p:spPr>
          <a:xfrm>
            <a:off x="914876" y="3160395"/>
            <a:ext cx="477012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Requires terabytes of diskspace.</a:t>
            </a:r>
            <a:endParaRPr lang="en-US" sz="2800">
              <a:cs typeface="Calibri"/>
            </a:endParaRPr>
          </a:p>
        </p:txBody>
      </p:sp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93CFED60-50C4-4515-9019-F2EC896E3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593" y="2494720"/>
            <a:ext cx="828377" cy="150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9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C1CDE-EA66-431E-8CB0-390D3987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Soft Fork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1904D8-890C-499C-9698-F442218EA1C7}"/>
              </a:ext>
            </a:extLst>
          </p:cNvPr>
          <p:cNvSpPr txBox="1"/>
          <p:nvPr/>
        </p:nvSpPr>
        <p:spPr>
          <a:xfrm>
            <a:off x="105896" y="4320988"/>
            <a:ext cx="140185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 already Upgraded(majority)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787A85-9E02-426B-951E-378906D6778C}"/>
              </a:ext>
            </a:extLst>
          </p:cNvPr>
          <p:cNvSpPr txBox="1"/>
          <p:nvPr/>
        </p:nvSpPr>
        <p:spPr>
          <a:xfrm>
            <a:off x="105895" y="2606488"/>
            <a:ext cx="88918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Haven't Upgraded Yet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B3102FAC-C604-4911-8900-437CF80B3E2C}"/>
              </a:ext>
            </a:extLst>
          </p:cNvPr>
          <p:cNvCxnSpPr/>
          <p:nvPr/>
        </p:nvCxnSpPr>
        <p:spPr>
          <a:xfrm>
            <a:off x="1995316" y="2570171"/>
            <a:ext cx="8405" cy="252132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9830939-89B7-4F52-BA7D-B28BC0AF0136}"/>
              </a:ext>
            </a:extLst>
          </p:cNvPr>
          <p:cNvSpPr/>
          <p:nvPr/>
        </p:nvSpPr>
        <p:spPr>
          <a:xfrm>
            <a:off x="1199309" y="2667001"/>
            <a:ext cx="596714" cy="6801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0.4 MB</a:t>
            </a:r>
            <a:endParaRPr lang="en-US" sz="1600" b="1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0B4B9D2A-B778-43A2-B11D-79BCC0A58333}"/>
              </a:ext>
            </a:extLst>
          </p:cNvPr>
          <p:cNvCxnSpPr/>
          <p:nvPr/>
        </p:nvCxnSpPr>
        <p:spPr>
          <a:xfrm>
            <a:off x="1789421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01AFDBF-803C-4B1B-8C6C-7B6C3E1E8003}"/>
              </a:ext>
            </a:extLst>
          </p:cNvPr>
          <p:cNvSpPr/>
          <p:nvPr/>
        </p:nvSpPr>
        <p:spPr>
          <a:xfrm>
            <a:off x="2283478" y="2644590"/>
            <a:ext cx="596714" cy="6801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  <a:endParaRPr lang="en-US" sz="1600" b="1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EE30D08-3B52-4ED1-B0E0-CB4A4C136299}"/>
              </a:ext>
            </a:extLst>
          </p:cNvPr>
          <p:cNvCxnSpPr>
            <a:cxnSpLocks/>
          </p:cNvCxnSpPr>
          <p:nvPr/>
        </p:nvCxnSpPr>
        <p:spPr>
          <a:xfrm>
            <a:off x="2881994" y="299628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6ADE964-CD4B-47DF-AA84-978224C9DE94}"/>
              </a:ext>
            </a:extLst>
          </p:cNvPr>
          <p:cNvSpPr/>
          <p:nvPr/>
        </p:nvSpPr>
        <p:spPr>
          <a:xfrm>
            <a:off x="3392860" y="2708462"/>
            <a:ext cx="596714" cy="66114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0.8 MB</a:t>
            </a:r>
            <a:endParaRPr lang="en-US" sz="1600" b="1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6E25F5A-B506-46EF-BB7C-D300A120C10F}"/>
              </a:ext>
            </a:extLst>
          </p:cNvPr>
          <p:cNvSpPr/>
          <p:nvPr/>
        </p:nvSpPr>
        <p:spPr>
          <a:xfrm>
            <a:off x="5569603" y="2667000"/>
            <a:ext cx="596714" cy="6801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0.5 MB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C773650-BB59-43A0-869B-6D6B78F3F1AB}"/>
              </a:ext>
            </a:extLst>
          </p:cNvPr>
          <p:cNvSpPr/>
          <p:nvPr/>
        </p:nvSpPr>
        <p:spPr>
          <a:xfrm>
            <a:off x="3426478" y="4125444"/>
            <a:ext cx="596714" cy="68972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0.3 MB</a:t>
            </a:r>
            <a:endParaRPr lang="en-US" b="1">
              <a:cs typeface="Calibri" panose="020F0502020204030204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1F6D9657-BD84-4473-B30D-C235E5BBF0C1}"/>
              </a:ext>
            </a:extLst>
          </p:cNvPr>
          <p:cNvCxnSpPr>
            <a:cxnSpLocks/>
          </p:cNvCxnSpPr>
          <p:nvPr/>
        </p:nvCxnSpPr>
        <p:spPr>
          <a:xfrm>
            <a:off x="4016589" y="4464258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3190DE0-F3AC-4D3D-B164-E93F60FD9953}"/>
              </a:ext>
            </a:extLst>
          </p:cNvPr>
          <p:cNvSpPr/>
          <p:nvPr/>
        </p:nvSpPr>
        <p:spPr>
          <a:xfrm>
            <a:off x="4510646" y="4112559"/>
            <a:ext cx="596714" cy="6801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0.4 MB</a:t>
            </a:r>
            <a:endParaRPr lang="en-US" sz="1600">
              <a:cs typeface="Calibri" panose="020F050202020403020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84B4389-2D95-4B75-AB80-74E8F67AA431}"/>
              </a:ext>
            </a:extLst>
          </p:cNvPr>
          <p:cNvSpPr/>
          <p:nvPr/>
        </p:nvSpPr>
        <p:spPr>
          <a:xfrm>
            <a:off x="6586537" y="4125445"/>
            <a:ext cx="596714" cy="68972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0.3 MB</a:t>
            </a:r>
            <a:endParaRPr lang="en-US" sz="1600" b="1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D2F1D296-FB66-4639-9C04-EC70A2A473CB}"/>
              </a:ext>
            </a:extLst>
          </p:cNvPr>
          <p:cNvCxnSpPr>
            <a:cxnSpLocks/>
          </p:cNvCxnSpPr>
          <p:nvPr/>
        </p:nvCxnSpPr>
        <p:spPr>
          <a:xfrm>
            <a:off x="7176648" y="4464259"/>
            <a:ext cx="500904" cy="6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6C3C91BF-FAAE-43EE-AC6A-0C5A67595E9D}"/>
              </a:ext>
            </a:extLst>
          </p:cNvPr>
          <p:cNvSpPr/>
          <p:nvPr/>
        </p:nvSpPr>
        <p:spPr>
          <a:xfrm>
            <a:off x="7670705" y="4112558"/>
            <a:ext cx="596714" cy="6801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>
                <a:cs typeface="Calibri"/>
              </a:rPr>
              <a:t>0.4 MB</a:t>
            </a:r>
            <a:endParaRPr lang="en-US" sz="1600" b="1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65E0681E-4A44-4E0D-A273-D1AD05A75BCC}"/>
              </a:ext>
            </a:extLst>
          </p:cNvPr>
          <p:cNvCxnSpPr/>
          <p:nvPr/>
        </p:nvCxnSpPr>
        <p:spPr>
          <a:xfrm>
            <a:off x="2867584" y="3005418"/>
            <a:ext cx="559736" cy="11609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C5B62B0-233F-4B7D-AF54-6AF43A592CA9}"/>
              </a:ext>
            </a:extLst>
          </p:cNvPr>
          <p:cNvSpPr txBox="1"/>
          <p:nvPr/>
        </p:nvSpPr>
        <p:spPr>
          <a:xfrm>
            <a:off x="3392020" y="1889311"/>
            <a:ext cx="264570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Decrease block size to 0.5 MB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902CA436-D410-40FB-859A-8351C19EA4B9}"/>
              </a:ext>
            </a:extLst>
          </p:cNvPr>
          <p:cNvSpPr txBox="1"/>
          <p:nvPr/>
        </p:nvSpPr>
        <p:spPr>
          <a:xfrm>
            <a:off x="8451475" y="4343399"/>
            <a:ext cx="88918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0.5 MB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2F6E6315-5052-48D0-99FF-1C8F971E8D2D}"/>
              </a:ext>
            </a:extLst>
          </p:cNvPr>
          <p:cNvSpPr txBox="1"/>
          <p:nvPr/>
        </p:nvSpPr>
        <p:spPr>
          <a:xfrm>
            <a:off x="8451476" y="2707340"/>
            <a:ext cx="88918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MB</a:t>
            </a:r>
          </a:p>
        </p:txBody>
      </p:sp>
      <p:pic>
        <p:nvPicPr>
          <p:cNvPr id="8" name="Graphic 8" descr="Close with solid fill">
            <a:extLst>
              <a:ext uri="{FF2B5EF4-FFF2-40B4-BE49-F238E27FC236}">
                <a16:creationId xmlns="" xmlns:a16="http://schemas.microsoft.com/office/drawing/2014/main" id="{5A7D4108-8542-4386-8CB2-663455A9D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32350" y="2575113"/>
            <a:ext cx="707231" cy="94297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18072991-1A6F-46F8-825F-407000C95991}"/>
              </a:ext>
            </a:extLst>
          </p:cNvPr>
          <p:cNvCxnSpPr/>
          <p:nvPr/>
        </p:nvCxnSpPr>
        <p:spPr>
          <a:xfrm flipV="1">
            <a:off x="5113342" y="3017830"/>
            <a:ext cx="458882" cy="14500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2931D72-E4FA-4379-A451-C5E5153A906B}"/>
              </a:ext>
            </a:extLst>
          </p:cNvPr>
          <p:cNvCxnSpPr/>
          <p:nvPr/>
        </p:nvCxnSpPr>
        <p:spPr>
          <a:xfrm>
            <a:off x="6168418" y="2991409"/>
            <a:ext cx="408455" cy="15195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3CCB3A0E-3646-408C-8A50-95B4EA6350A5}"/>
              </a:ext>
            </a:extLst>
          </p:cNvPr>
          <p:cNvCxnSpPr>
            <a:cxnSpLocks/>
          </p:cNvCxnSpPr>
          <p:nvPr/>
        </p:nvCxnSpPr>
        <p:spPr>
          <a:xfrm>
            <a:off x="4281316" y="2603788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2AA3A22F-23EC-4538-8D3D-69B8BF858310}"/>
              </a:ext>
            </a:extLst>
          </p:cNvPr>
          <p:cNvCxnSpPr>
            <a:cxnSpLocks/>
          </p:cNvCxnSpPr>
          <p:nvPr/>
        </p:nvCxnSpPr>
        <p:spPr>
          <a:xfrm>
            <a:off x="3087889" y="2570170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4DD57CD-EA7B-46BD-9555-0F045F9214B6}"/>
              </a:ext>
            </a:extLst>
          </p:cNvPr>
          <p:cNvCxnSpPr>
            <a:cxnSpLocks/>
          </p:cNvCxnSpPr>
          <p:nvPr/>
        </p:nvCxnSpPr>
        <p:spPr>
          <a:xfrm>
            <a:off x="5323462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B1BB8CA-63F0-4528-B911-F73B9ECA7747}"/>
              </a:ext>
            </a:extLst>
          </p:cNvPr>
          <p:cNvCxnSpPr>
            <a:cxnSpLocks/>
          </p:cNvCxnSpPr>
          <p:nvPr/>
        </p:nvCxnSpPr>
        <p:spPr>
          <a:xfrm>
            <a:off x="6407631" y="2603786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0E51AF6F-0B6E-41B2-AA6C-2696885293D9}"/>
              </a:ext>
            </a:extLst>
          </p:cNvPr>
          <p:cNvCxnSpPr>
            <a:cxnSpLocks/>
          </p:cNvCxnSpPr>
          <p:nvPr/>
        </p:nvCxnSpPr>
        <p:spPr>
          <a:xfrm>
            <a:off x="7474991" y="2570169"/>
            <a:ext cx="8405" cy="2521323"/>
          </a:xfrm>
          <a:prstGeom prst="straightConnector1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0C993A4E-D784-4858-904C-0422543E9BFB}"/>
              </a:ext>
            </a:extLst>
          </p:cNvPr>
          <p:cNvSpPr txBox="1"/>
          <p:nvPr/>
        </p:nvSpPr>
        <p:spPr>
          <a:xfrm>
            <a:off x="1257300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11 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70B844CB-63E1-483A-A3E7-6E52E234EA3D}"/>
              </a:ext>
            </a:extLst>
          </p:cNvPr>
          <p:cNvSpPr txBox="1"/>
          <p:nvPr/>
        </p:nvSpPr>
        <p:spPr>
          <a:xfrm>
            <a:off x="2215403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12 PM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467FB50D-D492-4D30-A78E-E48848C6EEBE}"/>
              </a:ext>
            </a:extLst>
          </p:cNvPr>
          <p:cNvSpPr txBox="1"/>
          <p:nvPr/>
        </p:nvSpPr>
        <p:spPr>
          <a:xfrm>
            <a:off x="3492874" y="504937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1 PM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1FC6878-EC62-4941-B0D5-C10357FC3B8B}"/>
              </a:ext>
            </a:extLst>
          </p:cNvPr>
          <p:cNvSpPr txBox="1"/>
          <p:nvPr/>
        </p:nvSpPr>
        <p:spPr>
          <a:xfrm>
            <a:off x="4484594" y="499334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2 PM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5704BA00-D9B6-4E36-8584-65718A97C5FF}"/>
              </a:ext>
            </a:extLst>
          </p:cNvPr>
          <p:cNvSpPr txBox="1"/>
          <p:nvPr/>
        </p:nvSpPr>
        <p:spPr>
          <a:xfrm>
            <a:off x="5577167" y="499334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3 PM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775E6C9E-171A-45B0-BFBB-1D5238FDB823}"/>
              </a:ext>
            </a:extLst>
          </p:cNvPr>
          <p:cNvSpPr txBox="1"/>
          <p:nvPr/>
        </p:nvSpPr>
        <p:spPr>
          <a:xfrm>
            <a:off x="6736976" y="499333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4 PM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310A0AB4-F7F7-4840-960F-0ABD31F8B656}"/>
              </a:ext>
            </a:extLst>
          </p:cNvPr>
          <p:cNvSpPr txBox="1"/>
          <p:nvPr/>
        </p:nvSpPr>
        <p:spPr>
          <a:xfrm>
            <a:off x="7913593" y="499333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5 PM</a:t>
            </a:r>
          </a:p>
        </p:txBody>
      </p:sp>
    </p:spTree>
    <p:extLst>
      <p:ext uri="{BB962C8B-B14F-4D97-AF65-F5344CB8AC3E}">
        <p14:creationId xmlns:p14="http://schemas.microsoft.com/office/powerpoint/2010/main" val="31682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9" grpId="0" animBg="1"/>
      <p:bldP spid="23" grpId="0" animBg="1"/>
      <p:bldP spid="27" grpId="0" animBg="1"/>
      <p:bldP spid="29" grpId="0" animBg="1"/>
      <p:bldP spid="31" grpId="0" animBg="1"/>
      <p:bldP spid="3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8690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A96554-DD94-4AC1-809B-46313F63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The DAO Attack</a:t>
            </a:r>
            <a:endParaRPr lang="en-US" b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D650DA-91CA-41B1-9FEC-96016D22838A}"/>
              </a:ext>
            </a:extLst>
          </p:cNvPr>
          <p:cNvSpPr/>
          <p:nvPr/>
        </p:nvSpPr>
        <p:spPr>
          <a:xfrm>
            <a:off x="1035424" y="411480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3302B77-755E-4D5E-A3A2-273796D269B6}"/>
              </a:ext>
            </a:extLst>
          </p:cNvPr>
          <p:cNvCxnSpPr/>
          <p:nvPr/>
        </p:nvCxnSpPr>
        <p:spPr>
          <a:xfrm>
            <a:off x="1503970" y="442576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DF8129E-AB10-425B-A576-46B086604F14}"/>
              </a:ext>
            </a:extLst>
          </p:cNvPr>
          <p:cNvSpPr/>
          <p:nvPr/>
        </p:nvSpPr>
        <p:spPr>
          <a:xfrm>
            <a:off x="1926291" y="4092387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79A8DE6-48CE-481A-AC73-A16745C2B31B}"/>
              </a:ext>
            </a:extLst>
          </p:cNvPr>
          <p:cNvCxnSpPr>
            <a:cxnSpLocks/>
          </p:cNvCxnSpPr>
          <p:nvPr/>
        </p:nvCxnSpPr>
        <p:spPr>
          <a:xfrm>
            <a:off x="2403242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8EE0C6B-006D-4622-AA32-A2A39919349C}"/>
              </a:ext>
            </a:extLst>
          </p:cNvPr>
          <p:cNvSpPr/>
          <p:nvPr/>
        </p:nvSpPr>
        <p:spPr>
          <a:xfrm>
            <a:off x="2817159" y="4092388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C8C4C67-01EB-4E48-932B-FF05DB41C40A}"/>
              </a:ext>
            </a:extLst>
          </p:cNvPr>
          <p:cNvCxnSpPr>
            <a:cxnSpLocks/>
          </p:cNvCxnSpPr>
          <p:nvPr/>
        </p:nvCxnSpPr>
        <p:spPr>
          <a:xfrm>
            <a:off x="3285705" y="4403350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190BE5C-6826-4A4A-AC5B-FB8B1443B37A}"/>
              </a:ext>
            </a:extLst>
          </p:cNvPr>
          <p:cNvSpPr/>
          <p:nvPr/>
        </p:nvSpPr>
        <p:spPr>
          <a:xfrm>
            <a:off x="3708026" y="410359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D123E9E6-C376-4EE9-BE66-6DE910DF30D0}"/>
              </a:ext>
            </a:extLst>
          </p:cNvPr>
          <p:cNvCxnSpPr>
            <a:cxnSpLocks/>
          </p:cNvCxnSpPr>
          <p:nvPr/>
        </p:nvCxnSpPr>
        <p:spPr>
          <a:xfrm>
            <a:off x="4176572" y="441455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B103420-4C38-412E-B34C-D0C5887C0D4A}"/>
              </a:ext>
            </a:extLst>
          </p:cNvPr>
          <p:cNvSpPr/>
          <p:nvPr/>
        </p:nvSpPr>
        <p:spPr>
          <a:xfrm>
            <a:off x="4590489" y="411479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114721C-81E1-4367-A1AF-D5910DA5D99F}"/>
              </a:ext>
            </a:extLst>
          </p:cNvPr>
          <p:cNvSpPr txBox="1"/>
          <p:nvPr/>
        </p:nvSpPr>
        <p:spPr>
          <a:xfrm>
            <a:off x="933730" y="477482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476768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D4FC5611-969B-4518-841F-F46D8B56E5B5}"/>
              </a:ext>
            </a:extLst>
          </p:cNvPr>
          <p:cNvSpPr txBox="1"/>
          <p:nvPr/>
        </p:nvSpPr>
        <p:spPr>
          <a:xfrm>
            <a:off x="698406" y="323962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20th July 2016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9AAB1BF5-A628-4B96-A87A-3443AFF62511}"/>
              </a:ext>
            </a:extLst>
          </p:cNvPr>
          <p:cNvCxnSpPr>
            <a:cxnSpLocks/>
          </p:cNvCxnSpPr>
          <p:nvPr/>
        </p:nvCxnSpPr>
        <p:spPr>
          <a:xfrm>
            <a:off x="5059036" y="4414556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58297C4-8801-4BF4-8EE7-426391FE4D27}"/>
              </a:ext>
            </a:extLst>
          </p:cNvPr>
          <p:cNvSpPr/>
          <p:nvPr/>
        </p:nvSpPr>
        <p:spPr>
          <a:xfrm>
            <a:off x="5481357" y="4137211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039D5D85-B082-483D-9785-67F3621CC370}"/>
              </a:ext>
            </a:extLst>
          </p:cNvPr>
          <p:cNvCxnSpPr>
            <a:cxnSpLocks/>
          </p:cNvCxnSpPr>
          <p:nvPr/>
        </p:nvCxnSpPr>
        <p:spPr>
          <a:xfrm>
            <a:off x="5949903" y="4448174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4BC9051-339D-45AF-8AD3-D289F50D1E95}"/>
              </a:ext>
            </a:extLst>
          </p:cNvPr>
          <p:cNvSpPr/>
          <p:nvPr/>
        </p:nvSpPr>
        <p:spPr>
          <a:xfrm>
            <a:off x="6363820" y="4148416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="" xmlns:a16="http://schemas.microsoft.com/office/drawing/2014/main" id="{E700B2BF-E501-4A07-9011-3A702D308282}"/>
              </a:ext>
            </a:extLst>
          </p:cNvPr>
          <p:cNvCxnSpPr>
            <a:cxnSpLocks/>
          </p:cNvCxnSpPr>
          <p:nvPr/>
        </p:nvCxnSpPr>
        <p:spPr>
          <a:xfrm>
            <a:off x="6832366" y="444817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B9EEDDC-14AB-4429-9A55-7D83713D0B22}"/>
              </a:ext>
            </a:extLst>
          </p:cNvPr>
          <p:cNvSpPr/>
          <p:nvPr/>
        </p:nvSpPr>
        <p:spPr>
          <a:xfrm>
            <a:off x="152960" y="4103594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C7A0E09C-DD0E-4CAC-9843-A0392A8A119A}"/>
              </a:ext>
            </a:extLst>
          </p:cNvPr>
          <p:cNvCxnSpPr>
            <a:cxnSpLocks/>
          </p:cNvCxnSpPr>
          <p:nvPr/>
        </p:nvCxnSpPr>
        <p:spPr>
          <a:xfrm>
            <a:off x="621506" y="4414557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7312354-A942-45E1-B3B0-B1FB79B4F540}"/>
              </a:ext>
            </a:extLst>
          </p:cNvPr>
          <p:cNvSpPr txBox="1"/>
          <p:nvPr/>
        </p:nvSpPr>
        <p:spPr>
          <a:xfrm>
            <a:off x="2715465" y="483085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478558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0DD8272E-FB05-4FCB-BE23-E8873285487E}"/>
              </a:ext>
            </a:extLst>
          </p:cNvPr>
          <p:cNvCxnSpPr>
            <a:cxnSpLocks/>
          </p:cNvCxnSpPr>
          <p:nvPr/>
        </p:nvCxnSpPr>
        <p:spPr>
          <a:xfrm flipV="1">
            <a:off x="4118828" y="3241417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3023B1E-8EE4-4E6A-81FB-DFDA334685A3}"/>
              </a:ext>
            </a:extLst>
          </p:cNvPr>
          <p:cNvSpPr/>
          <p:nvPr/>
        </p:nvSpPr>
        <p:spPr>
          <a:xfrm rot="20640000">
            <a:off x="3670502" y="3198126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="" xmlns:a16="http://schemas.microsoft.com/office/drawing/2014/main" id="{D3FFFD90-6DF6-464B-8577-BDC391AAFAED}"/>
              </a:ext>
            </a:extLst>
          </p:cNvPr>
          <p:cNvCxnSpPr>
            <a:cxnSpLocks/>
          </p:cNvCxnSpPr>
          <p:nvPr/>
        </p:nvCxnSpPr>
        <p:spPr>
          <a:xfrm flipV="1">
            <a:off x="4908842" y="2860417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23BE26A0-24D6-44F8-9C40-986C9620BB47}"/>
              </a:ext>
            </a:extLst>
          </p:cNvPr>
          <p:cNvSpPr/>
          <p:nvPr/>
        </p:nvSpPr>
        <p:spPr>
          <a:xfrm rot="20640000">
            <a:off x="4460516" y="2817126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="" xmlns:a16="http://schemas.microsoft.com/office/drawing/2014/main" id="{F7609123-C84A-4F77-9343-A666C6C30C37}"/>
              </a:ext>
            </a:extLst>
          </p:cNvPr>
          <p:cNvCxnSpPr>
            <a:cxnSpLocks/>
          </p:cNvCxnSpPr>
          <p:nvPr/>
        </p:nvCxnSpPr>
        <p:spPr>
          <a:xfrm flipV="1">
            <a:off x="5690452" y="2468210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CF0AFCFB-55E0-4E2D-BD2B-DD5784DE680F}"/>
              </a:ext>
            </a:extLst>
          </p:cNvPr>
          <p:cNvSpPr/>
          <p:nvPr/>
        </p:nvSpPr>
        <p:spPr>
          <a:xfrm rot="20640000">
            <a:off x="5216913" y="2424919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D0AB4FBF-B1D0-4D0C-BAD7-9680B3268C7A}"/>
              </a:ext>
            </a:extLst>
          </p:cNvPr>
          <p:cNvCxnSpPr>
            <a:cxnSpLocks/>
          </p:cNvCxnSpPr>
          <p:nvPr/>
        </p:nvCxnSpPr>
        <p:spPr>
          <a:xfrm flipV="1">
            <a:off x="3362431" y="3588798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0DD8272E-FB05-4FCB-BE23-E8873285487E}"/>
              </a:ext>
            </a:extLst>
          </p:cNvPr>
          <p:cNvCxnSpPr>
            <a:cxnSpLocks/>
          </p:cNvCxnSpPr>
          <p:nvPr/>
        </p:nvCxnSpPr>
        <p:spPr>
          <a:xfrm flipV="1">
            <a:off x="6789330" y="3305851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43023B1E-8EE4-4E6A-81FB-DFDA334685A3}"/>
              </a:ext>
            </a:extLst>
          </p:cNvPr>
          <p:cNvSpPr/>
          <p:nvPr/>
        </p:nvSpPr>
        <p:spPr>
          <a:xfrm rot="20640000">
            <a:off x="6341004" y="326256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="" xmlns:a16="http://schemas.microsoft.com/office/drawing/2014/main" id="{D3FFFD90-6DF6-464B-8577-BDC391AAFAED}"/>
              </a:ext>
            </a:extLst>
          </p:cNvPr>
          <p:cNvCxnSpPr>
            <a:cxnSpLocks/>
          </p:cNvCxnSpPr>
          <p:nvPr/>
        </p:nvCxnSpPr>
        <p:spPr>
          <a:xfrm flipV="1">
            <a:off x="7579344" y="2924851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23BE26A0-24D6-44F8-9C40-986C9620BB47}"/>
              </a:ext>
            </a:extLst>
          </p:cNvPr>
          <p:cNvSpPr/>
          <p:nvPr/>
        </p:nvSpPr>
        <p:spPr>
          <a:xfrm rot="20640000">
            <a:off x="7131018" y="288156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="" xmlns:a16="http://schemas.microsoft.com/office/drawing/2014/main" id="{F7609123-C84A-4F77-9343-A666C6C30C37}"/>
              </a:ext>
            </a:extLst>
          </p:cNvPr>
          <p:cNvCxnSpPr>
            <a:cxnSpLocks/>
          </p:cNvCxnSpPr>
          <p:nvPr/>
        </p:nvCxnSpPr>
        <p:spPr>
          <a:xfrm flipV="1">
            <a:off x="8360954" y="2532644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CF0AFCFB-55E0-4E2D-BD2B-DD5784DE680F}"/>
              </a:ext>
            </a:extLst>
          </p:cNvPr>
          <p:cNvSpPr/>
          <p:nvPr/>
        </p:nvSpPr>
        <p:spPr>
          <a:xfrm rot="20640000">
            <a:off x="7887415" y="2489353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="" xmlns:a16="http://schemas.microsoft.com/office/drawing/2014/main" id="{D0AB4FBF-B1D0-4D0C-BAD7-9680B3268C7A}"/>
              </a:ext>
            </a:extLst>
          </p:cNvPr>
          <p:cNvCxnSpPr>
            <a:cxnSpLocks/>
          </p:cNvCxnSpPr>
          <p:nvPr/>
        </p:nvCxnSpPr>
        <p:spPr>
          <a:xfrm flipV="1">
            <a:off x="6032933" y="3653232"/>
            <a:ext cx="336176" cy="145675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5F7CB743-B181-4838-850B-3A0E26B375DC}"/>
              </a:ext>
            </a:extLst>
          </p:cNvPr>
          <p:cNvSpPr/>
          <p:nvPr/>
        </p:nvSpPr>
        <p:spPr>
          <a:xfrm>
            <a:off x="7246282" y="4137210"/>
            <a:ext cx="470648" cy="6275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6760EBA-8952-4CB4-95FF-B969EA6A6BE8}"/>
              </a:ext>
            </a:extLst>
          </p:cNvPr>
          <p:cNvSpPr txBox="1"/>
          <p:nvPr/>
        </p:nvSpPr>
        <p:spPr>
          <a:xfrm>
            <a:off x="5846109" y="190051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Bitcoin Cash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DF89C4F7-97FA-4797-8E62-642EFA74C283}"/>
              </a:ext>
            </a:extLst>
          </p:cNvPr>
          <p:cNvSpPr txBox="1"/>
          <p:nvPr/>
        </p:nvSpPr>
        <p:spPr>
          <a:xfrm>
            <a:off x="8115300" y="197895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Bitcoin Gold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7B90EAF5-CCEF-4E6A-9C81-3D4E438351F7}"/>
              </a:ext>
            </a:extLst>
          </p:cNvPr>
          <p:cNvSpPr txBox="1"/>
          <p:nvPr/>
        </p:nvSpPr>
        <p:spPr>
          <a:xfrm>
            <a:off x="8199344" y="426495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Bitcoin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="" xmlns:a16="http://schemas.microsoft.com/office/drawing/2014/main" id="{A66C21B5-A664-4772-8816-2411B4B167D0}"/>
              </a:ext>
            </a:extLst>
          </p:cNvPr>
          <p:cNvCxnSpPr>
            <a:cxnSpLocks/>
          </p:cNvCxnSpPr>
          <p:nvPr/>
        </p:nvCxnSpPr>
        <p:spPr>
          <a:xfrm>
            <a:off x="7714829" y="4448173"/>
            <a:ext cx="411816" cy="0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D35FBF2D-3B9D-4CE5-A769-07C2B9626DA4}"/>
              </a:ext>
            </a:extLst>
          </p:cNvPr>
          <p:cNvSpPr txBox="1"/>
          <p:nvPr/>
        </p:nvSpPr>
        <p:spPr>
          <a:xfrm>
            <a:off x="5421686" y="483085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cs typeface="Calibri"/>
              </a:rPr>
              <a:t>491407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37B422F2-A1F6-4F86-9B2A-4B8228378E9D}"/>
              </a:ext>
            </a:extLst>
          </p:cNvPr>
          <p:cNvSpPr txBox="1"/>
          <p:nvPr/>
        </p:nvSpPr>
        <p:spPr>
          <a:xfrm>
            <a:off x="8163625" y="171225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No ascii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B99DB5C2-7A70-4A38-8151-1ADEBAF5D491}"/>
              </a:ext>
            </a:extLst>
          </p:cNvPr>
          <p:cNvSpPr txBox="1"/>
          <p:nvPr/>
        </p:nvSpPr>
        <p:spPr>
          <a:xfrm>
            <a:off x="8220775" y="519840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err="1">
                <a:cs typeface="Calibri"/>
              </a:rPr>
              <a:t>Sigwit,ascii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4161BCB1-690F-4B6E-87C7-31FBD35B1780}"/>
              </a:ext>
            </a:extLst>
          </p:cNvPr>
          <p:cNvSpPr txBox="1"/>
          <p:nvPr/>
        </p:nvSpPr>
        <p:spPr>
          <a:xfrm>
            <a:off x="5103159" y="173859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cs typeface="Calibri"/>
              </a:rPr>
              <a:t>4MB</a:t>
            </a:r>
          </a:p>
        </p:txBody>
      </p:sp>
    </p:spTree>
    <p:extLst>
      <p:ext uri="{BB962C8B-B14F-4D97-AF65-F5344CB8AC3E}">
        <p14:creationId xmlns:p14="http://schemas.microsoft.com/office/powerpoint/2010/main" val="197369527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C0E455-F42B-419D-B7BD-B8CDBC2A3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7500" y="639098"/>
            <a:ext cx="3609804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ICO's</a:t>
            </a:r>
          </a:p>
        </p:txBody>
      </p:sp>
      <p:pic>
        <p:nvPicPr>
          <p:cNvPr id="4" name="Picture 3" descr="Glasses on top of a book">
            <a:extLst>
              <a:ext uri="{FF2B5EF4-FFF2-40B4-BE49-F238E27FC236}">
                <a16:creationId xmlns="" xmlns:a16="http://schemas.microsoft.com/office/drawing/2014/main" id="{97C16344-CD55-43EF-AAD1-4E8284F739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2" r="26521" b="-2"/>
          <a:stretch/>
        </p:blipFill>
        <p:spPr>
          <a:xfrm>
            <a:off x="475499" y="640081"/>
            <a:ext cx="4096501" cy="5054156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F85B92BC-678C-4E14-97E6-3227DEF863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D2644120-A6B9-4D5C-8A60-E2F4CC220E7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96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E985B7-2979-4D50-4D3D-5D196719E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Token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="" xmlns:a16="http://schemas.microsoft.com/office/drawing/2014/main" id="{A229D2C7-4CC9-B426-1685-67FFBB9421FF}"/>
              </a:ext>
            </a:extLst>
          </p:cNvPr>
          <p:cNvSpPr txBox="1"/>
          <p:nvPr/>
        </p:nvSpPr>
        <p:spPr>
          <a:xfrm>
            <a:off x="476365" y="2009443"/>
            <a:ext cx="8739552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Char char="•"/>
            </a:pPr>
            <a:r>
              <a:rPr lang="en-US" sz="2400" b="1">
                <a:ea typeface="+mn-lt"/>
                <a:cs typeface="+mn-lt"/>
              </a:rPr>
              <a:t>Tokens</a:t>
            </a:r>
            <a:r>
              <a:rPr lang="en-US" sz="2400">
                <a:ea typeface="+mn-lt"/>
                <a:cs typeface="+mn-lt"/>
              </a:rPr>
              <a:t> are a type of </a:t>
            </a:r>
            <a:r>
              <a:rPr lang="en-US" sz="2400" b="1">
                <a:ea typeface="+mn-lt"/>
                <a:cs typeface="+mn-lt"/>
              </a:rPr>
              <a:t>cryptocurrency</a:t>
            </a:r>
            <a:r>
              <a:rPr lang="en-US" sz="2400">
                <a:ea typeface="+mn-lt"/>
                <a:cs typeface="+mn-lt"/>
              </a:rPr>
              <a:t> that represents an asset or specific use and resides on their </a:t>
            </a:r>
            <a:r>
              <a:rPr lang="en-US" sz="2400" b="1">
                <a:ea typeface="+mn-lt"/>
                <a:cs typeface="+mn-lt"/>
              </a:rPr>
              <a:t>blockchain</a:t>
            </a:r>
            <a:r>
              <a:rPr lang="en-US" sz="2400">
                <a:ea typeface="+mn-lt"/>
                <a:cs typeface="+mn-lt"/>
              </a:rPr>
              <a:t>.</a:t>
            </a:r>
            <a:endParaRPr lang="en-US">
              <a:cs typeface="Calibri" panose="020F0502020204030204"/>
            </a:endParaRPr>
          </a:p>
        </p:txBody>
      </p:sp>
      <p:pic>
        <p:nvPicPr>
          <p:cNvPr id="4" name="Picture 3" descr="Shape, rectangle&#10;&#10;Description automatically generated">
            <a:extLst>
              <a:ext uri="{FF2B5EF4-FFF2-40B4-BE49-F238E27FC236}">
                <a16:creationId xmlns="" xmlns:a16="http://schemas.microsoft.com/office/drawing/2014/main" id="{C8E80E27-EA41-D481-9B63-C00F90C6E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420" y="2596149"/>
            <a:ext cx="1898073" cy="3591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BD71FFA-A786-3798-6961-EE9C98528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940" y="4028509"/>
            <a:ext cx="1440180" cy="1737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6C3048F-4976-2E17-D618-BA502D7D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" y="3754389"/>
            <a:ext cx="975360" cy="1848582"/>
          </a:xfrm>
          <a:prstGeom prst="rect">
            <a:avLst/>
          </a:prstGeom>
        </p:spPr>
      </p:pic>
      <p:pic>
        <p:nvPicPr>
          <p:cNvPr id="7" name="Picture 6" descr="Schematic&#10;&#10;Description automatically generated">
            <a:extLst>
              <a:ext uri="{FF2B5EF4-FFF2-40B4-BE49-F238E27FC236}">
                <a16:creationId xmlns="" xmlns:a16="http://schemas.microsoft.com/office/drawing/2014/main" id="{FC591723-EB6F-46B1-2976-1863E695E6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8120" y="3754389"/>
            <a:ext cx="1158240" cy="212290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B0DEB939-43A0-AF31-F8E8-9FAFC114B315}"/>
              </a:ext>
            </a:extLst>
          </p:cNvPr>
          <p:cNvCxnSpPr/>
          <p:nvPr/>
        </p:nvCxnSpPr>
        <p:spPr>
          <a:xfrm>
            <a:off x="1684020" y="4892040"/>
            <a:ext cx="8458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3ADA56BC-9147-228A-0327-B7C6123E49EB}"/>
              </a:ext>
            </a:extLst>
          </p:cNvPr>
          <p:cNvCxnSpPr>
            <a:cxnSpLocks/>
          </p:cNvCxnSpPr>
          <p:nvPr/>
        </p:nvCxnSpPr>
        <p:spPr>
          <a:xfrm>
            <a:off x="4846319" y="4841240"/>
            <a:ext cx="8458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F0E40926-73C9-56B7-DA65-567E492361DC}"/>
              </a:ext>
            </a:extLst>
          </p:cNvPr>
          <p:cNvCxnSpPr>
            <a:cxnSpLocks/>
          </p:cNvCxnSpPr>
          <p:nvPr/>
        </p:nvCxnSpPr>
        <p:spPr>
          <a:xfrm>
            <a:off x="6804659" y="4892040"/>
            <a:ext cx="8458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60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E9C629-79C3-4DEC-BFAA-932D188EF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Initial Coin Offering (ICO)</a:t>
            </a:r>
            <a:endParaRPr lang="en-US" b="1">
              <a:latin typeface="Times New Roman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9324083E-D011-4945-B498-073DC2F51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85" y="2781963"/>
            <a:ext cx="1292600" cy="11564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0235CBE-22C3-440D-A9D3-AD917981635D}"/>
              </a:ext>
            </a:extLst>
          </p:cNvPr>
          <p:cNvSpPr txBox="1"/>
          <p:nvPr/>
        </p:nvSpPr>
        <p:spPr>
          <a:xfrm>
            <a:off x="2381391" y="2659716"/>
            <a:ext cx="119300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Initial Capital</a:t>
            </a:r>
          </a:p>
        </p:txBody>
      </p:sp>
      <p:pic>
        <p:nvPicPr>
          <p:cNvPr id="8" name="Picture 8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B1F7D398-0933-4A7C-8C11-6556BE0BF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830" y="2855259"/>
            <a:ext cx="1334621" cy="99060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DB2CD43B-2A9F-4372-BD4F-CC5AD9A544FA}"/>
              </a:ext>
            </a:extLst>
          </p:cNvPr>
          <p:cNvCxnSpPr/>
          <p:nvPr/>
        </p:nvCxnSpPr>
        <p:spPr>
          <a:xfrm flipV="1">
            <a:off x="2237254" y="3180230"/>
            <a:ext cx="1383365" cy="156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9330BDF3-8B48-4104-B9A0-0D8948C39CB7}"/>
              </a:ext>
            </a:extLst>
          </p:cNvPr>
          <p:cNvCxnSpPr/>
          <p:nvPr/>
        </p:nvCxnSpPr>
        <p:spPr>
          <a:xfrm flipH="1">
            <a:off x="2221286" y="3649756"/>
            <a:ext cx="1415303" cy="17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D9F58234-902D-4A36-8013-B720922060C0}"/>
              </a:ext>
            </a:extLst>
          </p:cNvPr>
          <p:cNvCxnSpPr>
            <a:cxnSpLocks/>
          </p:cNvCxnSpPr>
          <p:nvPr/>
        </p:nvCxnSpPr>
        <p:spPr>
          <a:xfrm flipV="1">
            <a:off x="4489636" y="3124200"/>
            <a:ext cx="1383365" cy="156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F01E5F54-09A4-41D5-9CAD-C64728F37478}"/>
              </a:ext>
            </a:extLst>
          </p:cNvPr>
          <p:cNvCxnSpPr>
            <a:cxnSpLocks/>
          </p:cNvCxnSpPr>
          <p:nvPr/>
        </p:nvCxnSpPr>
        <p:spPr>
          <a:xfrm flipH="1">
            <a:off x="4490476" y="3593726"/>
            <a:ext cx="1415303" cy="17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7E1293D-3ACB-4C88-BAE4-567C57319A4F}"/>
              </a:ext>
            </a:extLst>
          </p:cNvPr>
          <p:cNvSpPr txBox="1"/>
          <p:nvPr/>
        </p:nvSpPr>
        <p:spPr>
          <a:xfrm>
            <a:off x="4780850" y="366264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Profit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55352A4-9BDA-4F9B-B3D4-0442A3B6CDC3}"/>
              </a:ext>
            </a:extLst>
          </p:cNvPr>
          <p:cNvSpPr txBox="1"/>
          <p:nvPr/>
        </p:nvSpPr>
        <p:spPr>
          <a:xfrm>
            <a:off x="4486694" y="266531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Services &amp; Products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4909773-DE86-495F-958D-91C616E39448}"/>
              </a:ext>
            </a:extLst>
          </p:cNvPr>
          <p:cNvSpPr txBox="1"/>
          <p:nvPr/>
        </p:nvSpPr>
        <p:spPr>
          <a:xfrm>
            <a:off x="2427614" y="3720352"/>
            <a:ext cx="9215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Shares</a:t>
            </a:r>
          </a:p>
        </p:txBody>
      </p:sp>
      <p:pic>
        <p:nvPicPr>
          <p:cNvPr id="15" name="Picture 15">
            <a:extLst>
              <a:ext uri="{FF2B5EF4-FFF2-40B4-BE49-F238E27FC236}">
                <a16:creationId xmlns="" xmlns:a16="http://schemas.microsoft.com/office/drawing/2014/main" id="{402AF0A1-40A7-491B-8EBB-249DB8036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726" y="2320872"/>
            <a:ext cx="2057400" cy="1611141"/>
          </a:xfrm>
          <a:prstGeom prst="rect">
            <a:avLst/>
          </a:prstGeom>
        </p:spPr>
      </p:pic>
      <p:pic>
        <p:nvPicPr>
          <p:cNvPr id="16" name="Picture 16" descr="Icon&#10;&#10;Description automatically generated">
            <a:extLst>
              <a:ext uri="{FF2B5EF4-FFF2-40B4-BE49-F238E27FC236}">
                <a16:creationId xmlns="" xmlns:a16="http://schemas.microsoft.com/office/drawing/2014/main" id="{8CC3B3DD-7E02-4195-8C5B-2A392AF79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7610" y="4379828"/>
            <a:ext cx="1015253" cy="1908347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F6BF9E5B-68C9-499E-9A56-50BFCDB069EC}"/>
              </a:ext>
            </a:extLst>
          </p:cNvPr>
          <p:cNvCxnSpPr/>
          <p:nvPr/>
        </p:nvCxnSpPr>
        <p:spPr>
          <a:xfrm flipH="1" flipV="1">
            <a:off x="4300438" y="3889171"/>
            <a:ext cx="2143125" cy="1295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AB87DC1-6BE6-4A65-8C12-E458E1D1E0BE}"/>
              </a:ext>
            </a:extLst>
          </p:cNvPr>
          <p:cNvSpPr txBox="1"/>
          <p:nvPr/>
        </p:nvSpPr>
        <p:spPr>
          <a:xfrm rot="1320000">
            <a:off x="5276821" y="4355968"/>
            <a:ext cx="72151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Cash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725E0817-CEF0-4665-ADF5-2EC0C2FE7F05}"/>
              </a:ext>
            </a:extLst>
          </p:cNvPr>
          <p:cNvCxnSpPr>
            <a:cxnSpLocks/>
          </p:cNvCxnSpPr>
          <p:nvPr/>
        </p:nvCxnSpPr>
        <p:spPr>
          <a:xfrm>
            <a:off x="4093944" y="4123043"/>
            <a:ext cx="2314575" cy="14382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06B01C6-CBB7-4C7F-9701-79B4B8845924}"/>
              </a:ext>
            </a:extLst>
          </p:cNvPr>
          <p:cNvSpPr txBox="1"/>
          <p:nvPr/>
        </p:nvSpPr>
        <p:spPr>
          <a:xfrm rot="1500000">
            <a:off x="4870776" y="4872877"/>
            <a:ext cx="9215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Shares</a:t>
            </a:r>
          </a:p>
        </p:txBody>
      </p:sp>
    </p:spTree>
    <p:extLst>
      <p:ext uri="{BB962C8B-B14F-4D97-AF65-F5344CB8AC3E}">
        <p14:creationId xmlns:p14="http://schemas.microsoft.com/office/powerpoint/2010/main" val="371701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4" grpId="0"/>
      <p:bldP spid="12" grpId="0"/>
      <p:bldP spid="21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E9C629-79C3-4DEC-BFAA-932D188EF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Initial Coin Offering (ICO)</a:t>
            </a:r>
            <a:endParaRPr lang="en-US" b="1">
              <a:latin typeface="Times New Roman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9324083E-D011-4945-B498-073DC2F51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85" y="2781963"/>
            <a:ext cx="1292600" cy="11564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0235CBE-22C3-440D-A9D3-AD917981635D}"/>
              </a:ext>
            </a:extLst>
          </p:cNvPr>
          <p:cNvSpPr txBox="1"/>
          <p:nvPr/>
        </p:nvSpPr>
        <p:spPr>
          <a:xfrm>
            <a:off x="2381391" y="2659716"/>
            <a:ext cx="119300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Initial Capital</a:t>
            </a:r>
          </a:p>
        </p:txBody>
      </p:sp>
      <p:pic>
        <p:nvPicPr>
          <p:cNvPr id="8" name="Picture 8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B1F7D398-0933-4A7C-8C11-6556BE0BF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830" y="2855259"/>
            <a:ext cx="1334621" cy="99060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DB2CD43B-2A9F-4372-BD4F-CC5AD9A544FA}"/>
              </a:ext>
            </a:extLst>
          </p:cNvPr>
          <p:cNvCxnSpPr/>
          <p:nvPr/>
        </p:nvCxnSpPr>
        <p:spPr>
          <a:xfrm flipV="1">
            <a:off x="2237254" y="3180230"/>
            <a:ext cx="1383365" cy="156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9330BDF3-8B48-4104-B9A0-0D8948C39CB7}"/>
              </a:ext>
            </a:extLst>
          </p:cNvPr>
          <p:cNvCxnSpPr/>
          <p:nvPr/>
        </p:nvCxnSpPr>
        <p:spPr>
          <a:xfrm flipH="1">
            <a:off x="2221286" y="3649756"/>
            <a:ext cx="1415303" cy="17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D9F58234-902D-4A36-8013-B720922060C0}"/>
              </a:ext>
            </a:extLst>
          </p:cNvPr>
          <p:cNvCxnSpPr>
            <a:cxnSpLocks/>
          </p:cNvCxnSpPr>
          <p:nvPr/>
        </p:nvCxnSpPr>
        <p:spPr>
          <a:xfrm flipV="1">
            <a:off x="4489636" y="3124200"/>
            <a:ext cx="1383365" cy="156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F01E5F54-09A4-41D5-9CAD-C64728F37478}"/>
              </a:ext>
            </a:extLst>
          </p:cNvPr>
          <p:cNvCxnSpPr>
            <a:cxnSpLocks/>
          </p:cNvCxnSpPr>
          <p:nvPr/>
        </p:nvCxnSpPr>
        <p:spPr>
          <a:xfrm flipH="1">
            <a:off x="4490476" y="3593726"/>
            <a:ext cx="1415303" cy="17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7E1293D-3ACB-4C88-BAE4-567C57319A4F}"/>
              </a:ext>
            </a:extLst>
          </p:cNvPr>
          <p:cNvSpPr txBox="1"/>
          <p:nvPr/>
        </p:nvSpPr>
        <p:spPr>
          <a:xfrm>
            <a:off x="4780850" y="366264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Profit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55352A4-9BDA-4F9B-B3D4-0442A3B6CDC3}"/>
              </a:ext>
            </a:extLst>
          </p:cNvPr>
          <p:cNvSpPr txBox="1"/>
          <p:nvPr/>
        </p:nvSpPr>
        <p:spPr>
          <a:xfrm>
            <a:off x="4486694" y="266531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Services &amp; Products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4909773-DE86-495F-958D-91C616E39448}"/>
              </a:ext>
            </a:extLst>
          </p:cNvPr>
          <p:cNvSpPr txBox="1"/>
          <p:nvPr/>
        </p:nvSpPr>
        <p:spPr>
          <a:xfrm>
            <a:off x="2427614" y="3720352"/>
            <a:ext cx="9215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00B050"/>
                </a:solidFill>
                <a:cs typeface="Calibri"/>
              </a:rPr>
              <a:t>Tokens</a:t>
            </a:r>
          </a:p>
        </p:txBody>
      </p:sp>
      <p:pic>
        <p:nvPicPr>
          <p:cNvPr id="15" name="Picture 15">
            <a:extLst>
              <a:ext uri="{FF2B5EF4-FFF2-40B4-BE49-F238E27FC236}">
                <a16:creationId xmlns="" xmlns:a16="http://schemas.microsoft.com/office/drawing/2014/main" id="{402AF0A1-40A7-491B-8EBB-249DB8036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726" y="2320872"/>
            <a:ext cx="2057400" cy="1611141"/>
          </a:xfrm>
          <a:prstGeom prst="rect">
            <a:avLst/>
          </a:prstGeom>
        </p:spPr>
      </p:pic>
      <p:pic>
        <p:nvPicPr>
          <p:cNvPr id="16" name="Picture 16" descr="Icon&#10;&#10;Description automatically generated">
            <a:extLst>
              <a:ext uri="{FF2B5EF4-FFF2-40B4-BE49-F238E27FC236}">
                <a16:creationId xmlns="" xmlns:a16="http://schemas.microsoft.com/office/drawing/2014/main" id="{8CC3B3DD-7E02-4195-8C5B-2A392AF79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7610" y="4379828"/>
            <a:ext cx="1015253" cy="1908347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F6BF9E5B-68C9-499E-9A56-50BFCDB069EC}"/>
              </a:ext>
            </a:extLst>
          </p:cNvPr>
          <p:cNvCxnSpPr/>
          <p:nvPr/>
        </p:nvCxnSpPr>
        <p:spPr>
          <a:xfrm flipH="1" flipV="1">
            <a:off x="4300438" y="3889171"/>
            <a:ext cx="2143125" cy="1295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AB87DC1-6BE6-4A65-8C12-E458E1D1E0BE}"/>
              </a:ext>
            </a:extLst>
          </p:cNvPr>
          <p:cNvSpPr txBox="1"/>
          <p:nvPr/>
        </p:nvSpPr>
        <p:spPr>
          <a:xfrm rot="1320000">
            <a:off x="5276821" y="4355968"/>
            <a:ext cx="72151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Cash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725E0817-CEF0-4665-ADF5-2EC0C2FE7F05}"/>
              </a:ext>
            </a:extLst>
          </p:cNvPr>
          <p:cNvCxnSpPr>
            <a:cxnSpLocks/>
          </p:cNvCxnSpPr>
          <p:nvPr/>
        </p:nvCxnSpPr>
        <p:spPr>
          <a:xfrm>
            <a:off x="4093944" y="4123043"/>
            <a:ext cx="2314575" cy="14382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06B01C6-CBB7-4C7F-9701-79B4B8845924}"/>
              </a:ext>
            </a:extLst>
          </p:cNvPr>
          <p:cNvSpPr txBox="1"/>
          <p:nvPr/>
        </p:nvSpPr>
        <p:spPr>
          <a:xfrm rot="1500000">
            <a:off x="4870776" y="4872877"/>
            <a:ext cx="9215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00B050"/>
                </a:solidFill>
                <a:cs typeface="Calibri"/>
              </a:rPr>
              <a:t>Tokens</a:t>
            </a:r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59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4" grpId="0"/>
      <p:bldP spid="12" grpId="0"/>
      <p:bldP spid="21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032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Alt Coins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j-cs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80518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52F172-034E-45D1-B274-AABD00194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Alt Coins</a:t>
            </a:r>
            <a:endParaRPr lang="en-US">
              <a:latin typeface="Times"/>
              <a:cs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83C72C-247C-F2D1-8B07-ED46262BF979}"/>
              </a:ext>
            </a:extLst>
          </p:cNvPr>
          <p:cNvSpPr txBox="1"/>
          <p:nvPr/>
        </p:nvSpPr>
        <p:spPr>
          <a:xfrm>
            <a:off x="883357" y="2071511"/>
            <a:ext cx="714445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202124"/>
                </a:solidFill>
                <a:latin typeface="arial"/>
                <a:cs typeface="arial"/>
              </a:rPr>
              <a:t>Altcoins are generally defined as </a:t>
            </a:r>
            <a:r>
              <a:rPr lang="en-US" b="1">
                <a:solidFill>
                  <a:srgbClr val="202124"/>
                </a:solidFill>
                <a:latin typeface="arial"/>
                <a:cs typeface="arial"/>
              </a:rPr>
              <a:t>all cryptocurrencies other than Bitcoin (BTC)</a:t>
            </a:r>
            <a:r>
              <a:rPr lang="en-US">
                <a:solidFill>
                  <a:srgbClr val="202124"/>
                </a:solidFill>
                <a:latin typeface="arial"/>
                <a:cs typeface="arial"/>
              </a:rPr>
              <a:t>.</a:t>
            </a:r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8123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3826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EE44AA-971F-441E-BB2B-6492B9E0E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Alt Coins</a:t>
            </a:r>
            <a:endParaRPr lang="en-US" b="1">
              <a:latin typeface="Times New Roman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FE047580-4D14-4F8A-9E6E-AA6D5ECC0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811" y="4662207"/>
            <a:ext cx="1678781" cy="685800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B3FAB6A4-2A16-4A7F-A5CA-9542D468E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177" y="4884644"/>
            <a:ext cx="1407319" cy="68580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16A6070F-61FE-467E-9586-4F445D4D9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6340" y="2926138"/>
            <a:ext cx="1428750" cy="71437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0931CDB0-FCA8-42C0-BAB7-AFDECB484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2587" y="2465294"/>
            <a:ext cx="1550194" cy="819150"/>
          </a:xfrm>
          <a:prstGeom prst="rect">
            <a:avLst/>
          </a:prstGeom>
        </p:spPr>
      </p:pic>
      <p:pic>
        <p:nvPicPr>
          <p:cNvPr id="7" name="Picture 7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FAA04277-2938-4704-B3E0-274B5B9889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1212" y="1940020"/>
            <a:ext cx="1357313" cy="714375"/>
          </a:xfrm>
          <a:prstGeom prst="rect">
            <a:avLst/>
          </a:prstGeom>
        </p:spPr>
      </p:pic>
      <p:pic>
        <p:nvPicPr>
          <p:cNvPr id="9" name="Picture 9" descr="Logo, company name&#10;&#10;Description automatically generated">
            <a:extLst>
              <a:ext uri="{FF2B5EF4-FFF2-40B4-BE49-F238E27FC236}">
                <a16:creationId xmlns="" xmlns:a16="http://schemas.microsoft.com/office/drawing/2014/main" id="{CB28AE15-41C9-4FEB-9265-B9F898E611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3725" y="5215499"/>
            <a:ext cx="1535906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7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EE44AA-971F-441E-BB2B-6492B9E0E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What is the need of Alt Coins ?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072113B-3757-71B0-3ECF-DF5ECC32B872}"/>
              </a:ext>
            </a:extLst>
          </p:cNvPr>
          <p:cNvSpPr/>
          <p:nvPr/>
        </p:nvSpPr>
        <p:spPr>
          <a:xfrm>
            <a:off x="3255434" y="2642542"/>
            <a:ext cx="1933222" cy="6302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Calibri"/>
              </a:rPr>
              <a:t>Application and Uses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9C54F7C-DBDF-8FCF-88DD-8A56778AF087}"/>
              </a:ext>
            </a:extLst>
          </p:cNvPr>
          <p:cNvSpPr/>
          <p:nvPr/>
        </p:nvSpPr>
        <p:spPr>
          <a:xfrm>
            <a:off x="3254904" y="3508140"/>
            <a:ext cx="1933575" cy="6302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Protocol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499A778-0B42-6660-55AC-58213B036ACB}"/>
              </a:ext>
            </a:extLst>
          </p:cNvPr>
          <p:cNvSpPr/>
          <p:nvPr/>
        </p:nvSpPr>
        <p:spPr>
          <a:xfrm>
            <a:off x="3255434" y="4373505"/>
            <a:ext cx="1933222" cy="6302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Technology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7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46B7728-EA8A-445C-860E-73F73FBEDCE8}"/>
              </a:ext>
            </a:extLst>
          </p:cNvPr>
          <p:cNvSpPr txBox="1"/>
          <p:nvPr/>
        </p:nvSpPr>
        <p:spPr>
          <a:xfrm>
            <a:off x="3543300" y="3200400"/>
            <a:ext cx="318474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pic>
        <p:nvPicPr>
          <p:cNvPr id="4" name="Picture 4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E1764914-B46F-4AB9-A986-C69AD1C3A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-196"/>
            <a:ext cx="9169400" cy="685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8962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A1D7BBF2-C5BD-4A4A-9523-015D99F4D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44" y="705780"/>
            <a:ext cx="8531790" cy="5529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993A19-E173-4414-8FCE-7EA1C7849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>
                <a:cs typeface="Calibri Light"/>
              </a:rPr>
              <a:t>Mode of Contact</a:t>
            </a:r>
          </a:p>
        </p:txBody>
      </p:sp>
    </p:spTree>
    <p:extLst>
      <p:ext uri="{BB962C8B-B14F-4D97-AF65-F5344CB8AC3E}">
        <p14:creationId xmlns:p14="http://schemas.microsoft.com/office/powerpoint/2010/main" val="293141014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90176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FB6EEAF-1A92-4CED-9D64-42E68D5B816B}"/>
              </a:ext>
            </a:extLst>
          </p:cNvPr>
          <p:cNvSpPr txBox="1"/>
          <p:nvPr/>
        </p:nvSpPr>
        <p:spPr>
          <a:xfrm>
            <a:off x="3543301" y="3200400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3090A0D9-619D-4F86-B978-A5C18A83C893}"/>
              </a:ext>
            </a:extLst>
          </p:cNvPr>
          <p:cNvSpPr>
            <a:spLocks noGrp="1"/>
          </p:cNvSpPr>
          <p:nvPr/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latin typeface="Times New Roman"/>
                <a:ea typeface="+mj-lt"/>
                <a:cs typeface="+mj-lt"/>
              </a:rPr>
              <a:t>Prerequisite for Implementation of Blockchain(Coding Part)</a:t>
            </a:r>
            <a:endParaRPr lang="en-US" b="1">
              <a:latin typeface="Times New Roman"/>
              <a:cs typeface="Calibri Ligh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979EA386-B76E-4D99-94AA-E8729B75EEEE}"/>
              </a:ext>
            </a:extLst>
          </p:cNvPr>
          <p:cNvSpPr>
            <a:spLocks noGrp="1"/>
          </p:cNvSpPr>
          <p:nvPr/>
        </p:nvSpPr>
        <p:spPr>
          <a:xfrm>
            <a:off x="822960" y="1845734"/>
            <a:ext cx="7543800" cy="4023360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F0502020204030204" pitchFamily="34" charset="0"/>
              <a:buChar char="•"/>
            </a:pPr>
            <a:endParaRPr lang="en-US" b="1">
              <a:latin typeface="Times New Roman"/>
              <a:cs typeface="Calibri"/>
            </a:endParaRPr>
          </a:p>
          <a:p>
            <a:pPr marL="457200" indent="-457200">
              <a:buFont typeface="Arial" panose="020F0502020204030204" pitchFamily="34" charset="0"/>
              <a:buChar char="•"/>
            </a:pPr>
            <a:endParaRPr lang="en-US">
              <a:cs typeface="Calibri"/>
            </a:endParaRPr>
          </a:p>
          <a:p>
            <a:pPr marL="0" indent="0">
              <a:buNone/>
            </a:pPr>
            <a:endParaRPr lang="en-US">
              <a:cs typeface="Calibri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66EB0398-B7FC-408A-AEBD-E8AE5B9AF775}"/>
              </a:ext>
            </a:extLst>
          </p:cNvPr>
          <p:cNvSpPr/>
          <p:nvPr/>
        </p:nvSpPr>
        <p:spPr>
          <a:xfrm>
            <a:off x="2788606" y="2470760"/>
            <a:ext cx="2732239" cy="2880984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chemeClr val="bg1"/>
                </a:solidFill>
                <a:latin typeface="Times New Roman"/>
              </a:rPr>
              <a:t>Python- Basic+ OOPS concept</a:t>
            </a:r>
            <a:endParaRPr lang="en-US" sz="20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417124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F9A654C-C8CB-45DF-A4A3-722AE05F16E5}"/>
              </a:ext>
            </a:extLst>
          </p:cNvPr>
          <p:cNvSpPr/>
          <p:nvPr/>
        </p:nvSpPr>
        <p:spPr>
          <a:xfrm>
            <a:off x="878682" y="1152526"/>
            <a:ext cx="2450306" cy="88582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b="1" err="1">
                <a:latin typeface="Times New Roman"/>
                <a:cs typeface="Calibri"/>
              </a:rPr>
              <a:t>Decenteralization</a:t>
            </a:r>
            <a:endParaRPr lang="en-US" sz="2400" b="1" err="1">
              <a:latin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998BBA6-5B9A-46B5-988E-973754820C56}"/>
              </a:ext>
            </a:extLst>
          </p:cNvPr>
          <p:cNvSpPr/>
          <p:nvPr/>
        </p:nvSpPr>
        <p:spPr>
          <a:xfrm>
            <a:off x="878682" y="2786064"/>
            <a:ext cx="2450306" cy="88582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b="1">
                <a:latin typeface="Times New Roman"/>
                <a:cs typeface="Calibri"/>
              </a:rPr>
              <a:t>Immutability</a:t>
            </a:r>
            <a:endParaRPr lang="en-US" sz="2400" b="1">
              <a:latin typeface="Times New Roman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562D2AA-ED65-4206-8973-C604BD124541}"/>
              </a:ext>
            </a:extLst>
          </p:cNvPr>
          <p:cNvSpPr/>
          <p:nvPr/>
        </p:nvSpPr>
        <p:spPr>
          <a:xfrm>
            <a:off x="878682" y="4419601"/>
            <a:ext cx="2450306" cy="88582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b="1" err="1">
                <a:latin typeface="Times New Roman"/>
                <a:cs typeface="Calibri"/>
              </a:rPr>
              <a:t>Transperancy</a:t>
            </a:r>
            <a:endParaRPr lang="en-US" sz="2400" b="1" err="1">
              <a:latin typeface="Times New Roman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24667F5-04AA-472A-AE36-572AD0A82B07}"/>
              </a:ext>
            </a:extLst>
          </p:cNvPr>
          <p:cNvSpPr/>
          <p:nvPr/>
        </p:nvSpPr>
        <p:spPr>
          <a:xfrm>
            <a:off x="6487716" y="142557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Banks</a:t>
            </a:r>
            <a:endParaRPr lang="en-US" sz="2000" b="1">
              <a:latin typeface="Times New Roman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0C3E058-8DDA-403B-98D6-2E4F8CB20F63}"/>
              </a:ext>
            </a:extLst>
          </p:cNvPr>
          <p:cNvSpPr/>
          <p:nvPr/>
        </p:nvSpPr>
        <p:spPr>
          <a:xfrm>
            <a:off x="6487716" y="219392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Online Identity Verification</a:t>
            </a:r>
            <a:endParaRPr lang="en-US" b="1">
              <a:latin typeface="Times New Roman"/>
              <a:cs typeface="Times New Roman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9D2F2E4-0D9B-4D97-90C9-AB61EAE64BD8}"/>
              </a:ext>
            </a:extLst>
          </p:cNvPr>
          <p:cNvSpPr/>
          <p:nvPr/>
        </p:nvSpPr>
        <p:spPr>
          <a:xfrm>
            <a:off x="6487716" y="296227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Healthcare System</a:t>
            </a:r>
            <a:endParaRPr lang="en-US" sz="2000" b="1">
              <a:latin typeface="Times New Roman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F9A634F-0395-427A-8FF5-5FD905F47C20}"/>
              </a:ext>
            </a:extLst>
          </p:cNvPr>
          <p:cNvSpPr/>
          <p:nvPr/>
        </p:nvSpPr>
        <p:spPr>
          <a:xfrm>
            <a:off x="6487716" y="373062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Copyright and Royalties</a:t>
            </a:r>
            <a:endParaRPr lang="en-US" sz="2000" b="1">
              <a:latin typeface="Times New Roman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286638D-0A62-44EF-8720-DD2951EA6613}"/>
              </a:ext>
            </a:extLst>
          </p:cNvPr>
          <p:cNvSpPr/>
          <p:nvPr/>
        </p:nvSpPr>
        <p:spPr>
          <a:xfrm>
            <a:off x="6487716" y="449897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Real Estate Processing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46041B6-3C45-4FC0-AD5D-57D5EDDF65F4}"/>
              </a:ext>
            </a:extLst>
          </p:cNvPr>
          <p:cNvSpPr/>
          <p:nvPr/>
        </p:nvSpPr>
        <p:spPr>
          <a:xfrm>
            <a:off x="6487716" y="526732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Smart Contracts</a:t>
            </a:r>
            <a:endParaRPr lang="en-US" b="1">
              <a:latin typeface="Times New Roman"/>
              <a:cs typeface="Times New Roman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5130F41-1058-4ED4-8BE0-B575589AC4C7}"/>
              </a:ext>
            </a:extLst>
          </p:cNvPr>
          <p:cNvSpPr/>
          <p:nvPr/>
        </p:nvSpPr>
        <p:spPr>
          <a:xfrm>
            <a:off x="6487716" y="657225"/>
            <a:ext cx="2386013" cy="4381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Cryptocurrency</a:t>
            </a:r>
            <a:endParaRPr lang="en-US" sz="2000" b="1">
              <a:latin typeface="Times New Roman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EECA0BDA-AF32-4F92-A8EF-97E454909AF6}"/>
              </a:ext>
            </a:extLst>
          </p:cNvPr>
          <p:cNvCxnSpPr/>
          <p:nvPr/>
        </p:nvCxnSpPr>
        <p:spPr>
          <a:xfrm>
            <a:off x="3321844" y="1495426"/>
            <a:ext cx="1071563" cy="1762125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864F2B9B-5384-4E32-91E0-755A0D5B495F}"/>
              </a:ext>
            </a:extLst>
          </p:cNvPr>
          <p:cNvCxnSpPr>
            <a:cxnSpLocks/>
          </p:cNvCxnSpPr>
          <p:nvPr/>
        </p:nvCxnSpPr>
        <p:spPr>
          <a:xfrm flipV="1">
            <a:off x="3321844" y="3238499"/>
            <a:ext cx="1071563" cy="182880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2295955D-C633-4828-A5F8-B96409A89430}"/>
              </a:ext>
            </a:extLst>
          </p:cNvPr>
          <p:cNvCxnSpPr>
            <a:cxnSpLocks/>
          </p:cNvCxnSpPr>
          <p:nvPr/>
        </p:nvCxnSpPr>
        <p:spPr>
          <a:xfrm flipV="1">
            <a:off x="3324327" y="3229503"/>
            <a:ext cx="1097398" cy="19963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5AC9D061-3F04-43F0-ADE5-42354F6C767B}"/>
              </a:ext>
            </a:extLst>
          </p:cNvPr>
          <p:cNvCxnSpPr/>
          <p:nvPr/>
        </p:nvCxnSpPr>
        <p:spPr>
          <a:xfrm flipV="1">
            <a:off x="4400550" y="847726"/>
            <a:ext cx="2064544" cy="23907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96BF272F-5CB2-475D-8D18-E18EF490FDB3}"/>
              </a:ext>
            </a:extLst>
          </p:cNvPr>
          <p:cNvCxnSpPr>
            <a:cxnSpLocks/>
          </p:cNvCxnSpPr>
          <p:nvPr/>
        </p:nvCxnSpPr>
        <p:spPr>
          <a:xfrm>
            <a:off x="4360797" y="3212440"/>
            <a:ext cx="2121694" cy="23241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58685F84-4854-4BBD-A096-55D80A685E32}"/>
              </a:ext>
            </a:extLst>
          </p:cNvPr>
          <p:cNvCxnSpPr>
            <a:cxnSpLocks/>
          </p:cNvCxnSpPr>
          <p:nvPr/>
        </p:nvCxnSpPr>
        <p:spPr>
          <a:xfrm flipV="1">
            <a:off x="4398478" y="1652448"/>
            <a:ext cx="2078831" cy="15906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B3C95A56-B47D-40AC-92AF-D939561D9AAE}"/>
              </a:ext>
            </a:extLst>
          </p:cNvPr>
          <p:cNvCxnSpPr/>
          <p:nvPr/>
        </p:nvCxnSpPr>
        <p:spPr>
          <a:xfrm flipV="1">
            <a:off x="4836319" y="-1066800"/>
            <a:ext cx="21074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="" xmlns:a16="http://schemas.microsoft.com/office/drawing/2014/main" id="{3F26F8E0-4A30-4A3E-BF56-7347FFA1A5CA}"/>
              </a:ext>
            </a:extLst>
          </p:cNvPr>
          <p:cNvCxnSpPr/>
          <p:nvPr/>
        </p:nvCxnSpPr>
        <p:spPr>
          <a:xfrm flipV="1">
            <a:off x="4386263" y="2438400"/>
            <a:ext cx="2093119" cy="8001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74C82F60-B529-44E1-B31C-192145E50220}"/>
              </a:ext>
            </a:extLst>
          </p:cNvPr>
          <p:cNvCxnSpPr/>
          <p:nvPr/>
        </p:nvCxnSpPr>
        <p:spPr>
          <a:xfrm>
            <a:off x="4457700" y="3257551"/>
            <a:ext cx="2035969" cy="7334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FBE6FF83-BA86-4073-8183-3AC528317361}"/>
              </a:ext>
            </a:extLst>
          </p:cNvPr>
          <p:cNvCxnSpPr/>
          <p:nvPr/>
        </p:nvCxnSpPr>
        <p:spPr>
          <a:xfrm>
            <a:off x="4443413" y="3267076"/>
            <a:ext cx="2028825" cy="14954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Flowchart: Connector 25">
            <a:extLst>
              <a:ext uri="{FF2B5EF4-FFF2-40B4-BE49-F238E27FC236}">
                <a16:creationId xmlns="" xmlns:a16="http://schemas.microsoft.com/office/drawing/2014/main" id="{CAF13C72-CCB8-4C4D-9B7F-9A31DC41FEB9}"/>
              </a:ext>
            </a:extLst>
          </p:cNvPr>
          <p:cNvSpPr/>
          <p:nvPr/>
        </p:nvSpPr>
        <p:spPr>
          <a:xfrm>
            <a:off x="4379119" y="3200401"/>
            <a:ext cx="71438" cy="8572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="" xmlns:a16="http://schemas.microsoft.com/office/drawing/2014/main" id="{18BE4B7B-FDB5-459D-ACB4-718C6882E6E5}"/>
              </a:ext>
            </a:extLst>
          </p:cNvPr>
          <p:cNvCxnSpPr>
            <a:cxnSpLocks/>
          </p:cNvCxnSpPr>
          <p:nvPr/>
        </p:nvCxnSpPr>
        <p:spPr>
          <a:xfrm flipV="1">
            <a:off x="4414837" y="3209926"/>
            <a:ext cx="2071688" cy="285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8359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3D2913-4B88-41E9-B035-73B4D2494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Properties of Blockchain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5946D700-93B2-4A2B-8A1B-A9BF9F222A5C}"/>
              </a:ext>
            </a:extLst>
          </p:cNvPr>
          <p:cNvSpPr/>
          <p:nvPr/>
        </p:nvSpPr>
        <p:spPr>
          <a:xfrm>
            <a:off x="2873829" y="2307771"/>
            <a:ext cx="3428999" cy="1001486"/>
          </a:xfrm>
          <a:prstGeom prst="round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cs typeface="Calibri"/>
              </a:rPr>
              <a:t>Decentralization</a:t>
            </a:r>
            <a:endParaRPr lang="en-US" sz="2400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B4F09099-4ABC-4F56-9ED4-2334F9D547FE}"/>
              </a:ext>
            </a:extLst>
          </p:cNvPr>
          <p:cNvSpPr/>
          <p:nvPr/>
        </p:nvSpPr>
        <p:spPr>
          <a:xfrm>
            <a:off x="2906486" y="3428999"/>
            <a:ext cx="3428999" cy="1001486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>
                <a:cs typeface="Calibri"/>
              </a:rPr>
              <a:t>Immutability</a:t>
            </a:r>
            <a:endParaRPr lang="en-US" sz="2400"/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14D1C2A0-8996-4FB2-A747-E38000397788}"/>
              </a:ext>
            </a:extLst>
          </p:cNvPr>
          <p:cNvSpPr/>
          <p:nvPr/>
        </p:nvSpPr>
        <p:spPr>
          <a:xfrm>
            <a:off x="2906485" y="4593771"/>
            <a:ext cx="3428999" cy="1001486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err="1">
                <a:cs typeface="Calibri"/>
              </a:rPr>
              <a:t>Transperancy</a:t>
            </a:r>
          </a:p>
        </p:txBody>
      </p:sp>
    </p:spTree>
    <p:extLst>
      <p:ext uri="{BB962C8B-B14F-4D97-AF65-F5344CB8AC3E}">
        <p14:creationId xmlns:p14="http://schemas.microsoft.com/office/powerpoint/2010/main" val="3835450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F93064-B1F3-40B3-80F0-51560007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7316" y="639098"/>
            <a:ext cx="4689988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Ethereum</a:t>
            </a:r>
            <a:b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cs typeface="Calibri Light"/>
              </a:rPr>
              <a:t>Accounts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30" r="3919" b="-3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4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DD5870-708B-43C9-A04B-13D44FAE6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/>
                <a:cs typeface="Calibri Light"/>
              </a:rPr>
              <a:t>Ethereum Accounts</a:t>
            </a:r>
            <a:endParaRPr lang="en-US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52E640B-BDDD-4722-8110-884A87BE1974}"/>
              </a:ext>
            </a:extLst>
          </p:cNvPr>
          <p:cNvSpPr txBox="1"/>
          <p:nvPr/>
        </p:nvSpPr>
        <p:spPr>
          <a:xfrm>
            <a:off x="822960" y="2052321"/>
            <a:ext cx="72009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ea typeface="+mn-lt"/>
                <a:cs typeface="+mn-lt"/>
              </a:rPr>
              <a:t>An Ethereum account is an entity with an ether (ETH) balance that can send or receive transactions on Ethereum.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6545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F7BDF-B473-4D39-B365-6CE168EFF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Types of Ethereum Accounts</a:t>
            </a:r>
            <a:endParaRPr lang="en-US">
              <a:latin typeface="Time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C37320C-5F2C-480E-BA51-746C87BC441E}"/>
              </a:ext>
            </a:extLst>
          </p:cNvPr>
          <p:cNvSpPr/>
          <p:nvPr/>
        </p:nvSpPr>
        <p:spPr>
          <a:xfrm>
            <a:off x="2084546" y="2562861"/>
            <a:ext cx="3958114" cy="105727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200" b="1">
                <a:cs typeface="Calibri"/>
              </a:rPr>
              <a:t>Externally Owned Account(EOA)</a:t>
            </a:r>
            <a:endParaRPr lang="en-US" sz="3200" b="1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0334367-F53E-417B-B13B-B2F6302F3327}"/>
              </a:ext>
            </a:extLst>
          </p:cNvPr>
          <p:cNvSpPr/>
          <p:nvPr/>
        </p:nvSpPr>
        <p:spPr>
          <a:xfrm>
            <a:off x="2084546" y="3944621"/>
            <a:ext cx="3958114" cy="105727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200" b="1">
                <a:cs typeface="Calibri"/>
              </a:rPr>
              <a:t>Contract Account(CA)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257773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650E76-51E4-4B9A-83EB-A242E31B0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/>
                <a:ea typeface="+mj-lt"/>
                <a:cs typeface="+mj-lt"/>
              </a:rPr>
              <a:t>Externally Owned Account(EOA)</a:t>
            </a:r>
            <a:endParaRPr lang="en-US">
              <a:latin typeface="Times New Roman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27B935A2-BD77-4918-880B-63AD79F71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362" y="1837959"/>
            <a:ext cx="2517775" cy="3996998"/>
          </a:xfrm>
          <a:prstGeom prst="rect">
            <a:avLst/>
          </a:prstGeom>
        </p:spPr>
      </p:pic>
      <p:pic>
        <p:nvPicPr>
          <p:cNvPr id="4" name="Picture 4" descr="Logo, icon&#10;&#10;Description automatically generated">
            <a:extLst>
              <a:ext uri="{FF2B5EF4-FFF2-40B4-BE49-F238E27FC236}">
                <a16:creationId xmlns="" xmlns:a16="http://schemas.microsoft.com/office/drawing/2014/main" id="{F3077EDE-0EBF-49B5-86A4-E9AEEDC06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38" y="2420043"/>
            <a:ext cx="1811337" cy="3457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B98ABE6-92A3-431B-B878-E413DFDBAC0A}"/>
              </a:ext>
            </a:extLst>
          </p:cNvPr>
          <p:cNvSpPr txBox="1"/>
          <p:nvPr/>
        </p:nvSpPr>
        <p:spPr>
          <a:xfrm>
            <a:off x="963613" y="5274734"/>
            <a:ext cx="20574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Private Key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3AD25DF-2B46-4685-8064-2CE3321BB856}"/>
              </a:ext>
            </a:extLst>
          </p:cNvPr>
          <p:cNvSpPr txBox="1"/>
          <p:nvPr/>
        </p:nvSpPr>
        <p:spPr>
          <a:xfrm>
            <a:off x="3821112" y="5274734"/>
            <a:ext cx="20574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Wallet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5446EA18-BBC5-4CA4-9539-3BE063E20C05}"/>
              </a:ext>
            </a:extLst>
          </p:cNvPr>
          <p:cNvCxnSpPr/>
          <p:nvPr/>
        </p:nvCxnSpPr>
        <p:spPr>
          <a:xfrm flipV="1">
            <a:off x="5689601" y="2605618"/>
            <a:ext cx="1249362" cy="546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C9422CBC-01FA-4575-8A55-176C61305228}"/>
              </a:ext>
            </a:extLst>
          </p:cNvPr>
          <p:cNvCxnSpPr>
            <a:cxnSpLocks/>
          </p:cNvCxnSpPr>
          <p:nvPr/>
        </p:nvCxnSpPr>
        <p:spPr>
          <a:xfrm flipV="1">
            <a:off x="5678067" y="3733727"/>
            <a:ext cx="1265237" cy="486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A2EC9456-8E9D-4C9F-99CA-0BAA4C33D19F}"/>
              </a:ext>
            </a:extLst>
          </p:cNvPr>
          <p:cNvCxnSpPr>
            <a:cxnSpLocks/>
          </p:cNvCxnSpPr>
          <p:nvPr/>
        </p:nvCxnSpPr>
        <p:spPr>
          <a:xfrm>
            <a:off x="5686645" y="4428241"/>
            <a:ext cx="1217612" cy="4804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2A69289-1D99-49B3-A691-D39DBDA95C69}"/>
              </a:ext>
            </a:extLst>
          </p:cNvPr>
          <p:cNvSpPr txBox="1"/>
          <p:nvPr/>
        </p:nvSpPr>
        <p:spPr>
          <a:xfrm>
            <a:off x="6738144" y="2242609"/>
            <a:ext cx="1509713" cy="7184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/>
              <a:t>Send </a:t>
            </a:r>
            <a:endParaRPr lang="en-US"/>
          </a:p>
          <a:p>
            <a:pPr algn="ctr"/>
            <a:r>
              <a:rPr lang="en-US" sz="2000"/>
              <a:t>Transaction</a:t>
            </a:r>
            <a:endParaRPr lang="en-US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C4B1E8F-318C-4A61-9C3F-EF4357CFB0AF}"/>
              </a:ext>
            </a:extLst>
          </p:cNvPr>
          <p:cNvSpPr txBox="1"/>
          <p:nvPr/>
        </p:nvSpPr>
        <p:spPr>
          <a:xfrm>
            <a:off x="6464300" y="3401484"/>
            <a:ext cx="20574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/>
              <a:t>Receive </a:t>
            </a:r>
            <a:endParaRPr lang="en-US"/>
          </a:p>
          <a:p>
            <a:pPr algn="ctr"/>
            <a:r>
              <a:rPr lang="en-US" sz="2000"/>
              <a:t>Transaction</a:t>
            </a:r>
            <a:endParaRPr lang="en-US">
              <a:cs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1014A7E-60C7-4FB9-82CA-F7D915B9D00A}"/>
              </a:ext>
            </a:extLst>
          </p:cNvPr>
          <p:cNvSpPr txBox="1"/>
          <p:nvPr/>
        </p:nvSpPr>
        <p:spPr>
          <a:xfrm>
            <a:off x="6694488" y="4565651"/>
            <a:ext cx="139065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cs typeface="Calibri"/>
              </a:rPr>
              <a:t>Smart</a:t>
            </a:r>
          </a:p>
          <a:p>
            <a:pPr algn="ctr"/>
            <a:r>
              <a:rPr lang="en-US" sz="2000">
                <a:cs typeface="Calibri"/>
              </a:rPr>
              <a:t> Contract</a:t>
            </a:r>
          </a:p>
        </p:txBody>
      </p:sp>
      <p:pic>
        <p:nvPicPr>
          <p:cNvPr id="14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46F5D10-CA25-4CFA-80D6-2FDA8D4E9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8236" y="4505434"/>
            <a:ext cx="519860" cy="842542"/>
          </a:xfrm>
          <a:prstGeom prst="rect">
            <a:avLst/>
          </a:prstGeom>
        </p:spPr>
      </p:pic>
      <p:pic>
        <p:nvPicPr>
          <p:cNvPr id="16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2ED4C033-721E-456B-8218-A1296A42B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8988" y="2179975"/>
            <a:ext cx="517556" cy="700659"/>
          </a:xfrm>
          <a:prstGeom prst="rect">
            <a:avLst/>
          </a:prstGeom>
        </p:spPr>
      </p:pic>
      <p:pic>
        <p:nvPicPr>
          <p:cNvPr id="18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C6012546-CB62-421E-929C-9E7117A2E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8988" y="3280640"/>
            <a:ext cx="517556" cy="70065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6133F31D-0E3B-4C1C-B3FD-0F1E3C9067FE}"/>
              </a:ext>
            </a:extLst>
          </p:cNvPr>
          <p:cNvSpPr/>
          <p:nvPr/>
        </p:nvSpPr>
        <p:spPr>
          <a:xfrm>
            <a:off x="3419474" y="3829050"/>
            <a:ext cx="1174750" cy="81491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cs typeface="Calibri"/>
              </a:rPr>
              <a:t>Balance:</a:t>
            </a:r>
          </a:p>
          <a:p>
            <a:pPr algn="ctr"/>
            <a:r>
              <a:rPr lang="en-US" b="1">
                <a:cs typeface="Calibri"/>
              </a:rPr>
              <a:t>1 Ether</a:t>
            </a:r>
          </a:p>
        </p:txBody>
      </p:sp>
    </p:spTree>
    <p:extLst>
      <p:ext uri="{BB962C8B-B14F-4D97-AF65-F5344CB8AC3E}">
        <p14:creationId xmlns:p14="http://schemas.microsoft.com/office/powerpoint/2010/main" val="398264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B1FAF0-60B5-442D-A708-8CDAAAA0F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/>
                <a:cs typeface="Calibri Light"/>
              </a:rPr>
              <a:t>Contract Account (CA)</a:t>
            </a:r>
            <a:endParaRPr lang="en-US">
              <a:latin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CDE810A-4961-48B6-94B7-30AAB930E65E}"/>
              </a:ext>
            </a:extLst>
          </p:cNvPr>
          <p:cNvSpPr txBox="1"/>
          <p:nvPr/>
        </p:nvSpPr>
        <p:spPr>
          <a:xfrm>
            <a:off x="937260" y="2255520"/>
            <a:ext cx="410718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/>
              <a:t>Controlled by contract code.</a:t>
            </a:r>
          </a:p>
        </p:txBody>
      </p:sp>
    </p:spTree>
    <p:extLst>
      <p:ext uri="{BB962C8B-B14F-4D97-AF65-F5344CB8AC3E}">
        <p14:creationId xmlns:p14="http://schemas.microsoft.com/office/powerpoint/2010/main" val="629029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32F321-E973-4487-A6FA-6E36E79CA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Contents – Module C</a:t>
            </a:r>
            <a:endParaRPr lang="en-US" b="1">
              <a:latin typeface="Times New Roman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321D2122-B57C-4432-94E6-0D3390BC50D6}"/>
              </a:ext>
            </a:extLst>
          </p:cNvPr>
          <p:cNvSpPr/>
          <p:nvPr/>
        </p:nvSpPr>
        <p:spPr>
          <a:xfrm>
            <a:off x="863204" y="2006601"/>
            <a:ext cx="2245519" cy="885825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What is</a:t>
            </a:r>
            <a:r>
              <a:rPr lang="en-US" sz="2400" b="1">
                <a:latin typeface="Times New Roman"/>
                <a:cs typeface="Calibri"/>
              </a:rPr>
              <a:t> </a:t>
            </a:r>
            <a:r>
              <a:rPr lang="en-US" sz="2000" b="1">
                <a:latin typeface="Times New Roman"/>
                <a:cs typeface="Calibri"/>
              </a:rPr>
              <a:t>Ethereum?</a:t>
            </a:r>
            <a:endParaRPr lang="en-US" sz="2400" b="1">
              <a:latin typeface="Times New Roman"/>
              <a:cs typeface="Times New Roman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4C34A612-B422-4529-BD6D-3A80D1C992CE}"/>
              </a:ext>
            </a:extLst>
          </p:cNvPr>
          <p:cNvSpPr/>
          <p:nvPr/>
        </p:nvSpPr>
        <p:spPr>
          <a:xfrm>
            <a:off x="3582591" y="2006601"/>
            <a:ext cx="2245519" cy="885825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EVM and Gas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82019D62-826F-4E8C-B8D3-821EF2D01749}"/>
              </a:ext>
            </a:extLst>
          </p:cNvPr>
          <p:cNvSpPr/>
          <p:nvPr/>
        </p:nvSpPr>
        <p:spPr>
          <a:xfrm>
            <a:off x="863204" y="3387726"/>
            <a:ext cx="2245519" cy="885825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Smart Contract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FB1E597F-581E-4A79-9A13-0619B3DE3066}"/>
              </a:ext>
            </a:extLst>
          </p:cNvPr>
          <p:cNvSpPr/>
          <p:nvPr/>
        </p:nvSpPr>
        <p:spPr>
          <a:xfrm>
            <a:off x="863204" y="4737101"/>
            <a:ext cx="2245519" cy="885825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Dapps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4B3D0E63-FD71-4A97-9A92-1D35FF08011F}"/>
              </a:ext>
            </a:extLst>
          </p:cNvPr>
          <p:cNvSpPr/>
          <p:nvPr/>
        </p:nvSpPr>
        <p:spPr>
          <a:xfrm>
            <a:off x="3582591" y="3387726"/>
            <a:ext cx="2245519" cy="885825"/>
          </a:xfrm>
          <a:prstGeom prst="round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DAOs</a:t>
            </a:r>
            <a:endParaRPr lang="en-US">
              <a:latin typeface="Times New Roman"/>
              <a:cs typeface="Calibri" panose="020F050202020403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5F728443-93D4-4CB0-9042-C024A59CFDEB}"/>
              </a:ext>
            </a:extLst>
          </p:cNvPr>
          <p:cNvSpPr/>
          <p:nvPr/>
        </p:nvSpPr>
        <p:spPr>
          <a:xfrm>
            <a:off x="3582591" y="4737101"/>
            <a:ext cx="2245519" cy="885825"/>
          </a:xfrm>
          <a:prstGeom prst="round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Hard and Soft Fork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946832E4-547F-4058-B5FA-4F53521E5F0C}"/>
              </a:ext>
            </a:extLst>
          </p:cNvPr>
          <p:cNvSpPr/>
          <p:nvPr/>
        </p:nvSpPr>
        <p:spPr>
          <a:xfrm>
            <a:off x="6301979" y="2006601"/>
            <a:ext cx="2245519" cy="885825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DAO Attack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9731466A-7956-46A3-AE85-E7811CBF3A9C}"/>
              </a:ext>
            </a:extLst>
          </p:cNvPr>
          <p:cNvCxnSpPr/>
          <p:nvPr/>
        </p:nvCxnSpPr>
        <p:spPr>
          <a:xfrm flipH="1">
            <a:off x="1947798" y="2896943"/>
            <a:ext cx="2125" cy="4864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46E3397F-E767-447E-817F-BC5E0857DF23}"/>
              </a:ext>
            </a:extLst>
          </p:cNvPr>
          <p:cNvCxnSpPr>
            <a:cxnSpLocks/>
          </p:cNvCxnSpPr>
          <p:nvPr/>
        </p:nvCxnSpPr>
        <p:spPr>
          <a:xfrm flipH="1">
            <a:off x="4662423" y="4269904"/>
            <a:ext cx="2125" cy="4646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4944A037-DAE7-4BB9-8B41-6ED6F8592D65}"/>
              </a:ext>
            </a:extLst>
          </p:cNvPr>
          <p:cNvCxnSpPr>
            <a:cxnSpLocks/>
          </p:cNvCxnSpPr>
          <p:nvPr/>
        </p:nvCxnSpPr>
        <p:spPr>
          <a:xfrm>
            <a:off x="4662507" y="2896942"/>
            <a:ext cx="6039" cy="4864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DB1E5C2F-B8F1-405C-A97B-2B7533BF69C0}"/>
              </a:ext>
            </a:extLst>
          </p:cNvPr>
          <p:cNvCxnSpPr>
            <a:cxnSpLocks/>
          </p:cNvCxnSpPr>
          <p:nvPr/>
        </p:nvCxnSpPr>
        <p:spPr>
          <a:xfrm flipH="1">
            <a:off x="1947797" y="4279428"/>
            <a:ext cx="2125" cy="4646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="" xmlns:a16="http://schemas.microsoft.com/office/drawing/2014/main" id="{4678EDB6-BE75-4FA1-A551-D25983446F61}"/>
              </a:ext>
            </a:extLst>
          </p:cNvPr>
          <p:cNvCxnSpPr/>
          <p:nvPr/>
        </p:nvCxnSpPr>
        <p:spPr>
          <a:xfrm flipV="1">
            <a:off x="3112634" y="2442483"/>
            <a:ext cx="471488" cy="2809875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="" xmlns:a16="http://schemas.microsoft.com/office/drawing/2014/main" id="{7BBCDAB1-10AD-4F56-AFCF-A299BB405CC6}"/>
              </a:ext>
            </a:extLst>
          </p:cNvPr>
          <p:cNvCxnSpPr>
            <a:cxnSpLocks/>
          </p:cNvCxnSpPr>
          <p:nvPr/>
        </p:nvCxnSpPr>
        <p:spPr>
          <a:xfrm flipV="1">
            <a:off x="5827258" y="2423433"/>
            <a:ext cx="471488" cy="2809875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AE500D85-8DF5-41A6-939E-332E7BF9A29E}"/>
              </a:ext>
            </a:extLst>
          </p:cNvPr>
          <p:cNvSpPr/>
          <p:nvPr/>
        </p:nvSpPr>
        <p:spPr>
          <a:xfrm>
            <a:off x="6255195" y="3381189"/>
            <a:ext cx="2245519" cy="8858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ICO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038D468E-ACB3-4540-88D3-1489E2C30EF0}"/>
              </a:ext>
            </a:extLst>
          </p:cNvPr>
          <p:cNvCxnSpPr>
            <a:cxnSpLocks/>
          </p:cNvCxnSpPr>
          <p:nvPr/>
        </p:nvCxnSpPr>
        <p:spPr>
          <a:xfrm flipH="1">
            <a:off x="7335026" y="2913992"/>
            <a:ext cx="2125" cy="4646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AFE879DC-FD9D-47D8-9000-43CF5A9DBD57}"/>
              </a:ext>
            </a:extLst>
          </p:cNvPr>
          <p:cNvSpPr/>
          <p:nvPr/>
        </p:nvSpPr>
        <p:spPr>
          <a:xfrm>
            <a:off x="6272003" y="4748306"/>
            <a:ext cx="2245519" cy="88582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latin typeface="Times New Roman"/>
                <a:cs typeface="Calibri"/>
              </a:rPr>
              <a:t>Alt Coins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A77CCCD7-65B7-480B-8174-64A3E346F10D}"/>
              </a:ext>
            </a:extLst>
          </p:cNvPr>
          <p:cNvCxnSpPr>
            <a:cxnSpLocks/>
          </p:cNvCxnSpPr>
          <p:nvPr/>
        </p:nvCxnSpPr>
        <p:spPr>
          <a:xfrm flipH="1">
            <a:off x="7356877" y="4287833"/>
            <a:ext cx="2125" cy="4646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B1FAF0-60B5-442D-A708-8CDAAAA0FA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76575" y="-347662"/>
            <a:ext cx="7543800" cy="1449387"/>
          </a:xfrm>
        </p:spPr>
        <p:txBody>
          <a:bodyPr/>
          <a:lstStyle/>
          <a:p>
            <a:r>
              <a:rPr lang="en-US" u="sng">
                <a:latin typeface="Times"/>
                <a:cs typeface="Calibri Light"/>
              </a:rPr>
              <a:t>EOA   VS   CA</a:t>
            </a:r>
            <a:endParaRPr lang="en-US" u="sng">
              <a:latin typeface="Times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="" xmlns:a16="http://schemas.microsoft.com/office/drawing/2014/main" id="{D42BA0E0-7C1B-4D97-B5BF-523EDC881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531207"/>
              </p:ext>
            </p:extLst>
          </p:nvPr>
        </p:nvGraphicFramePr>
        <p:xfrm>
          <a:off x="1233961" y="1814201"/>
          <a:ext cx="7356824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8412">
                  <a:extLst>
                    <a:ext uri="{9D8B030D-6E8A-4147-A177-3AD203B41FA5}">
                      <a16:colId xmlns="" xmlns:a16="http://schemas.microsoft.com/office/drawing/2014/main" val="621482675"/>
                    </a:ext>
                  </a:extLst>
                </a:gridCol>
                <a:gridCol w="3678412">
                  <a:extLst>
                    <a:ext uri="{9D8B030D-6E8A-4147-A177-3AD203B41FA5}">
                      <a16:colId xmlns="" xmlns:a16="http://schemas.microsoft.com/office/drawing/2014/main" val="457987684"/>
                    </a:ext>
                  </a:extLst>
                </a:gridCol>
              </a:tblGrid>
              <a:tr h="5279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0"/>
                        <a:t>EOA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0"/>
                        <a:t>CA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781497093"/>
                  </a:ext>
                </a:extLst>
              </a:tr>
              <a:tr h="7439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0"/>
                        <a:t>Private Key is needed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en-US" sz="2400" b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0"/>
                        <a:t>No private or public key is needed.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679428356"/>
                  </a:ext>
                </a:extLst>
              </a:tr>
              <a:tr h="7559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0"/>
                        <a:t>Controlled by Human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en-US" sz="2400" b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400" b="0" i="0" u="none" strike="noStrike" noProof="0">
                          <a:latin typeface="Calibri"/>
                        </a:rPr>
                        <a:t>Controlled by Contract code</a:t>
                      </a:r>
                      <a:endParaRPr lang="en-US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64575144"/>
                  </a:ext>
                </a:extLst>
              </a:tr>
              <a:tr h="7439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0"/>
                        <a:t>Has a unique address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en-US" sz="2400" b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400" b="0" i="0" u="none" strike="noStrike" noProof="0">
                          <a:latin typeface="Calibri"/>
                        </a:rPr>
                        <a:t>Has a unique address</a:t>
                      </a:r>
                      <a:endParaRPr lang="en-US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162079202"/>
                  </a:ext>
                </a:extLst>
              </a:tr>
              <a:tr h="5879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0"/>
                        <a:t>Holds ETH balance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400" b="0" i="0" u="none" strike="noStrike" noProof="0">
                          <a:latin typeface="Calibri"/>
                        </a:rPr>
                        <a:t>Holds ETH balance</a:t>
                      </a:r>
                      <a:endParaRPr lang="en-US"/>
                    </a:p>
                  </a:txBody>
                  <a:tcPr marL="102870" marR="102870" marT="137160" marB="137160"/>
                </a:tc>
                <a:extLst>
                  <a:ext uri="{0D108BD9-81ED-4DB2-BD59-A6C34878D82A}">
                    <a16:rowId xmlns="" xmlns:a16="http://schemas.microsoft.com/office/drawing/2014/main" val="2162091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110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96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F93064-B1F3-40B3-80F0-51560007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7316" y="639098"/>
            <a:ext cx="4689988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cs typeface="Calibri Light"/>
              </a:rPr>
              <a:t>Smart Contract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30" r="3919" b="-3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58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5596DE-D09C-474B-BE17-2BB589E1B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  <a:endParaRPr lang="en-US" b="1">
              <a:latin typeface="Times New Roman"/>
            </a:endParaRPr>
          </a:p>
        </p:txBody>
      </p:sp>
      <p:pic>
        <p:nvPicPr>
          <p:cNvPr id="3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F698215-3C83-4344-99F9-920A80FB9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737" y="1870183"/>
            <a:ext cx="2528047" cy="425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5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98B9E3-A3B3-47F2-A958-AAEC2D7C1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672D580F-1B84-456D-84F4-0E218AEDF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418009"/>
            <a:ext cx="2057400" cy="202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5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5596DE-D09C-474B-BE17-2BB589E1B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  <a:endParaRPr lang="en-US" b="1">
              <a:latin typeface="Times New Roman"/>
            </a:endParaRPr>
          </a:p>
        </p:txBody>
      </p:sp>
      <p:pic>
        <p:nvPicPr>
          <p:cNvPr id="3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F698215-3C83-4344-99F9-920A80FB9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737" y="1870183"/>
            <a:ext cx="2528047" cy="425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88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CC1B24-FD1E-48C7-BD90-2B0199B1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451BAB4-C9F5-4AA0-A0C3-A9B335D3DD65}"/>
              </a:ext>
            </a:extLst>
          </p:cNvPr>
          <p:cNvSpPr/>
          <p:nvPr/>
        </p:nvSpPr>
        <p:spPr>
          <a:xfrm>
            <a:off x="1066278" y="3389335"/>
            <a:ext cx="2285999" cy="918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cs typeface="Calibri"/>
              </a:rPr>
              <a:t>Bitcoin Script</a:t>
            </a:r>
            <a:endParaRPr lang="en-US" sz="2800" b="1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2E52157-217E-41B7-AB6A-5BE697611C3C}"/>
              </a:ext>
            </a:extLst>
          </p:cNvPr>
          <p:cNvSpPr/>
          <p:nvPr/>
        </p:nvSpPr>
        <p:spPr>
          <a:xfrm>
            <a:off x="5513018" y="3389334"/>
            <a:ext cx="2285999" cy="918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b="1">
                <a:cs typeface="Calibri"/>
              </a:rPr>
              <a:t>Solidity</a:t>
            </a:r>
            <a:endParaRPr lang="en-US" sz="2800" b="1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FFE3D-E778-4A78-AE4A-2AF412714F2F}"/>
              </a:ext>
            </a:extLst>
          </p:cNvPr>
          <p:cNvSpPr txBox="1"/>
          <p:nvPr/>
        </p:nvSpPr>
        <p:spPr>
          <a:xfrm>
            <a:off x="1176566" y="4481057"/>
            <a:ext cx="228599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Calibri"/>
              </a:rPr>
              <a:t>Not Turing Complete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F326AA1-ABE0-4EE3-A1C1-93F4F8F51BB5}"/>
              </a:ext>
            </a:extLst>
          </p:cNvPr>
          <p:cNvSpPr txBox="1"/>
          <p:nvPr/>
        </p:nvSpPr>
        <p:spPr>
          <a:xfrm>
            <a:off x="5692312" y="4483741"/>
            <a:ext cx="205739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cs typeface="Calibri"/>
              </a:rPr>
              <a:t>Turing Complete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2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CC1B24-FD1E-48C7-BD90-2B0199B1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451BAB4-C9F5-4AA0-A0C3-A9B335D3DD65}"/>
              </a:ext>
            </a:extLst>
          </p:cNvPr>
          <p:cNvSpPr/>
          <p:nvPr/>
        </p:nvSpPr>
        <p:spPr>
          <a:xfrm>
            <a:off x="1066278" y="3389335"/>
            <a:ext cx="2285999" cy="918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cs typeface="Calibri"/>
              </a:rPr>
              <a:t>Bitcoin Script</a:t>
            </a:r>
            <a:endParaRPr lang="en-US" sz="2800" b="1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2E52157-217E-41B7-AB6A-5BE697611C3C}"/>
              </a:ext>
            </a:extLst>
          </p:cNvPr>
          <p:cNvSpPr/>
          <p:nvPr/>
        </p:nvSpPr>
        <p:spPr>
          <a:xfrm>
            <a:off x="5513018" y="3389334"/>
            <a:ext cx="2285999" cy="9185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b="1">
                <a:cs typeface="Calibri"/>
              </a:rPr>
              <a:t>Solidity</a:t>
            </a:r>
            <a:endParaRPr lang="en-US" sz="2800" b="1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FFE3D-E778-4A78-AE4A-2AF412714F2F}"/>
              </a:ext>
            </a:extLst>
          </p:cNvPr>
          <p:cNvSpPr txBox="1"/>
          <p:nvPr/>
        </p:nvSpPr>
        <p:spPr>
          <a:xfrm>
            <a:off x="1176566" y="4481057"/>
            <a:ext cx="228599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Calibri"/>
              </a:rPr>
              <a:t>Not Turing Complete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F326AA1-ABE0-4EE3-A1C1-93F4F8F51BB5}"/>
              </a:ext>
            </a:extLst>
          </p:cNvPr>
          <p:cNvSpPr txBox="1"/>
          <p:nvPr/>
        </p:nvSpPr>
        <p:spPr>
          <a:xfrm>
            <a:off x="5906133" y="4428073"/>
            <a:ext cx="205739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Calibri"/>
              </a:rPr>
              <a:t>Turing Complete</a:t>
            </a:r>
          </a:p>
        </p:txBody>
      </p:sp>
    </p:spTree>
    <p:extLst>
      <p:ext uri="{BB962C8B-B14F-4D97-AF65-F5344CB8AC3E}">
        <p14:creationId xmlns:p14="http://schemas.microsoft.com/office/powerpoint/2010/main" val="138595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D2850E-A872-43EC-94F2-F2FBE144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B4E1CC7B-8AEC-4CBD-BFBB-B10929AD4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63" y="3432067"/>
            <a:ext cx="574502" cy="1110613"/>
          </a:xfrm>
          <a:prstGeom prst="rect">
            <a:avLst/>
          </a:prstGeom>
        </p:spPr>
      </p:pic>
      <p:pic>
        <p:nvPicPr>
          <p:cNvPr id="6" name="Graphic 11" descr="Man with solid fill">
            <a:extLst>
              <a:ext uri="{FF2B5EF4-FFF2-40B4-BE49-F238E27FC236}">
                <a16:creationId xmlns="" xmlns:a16="http://schemas.microsoft.com/office/drawing/2014/main" id="{F9693657-CEF2-444D-A7CD-21A3AE57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8396" y="5132539"/>
            <a:ext cx="685800" cy="914400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2C8A862-A4A0-488E-B89B-E54738438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547" y="4945627"/>
            <a:ext cx="574502" cy="111061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61C7098-5689-4237-A4CB-AE0AB489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49" y="2012449"/>
            <a:ext cx="574502" cy="1110613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="" xmlns:a16="http://schemas.microsoft.com/office/drawing/2014/main" id="{6F4BAB89-00D6-4CAF-AA02-3AC2B51E7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812" y="4944649"/>
            <a:ext cx="685800" cy="914400"/>
          </a:xfrm>
          <a:prstGeom prst="rect">
            <a:avLst/>
          </a:prstGeom>
        </p:spPr>
      </p:pic>
      <p:pic>
        <p:nvPicPr>
          <p:cNvPr id="14" name="Graphic 11" descr="Man with solid fill">
            <a:extLst>
              <a:ext uri="{FF2B5EF4-FFF2-40B4-BE49-F238E27FC236}">
                <a16:creationId xmlns="" xmlns:a16="http://schemas.microsoft.com/office/drawing/2014/main" id="{628CA841-8CF5-40FC-BE43-CE7FA2B39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5709" y="1813142"/>
            <a:ext cx="685800" cy="914400"/>
          </a:xfrm>
          <a:prstGeom prst="rect">
            <a:avLst/>
          </a:prstGeom>
        </p:spPr>
      </p:pic>
      <p:pic>
        <p:nvPicPr>
          <p:cNvPr id="16" name="Graphic 20" descr="Woman with solid fill">
            <a:extLst>
              <a:ext uri="{FF2B5EF4-FFF2-40B4-BE49-F238E27FC236}">
                <a16:creationId xmlns="" xmlns:a16="http://schemas.microsoft.com/office/drawing/2014/main" id="{5A30B21A-230A-43CB-80F9-46DE6146A1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55886" y="1799442"/>
            <a:ext cx="685800" cy="914400"/>
          </a:xfrm>
          <a:prstGeom prst="rect">
            <a:avLst/>
          </a:prstGeom>
        </p:spPr>
      </p:pic>
      <p:pic>
        <p:nvPicPr>
          <p:cNvPr id="18" name="Graphic 20" descr="Woman with solid fill">
            <a:extLst>
              <a:ext uri="{FF2B5EF4-FFF2-40B4-BE49-F238E27FC236}">
                <a16:creationId xmlns="" xmlns:a16="http://schemas.microsoft.com/office/drawing/2014/main" id="{CFEAB0E6-C460-4D70-8533-158F64C59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8612" y="3427824"/>
            <a:ext cx="685800" cy="914400"/>
          </a:xfrm>
          <a:prstGeom prst="rect">
            <a:avLst/>
          </a:prstGeom>
        </p:spPr>
      </p:pic>
      <p:pic>
        <p:nvPicPr>
          <p:cNvPr id="20" name="Graphic 20" descr="Woman with solid fill">
            <a:extLst>
              <a:ext uri="{FF2B5EF4-FFF2-40B4-BE49-F238E27FC236}">
                <a16:creationId xmlns="" xmlns:a16="http://schemas.microsoft.com/office/drawing/2014/main" id="{391D1970-7A92-4301-87E3-BF15CADB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6968" y="3480018"/>
            <a:ext cx="685800" cy="914400"/>
          </a:xfrm>
          <a:prstGeom prst="rect">
            <a:avLst/>
          </a:prstGeom>
        </p:spPr>
      </p:pic>
      <p:pic>
        <p:nvPicPr>
          <p:cNvPr id="2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0123826-2333-47DB-BF64-D04565146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520" y="1824559"/>
            <a:ext cx="574502" cy="1110613"/>
          </a:xfrm>
          <a:prstGeom prst="rect">
            <a:avLst/>
          </a:prstGeom>
        </p:spPr>
      </p:pic>
      <p:sp>
        <p:nvSpPr>
          <p:cNvPr id="24" name="Minus Sign 23">
            <a:extLst>
              <a:ext uri="{FF2B5EF4-FFF2-40B4-BE49-F238E27FC236}">
                <a16:creationId xmlns="" xmlns:a16="http://schemas.microsoft.com/office/drawing/2014/main" id="{28F27CA8-CDF5-4F47-BF72-5F78BFB52E7F}"/>
              </a:ext>
            </a:extLst>
          </p:cNvPr>
          <p:cNvSpPr/>
          <p:nvPr/>
        </p:nvSpPr>
        <p:spPr>
          <a:xfrm>
            <a:off x="3641943" y="2199362"/>
            <a:ext cx="2458232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inus Sign 25">
            <a:extLst>
              <a:ext uri="{FF2B5EF4-FFF2-40B4-BE49-F238E27FC236}">
                <a16:creationId xmlns="" xmlns:a16="http://schemas.microsoft.com/office/drawing/2014/main" id="{BDE66A9F-131F-4E30-B0AD-9906E92C62E0}"/>
              </a:ext>
            </a:extLst>
          </p:cNvPr>
          <p:cNvSpPr/>
          <p:nvPr/>
        </p:nvSpPr>
        <p:spPr>
          <a:xfrm rot="21480000">
            <a:off x="1541649" y="2308239"/>
            <a:ext cx="2098109" cy="31315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="" xmlns:a16="http://schemas.microsoft.com/office/drawing/2014/main" id="{25141738-0D6D-455E-8965-28F932E17838}"/>
              </a:ext>
            </a:extLst>
          </p:cNvPr>
          <p:cNvSpPr/>
          <p:nvPr/>
        </p:nvSpPr>
        <p:spPr>
          <a:xfrm rot="16500000">
            <a:off x="-17673" y="3933554"/>
            <a:ext cx="2630466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inus Sign 29">
            <a:extLst>
              <a:ext uri="{FF2B5EF4-FFF2-40B4-BE49-F238E27FC236}">
                <a16:creationId xmlns="" xmlns:a16="http://schemas.microsoft.com/office/drawing/2014/main" id="{FF50CD32-CF6E-4F75-91FE-5696631CAE11}"/>
              </a:ext>
            </a:extLst>
          </p:cNvPr>
          <p:cNvSpPr/>
          <p:nvPr/>
        </p:nvSpPr>
        <p:spPr>
          <a:xfrm>
            <a:off x="1066278" y="5403935"/>
            <a:ext cx="2802698" cy="40709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inus Sign 31">
            <a:extLst>
              <a:ext uri="{FF2B5EF4-FFF2-40B4-BE49-F238E27FC236}">
                <a16:creationId xmlns="" xmlns:a16="http://schemas.microsoft.com/office/drawing/2014/main" id="{C9F32631-8EE3-4A4A-ACFA-654972F78D5A}"/>
              </a:ext>
            </a:extLst>
          </p:cNvPr>
          <p:cNvSpPr/>
          <p:nvPr/>
        </p:nvSpPr>
        <p:spPr>
          <a:xfrm>
            <a:off x="3728058" y="5403935"/>
            <a:ext cx="2763554" cy="32359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inus Sign 33">
            <a:extLst>
              <a:ext uri="{FF2B5EF4-FFF2-40B4-BE49-F238E27FC236}">
                <a16:creationId xmlns="" xmlns:a16="http://schemas.microsoft.com/office/drawing/2014/main" id="{30AA5C17-F600-4B02-A9C4-D536A9561B4A}"/>
              </a:ext>
            </a:extLst>
          </p:cNvPr>
          <p:cNvSpPr/>
          <p:nvPr/>
        </p:nvSpPr>
        <p:spPr>
          <a:xfrm rot="18720000" flipV="1">
            <a:off x="5992188" y="4724629"/>
            <a:ext cx="2693095" cy="22703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inus Sign 35">
            <a:extLst>
              <a:ext uri="{FF2B5EF4-FFF2-40B4-BE49-F238E27FC236}">
                <a16:creationId xmlns="" xmlns:a16="http://schemas.microsoft.com/office/drawing/2014/main" id="{343CA2E6-0EE7-42CA-A062-21A429DAD351}"/>
              </a:ext>
            </a:extLst>
          </p:cNvPr>
          <p:cNvSpPr/>
          <p:nvPr/>
        </p:nvSpPr>
        <p:spPr>
          <a:xfrm>
            <a:off x="6241092" y="2188922"/>
            <a:ext cx="1307403" cy="37578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inus Sign 37">
            <a:extLst>
              <a:ext uri="{FF2B5EF4-FFF2-40B4-BE49-F238E27FC236}">
                <a16:creationId xmlns="" xmlns:a16="http://schemas.microsoft.com/office/drawing/2014/main" id="{CEA9C1E1-2BFE-4C48-B52D-00BAD15A23DC}"/>
              </a:ext>
            </a:extLst>
          </p:cNvPr>
          <p:cNvSpPr/>
          <p:nvPr/>
        </p:nvSpPr>
        <p:spPr>
          <a:xfrm rot="4200000">
            <a:off x="7391144" y="3078714"/>
            <a:ext cx="970767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inus Sign 39">
            <a:extLst>
              <a:ext uri="{FF2B5EF4-FFF2-40B4-BE49-F238E27FC236}">
                <a16:creationId xmlns="" xmlns:a16="http://schemas.microsoft.com/office/drawing/2014/main" id="{2865297A-702D-4BF9-A2BB-2131ABC8E4DE}"/>
              </a:ext>
            </a:extLst>
          </p:cNvPr>
          <p:cNvSpPr/>
          <p:nvPr/>
        </p:nvSpPr>
        <p:spPr>
          <a:xfrm rot="2280000">
            <a:off x="1440110" y="3339778"/>
            <a:ext cx="1691013" cy="281837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Sign 41">
            <a:extLst>
              <a:ext uri="{FF2B5EF4-FFF2-40B4-BE49-F238E27FC236}">
                <a16:creationId xmlns="" xmlns:a16="http://schemas.microsoft.com/office/drawing/2014/main" id="{09AF9F55-EF18-4CEF-A74F-27837A62185C}"/>
              </a:ext>
            </a:extLst>
          </p:cNvPr>
          <p:cNvSpPr/>
          <p:nvPr/>
        </p:nvSpPr>
        <p:spPr>
          <a:xfrm>
            <a:off x="3070441" y="3827743"/>
            <a:ext cx="2199883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Sign 43">
            <a:extLst>
              <a:ext uri="{FF2B5EF4-FFF2-40B4-BE49-F238E27FC236}">
                <a16:creationId xmlns="" xmlns:a16="http://schemas.microsoft.com/office/drawing/2014/main" id="{866BB458-B05F-4C1C-85C9-F633AAD01697}"/>
              </a:ext>
            </a:extLst>
          </p:cNvPr>
          <p:cNvSpPr/>
          <p:nvPr/>
        </p:nvSpPr>
        <p:spPr>
          <a:xfrm>
            <a:off x="5043292" y="3744236"/>
            <a:ext cx="3108017" cy="417534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Sign 45">
            <a:extLst>
              <a:ext uri="{FF2B5EF4-FFF2-40B4-BE49-F238E27FC236}">
                <a16:creationId xmlns="" xmlns:a16="http://schemas.microsoft.com/office/drawing/2014/main" id="{DA9D2D99-D9C1-497D-8D16-98E3012B0D31}"/>
              </a:ext>
            </a:extLst>
          </p:cNvPr>
          <p:cNvSpPr/>
          <p:nvPr/>
        </p:nvSpPr>
        <p:spPr>
          <a:xfrm rot="17760000">
            <a:off x="2810905" y="3093069"/>
            <a:ext cx="1252604" cy="21920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inus Sign 47">
            <a:extLst>
              <a:ext uri="{FF2B5EF4-FFF2-40B4-BE49-F238E27FC236}">
                <a16:creationId xmlns="" xmlns:a16="http://schemas.microsoft.com/office/drawing/2014/main" id="{89C7CFE8-AE17-41B2-A2A9-2EE9C7A36942}"/>
              </a:ext>
            </a:extLst>
          </p:cNvPr>
          <p:cNvSpPr/>
          <p:nvPr/>
        </p:nvSpPr>
        <p:spPr>
          <a:xfrm rot="9000000">
            <a:off x="1089606" y="4585413"/>
            <a:ext cx="2004164" cy="31315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inus Sign 49">
            <a:extLst>
              <a:ext uri="{FF2B5EF4-FFF2-40B4-BE49-F238E27FC236}">
                <a16:creationId xmlns="" xmlns:a16="http://schemas.microsoft.com/office/drawing/2014/main" id="{F37329A3-C961-462C-BFB0-264AC7618C0C}"/>
              </a:ext>
            </a:extLst>
          </p:cNvPr>
          <p:cNvSpPr/>
          <p:nvPr/>
        </p:nvSpPr>
        <p:spPr>
          <a:xfrm rot="3540000">
            <a:off x="2901400" y="4656554"/>
            <a:ext cx="1231725" cy="25835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inus Sign 51">
            <a:extLst>
              <a:ext uri="{FF2B5EF4-FFF2-40B4-BE49-F238E27FC236}">
                <a16:creationId xmlns="" xmlns:a16="http://schemas.microsoft.com/office/drawing/2014/main" id="{EB2522ED-B0DF-42C9-9C7E-2118077603D8}"/>
              </a:ext>
            </a:extLst>
          </p:cNvPr>
          <p:cNvSpPr/>
          <p:nvPr/>
        </p:nvSpPr>
        <p:spPr>
          <a:xfrm rot="18360000">
            <a:off x="4839479" y="2894588"/>
            <a:ext cx="1555315" cy="24269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A87C5202-C59C-4173-9F43-2587D5C78ABF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D68D499D-067F-4201-B695-28480E1DF20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inus Sign 57">
            <a:extLst>
              <a:ext uri="{FF2B5EF4-FFF2-40B4-BE49-F238E27FC236}">
                <a16:creationId xmlns="" xmlns:a16="http://schemas.microsoft.com/office/drawing/2014/main" id="{E1C98B70-F170-4B49-89F2-2582774C1DCE}"/>
              </a:ext>
            </a:extLst>
          </p:cNvPr>
          <p:cNvSpPr/>
          <p:nvPr/>
        </p:nvSpPr>
        <p:spPr>
          <a:xfrm rot="2940000">
            <a:off x="4900520" y="4511797"/>
            <a:ext cx="1722327" cy="352295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3C507AA2-DF03-8190-41B9-8D9A48AC08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515" y="1837053"/>
            <a:ext cx="489857" cy="90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92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D2850E-A872-43EC-94F2-F2FBE144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B4E1CC7B-8AEC-4CBD-BFBB-B10929AD4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63" y="3432067"/>
            <a:ext cx="574502" cy="1110613"/>
          </a:xfrm>
          <a:prstGeom prst="rect">
            <a:avLst/>
          </a:prstGeom>
        </p:spPr>
      </p:pic>
      <p:pic>
        <p:nvPicPr>
          <p:cNvPr id="6" name="Graphic 11" descr="Man with solid fill">
            <a:extLst>
              <a:ext uri="{FF2B5EF4-FFF2-40B4-BE49-F238E27FC236}">
                <a16:creationId xmlns="" xmlns:a16="http://schemas.microsoft.com/office/drawing/2014/main" id="{F9693657-CEF2-444D-A7CD-21A3AE57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8396" y="5132539"/>
            <a:ext cx="685800" cy="914400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2C8A862-A4A0-488E-B89B-E54738438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547" y="4945627"/>
            <a:ext cx="574502" cy="111061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61C7098-5689-4237-A4CB-AE0AB489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49" y="2012449"/>
            <a:ext cx="574502" cy="1110613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="" xmlns:a16="http://schemas.microsoft.com/office/drawing/2014/main" id="{6F4BAB89-00D6-4CAF-AA02-3AC2B51E7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812" y="4944649"/>
            <a:ext cx="685800" cy="914400"/>
          </a:xfrm>
          <a:prstGeom prst="rect">
            <a:avLst/>
          </a:prstGeom>
        </p:spPr>
      </p:pic>
      <p:pic>
        <p:nvPicPr>
          <p:cNvPr id="14" name="Graphic 11" descr="Man with solid fill">
            <a:extLst>
              <a:ext uri="{FF2B5EF4-FFF2-40B4-BE49-F238E27FC236}">
                <a16:creationId xmlns="" xmlns:a16="http://schemas.microsoft.com/office/drawing/2014/main" id="{628CA841-8CF5-40FC-BE43-CE7FA2B39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5709" y="1813142"/>
            <a:ext cx="685800" cy="914400"/>
          </a:xfrm>
          <a:prstGeom prst="rect">
            <a:avLst/>
          </a:prstGeom>
        </p:spPr>
      </p:pic>
      <p:pic>
        <p:nvPicPr>
          <p:cNvPr id="16" name="Graphic 20" descr="Woman with solid fill">
            <a:extLst>
              <a:ext uri="{FF2B5EF4-FFF2-40B4-BE49-F238E27FC236}">
                <a16:creationId xmlns="" xmlns:a16="http://schemas.microsoft.com/office/drawing/2014/main" id="{5A30B21A-230A-43CB-80F9-46DE6146A1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55886" y="1799442"/>
            <a:ext cx="685800" cy="914400"/>
          </a:xfrm>
          <a:prstGeom prst="rect">
            <a:avLst/>
          </a:prstGeom>
        </p:spPr>
      </p:pic>
      <p:pic>
        <p:nvPicPr>
          <p:cNvPr id="18" name="Graphic 20" descr="Woman with solid fill">
            <a:extLst>
              <a:ext uri="{FF2B5EF4-FFF2-40B4-BE49-F238E27FC236}">
                <a16:creationId xmlns="" xmlns:a16="http://schemas.microsoft.com/office/drawing/2014/main" id="{CFEAB0E6-C460-4D70-8533-158F64C59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8612" y="3427824"/>
            <a:ext cx="685800" cy="914400"/>
          </a:xfrm>
          <a:prstGeom prst="rect">
            <a:avLst/>
          </a:prstGeom>
        </p:spPr>
      </p:pic>
      <p:pic>
        <p:nvPicPr>
          <p:cNvPr id="20" name="Graphic 20" descr="Woman with solid fill">
            <a:extLst>
              <a:ext uri="{FF2B5EF4-FFF2-40B4-BE49-F238E27FC236}">
                <a16:creationId xmlns="" xmlns:a16="http://schemas.microsoft.com/office/drawing/2014/main" id="{391D1970-7A92-4301-87E3-BF15CADB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6968" y="3480018"/>
            <a:ext cx="685800" cy="914400"/>
          </a:xfrm>
          <a:prstGeom prst="rect">
            <a:avLst/>
          </a:prstGeom>
        </p:spPr>
      </p:pic>
      <p:pic>
        <p:nvPicPr>
          <p:cNvPr id="2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0123826-2333-47DB-BF64-D04565146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520" y="1824559"/>
            <a:ext cx="574502" cy="1110613"/>
          </a:xfrm>
          <a:prstGeom prst="rect">
            <a:avLst/>
          </a:prstGeom>
        </p:spPr>
      </p:pic>
      <p:sp>
        <p:nvSpPr>
          <p:cNvPr id="24" name="Minus Sign 23">
            <a:extLst>
              <a:ext uri="{FF2B5EF4-FFF2-40B4-BE49-F238E27FC236}">
                <a16:creationId xmlns="" xmlns:a16="http://schemas.microsoft.com/office/drawing/2014/main" id="{28F27CA8-CDF5-4F47-BF72-5F78BFB52E7F}"/>
              </a:ext>
            </a:extLst>
          </p:cNvPr>
          <p:cNvSpPr/>
          <p:nvPr/>
        </p:nvSpPr>
        <p:spPr>
          <a:xfrm>
            <a:off x="3641943" y="2199362"/>
            <a:ext cx="2458232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inus Sign 25">
            <a:extLst>
              <a:ext uri="{FF2B5EF4-FFF2-40B4-BE49-F238E27FC236}">
                <a16:creationId xmlns="" xmlns:a16="http://schemas.microsoft.com/office/drawing/2014/main" id="{BDE66A9F-131F-4E30-B0AD-9906E92C62E0}"/>
              </a:ext>
            </a:extLst>
          </p:cNvPr>
          <p:cNvSpPr/>
          <p:nvPr/>
        </p:nvSpPr>
        <p:spPr>
          <a:xfrm rot="21480000">
            <a:off x="1541649" y="2308239"/>
            <a:ext cx="2098109" cy="31315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="" xmlns:a16="http://schemas.microsoft.com/office/drawing/2014/main" id="{25141738-0D6D-455E-8965-28F932E17838}"/>
              </a:ext>
            </a:extLst>
          </p:cNvPr>
          <p:cNvSpPr/>
          <p:nvPr/>
        </p:nvSpPr>
        <p:spPr>
          <a:xfrm rot="16500000">
            <a:off x="-17673" y="3933554"/>
            <a:ext cx="2630466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inus Sign 29">
            <a:extLst>
              <a:ext uri="{FF2B5EF4-FFF2-40B4-BE49-F238E27FC236}">
                <a16:creationId xmlns="" xmlns:a16="http://schemas.microsoft.com/office/drawing/2014/main" id="{FF50CD32-CF6E-4F75-91FE-5696631CAE11}"/>
              </a:ext>
            </a:extLst>
          </p:cNvPr>
          <p:cNvSpPr/>
          <p:nvPr/>
        </p:nvSpPr>
        <p:spPr>
          <a:xfrm>
            <a:off x="1066278" y="5403935"/>
            <a:ext cx="2802698" cy="40709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inus Sign 31">
            <a:extLst>
              <a:ext uri="{FF2B5EF4-FFF2-40B4-BE49-F238E27FC236}">
                <a16:creationId xmlns="" xmlns:a16="http://schemas.microsoft.com/office/drawing/2014/main" id="{C9F32631-8EE3-4A4A-ACFA-654972F78D5A}"/>
              </a:ext>
            </a:extLst>
          </p:cNvPr>
          <p:cNvSpPr/>
          <p:nvPr/>
        </p:nvSpPr>
        <p:spPr>
          <a:xfrm>
            <a:off x="3728058" y="5403935"/>
            <a:ext cx="2763554" cy="32359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inus Sign 33">
            <a:extLst>
              <a:ext uri="{FF2B5EF4-FFF2-40B4-BE49-F238E27FC236}">
                <a16:creationId xmlns="" xmlns:a16="http://schemas.microsoft.com/office/drawing/2014/main" id="{30AA5C17-F600-4B02-A9C4-D536A9561B4A}"/>
              </a:ext>
            </a:extLst>
          </p:cNvPr>
          <p:cNvSpPr/>
          <p:nvPr/>
        </p:nvSpPr>
        <p:spPr>
          <a:xfrm rot="18720000" flipV="1">
            <a:off x="5992188" y="4724629"/>
            <a:ext cx="2693095" cy="22703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inus Sign 35">
            <a:extLst>
              <a:ext uri="{FF2B5EF4-FFF2-40B4-BE49-F238E27FC236}">
                <a16:creationId xmlns="" xmlns:a16="http://schemas.microsoft.com/office/drawing/2014/main" id="{343CA2E6-0EE7-42CA-A062-21A429DAD351}"/>
              </a:ext>
            </a:extLst>
          </p:cNvPr>
          <p:cNvSpPr/>
          <p:nvPr/>
        </p:nvSpPr>
        <p:spPr>
          <a:xfrm>
            <a:off x="6241092" y="2188922"/>
            <a:ext cx="1307403" cy="37578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inus Sign 37">
            <a:extLst>
              <a:ext uri="{FF2B5EF4-FFF2-40B4-BE49-F238E27FC236}">
                <a16:creationId xmlns="" xmlns:a16="http://schemas.microsoft.com/office/drawing/2014/main" id="{CEA9C1E1-2BFE-4C48-B52D-00BAD15A23DC}"/>
              </a:ext>
            </a:extLst>
          </p:cNvPr>
          <p:cNvSpPr/>
          <p:nvPr/>
        </p:nvSpPr>
        <p:spPr>
          <a:xfrm rot="4200000">
            <a:off x="7391144" y="3078714"/>
            <a:ext cx="970767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inus Sign 39">
            <a:extLst>
              <a:ext uri="{FF2B5EF4-FFF2-40B4-BE49-F238E27FC236}">
                <a16:creationId xmlns="" xmlns:a16="http://schemas.microsoft.com/office/drawing/2014/main" id="{2865297A-702D-4BF9-A2BB-2131ABC8E4DE}"/>
              </a:ext>
            </a:extLst>
          </p:cNvPr>
          <p:cNvSpPr/>
          <p:nvPr/>
        </p:nvSpPr>
        <p:spPr>
          <a:xfrm rot="2280000">
            <a:off x="1440110" y="3339778"/>
            <a:ext cx="1691013" cy="281837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Sign 41">
            <a:extLst>
              <a:ext uri="{FF2B5EF4-FFF2-40B4-BE49-F238E27FC236}">
                <a16:creationId xmlns="" xmlns:a16="http://schemas.microsoft.com/office/drawing/2014/main" id="{09AF9F55-EF18-4CEF-A74F-27837A62185C}"/>
              </a:ext>
            </a:extLst>
          </p:cNvPr>
          <p:cNvSpPr/>
          <p:nvPr/>
        </p:nvSpPr>
        <p:spPr>
          <a:xfrm>
            <a:off x="3070441" y="3827743"/>
            <a:ext cx="2199883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Sign 43">
            <a:extLst>
              <a:ext uri="{FF2B5EF4-FFF2-40B4-BE49-F238E27FC236}">
                <a16:creationId xmlns="" xmlns:a16="http://schemas.microsoft.com/office/drawing/2014/main" id="{866BB458-B05F-4C1C-85C9-F633AAD01697}"/>
              </a:ext>
            </a:extLst>
          </p:cNvPr>
          <p:cNvSpPr/>
          <p:nvPr/>
        </p:nvSpPr>
        <p:spPr>
          <a:xfrm>
            <a:off x="5043292" y="3744236"/>
            <a:ext cx="3108017" cy="417534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Sign 45">
            <a:extLst>
              <a:ext uri="{FF2B5EF4-FFF2-40B4-BE49-F238E27FC236}">
                <a16:creationId xmlns="" xmlns:a16="http://schemas.microsoft.com/office/drawing/2014/main" id="{DA9D2D99-D9C1-497D-8D16-98E3012B0D31}"/>
              </a:ext>
            </a:extLst>
          </p:cNvPr>
          <p:cNvSpPr/>
          <p:nvPr/>
        </p:nvSpPr>
        <p:spPr>
          <a:xfrm rot="17760000">
            <a:off x="2810905" y="3093069"/>
            <a:ext cx="1252604" cy="21920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inus Sign 47">
            <a:extLst>
              <a:ext uri="{FF2B5EF4-FFF2-40B4-BE49-F238E27FC236}">
                <a16:creationId xmlns="" xmlns:a16="http://schemas.microsoft.com/office/drawing/2014/main" id="{89C7CFE8-AE17-41B2-A2A9-2EE9C7A36942}"/>
              </a:ext>
            </a:extLst>
          </p:cNvPr>
          <p:cNvSpPr/>
          <p:nvPr/>
        </p:nvSpPr>
        <p:spPr>
          <a:xfrm rot="9000000">
            <a:off x="1089606" y="4585413"/>
            <a:ext cx="2004164" cy="31315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inus Sign 49">
            <a:extLst>
              <a:ext uri="{FF2B5EF4-FFF2-40B4-BE49-F238E27FC236}">
                <a16:creationId xmlns="" xmlns:a16="http://schemas.microsoft.com/office/drawing/2014/main" id="{F37329A3-C961-462C-BFB0-264AC7618C0C}"/>
              </a:ext>
            </a:extLst>
          </p:cNvPr>
          <p:cNvSpPr/>
          <p:nvPr/>
        </p:nvSpPr>
        <p:spPr>
          <a:xfrm rot="3540000">
            <a:off x="2901400" y="4656554"/>
            <a:ext cx="1231725" cy="25835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inus Sign 51">
            <a:extLst>
              <a:ext uri="{FF2B5EF4-FFF2-40B4-BE49-F238E27FC236}">
                <a16:creationId xmlns="" xmlns:a16="http://schemas.microsoft.com/office/drawing/2014/main" id="{EB2522ED-B0DF-42C9-9C7E-2118077603D8}"/>
              </a:ext>
            </a:extLst>
          </p:cNvPr>
          <p:cNvSpPr/>
          <p:nvPr/>
        </p:nvSpPr>
        <p:spPr>
          <a:xfrm rot="18360000">
            <a:off x="4839479" y="2894588"/>
            <a:ext cx="1555315" cy="24269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A87C5202-C59C-4173-9F43-2587D5C78ABF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D68D499D-067F-4201-B695-28480E1DF20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inus Sign 57">
            <a:extLst>
              <a:ext uri="{FF2B5EF4-FFF2-40B4-BE49-F238E27FC236}">
                <a16:creationId xmlns="" xmlns:a16="http://schemas.microsoft.com/office/drawing/2014/main" id="{E1C98B70-F170-4B49-89F2-2582774C1DCE}"/>
              </a:ext>
            </a:extLst>
          </p:cNvPr>
          <p:cNvSpPr/>
          <p:nvPr/>
        </p:nvSpPr>
        <p:spPr>
          <a:xfrm rot="2940000">
            <a:off x="4900520" y="4511797"/>
            <a:ext cx="1722327" cy="352295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3C507AA2-DF03-8190-41B9-8D9A48AC08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515" y="1837053"/>
            <a:ext cx="489857" cy="908783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B0EEAE90-4F95-8514-7654-AB5031E6BE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51" y="4547596"/>
            <a:ext cx="489857" cy="908783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A2042614-6C2D-2CDB-05CD-96BDEA8AA7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5101" y="4079510"/>
            <a:ext cx="489857" cy="908783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="" xmlns:a16="http://schemas.microsoft.com/office/drawing/2014/main" id="{C0C52ED7-9817-8DF9-BD25-C433A1300B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987" y="2675253"/>
            <a:ext cx="489857" cy="90878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="" xmlns:a16="http://schemas.microsoft.com/office/drawing/2014/main" id="{53CF40A1-98CC-A1F7-8F57-136B84BC32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588" y="2980053"/>
            <a:ext cx="489857" cy="908783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="" xmlns:a16="http://schemas.microsoft.com/office/drawing/2014/main" id="{0F2CF277-3750-2E57-986F-56A2A66FA6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8516" y="2533738"/>
            <a:ext cx="489857" cy="90878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="" xmlns:a16="http://schemas.microsoft.com/office/drawing/2014/main" id="{C773AD28-10A4-B8E9-AF91-7CF5BA36D5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5680" y="2566396"/>
            <a:ext cx="489857" cy="908783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="" xmlns:a16="http://schemas.microsoft.com/office/drawing/2014/main" id="{E2CDEA41-C88A-2C28-5D3A-9D302BDC65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658" y="1739082"/>
            <a:ext cx="489857" cy="908783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="" xmlns:a16="http://schemas.microsoft.com/office/drawing/2014/main" id="{0F77D38D-BAAF-105C-2887-EEFCB9EA31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4173" y="4395195"/>
            <a:ext cx="489857" cy="908783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="" xmlns:a16="http://schemas.microsoft.com/office/drawing/2014/main" id="{AAD722CB-9FA4-CDF8-42B0-AD9277F146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7159" y="3491680"/>
            <a:ext cx="489857" cy="90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64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E6E0FC-8E94-485C-81BE-912F87CCF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Ethereum</a:t>
            </a:r>
            <a:endParaRPr lang="en-US" b="1">
              <a:latin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C0BF8D-DCA9-4088-BDA6-06E5C0E07746}"/>
              </a:ext>
            </a:extLst>
          </p:cNvPr>
          <p:cNvSpPr txBox="1"/>
          <p:nvPr/>
        </p:nvSpPr>
        <p:spPr>
          <a:xfrm>
            <a:off x="1923971" y="5521912"/>
            <a:ext cx="20574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Times New Roman"/>
                <a:ea typeface="+mn-lt"/>
                <a:cs typeface="+mn-lt"/>
              </a:rPr>
              <a:t>Vitalik Buterin</a:t>
            </a:r>
            <a:endParaRPr lang="en-US" sz="2400" b="1">
              <a:latin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F1471F7B-FFFE-4847-88D4-E20905F0B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034" y="2137862"/>
            <a:ext cx="3570667" cy="31918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9D57B48-37FF-41CB-9EE3-619DE2A6EB73}"/>
              </a:ext>
            </a:extLst>
          </p:cNvPr>
          <p:cNvSpPr txBox="1"/>
          <p:nvPr/>
        </p:nvSpPr>
        <p:spPr>
          <a:xfrm>
            <a:off x="6455724" y="5521912"/>
            <a:ext cx="20574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400" b="1">
                <a:latin typeface="Times New Roman"/>
                <a:ea typeface="+mn-lt"/>
                <a:cs typeface="+mn-lt"/>
              </a:rPr>
              <a:t>Ethereum</a:t>
            </a:r>
            <a:endParaRPr lang="en-US" sz="2400" b="1">
              <a:latin typeface="Times New Roman"/>
              <a:cs typeface="Calibri"/>
            </a:endParaRPr>
          </a:p>
        </p:txBody>
      </p:sp>
      <p:pic>
        <p:nvPicPr>
          <p:cNvPr id="7" name="Picture 7" descr="A picture containing businesscard, silhouette&#10;&#10;Description automatically generated">
            <a:extLst>
              <a:ext uri="{FF2B5EF4-FFF2-40B4-BE49-F238E27FC236}">
                <a16:creationId xmlns="" xmlns:a16="http://schemas.microsoft.com/office/drawing/2014/main" id="{9934C48F-D311-E642-AEEB-8367CE572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065" y="2022109"/>
            <a:ext cx="1861457" cy="35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0301F9-E8A4-448C-BDDE-C1FC720EC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8F247FC-FD15-4687-97DA-E28F908111B0}"/>
              </a:ext>
            </a:extLst>
          </p:cNvPr>
          <p:cNvSpPr/>
          <p:nvPr/>
        </p:nvSpPr>
        <p:spPr>
          <a:xfrm>
            <a:off x="2608366" y="2025706"/>
            <a:ext cx="2711400" cy="3708684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Calibri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5DE735B8-D908-4E3E-B40A-A399565C22AE}"/>
              </a:ext>
            </a:extLst>
          </p:cNvPr>
          <p:cNvCxnSpPr/>
          <p:nvPr/>
        </p:nvCxnSpPr>
        <p:spPr>
          <a:xfrm>
            <a:off x="2609725" y="2435130"/>
            <a:ext cx="2711399" cy="2304"/>
          </a:xfrm>
          <a:prstGeom prst="straightConnector1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52518C8C-19CE-4DFF-A03C-958919AF2955}"/>
              </a:ext>
            </a:extLst>
          </p:cNvPr>
          <p:cNvSpPr txBox="1"/>
          <p:nvPr/>
        </p:nvSpPr>
        <p:spPr>
          <a:xfrm>
            <a:off x="2575290" y="2059891"/>
            <a:ext cx="251964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cs typeface="Calibri"/>
              </a:rPr>
              <a:t>Block No.-1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94A8736C-4907-46E7-9545-D1D4F156EE5B}"/>
              </a:ext>
            </a:extLst>
          </p:cNvPr>
          <p:cNvSpPr txBox="1"/>
          <p:nvPr/>
        </p:nvSpPr>
        <p:spPr>
          <a:xfrm>
            <a:off x="2606605" y="2571371"/>
            <a:ext cx="251964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cs typeface="Calibri"/>
              </a:rPr>
              <a:t>Nonce: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="" xmlns:a16="http://schemas.microsoft.com/office/drawing/2014/main" id="{A60F7C01-129B-45BE-9A4F-47AE2F80DB27}"/>
              </a:ext>
            </a:extLst>
          </p:cNvPr>
          <p:cNvSpPr txBox="1"/>
          <p:nvPr/>
        </p:nvSpPr>
        <p:spPr>
          <a:xfrm>
            <a:off x="2576643" y="3621002"/>
            <a:ext cx="251964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cs typeface="Calibri"/>
              </a:rPr>
              <a:t>Transactions: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="" xmlns:a16="http://schemas.microsoft.com/office/drawing/2014/main" id="{6C3AD42E-247F-41EA-AD09-E52E14C31B8E}"/>
              </a:ext>
            </a:extLst>
          </p:cNvPr>
          <p:cNvSpPr txBox="1"/>
          <p:nvPr/>
        </p:nvSpPr>
        <p:spPr>
          <a:xfrm>
            <a:off x="2625199" y="5366163"/>
            <a:ext cx="242454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cs typeface="Calibri"/>
              </a:rPr>
              <a:t>Hash: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CC9014D4-EFF9-4E24-AD31-31D94F3ED58F}"/>
              </a:ext>
            </a:extLst>
          </p:cNvPr>
          <p:cNvSpPr txBox="1"/>
          <p:nvPr/>
        </p:nvSpPr>
        <p:spPr>
          <a:xfrm>
            <a:off x="2632307" y="4922957"/>
            <a:ext cx="251964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cs typeface="Calibri"/>
              </a:rPr>
              <a:t>Prev Hash:000000000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1C6E4186-2CFC-4C54-97B7-C04E9E2B126F}"/>
              </a:ext>
            </a:extLst>
          </p:cNvPr>
          <p:cNvSpPr txBox="1"/>
          <p:nvPr/>
        </p:nvSpPr>
        <p:spPr>
          <a:xfrm>
            <a:off x="2575290" y="3082849"/>
            <a:ext cx="251964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cs typeface="Calibri"/>
              </a:rPr>
              <a:t>Timestamp: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8E845FFF-C848-4523-80FE-07114E78E0C8}"/>
              </a:ext>
            </a:extLst>
          </p:cNvPr>
          <p:cNvCxnSpPr>
            <a:cxnSpLocks/>
          </p:cNvCxnSpPr>
          <p:nvPr/>
        </p:nvCxnSpPr>
        <p:spPr>
          <a:xfrm>
            <a:off x="2609725" y="2946609"/>
            <a:ext cx="2711399" cy="2304"/>
          </a:xfrm>
          <a:prstGeom prst="straightConnector1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81883A46-735D-441E-BCC2-B78D8C1AB15A}"/>
              </a:ext>
            </a:extLst>
          </p:cNvPr>
          <p:cNvCxnSpPr>
            <a:cxnSpLocks/>
          </p:cNvCxnSpPr>
          <p:nvPr/>
        </p:nvCxnSpPr>
        <p:spPr>
          <a:xfrm>
            <a:off x="2609725" y="3510280"/>
            <a:ext cx="2711399" cy="2304"/>
          </a:xfrm>
          <a:prstGeom prst="straightConnector1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32617BD3-63FA-4F4F-85FE-5D3BDDB13178}"/>
              </a:ext>
            </a:extLst>
          </p:cNvPr>
          <p:cNvCxnSpPr>
            <a:cxnSpLocks/>
          </p:cNvCxnSpPr>
          <p:nvPr/>
        </p:nvCxnSpPr>
        <p:spPr>
          <a:xfrm>
            <a:off x="2617553" y="4877704"/>
            <a:ext cx="2711399" cy="2304"/>
          </a:xfrm>
          <a:prstGeom prst="straightConnector1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1FCB4ECF-E20E-4244-A17F-6E8CD9ED1B4F}"/>
              </a:ext>
            </a:extLst>
          </p:cNvPr>
          <p:cNvCxnSpPr>
            <a:cxnSpLocks/>
          </p:cNvCxnSpPr>
          <p:nvPr/>
        </p:nvCxnSpPr>
        <p:spPr>
          <a:xfrm>
            <a:off x="2625382" y="5305677"/>
            <a:ext cx="2711399" cy="2304"/>
          </a:xfrm>
          <a:prstGeom prst="straightConnector1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688ACE31-B961-4BFE-91F5-2CD2F88E7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114" y="3759526"/>
            <a:ext cx="617828" cy="10249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083748FA-1B98-4349-B346-83B0282193A2}"/>
              </a:ext>
            </a:extLst>
          </p:cNvPr>
          <p:cNvSpPr txBox="1"/>
          <p:nvPr/>
        </p:nvSpPr>
        <p:spPr>
          <a:xfrm>
            <a:off x="2635164" y="3983277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D67F232</a:t>
            </a:r>
          </a:p>
        </p:txBody>
      </p:sp>
      <p:pic>
        <p:nvPicPr>
          <p:cNvPr id="15" name="Picture 17" descr="Icon&#10;&#10;Description automatically generated">
            <a:extLst>
              <a:ext uri="{FF2B5EF4-FFF2-40B4-BE49-F238E27FC236}">
                <a16:creationId xmlns="" xmlns:a16="http://schemas.microsoft.com/office/drawing/2014/main" id="{2801362B-98D8-A8A8-F4A6-2641ED551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379" y="3393709"/>
            <a:ext cx="849087" cy="1638126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EE3EDC7-2836-103C-E54A-8D95C04E6648}"/>
              </a:ext>
            </a:extLst>
          </p:cNvPr>
          <p:cNvCxnSpPr/>
          <p:nvPr/>
        </p:nvCxnSpPr>
        <p:spPr>
          <a:xfrm>
            <a:off x="5086351" y="4267201"/>
            <a:ext cx="93072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28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D2850E-A872-43EC-94F2-F2FBE144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B4E1CC7B-8AEC-4CBD-BFBB-B10929AD4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63" y="3432067"/>
            <a:ext cx="574502" cy="1110613"/>
          </a:xfrm>
          <a:prstGeom prst="rect">
            <a:avLst/>
          </a:prstGeom>
        </p:spPr>
      </p:pic>
      <p:pic>
        <p:nvPicPr>
          <p:cNvPr id="6" name="Graphic 11" descr="Man with solid fill">
            <a:extLst>
              <a:ext uri="{FF2B5EF4-FFF2-40B4-BE49-F238E27FC236}">
                <a16:creationId xmlns="" xmlns:a16="http://schemas.microsoft.com/office/drawing/2014/main" id="{F9693657-CEF2-444D-A7CD-21A3AE57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8396" y="5132539"/>
            <a:ext cx="685800" cy="914400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2C8A862-A4A0-488E-B89B-E54738438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547" y="4945627"/>
            <a:ext cx="574502" cy="111061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61C7098-5689-4237-A4CB-AE0AB489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49" y="2012449"/>
            <a:ext cx="574502" cy="1110613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="" xmlns:a16="http://schemas.microsoft.com/office/drawing/2014/main" id="{6F4BAB89-00D6-4CAF-AA02-3AC2B51E7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812" y="4944649"/>
            <a:ext cx="685800" cy="914400"/>
          </a:xfrm>
          <a:prstGeom prst="rect">
            <a:avLst/>
          </a:prstGeom>
        </p:spPr>
      </p:pic>
      <p:pic>
        <p:nvPicPr>
          <p:cNvPr id="14" name="Graphic 11" descr="Man with solid fill">
            <a:extLst>
              <a:ext uri="{FF2B5EF4-FFF2-40B4-BE49-F238E27FC236}">
                <a16:creationId xmlns="" xmlns:a16="http://schemas.microsoft.com/office/drawing/2014/main" id="{628CA841-8CF5-40FC-BE43-CE7FA2B39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5709" y="1813142"/>
            <a:ext cx="685800" cy="914400"/>
          </a:xfrm>
          <a:prstGeom prst="rect">
            <a:avLst/>
          </a:prstGeom>
        </p:spPr>
      </p:pic>
      <p:pic>
        <p:nvPicPr>
          <p:cNvPr id="16" name="Graphic 20" descr="Woman with solid fill">
            <a:extLst>
              <a:ext uri="{FF2B5EF4-FFF2-40B4-BE49-F238E27FC236}">
                <a16:creationId xmlns="" xmlns:a16="http://schemas.microsoft.com/office/drawing/2014/main" id="{5A30B21A-230A-43CB-80F9-46DE6146A1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55886" y="1799442"/>
            <a:ext cx="685800" cy="914400"/>
          </a:xfrm>
          <a:prstGeom prst="rect">
            <a:avLst/>
          </a:prstGeom>
        </p:spPr>
      </p:pic>
      <p:pic>
        <p:nvPicPr>
          <p:cNvPr id="18" name="Graphic 20" descr="Woman with solid fill">
            <a:extLst>
              <a:ext uri="{FF2B5EF4-FFF2-40B4-BE49-F238E27FC236}">
                <a16:creationId xmlns="" xmlns:a16="http://schemas.microsoft.com/office/drawing/2014/main" id="{CFEAB0E6-C460-4D70-8533-158F64C59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8612" y="3427824"/>
            <a:ext cx="685800" cy="914400"/>
          </a:xfrm>
          <a:prstGeom prst="rect">
            <a:avLst/>
          </a:prstGeom>
        </p:spPr>
      </p:pic>
      <p:pic>
        <p:nvPicPr>
          <p:cNvPr id="20" name="Graphic 20" descr="Woman with solid fill">
            <a:extLst>
              <a:ext uri="{FF2B5EF4-FFF2-40B4-BE49-F238E27FC236}">
                <a16:creationId xmlns="" xmlns:a16="http://schemas.microsoft.com/office/drawing/2014/main" id="{391D1970-7A92-4301-87E3-BF15CADB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6968" y="3480018"/>
            <a:ext cx="685800" cy="914400"/>
          </a:xfrm>
          <a:prstGeom prst="rect">
            <a:avLst/>
          </a:prstGeom>
        </p:spPr>
      </p:pic>
      <p:pic>
        <p:nvPicPr>
          <p:cNvPr id="2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0123826-2333-47DB-BF64-D04565146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520" y="1824559"/>
            <a:ext cx="574502" cy="1110613"/>
          </a:xfrm>
          <a:prstGeom prst="rect">
            <a:avLst/>
          </a:prstGeom>
        </p:spPr>
      </p:pic>
      <p:sp>
        <p:nvSpPr>
          <p:cNvPr id="24" name="Minus Sign 23">
            <a:extLst>
              <a:ext uri="{FF2B5EF4-FFF2-40B4-BE49-F238E27FC236}">
                <a16:creationId xmlns="" xmlns:a16="http://schemas.microsoft.com/office/drawing/2014/main" id="{28F27CA8-CDF5-4F47-BF72-5F78BFB52E7F}"/>
              </a:ext>
            </a:extLst>
          </p:cNvPr>
          <p:cNvSpPr/>
          <p:nvPr/>
        </p:nvSpPr>
        <p:spPr>
          <a:xfrm>
            <a:off x="3641943" y="2199362"/>
            <a:ext cx="2458232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inus Sign 25">
            <a:extLst>
              <a:ext uri="{FF2B5EF4-FFF2-40B4-BE49-F238E27FC236}">
                <a16:creationId xmlns="" xmlns:a16="http://schemas.microsoft.com/office/drawing/2014/main" id="{BDE66A9F-131F-4E30-B0AD-9906E92C62E0}"/>
              </a:ext>
            </a:extLst>
          </p:cNvPr>
          <p:cNvSpPr/>
          <p:nvPr/>
        </p:nvSpPr>
        <p:spPr>
          <a:xfrm rot="21480000">
            <a:off x="1541649" y="2308239"/>
            <a:ext cx="2098109" cy="31315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="" xmlns:a16="http://schemas.microsoft.com/office/drawing/2014/main" id="{25141738-0D6D-455E-8965-28F932E17838}"/>
              </a:ext>
            </a:extLst>
          </p:cNvPr>
          <p:cNvSpPr/>
          <p:nvPr/>
        </p:nvSpPr>
        <p:spPr>
          <a:xfrm rot="16500000">
            <a:off x="-17673" y="3933554"/>
            <a:ext cx="2630466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inus Sign 29">
            <a:extLst>
              <a:ext uri="{FF2B5EF4-FFF2-40B4-BE49-F238E27FC236}">
                <a16:creationId xmlns="" xmlns:a16="http://schemas.microsoft.com/office/drawing/2014/main" id="{FF50CD32-CF6E-4F75-91FE-5696631CAE11}"/>
              </a:ext>
            </a:extLst>
          </p:cNvPr>
          <p:cNvSpPr/>
          <p:nvPr/>
        </p:nvSpPr>
        <p:spPr>
          <a:xfrm>
            <a:off x="1066278" y="5403935"/>
            <a:ext cx="2802698" cy="40709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inus Sign 31">
            <a:extLst>
              <a:ext uri="{FF2B5EF4-FFF2-40B4-BE49-F238E27FC236}">
                <a16:creationId xmlns="" xmlns:a16="http://schemas.microsoft.com/office/drawing/2014/main" id="{C9F32631-8EE3-4A4A-ACFA-654972F78D5A}"/>
              </a:ext>
            </a:extLst>
          </p:cNvPr>
          <p:cNvSpPr/>
          <p:nvPr/>
        </p:nvSpPr>
        <p:spPr>
          <a:xfrm>
            <a:off x="3728058" y="5403935"/>
            <a:ext cx="2763554" cy="32359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inus Sign 33">
            <a:extLst>
              <a:ext uri="{FF2B5EF4-FFF2-40B4-BE49-F238E27FC236}">
                <a16:creationId xmlns="" xmlns:a16="http://schemas.microsoft.com/office/drawing/2014/main" id="{30AA5C17-F600-4B02-A9C4-D536A9561B4A}"/>
              </a:ext>
            </a:extLst>
          </p:cNvPr>
          <p:cNvSpPr/>
          <p:nvPr/>
        </p:nvSpPr>
        <p:spPr>
          <a:xfrm rot="18720000" flipV="1">
            <a:off x="5992188" y="4724629"/>
            <a:ext cx="2693095" cy="22703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inus Sign 35">
            <a:extLst>
              <a:ext uri="{FF2B5EF4-FFF2-40B4-BE49-F238E27FC236}">
                <a16:creationId xmlns="" xmlns:a16="http://schemas.microsoft.com/office/drawing/2014/main" id="{343CA2E6-0EE7-42CA-A062-21A429DAD351}"/>
              </a:ext>
            </a:extLst>
          </p:cNvPr>
          <p:cNvSpPr/>
          <p:nvPr/>
        </p:nvSpPr>
        <p:spPr>
          <a:xfrm>
            <a:off x="6241092" y="2188922"/>
            <a:ext cx="1307403" cy="37578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inus Sign 37">
            <a:extLst>
              <a:ext uri="{FF2B5EF4-FFF2-40B4-BE49-F238E27FC236}">
                <a16:creationId xmlns="" xmlns:a16="http://schemas.microsoft.com/office/drawing/2014/main" id="{CEA9C1E1-2BFE-4C48-B52D-00BAD15A23DC}"/>
              </a:ext>
            </a:extLst>
          </p:cNvPr>
          <p:cNvSpPr/>
          <p:nvPr/>
        </p:nvSpPr>
        <p:spPr>
          <a:xfrm rot="4200000">
            <a:off x="7391144" y="3078714"/>
            <a:ext cx="970767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inus Sign 39">
            <a:extLst>
              <a:ext uri="{FF2B5EF4-FFF2-40B4-BE49-F238E27FC236}">
                <a16:creationId xmlns="" xmlns:a16="http://schemas.microsoft.com/office/drawing/2014/main" id="{2865297A-702D-4BF9-A2BB-2131ABC8E4DE}"/>
              </a:ext>
            </a:extLst>
          </p:cNvPr>
          <p:cNvSpPr/>
          <p:nvPr/>
        </p:nvSpPr>
        <p:spPr>
          <a:xfrm rot="2280000">
            <a:off x="1440110" y="3339778"/>
            <a:ext cx="1691013" cy="281837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Sign 41">
            <a:extLst>
              <a:ext uri="{FF2B5EF4-FFF2-40B4-BE49-F238E27FC236}">
                <a16:creationId xmlns="" xmlns:a16="http://schemas.microsoft.com/office/drawing/2014/main" id="{09AF9F55-EF18-4CEF-A74F-27837A62185C}"/>
              </a:ext>
            </a:extLst>
          </p:cNvPr>
          <p:cNvSpPr/>
          <p:nvPr/>
        </p:nvSpPr>
        <p:spPr>
          <a:xfrm>
            <a:off x="3070441" y="3827743"/>
            <a:ext cx="2199883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Sign 43">
            <a:extLst>
              <a:ext uri="{FF2B5EF4-FFF2-40B4-BE49-F238E27FC236}">
                <a16:creationId xmlns="" xmlns:a16="http://schemas.microsoft.com/office/drawing/2014/main" id="{866BB458-B05F-4C1C-85C9-F633AAD01697}"/>
              </a:ext>
            </a:extLst>
          </p:cNvPr>
          <p:cNvSpPr/>
          <p:nvPr/>
        </p:nvSpPr>
        <p:spPr>
          <a:xfrm>
            <a:off x="5043292" y="3744236"/>
            <a:ext cx="3108017" cy="417534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Sign 45">
            <a:extLst>
              <a:ext uri="{FF2B5EF4-FFF2-40B4-BE49-F238E27FC236}">
                <a16:creationId xmlns="" xmlns:a16="http://schemas.microsoft.com/office/drawing/2014/main" id="{DA9D2D99-D9C1-497D-8D16-98E3012B0D31}"/>
              </a:ext>
            </a:extLst>
          </p:cNvPr>
          <p:cNvSpPr/>
          <p:nvPr/>
        </p:nvSpPr>
        <p:spPr>
          <a:xfrm rot="17760000">
            <a:off x="2810905" y="3093069"/>
            <a:ext cx="1252604" cy="21920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inus Sign 47">
            <a:extLst>
              <a:ext uri="{FF2B5EF4-FFF2-40B4-BE49-F238E27FC236}">
                <a16:creationId xmlns="" xmlns:a16="http://schemas.microsoft.com/office/drawing/2014/main" id="{89C7CFE8-AE17-41B2-A2A9-2EE9C7A36942}"/>
              </a:ext>
            </a:extLst>
          </p:cNvPr>
          <p:cNvSpPr/>
          <p:nvPr/>
        </p:nvSpPr>
        <p:spPr>
          <a:xfrm rot="9000000">
            <a:off x="1089606" y="4585413"/>
            <a:ext cx="2004164" cy="31315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inus Sign 49">
            <a:extLst>
              <a:ext uri="{FF2B5EF4-FFF2-40B4-BE49-F238E27FC236}">
                <a16:creationId xmlns="" xmlns:a16="http://schemas.microsoft.com/office/drawing/2014/main" id="{F37329A3-C961-462C-BFB0-264AC7618C0C}"/>
              </a:ext>
            </a:extLst>
          </p:cNvPr>
          <p:cNvSpPr/>
          <p:nvPr/>
        </p:nvSpPr>
        <p:spPr>
          <a:xfrm rot="3540000">
            <a:off x="2901400" y="4656554"/>
            <a:ext cx="1231725" cy="25835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inus Sign 51">
            <a:extLst>
              <a:ext uri="{FF2B5EF4-FFF2-40B4-BE49-F238E27FC236}">
                <a16:creationId xmlns="" xmlns:a16="http://schemas.microsoft.com/office/drawing/2014/main" id="{EB2522ED-B0DF-42C9-9C7E-2118077603D8}"/>
              </a:ext>
            </a:extLst>
          </p:cNvPr>
          <p:cNvSpPr/>
          <p:nvPr/>
        </p:nvSpPr>
        <p:spPr>
          <a:xfrm rot="18360000">
            <a:off x="4839479" y="2894588"/>
            <a:ext cx="1555315" cy="24269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A87C5202-C59C-4173-9F43-2587D5C78ABF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D68D499D-067F-4201-B695-28480E1DF20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inus Sign 57">
            <a:extLst>
              <a:ext uri="{FF2B5EF4-FFF2-40B4-BE49-F238E27FC236}">
                <a16:creationId xmlns="" xmlns:a16="http://schemas.microsoft.com/office/drawing/2014/main" id="{E1C98B70-F170-4B49-89F2-2582774C1DCE}"/>
              </a:ext>
            </a:extLst>
          </p:cNvPr>
          <p:cNvSpPr/>
          <p:nvPr/>
        </p:nvSpPr>
        <p:spPr>
          <a:xfrm rot="2940000">
            <a:off x="4900520" y="4511797"/>
            <a:ext cx="1722327" cy="352295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110B0BA-6EA1-4FCE-8B27-BC4E5BB3FF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9489" y="1713609"/>
            <a:ext cx="492569" cy="857911"/>
          </a:xfrm>
          <a:prstGeom prst="rect">
            <a:avLst/>
          </a:prstGeom>
        </p:spPr>
      </p:pic>
      <p:pic>
        <p:nvPicPr>
          <p:cNvPr id="61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F32A5A7-7869-4F29-BB88-87D69FA3D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0009" y="3488128"/>
            <a:ext cx="492569" cy="857911"/>
          </a:xfrm>
          <a:prstGeom prst="rect">
            <a:avLst/>
          </a:prstGeom>
        </p:spPr>
      </p:pic>
      <p:pic>
        <p:nvPicPr>
          <p:cNvPr id="62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1B863F1C-26BB-45D9-9ABD-D7F110B741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8070" y="1410895"/>
            <a:ext cx="492569" cy="857911"/>
          </a:xfrm>
          <a:prstGeom prst="rect">
            <a:avLst/>
          </a:prstGeom>
        </p:spPr>
      </p:pic>
      <p:pic>
        <p:nvPicPr>
          <p:cNvPr id="63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3BB754FE-B759-43C0-91CE-328EA45A5E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858" y="3049717"/>
            <a:ext cx="492569" cy="857911"/>
          </a:xfrm>
          <a:prstGeom prst="rect">
            <a:avLst/>
          </a:prstGeom>
        </p:spPr>
      </p:pic>
      <p:pic>
        <p:nvPicPr>
          <p:cNvPr id="64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ADC4AAB2-F0B0-4B9B-A6DE-5FC724E27F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3269" y="4552841"/>
            <a:ext cx="492569" cy="857911"/>
          </a:xfrm>
          <a:prstGeom prst="rect">
            <a:avLst/>
          </a:prstGeom>
        </p:spPr>
      </p:pic>
      <p:pic>
        <p:nvPicPr>
          <p:cNvPr id="65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E57B6926-E069-4B5A-95D8-A14B7E76AF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92" y="4500649"/>
            <a:ext cx="492569" cy="857911"/>
          </a:xfrm>
          <a:prstGeom prst="rect">
            <a:avLst/>
          </a:prstGeom>
        </p:spPr>
      </p:pic>
      <p:pic>
        <p:nvPicPr>
          <p:cNvPr id="66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AB20833E-F8D7-4AA1-98A8-155E0D52E9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557" y="1870183"/>
            <a:ext cx="492569" cy="857911"/>
          </a:xfrm>
          <a:prstGeom prst="rect">
            <a:avLst/>
          </a:prstGeom>
        </p:spPr>
      </p:pic>
      <p:pic>
        <p:nvPicPr>
          <p:cNvPr id="67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8D86A04-450D-4492-B4D8-55805A1B0D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7557" y="1410895"/>
            <a:ext cx="492569" cy="857911"/>
          </a:xfrm>
          <a:prstGeom prst="rect">
            <a:avLst/>
          </a:prstGeom>
        </p:spPr>
      </p:pic>
      <p:pic>
        <p:nvPicPr>
          <p:cNvPr id="68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5A22F32-7483-40A1-8205-8ADE043C3E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3427" y="3060156"/>
            <a:ext cx="492569" cy="857911"/>
          </a:xfrm>
          <a:prstGeom prst="rect">
            <a:avLst/>
          </a:prstGeom>
        </p:spPr>
      </p:pic>
      <p:pic>
        <p:nvPicPr>
          <p:cNvPr id="69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C7F44444-A853-4CA9-9ABA-5726E7F970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7865" y="5387909"/>
            <a:ext cx="492569" cy="85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93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49BC6A-7EF8-445D-A64A-2BAA2FA7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Smart Contract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FA0894F-3486-4FE4-8EAC-3CEAE4FFDFFC}"/>
              </a:ext>
            </a:extLst>
          </p:cNvPr>
          <p:cNvSpPr txBox="1"/>
          <p:nvPr/>
        </p:nvSpPr>
        <p:spPr>
          <a:xfrm>
            <a:off x="1085067" y="1926921"/>
            <a:ext cx="450780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cs typeface="Calibri"/>
              </a:rPr>
              <a:t>Each node has the following-: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ECE12A1E-F393-476F-8894-0436620A5A67}"/>
              </a:ext>
            </a:extLst>
          </p:cNvPr>
          <p:cNvSpPr txBox="1"/>
          <p:nvPr/>
        </p:nvSpPr>
        <p:spPr>
          <a:xfrm>
            <a:off x="1225985" y="2949878"/>
            <a:ext cx="474266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>
                <a:cs typeface="Calibri"/>
              </a:rPr>
              <a:t>Current state of all smart contracts.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DDF320EB-0243-4220-83A7-4D145C0A779F}"/>
              </a:ext>
            </a:extLst>
          </p:cNvPr>
          <p:cNvSpPr txBox="1"/>
          <p:nvPr/>
        </p:nvSpPr>
        <p:spPr>
          <a:xfrm>
            <a:off x="1225984" y="3565741"/>
            <a:ext cx="605789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>
                <a:cs typeface="Calibri"/>
              </a:rPr>
              <a:t>History of both transaction and smart contract.</a:t>
            </a:r>
          </a:p>
        </p:txBody>
      </p:sp>
    </p:spTree>
    <p:extLst>
      <p:ext uri="{BB962C8B-B14F-4D97-AF65-F5344CB8AC3E}">
        <p14:creationId xmlns:p14="http://schemas.microsoft.com/office/powerpoint/2010/main" val="1917488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444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F93064-B1F3-40B3-80F0-51560007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7316" y="639098"/>
            <a:ext cx="4689988" cy="3686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cs typeface="Calibri Light"/>
              </a:rPr>
              <a:t>Decentralized Apps(Dapps)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30" r="3919" b="-3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90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19BFB6-8297-4375-AB16-1EE382A27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>
              <a:ea typeface="+mj-lt"/>
              <a:cs typeface="+mj-lt"/>
            </a:endParaRPr>
          </a:p>
          <a:p>
            <a:r>
              <a:rPr lang="en-US" b="1">
                <a:latin typeface="Times New Roman"/>
                <a:cs typeface="Times New Roman"/>
              </a:rPr>
              <a:t>Decentralized Apps(Dapps)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497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9BDBF00-F5A7-47FF-AC3A-37B6502F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562" y="1006280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72DA26C-E76B-4485-AF95-559AD917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402" y="3395696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4680A12-0BFF-4688-9F38-A856B9875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658" y="2688123"/>
            <a:ext cx="763064" cy="1455525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3891CD7-F0A6-4191-AE3A-766475134E1A}"/>
              </a:ext>
            </a:extLst>
          </p:cNvPr>
          <p:cNvCxnSpPr>
            <a:cxnSpLocks/>
          </p:cNvCxnSpPr>
          <p:nvPr/>
        </p:nvCxnSpPr>
        <p:spPr>
          <a:xfrm>
            <a:off x="2462236" y="227947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6251A9A-8187-48E3-AA3B-BC90950130AA}"/>
              </a:ext>
            </a:extLst>
          </p:cNvPr>
          <p:cNvCxnSpPr>
            <a:cxnSpLocks/>
          </p:cNvCxnSpPr>
          <p:nvPr/>
        </p:nvCxnSpPr>
        <p:spPr>
          <a:xfrm flipH="1">
            <a:off x="2578356" y="3605398"/>
            <a:ext cx="1691027" cy="755194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DAD5201D-2A11-412A-A94D-E98C9CFAC6C7}"/>
              </a:ext>
            </a:extLst>
          </p:cNvPr>
          <p:cNvCxnSpPr>
            <a:cxnSpLocks/>
          </p:cNvCxnSpPr>
          <p:nvPr/>
        </p:nvCxnSpPr>
        <p:spPr>
          <a:xfrm>
            <a:off x="5033986" y="3607535"/>
            <a:ext cx="1558357" cy="6204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646F369-B500-4382-86E3-45152CBC63BF}"/>
              </a:ext>
            </a:extLst>
          </p:cNvPr>
          <p:cNvSpPr txBox="1"/>
          <p:nvPr/>
        </p:nvSpPr>
        <p:spPr>
          <a:xfrm>
            <a:off x="1329683" y="1523849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D8CA12-3443-4FBF-BF52-6F7AA76294D8}"/>
              </a:ext>
            </a:extLst>
          </p:cNvPr>
          <p:cNvSpPr txBox="1"/>
          <p:nvPr/>
        </p:nvSpPr>
        <p:spPr>
          <a:xfrm>
            <a:off x="4341056" y="263933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250814C-9D99-4D2D-BDAD-50B3AA456DCE}"/>
              </a:ext>
            </a:extLst>
          </p:cNvPr>
          <p:cNvSpPr txBox="1"/>
          <p:nvPr/>
        </p:nvSpPr>
        <p:spPr>
          <a:xfrm>
            <a:off x="1455434" y="371943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C81C344-0169-443B-8FD2-7DB8A098D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281" y="3720905"/>
            <a:ext cx="828377" cy="1509953"/>
          </a:xfrm>
          <a:prstGeom prst="rect">
            <a:avLst/>
          </a:prstGeom>
        </p:spPr>
      </p:pic>
      <p:pic>
        <p:nvPicPr>
          <p:cNvPr id="3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EF55B2-7D2F-43DB-A514-FA007917A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167" y="1299603"/>
            <a:ext cx="763064" cy="1455525"/>
          </a:xfrm>
          <a:prstGeom prst="rect">
            <a:avLst/>
          </a:prstGeom>
        </p:spPr>
      </p:pic>
      <p:pic>
        <p:nvPicPr>
          <p:cNvPr id="34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F1D90CD6-C10C-4E02-AC2F-9149DFCC5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039" y="2161951"/>
            <a:ext cx="436729" cy="82121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4590119-1A38-4385-A500-103CD8846CB5}"/>
              </a:ext>
            </a:extLst>
          </p:cNvPr>
          <p:cNvSpPr txBox="1"/>
          <p:nvPr/>
        </p:nvSpPr>
        <p:spPr>
          <a:xfrm>
            <a:off x="7463573" y="41126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="" xmlns:a16="http://schemas.microsoft.com/office/drawing/2014/main" id="{0F5C5C4C-2835-4A07-BB6B-B55BE939CBFE}"/>
              </a:ext>
            </a:extLst>
          </p:cNvPr>
          <p:cNvCxnSpPr>
            <a:cxnSpLocks/>
          </p:cNvCxnSpPr>
          <p:nvPr/>
        </p:nvCxnSpPr>
        <p:spPr>
          <a:xfrm flipV="1">
            <a:off x="5015949" y="1948217"/>
            <a:ext cx="1502228" cy="114300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3A6F265-1952-4439-A95C-EBD6E39B4F5C}"/>
              </a:ext>
            </a:extLst>
          </p:cNvPr>
          <p:cNvSpPr txBox="1"/>
          <p:nvPr/>
        </p:nvSpPr>
        <p:spPr>
          <a:xfrm>
            <a:off x="6730206" y="226377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38B5B9A-2269-4805-A907-7B1B29575423}"/>
              </a:ext>
            </a:extLst>
          </p:cNvPr>
          <p:cNvSpPr txBox="1"/>
          <p:nvPr/>
        </p:nvSpPr>
        <p:spPr>
          <a:xfrm>
            <a:off x="4391819" y="398356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/>
              <a:t>Server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BFF2000-195B-4808-B77A-07E2E017612E}"/>
              </a:ext>
            </a:extLst>
          </p:cNvPr>
          <p:cNvSpPr txBox="1"/>
          <p:nvPr/>
        </p:nvSpPr>
        <p:spPr>
          <a:xfrm>
            <a:off x="7427273" y="139049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4180B77B-72EF-46EC-823A-10307F96EADB}"/>
              </a:ext>
            </a:extLst>
          </p:cNvPr>
          <p:cNvSpPr txBox="1"/>
          <p:nvPr/>
        </p:nvSpPr>
        <p:spPr>
          <a:xfrm>
            <a:off x="6780212" y="503555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93E6A07-EF39-4D88-B542-83491F0AD6B5}"/>
              </a:ext>
            </a:extLst>
          </p:cNvPr>
          <p:cNvSpPr txBox="1"/>
          <p:nvPr/>
        </p:nvSpPr>
        <p:spPr>
          <a:xfrm>
            <a:off x="1693862" y="257810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Client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3973653C-7BD7-413B-8EB5-654D664B700D}"/>
              </a:ext>
            </a:extLst>
          </p:cNvPr>
          <p:cNvSpPr txBox="1"/>
          <p:nvPr/>
        </p:nvSpPr>
        <p:spPr>
          <a:xfrm>
            <a:off x="1793875" y="471170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Client</a:t>
            </a:r>
          </a:p>
        </p:txBody>
      </p:sp>
    </p:spTree>
    <p:extLst>
      <p:ext uri="{BB962C8B-B14F-4D97-AF65-F5344CB8AC3E}">
        <p14:creationId xmlns:p14="http://schemas.microsoft.com/office/powerpoint/2010/main" val="3706389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CEBCF6-2017-4820-9C12-7D706BC26B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00200" y="706439"/>
            <a:ext cx="7543800" cy="1449387"/>
          </a:xfrm>
        </p:spPr>
        <p:txBody>
          <a:bodyPr>
            <a:normAutofit fontScale="90000"/>
          </a:bodyPr>
          <a:lstStyle/>
          <a:p>
            <a:r>
              <a:rPr lang="en-US">
                <a:ea typeface="+mj-lt"/>
                <a:cs typeface="+mj-lt"/>
              </a:rPr>
              <a:t/>
            </a:r>
            <a:br>
              <a:rPr lang="en-US">
                <a:ea typeface="+mj-lt"/>
                <a:cs typeface="+mj-lt"/>
              </a:rPr>
            </a:br>
            <a:r>
              <a:rPr lang="en-US">
                <a:ea typeface="+mj-lt"/>
                <a:cs typeface="+mj-lt"/>
              </a:rPr>
              <a:t/>
            </a:r>
            <a:br>
              <a:rPr lang="en-US">
                <a:ea typeface="+mj-lt"/>
                <a:cs typeface="+mj-lt"/>
              </a:rPr>
            </a:br>
            <a:endParaRPr lang="en-US">
              <a:ea typeface="+mj-lt"/>
              <a:cs typeface="+mj-lt"/>
            </a:endParaRPr>
          </a:p>
          <a:p>
            <a:r>
              <a:rPr lang="en-US" b="1">
                <a:latin typeface="Times New Roman"/>
                <a:cs typeface="Times New Roman"/>
              </a:rPr>
              <a:t>Decentralized Apps(Dapps)</a:t>
            </a:r>
            <a:endParaRPr lang="en-US">
              <a:ea typeface="+mj-lt"/>
              <a:cs typeface="+mj-lt"/>
            </a:endParaRPr>
          </a:p>
          <a:p>
            <a:endParaRPr lang="en-US">
              <a:cs typeface="Calibri Light"/>
            </a:endParaRP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9BDBF00-F5A7-47FF-AC3A-37B6502F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575" y="1914330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72DA26C-E76B-4485-AF95-559AD917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90" y="4189446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4680A12-0BFF-4688-9F38-A856B9875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845" y="3481873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4407BDD8-9BEB-437B-9FE7-81877BDBF40B}"/>
              </a:ext>
            </a:extLst>
          </p:cNvPr>
          <p:cNvCxnSpPr/>
          <p:nvPr/>
        </p:nvCxnSpPr>
        <p:spPr>
          <a:xfrm flipH="1">
            <a:off x="2148139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7E323F7F-66B1-4013-8D22-FA2D02E8B1DD}"/>
              </a:ext>
            </a:extLst>
          </p:cNvPr>
          <p:cNvCxnSpPr>
            <a:cxnSpLocks/>
          </p:cNvCxnSpPr>
          <p:nvPr/>
        </p:nvCxnSpPr>
        <p:spPr>
          <a:xfrm>
            <a:off x="2515532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3891CD7-F0A6-4191-AE3A-766475134E1A}"/>
              </a:ext>
            </a:extLst>
          </p:cNvPr>
          <p:cNvCxnSpPr>
            <a:cxnSpLocks/>
          </p:cNvCxnSpPr>
          <p:nvPr/>
        </p:nvCxnSpPr>
        <p:spPr>
          <a:xfrm>
            <a:off x="2311424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6251A9A-8187-48E3-AA3B-BC90950130AA}"/>
              </a:ext>
            </a:extLst>
          </p:cNvPr>
          <p:cNvCxnSpPr>
            <a:cxnSpLocks/>
          </p:cNvCxnSpPr>
          <p:nvPr/>
        </p:nvCxnSpPr>
        <p:spPr>
          <a:xfrm flipH="1">
            <a:off x="242754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FCCA2CF1-9098-4E06-AD96-DA3341868200}"/>
              </a:ext>
            </a:extLst>
          </p:cNvPr>
          <p:cNvCxnSpPr>
            <a:cxnSpLocks/>
          </p:cNvCxnSpPr>
          <p:nvPr/>
        </p:nvCxnSpPr>
        <p:spPr>
          <a:xfrm>
            <a:off x="6605839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69AE286-4AE5-4C46-ABFF-7D44140E7CDA}"/>
              </a:ext>
            </a:extLst>
          </p:cNvPr>
          <p:cNvCxnSpPr>
            <a:cxnSpLocks/>
          </p:cNvCxnSpPr>
          <p:nvPr/>
        </p:nvCxnSpPr>
        <p:spPr>
          <a:xfrm flipH="1" flipV="1">
            <a:off x="2337737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DAD5201D-2A11-412A-A94D-E98C9CFAC6C7}"/>
              </a:ext>
            </a:extLst>
          </p:cNvPr>
          <p:cNvCxnSpPr>
            <a:cxnSpLocks/>
          </p:cNvCxnSpPr>
          <p:nvPr/>
        </p:nvCxnSpPr>
        <p:spPr>
          <a:xfrm>
            <a:off x="4883174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646F369-B500-4382-86E3-45152CBC63BF}"/>
              </a:ext>
            </a:extLst>
          </p:cNvPr>
          <p:cNvSpPr txBox="1"/>
          <p:nvPr/>
        </p:nvSpPr>
        <p:spPr>
          <a:xfrm>
            <a:off x="153685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D8CA12-3443-4FBF-BF52-6F7AA76294D8}"/>
              </a:ext>
            </a:extLst>
          </p:cNvPr>
          <p:cNvSpPr txBox="1"/>
          <p:nvPr/>
        </p:nvSpPr>
        <p:spPr>
          <a:xfrm>
            <a:off x="419024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250814C-9D99-4D2D-BDAD-50B3AA456DCE}"/>
              </a:ext>
            </a:extLst>
          </p:cNvPr>
          <p:cNvSpPr txBox="1"/>
          <p:nvPr/>
        </p:nvSpPr>
        <p:spPr>
          <a:xfrm>
            <a:off x="146337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C81C344-0169-443B-8FD2-7DB8A098D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044" y="4790880"/>
            <a:ext cx="828377" cy="1509953"/>
          </a:xfrm>
          <a:prstGeom prst="rect">
            <a:avLst/>
          </a:prstGeom>
        </p:spPr>
      </p:pic>
      <p:pic>
        <p:nvPicPr>
          <p:cNvPr id="3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EF55B2-7D2F-43DB-A514-FA007917A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55" y="1912379"/>
            <a:ext cx="763064" cy="145552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1DFED6E-7919-45A1-A0D6-EC49365AAC60}"/>
              </a:ext>
            </a:extLst>
          </p:cNvPr>
          <p:cNvSpPr txBox="1"/>
          <p:nvPr/>
        </p:nvSpPr>
        <p:spPr>
          <a:xfrm>
            <a:off x="6629780" y="182946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9B51CD18-4D97-4211-93F2-3F4BF739DC28}"/>
              </a:ext>
            </a:extLst>
          </p:cNvPr>
          <p:cNvSpPr txBox="1"/>
          <p:nvPr/>
        </p:nvSpPr>
        <p:spPr>
          <a:xfrm>
            <a:off x="7022153" y="472961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0438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9BDBF00-F5A7-47FF-AC3A-37B6502F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790" y="1277722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72DA26C-E76B-4485-AF95-559AD917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5" y="3552838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4680A12-0BFF-4688-9F38-A856B9875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060" y="2845265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4407BDD8-9BEB-437B-9FE7-81877BDBF40B}"/>
              </a:ext>
            </a:extLst>
          </p:cNvPr>
          <p:cNvCxnSpPr/>
          <p:nvPr/>
        </p:nvCxnSpPr>
        <p:spPr>
          <a:xfrm flipH="1">
            <a:off x="2278354" y="2382195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7E323F7F-66B1-4013-8D22-FA2D02E8B1DD}"/>
              </a:ext>
            </a:extLst>
          </p:cNvPr>
          <p:cNvCxnSpPr>
            <a:cxnSpLocks/>
          </p:cNvCxnSpPr>
          <p:nvPr/>
        </p:nvCxnSpPr>
        <p:spPr>
          <a:xfrm>
            <a:off x="2645747" y="1946765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3891CD7-F0A6-4191-AE3A-766475134E1A}"/>
              </a:ext>
            </a:extLst>
          </p:cNvPr>
          <p:cNvCxnSpPr>
            <a:cxnSpLocks/>
          </p:cNvCxnSpPr>
          <p:nvPr/>
        </p:nvCxnSpPr>
        <p:spPr>
          <a:xfrm>
            <a:off x="2441639" y="2436621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6251A9A-8187-48E3-AA3B-BC90950130AA}"/>
              </a:ext>
            </a:extLst>
          </p:cNvPr>
          <p:cNvCxnSpPr>
            <a:cxnSpLocks/>
          </p:cNvCxnSpPr>
          <p:nvPr/>
        </p:nvCxnSpPr>
        <p:spPr>
          <a:xfrm flipH="1">
            <a:off x="2557759" y="3762541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FCCA2CF1-9098-4E06-AD96-DA3341868200}"/>
              </a:ext>
            </a:extLst>
          </p:cNvPr>
          <p:cNvCxnSpPr>
            <a:cxnSpLocks/>
          </p:cNvCxnSpPr>
          <p:nvPr/>
        </p:nvCxnSpPr>
        <p:spPr>
          <a:xfrm>
            <a:off x="6736054" y="2621680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69AE286-4AE5-4C46-ABFF-7D44140E7CDA}"/>
              </a:ext>
            </a:extLst>
          </p:cNvPr>
          <p:cNvCxnSpPr>
            <a:cxnSpLocks/>
          </p:cNvCxnSpPr>
          <p:nvPr/>
        </p:nvCxnSpPr>
        <p:spPr>
          <a:xfrm flipH="1" flipV="1">
            <a:off x="2467952" y="4328596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DAD5201D-2A11-412A-A94D-E98C9CFAC6C7}"/>
              </a:ext>
            </a:extLst>
          </p:cNvPr>
          <p:cNvCxnSpPr>
            <a:cxnSpLocks/>
          </p:cNvCxnSpPr>
          <p:nvPr/>
        </p:nvCxnSpPr>
        <p:spPr>
          <a:xfrm>
            <a:off x="5013389" y="3764677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646F369-B500-4382-86E3-45152CBC63BF}"/>
              </a:ext>
            </a:extLst>
          </p:cNvPr>
          <p:cNvSpPr txBox="1"/>
          <p:nvPr/>
        </p:nvSpPr>
        <p:spPr>
          <a:xfrm>
            <a:off x="1667066" y="127247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D8CA12-3443-4FBF-BF52-6F7AA76294D8}"/>
              </a:ext>
            </a:extLst>
          </p:cNvPr>
          <p:cNvSpPr txBox="1"/>
          <p:nvPr/>
        </p:nvSpPr>
        <p:spPr>
          <a:xfrm>
            <a:off x="4320458" y="279647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250814C-9D99-4D2D-BDAD-50B3AA456DCE}"/>
              </a:ext>
            </a:extLst>
          </p:cNvPr>
          <p:cNvSpPr txBox="1"/>
          <p:nvPr/>
        </p:nvSpPr>
        <p:spPr>
          <a:xfrm>
            <a:off x="1593587" y="358024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C81C344-0169-443B-8FD2-7DB8A098D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259" y="4154272"/>
            <a:ext cx="828377" cy="1509953"/>
          </a:xfrm>
          <a:prstGeom prst="rect">
            <a:avLst/>
          </a:prstGeom>
        </p:spPr>
      </p:pic>
      <p:pic>
        <p:nvPicPr>
          <p:cNvPr id="3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EF55B2-7D2F-43DB-A514-FA007917A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470" y="1275771"/>
            <a:ext cx="763064" cy="1455525"/>
          </a:xfrm>
          <a:prstGeom prst="rect">
            <a:avLst/>
          </a:prstGeom>
        </p:spPr>
      </p:pic>
      <p:pic>
        <p:nvPicPr>
          <p:cNvPr id="35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1F337A30-9FA5-43EB-979D-07E62FF8C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343" y="1272907"/>
            <a:ext cx="436729" cy="821210"/>
          </a:xfrm>
          <a:prstGeom prst="rect">
            <a:avLst/>
          </a:prstGeom>
        </p:spPr>
      </p:pic>
      <p:pic>
        <p:nvPicPr>
          <p:cNvPr id="36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9997C792-F39F-4EE1-8615-9E3631CDB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9896" y="3945593"/>
            <a:ext cx="436729" cy="82121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1DFED6E-7919-45A1-A0D6-EC49365AAC60}"/>
              </a:ext>
            </a:extLst>
          </p:cNvPr>
          <p:cNvSpPr txBox="1"/>
          <p:nvPr/>
        </p:nvSpPr>
        <p:spPr>
          <a:xfrm>
            <a:off x="6759995" y="119286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pic>
        <p:nvPicPr>
          <p:cNvPr id="23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CAA377F4-3A65-4205-A52B-7E60B1082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896" y="2559176"/>
            <a:ext cx="436729" cy="82121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031DE9A-F6B7-42A9-BC6F-8E7C87D6BF41}"/>
              </a:ext>
            </a:extLst>
          </p:cNvPr>
          <p:cNvSpPr txBox="1"/>
          <p:nvPr/>
        </p:nvSpPr>
        <p:spPr>
          <a:xfrm>
            <a:off x="7263492" y="424117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  <p:pic>
        <p:nvPicPr>
          <p:cNvPr id="27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F048DBF3-0FA9-48CB-92C5-A1E1E3043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219" y="1378740"/>
            <a:ext cx="436729" cy="821210"/>
          </a:xfrm>
          <a:prstGeom prst="rect">
            <a:avLst/>
          </a:prstGeom>
        </p:spPr>
      </p:pic>
      <p:pic>
        <p:nvPicPr>
          <p:cNvPr id="29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3A61F0E3-D52D-4C26-8001-2AFE43A64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531" y="3537740"/>
            <a:ext cx="436729" cy="82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97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2B08D20-FFD4-4154-913B-9F338322CEA4}"/>
              </a:ext>
            </a:extLst>
          </p:cNvPr>
          <p:cNvSpPr/>
          <p:nvPr/>
        </p:nvSpPr>
        <p:spPr>
          <a:xfrm>
            <a:off x="819944" y="2479674"/>
            <a:ext cx="7096124" cy="3418416"/>
          </a:xfrm>
          <a:prstGeom prst="rect">
            <a:avLst/>
          </a:prstGeom>
          <a:solidFill>
            <a:srgbClr val="FFFF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60444B-F652-4BC3-9E5B-2F80873D7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Decentralized Apps(Dapps)</a:t>
            </a:r>
          </a:p>
        </p:txBody>
      </p:sp>
      <p:pic>
        <p:nvPicPr>
          <p:cNvPr id="4" name="Picture 4" descr="Graphical user interface&#10;&#10;Description automatically generated">
            <a:extLst>
              <a:ext uri="{FF2B5EF4-FFF2-40B4-BE49-F238E27FC236}">
                <a16:creationId xmlns="" xmlns:a16="http://schemas.microsoft.com/office/drawing/2014/main" id="{5BDBAC55-1134-4704-85FD-85363D23A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738" y="2547042"/>
            <a:ext cx="1604963" cy="3055082"/>
          </a:xfrm>
          <a:prstGeom prst="rect">
            <a:avLst/>
          </a:prstGeom>
        </p:spPr>
      </p:pic>
      <p:pic>
        <p:nvPicPr>
          <p:cNvPr id="6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D085A18-F952-4802-B1A1-444C48219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799" y="2759183"/>
            <a:ext cx="1242173" cy="2080794"/>
          </a:xfrm>
          <a:prstGeom prst="rect">
            <a:avLst/>
          </a:prstGeom>
        </p:spPr>
      </p:pic>
      <p:pic>
        <p:nvPicPr>
          <p:cNvPr id="7" name="Graphic 7" descr="Close with solid fill">
            <a:extLst>
              <a:ext uri="{FF2B5EF4-FFF2-40B4-BE49-F238E27FC236}">
                <a16:creationId xmlns="" xmlns:a16="http://schemas.microsoft.com/office/drawing/2014/main" id="{8CA8829D-0E81-4134-A31E-2F3A9C171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700000">
            <a:off x="3750156" y="3588024"/>
            <a:ext cx="819150" cy="6064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4C8B4FD-3051-4CE4-9D65-2E6FDA8557FC}"/>
              </a:ext>
            </a:extLst>
          </p:cNvPr>
          <p:cNvSpPr txBox="1"/>
          <p:nvPr/>
        </p:nvSpPr>
        <p:spPr>
          <a:xfrm>
            <a:off x="1201738" y="5063066"/>
            <a:ext cx="205740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Smart Contract</a:t>
            </a:r>
            <a:endParaRPr lang="en-US" sz="2800" err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6724F87-6B0E-4FAB-A2EF-87B6E9CD47F4}"/>
              </a:ext>
            </a:extLst>
          </p:cNvPr>
          <p:cNvSpPr txBox="1"/>
          <p:nvPr/>
        </p:nvSpPr>
        <p:spPr>
          <a:xfrm>
            <a:off x="5273675" y="4999566"/>
            <a:ext cx="2057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/>
              <a:t>Front End </a:t>
            </a:r>
            <a:endParaRPr lang="en-US" sz="2800" err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D43E1AF-F4BE-4C78-8FD8-5904BE02F2E5}"/>
              </a:ext>
            </a:extLst>
          </p:cNvPr>
          <p:cNvSpPr txBox="1"/>
          <p:nvPr/>
        </p:nvSpPr>
        <p:spPr>
          <a:xfrm>
            <a:off x="2940050" y="1951567"/>
            <a:ext cx="329565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Decentralized Network</a:t>
            </a:r>
          </a:p>
        </p:txBody>
      </p:sp>
    </p:spTree>
    <p:extLst>
      <p:ext uri="{BB962C8B-B14F-4D97-AF65-F5344CB8AC3E}">
        <p14:creationId xmlns:p14="http://schemas.microsoft.com/office/powerpoint/2010/main" val="42173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95F121-C6E7-4F02-A59F-D60ECC5A9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63" y="3432067"/>
            <a:ext cx="574502" cy="111061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9C95E665-91B3-4655-9E68-C128678B8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547" y="4945627"/>
            <a:ext cx="574502" cy="1110613"/>
          </a:xfrm>
          <a:prstGeom prst="rect">
            <a:avLst/>
          </a:prstGeom>
        </p:spPr>
      </p:pic>
      <p:pic>
        <p:nvPicPr>
          <p:cNvPr id="1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2F84BBF-2D1B-4050-BD95-1A4E408E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49" y="2012449"/>
            <a:ext cx="574502" cy="1110613"/>
          </a:xfrm>
          <a:prstGeom prst="rect">
            <a:avLst/>
          </a:prstGeom>
        </p:spPr>
      </p:pic>
      <p:pic>
        <p:nvPicPr>
          <p:cNvPr id="2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779D3D6-73C4-4A43-9CCF-79B0AE32A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520" y="1824559"/>
            <a:ext cx="574502" cy="1110613"/>
          </a:xfrm>
          <a:prstGeom prst="rect">
            <a:avLst/>
          </a:prstGeom>
        </p:spPr>
      </p:pic>
      <p:sp>
        <p:nvSpPr>
          <p:cNvPr id="26" name="Minus Sign 25">
            <a:extLst>
              <a:ext uri="{FF2B5EF4-FFF2-40B4-BE49-F238E27FC236}">
                <a16:creationId xmlns="" xmlns:a16="http://schemas.microsoft.com/office/drawing/2014/main" id="{D21E0DBB-BABC-4D96-8C3C-212A457367D0}"/>
              </a:ext>
            </a:extLst>
          </p:cNvPr>
          <p:cNvSpPr/>
          <p:nvPr/>
        </p:nvSpPr>
        <p:spPr>
          <a:xfrm>
            <a:off x="3641943" y="2199362"/>
            <a:ext cx="2458232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="" xmlns:a16="http://schemas.microsoft.com/office/drawing/2014/main" id="{10304FEE-AF14-4F0E-8C99-D2FAC54A5DE1}"/>
              </a:ext>
            </a:extLst>
          </p:cNvPr>
          <p:cNvSpPr/>
          <p:nvPr/>
        </p:nvSpPr>
        <p:spPr>
          <a:xfrm rot="21480000">
            <a:off x="1541649" y="2308239"/>
            <a:ext cx="2098109" cy="31315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inus Sign 29">
            <a:extLst>
              <a:ext uri="{FF2B5EF4-FFF2-40B4-BE49-F238E27FC236}">
                <a16:creationId xmlns="" xmlns:a16="http://schemas.microsoft.com/office/drawing/2014/main" id="{6D2FADD2-4948-4C4B-BA50-ABAB026C409E}"/>
              </a:ext>
            </a:extLst>
          </p:cNvPr>
          <p:cNvSpPr/>
          <p:nvPr/>
        </p:nvSpPr>
        <p:spPr>
          <a:xfrm rot="16500000">
            <a:off x="-17673" y="3933554"/>
            <a:ext cx="2630466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inus Sign 31">
            <a:extLst>
              <a:ext uri="{FF2B5EF4-FFF2-40B4-BE49-F238E27FC236}">
                <a16:creationId xmlns="" xmlns:a16="http://schemas.microsoft.com/office/drawing/2014/main" id="{2E74FBC5-119E-4072-BCAE-436D59EB9797}"/>
              </a:ext>
            </a:extLst>
          </p:cNvPr>
          <p:cNvSpPr/>
          <p:nvPr/>
        </p:nvSpPr>
        <p:spPr>
          <a:xfrm>
            <a:off x="1066278" y="5403935"/>
            <a:ext cx="2802698" cy="40709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inus Sign 33">
            <a:extLst>
              <a:ext uri="{FF2B5EF4-FFF2-40B4-BE49-F238E27FC236}">
                <a16:creationId xmlns="" xmlns:a16="http://schemas.microsoft.com/office/drawing/2014/main" id="{9D1012F8-A102-45FB-90CF-7DCC700103FD}"/>
              </a:ext>
            </a:extLst>
          </p:cNvPr>
          <p:cNvSpPr/>
          <p:nvPr/>
        </p:nvSpPr>
        <p:spPr>
          <a:xfrm>
            <a:off x="3728058" y="5403935"/>
            <a:ext cx="2763554" cy="32359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inus Sign 35">
            <a:extLst>
              <a:ext uri="{FF2B5EF4-FFF2-40B4-BE49-F238E27FC236}">
                <a16:creationId xmlns="" xmlns:a16="http://schemas.microsoft.com/office/drawing/2014/main" id="{B0383430-CDDA-4DCB-AD42-F6CAC62F3F33}"/>
              </a:ext>
            </a:extLst>
          </p:cNvPr>
          <p:cNvSpPr/>
          <p:nvPr/>
        </p:nvSpPr>
        <p:spPr>
          <a:xfrm rot="18720000" flipV="1">
            <a:off x="5992188" y="4724629"/>
            <a:ext cx="2693095" cy="22703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inus Sign 37">
            <a:extLst>
              <a:ext uri="{FF2B5EF4-FFF2-40B4-BE49-F238E27FC236}">
                <a16:creationId xmlns="" xmlns:a16="http://schemas.microsoft.com/office/drawing/2014/main" id="{F2564C16-09A4-410A-A7D8-7FA52ACE9ABF}"/>
              </a:ext>
            </a:extLst>
          </p:cNvPr>
          <p:cNvSpPr/>
          <p:nvPr/>
        </p:nvSpPr>
        <p:spPr>
          <a:xfrm>
            <a:off x="6241092" y="2188922"/>
            <a:ext cx="1307403" cy="37578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inus Sign 39">
            <a:extLst>
              <a:ext uri="{FF2B5EF4-FFF2-40B4-BE49-F238E27FC236}">
                <a16:creationId xmlns="" xmlns:a16="http://schemas.microsoft.com/office/drawing/2014/main" id="{117B22BB-BAAC-41DE-A579-B263E60D80BA}"/>
              </a:ext>
            </a:extLst>
          </p:cNvPr>
          <p:cNvSpPr/>
          <p:nvPr/>
        </p:nvSpPr>
        <p:spPr>
          <a:xfrm rot="4200000">
            <a:off x="7391144" y="3078714"/>
            <a:ext cx="970767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Sign 41">
            <a:extLst>
              <a:ext uri="{FF2B5EF4-FFF2-40B4-BE49-F238E27FC236}">
                <a16:creationId xmlns="" xmlns:a16="http://schemas.microsoft.com/office/drawing/2014/main" id="{D971C8CA-3EB5-4598-A516-8B5018E92D4F}"/>
              </a:ext>
            </a:extLst>
          </p:cNvPr>
          <p:cNvSpPr/>
          <p:nvPr/>
        </p:nvSpPr>
        <p:spPr>
          <a:xfrm rot="2280000">
            <a:off x="1440110" y="3339778"/>
            <a:ext cx="1691013" cy="281837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Sign 43">
            <a:extLst>
              <a:ext uri="{FF2B5EF4-FFF2-40B4-BE49-F238E27FC236}">
                <a16:creationId xmlns="" xmlns:a16="http://schemas.microsoft.com/office/drawing/2014/main" id="{5B3F0AE2-D4F8-496B-9A59-BBF6F71B06D3}"/>
              </a:ext>
            </a:extLst>
          </p:cNvPr>
          <p:cNvSpPr/>
          <p:nvPr/>
        </p:nvSpPr>
        <p:spPr>
          <a:xfrm>
            <a:off x="3070441" y="3827743"/>
            <a:ext cx="2199883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Sign 45">
            <a:extLst>
              <a:ext uri="{FF2B5EF4-FFF2-40B4-BE49-F238E27FC236}">
                <a16:creationId xmlns="" xmlns:a16="http://schemas.microsoft.com/office/drawing/2014/main" id="{C5144936-75AD-4AE2-9321-2478DFBB4309}"/>
              </a:ext>
            </a:extLst>
          </p:cNvPr>
          <p:cNvSpPr/>
          <p:nvPr/>
        </p:nvSpPr>
        <p:spPr>
          <a:xfrm>
            <a:off x="5043292" y="3744236"/>
            <a:ext cx="3108017" cy="417534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inus Sign 47">
            <a:extLst>
              <a:ext uri="{FF2B5EF4-FFF2-40B4-BE49-F238E27FC236}">
                <a16:creationId xmlns="" xmlns:a16="http://schemas.microsoft.com/office/drawing/2014/main" id="{14407184-09FA-4D8F-97AF-69C992ACEF0D}"/>
              </a:ext>
            </a:extLst>
          </p:cNvPr>
          <p:cNvSpPr/>
          <p:nvPr/>
        </p:nvSpPr>
        <p:spPr>
          <a:xfrm rot="17760000">
            <a:off x="2810905" y="3093069"/>
            <a:ext cx="1252604" cy="21920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inus Sign 49">
            <a:extLst>
              <a:ext uri="{FF2B5EF4-FFF2-40B4-BE49-F238E27FC236}">
                <a16:creationId xmlns="" xmlns:a16="http://schemas.microsoft.com/office/drawing/2014/main" id="{4C1FFD13-9EA7-4812-A55C-A0291A184FDE}"/>
              </a:ext>
            </a:extLst>
          </p:cNvPr>
          <p:cNvSpPr/>
          <p:nvPr/>
        </p:nvSpPr>
        <p:spPr>
          <a:xfrm rot="9000000">
            <a:off x="1089606" y="4585413"/>
            <a:ext cx="2004164" cy="31315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inus Sign 51">
            <a:extLst>
              <a:ext uri="{FF2B5EF4-FFF2-40B4-BE49-F238E27FC236}">
                <a16:creationId xmlns="" xmlns:a16="http://schemas.microsoft.com/office/drawing/2014/main" id="{7CAE0BB3-9B64-4F4F-83AB-ED618A0900DE}"/>
              </a:ext>
            </a:extLst>
          </p:cNvPr>
          <p:cNvSpPr/>
          <p:nvPr/>
        </p:nvSpPr>
        <p:spPr>
          <a:xfrm rot="3540000">
            <a:off x="2901400" y="4656554"/>
            <a:ext cx="1231725" cy="25835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04CEC610-CB79-4CFC-ABD7-4D2D4D7E759A}"/>
              </a:ext>
            </a:extLst>
          </p:cNvPr>
          <p:cNvSpPr/>
          <p:nvPr/>
        </p:nvSpPr>
        <p:spPr>
          <a:xfrm rot="18360000">
            <a:off x="4839479" y="2894588"/>
            <a:ext cx="1555315" cy="24269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60918A0C-CCBD-4B25-BAE3-3CEE6EBF6B1A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inus Sign 57">
            <a:extLst>
              <a:ext uri="{FF2B5EF4-FFF2-40B4-BE49-F238E27FC236}">
                <a16:creationId xmlns="" xmlns:a16="http://schemas.microsoft.com/office/drawing/2014/main" id="{FCC04837-3AB6-46D4-B510-20C0E8C1E2E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Minus Sign 59">
            <a:extLst>
              <a:ext uri="{FF2B5EF4-FFF2-40B4-BE49-F238E27FC236}">
                <a16:creationId xmlns="" xmlns:a16="http://schemas.microsoft.com/office/drawing/2014/main" id="{07A95E15-73F5-48B7-9C14-493A7A2AA06B}"/>
              </a:ext>
            </a:extLst>
          </p:cNvPr>
          <p:cNvSpPr/>
          <p:nvPr/>
        </p:nvSpPr>
        <p:spPr>
          <a:xfrm rot="2940000">
            <a:off x="4900520" y="4511797"/>
            <a:ext cx="1722327" cy="352295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829185E7-5A50-468C-8978-66E0F7D903B0}"/>
              </a:ext>
            </a:extLst>
          </p:cNvPr>
          <p:cNvSpPr/>
          <p:nvPr/>
        </p:nvSpPr>
        <p:spPr>
          <a:xfrm>
            <a:off x="1109227" y="310019"/>
            <a:ext cx="688931" cy="9185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cs typeface="Calibri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="" xmlns:a16="http://schemas.microsoft.com/office/drawing/2014/main" id="{93073E69-95D1-4181-9521-5D0EA9B5D1B3}"/>
              </a:ext>
            </a:extLst>
          </p:cNvPr>
          <p:cNvCxnSpPr/>
          <p:nvPr/>
        </p:nvCxnSpPr>
        <p:spPr>
          <a:xfrm flipH="1" flipV="1">
            <a:off x="1889271" y="772295"/>
            <a:ext cx="582461" cy="41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="" xmlns:a16="http://schemas.microsoft.com/office/drawing/2014/main" id="{F79B99DB-C05F-4D3D-AFC6-02B484AA0338}"/>
              </a:ext>
            </a:extLst>
          </p:cNvPr>
          <p:cNvSpPr/>
          <p:nvPr/>
        </p:nvSpPr>
        <p:spPr>
          <a:xfrm>
            <a:off x="2581035" y="310019"/>
            <a:ext cx="688931" cy="9185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="" xmlns:a16="http://schemas.microsoft.com/office/drawing/2014/main" id="{A0F5F1CA-16B3-4291-AC72-A2F220267BAE}"/>
              </a:ext>
            </a:extLst>
          </p:cNvPr>
          <p:cNvCxnSpPr>
            <a:cxnSpLocks/>
          </p:cNvCxnSpPr>
          <p:nvPr/>
        </p:nvCxnSpPr>
        <p:spPr>
          <a:xfrm flipH="1" flipV="1">
            <a:off x="3361078" y="772295"/>
            <a:ext cx="582461" cy="41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="" xmlns:a16="http://schemas.microsoft.com/office/drawing/2014/main" id="{02EAC254-7FE5-4795-975C-4C46C62F3C93}"/>
              </a:ext>
            </a:extLst>
          </p:cNvPr>
          <p:cNvSpPr/>
          <p:nvPr/>
        </p:nvSpPr>
        <p:spPr>
          <a:xfrm>
            <a:off x="4123302" y="278704"/>
            <a:ext cx="688931" cy="9185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="" xmlns:a16="http://schemas.microsoft.com/office/drawing/2014/main" id="{90A59CBE-A51B-443D-84E6-C3DCBBA5EB57}"/>
              </a:ext>
            </a:extLst>
          </p:cNvPr>
          <p:cNvCxnSpPr>
            <a:cxnSpLocks/>
          </p:cNvCxnSpPr>
          <p:nvPr/>
        </p:nvCxnSpPr>
        <p:spPr>
          <a:xfrm flipH="1" flipV="1">
            <a:off x="4903345" y="740980"/>
            <a:ext cx="582461" cy="41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>
            <a:extLst>
              <a:ext uri="{FF2B5EF4-FFF2-40B4-BE49-F238E27FC236}">
                <a16:creationId xmlns="" xmlns:a16="http://schemas.microsoft.com/office/drawing/2014/main" id="{71F030B7-EDAF-4356-9044-767AB06BA1B6}"/>
              </a:ext>
            </a:extLst>
          </p:cNvPr>
          <p:cNvSpPr/>
          <p:nvPr/>
        </p:nvSpPr>
        <p:spPr>
          <a:xfrm>
            <a:off x="5673398" y="320457"/>
            <a:ext cx="688931" cy="9185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0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766DC884-6E29-4B19-B13D-F6537D708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611" y="523636"/>
            <a:ext cx="304678" cy="503007"/>
          </a:xfrm>
          <a:prstGeom prst="rect">
            <a:avLst/>
          </a:prstGeom>
        </p:spPr>
      </p:pic>
      <p:pic>
        <p:nvPicPr>
          <p:cNvPr id="91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EE695E86-BA8E-4F31-BC11-27B89E63F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563" y="523636"/>
            <a:ext cx="304678" cy="503007"/>
          </a:xfrm>
          <a:prstGeom prst="rect">
            <a:avLst/>
          </a:prstGeom>
        </p:spPr>
      </p:pic>
      <p:pic>
        <p:nvPicPr>
          <p:cNvPr id="92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5DDA567-39D2-4C4D-A1AC-D2958ED28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515" y="471444"/>
            <a:ext cx="304678" cy="503007"/>
          </a:xfrm>
          <a:prstGeom prst="rect">
            <a:avLst/>
          </a:prstGeom>
        </p:spPr>
      </p:pic>
      <p:pic>
        <p:nvPicPr>
          <p:cNvPr id="93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DB52B6FA-E82E-468D-A346-D20D357D2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584" y="523636"/>
            <a:ext cx="304678" cy="503007"/>
          </a:xfrm>
          <a:prstGeom prst="rect">
            <a:avLst/>
          </a:prstGeom>
        </p:spPr>
      </p:pic>
      <p:pic>
        <p:nvPicPr>
          <p:cNvPr id="4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C99C984-1841-4B11-AF56-A7F1CD928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020" y="3327392"/>
            <a:ext cx="574502" cy="1110613"/>
          </a:xfrm>
          <a:prstGeom prst="rect">
            <a:avLst/>
          </a:prstGeom>
        </p:spPr>
      </p:pic>
      <p:pic>
        <p:nvPicPr>
          <p:cNvPr id="43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EBDC4830-4E80-4E87-924B-C4F089C6D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644" y="1708142"/>
            <a:ext cx="574502" cy="1110613"/>
          </a:xfrm>
          <a:prstGeom prst="rect">
            <a:avLst/>
          </a:prstGeom>
        </p:spPr>
      </p:pic>
      <p:pic>
        <p:nvPicPr>
          <p:cNvPr id="45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E4E32B3-9C7E-4AAD-BCC7-EB7ABCB57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707" y="1708142"/>
            <a:ext cx="574502" cy="1110613"/>
          </a:xfrm>
          <a:prstGeom prst="rect">
            <a:avLst/>
          </a:prstGeom>
        </p:spPr>
      </p:pic>
      <p:pic>
        <p:nvPicPr>
          <p:cNvPr id="47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5275B54-8632-4641-A780-405D01D50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520" y="3274476"/>
            <a:ext cx="574502" cy="1110613"/>
          </a:xfrm>
          <a:prstGeom prst="rect">
            <a:avLst/>
          </a:prstGeom>
        </p:spPr>
      </p:pic>
      <p:pic>
        <p:nvPicPr>
          <p:cNvPr id="49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48D5776B-1019-4F04-ADEB-D5B1A01DD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45" y="4830226"/>
            <a:ext cx="574502" cy="1110613"/>
          </a:xfrm>
          <a:prstGeom prst="rect">
            <a:avLst/>
          </a:prstGeom>
        </p:spPr>
      </p:pic>
      <p:pic>
        <p:nvPicPr>
          <p:cNvPr id="5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7854747-C04B-4625-8753-B314BDF2E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207" y="5094809"/>
            <a:ext cx="574502" cy="1110613"/>
          </a:xfrm>
          <a:prstGeom prst="rect">
            <a:avLst/>
          </a:prstGeom>
        </p:spPr>
      </p:pic>
      <p:cxnSp>
        <p:nvCxnSpPr>
          <p:cNvPr id="53" name="Straight Arrow Connector 52">
            <a:extLst>
              <a:ext uri="{FF2B5EF4-FFF2-40B4-BE49-F238E27FC236}">
                <a16:creationId xmlns="" xmlns:a16="http://schemas.microsoft.com/office/drawing/2014/main" id="{A1C1879C-7958-4B53-AA83-D8921E201A2B}"/>
              </a:ext>
            </a:extLst>
          </p:cNvPr>
          <p:cNvCxnSpPr>
            <a:cxnSpLocks/>
          </p:cNvCxnSpPr>
          <p:nvPr/>
        </p:nvCxnSpPr>
        <p:spPr>
          <a:xfrm flipH="1" flipV="1">
            <a:off x="6490845" y="730396"/>
            <a:ext cx="582461" cy="41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6234D4EF-B283-46BB-B012-089047D9C03C}"/>
              </a:ext>
            </a:extLst>
          </p:cNvPr>
          <p:cNvSpPr/>
          <p:nvPr/>
        </p:nvSpPr>
        <p:spPr>
          <a:xfrm>
            <a:off x="7260897" y="309873"/>
            <a:ext cx="688931" cy="9185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90190600-ECF4-40A3-BC0F-7575CBA32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259" y="517286"/>
            <a:ext cx="304678" cy="50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4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="" xmlns:a16="http://schemas.microsoft.com/office/drawing/2014/main" id="{7A1DF1A2-2698-45C3-825B-0AC1E5CF3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024" y="2756018"/>
            <a:ext cx="926633" cy="1270871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0026107F-52E3-4017-BA8C-F60A629E8B35}"/>
              </a:ext>
            </a:extLst>
          </p:cNvPr>
          <p:cNvCxnSpPr/>
          <p:nvPr/>
        </p:nvCxnSpPr>
        <p:spPr>
          <a:xfrm flipH="1">
            <a:off x="3024169" y="1588398"/>
            <a:ext cx="7829" cy="3444657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401F9FF6-F67D-44F0-A10E-A8CFA5946028}"/>
              </a:ext>
            </a:extLst>
          </p:cNvPr>
          <p:cNvCxnSpPr>
            <a:cxnSpLocks/>
          </p:cNvCxnSpPr>
          <p:nvPr/>
        </p:nvCxnSpPr>
        <p:spPr>
          <a:xfrm flipH="1">
            <a:off x="5529374" y="1588397"/>
            <a:ext cx="7829" cy="3444657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968C5B6-82B5-45F3-B029-487D9DC84191}"/>
              </a:ext>
            </a:extLst>
          </p:cNvPr>
          <p:cNvSpPr txBox="1"/>
          <p:nvPr/>
        </p:nvSpPr>
        <p:spPr>
          <a:xfrm>
            <a:off x="727391" y="1766069"/>
            <a:ext cx="205739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Search Engine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40910B5-C666-471C-91D2-62A00BB10E60}"/>
              </a:ext>
            </a:extLst>
          </p:cNvPr>
          <p:cNvSpPr txBox="1"/>
          <p:nvPr/>
        </p:nvSpPr>
        <p:spPr>
          <a:xfrm>
            <a:off x="766534" y="3018672"/>
            <a:ext cx="2057399" cy="1015663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cs typeface="Calibri"/>
              </a:rPr>
              <a:t>Social</a:t>
            </a:r>
            <a:r>
              <a:rPr lang="en-US" sz="3200" b="1">
                <a:cs typeface="Calibri"/>
              </a:rPr>
              <a:t> </a:t>
            </a:r>
            <a:r>
              <a:rPr lang="en-US" sz="2800" b="1">
                <a:cs typeface="Calibri"/>
              </a:rPr>
              <a:t>Media</a:t>
            </a:r>
          </a:p>
        </p:txBody>
      </p:sp>
      <p:pic>
        <p:nvPicPr>
          <p:cNvPr id="9" name="Picture 9" descr="Logo, icon&#10;&#10;Description automatically generated">
            <a:extLst>
              <a:ext uri="{FF2B5EF4-FFF2-40B4-BE49-F238E27FC236}">
                <a16:creationId xmlns="" xmlns:a16="http://schemas.microsoft.com/office/drawing/2014/main" id="{8C24190F-2A4E-4440-BE1C-B8B20B9BD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686" y="1597099"/>
            <a:ext cx="640394" cy="864297"/>
          </a:xfrm>
          <a:prstGeom prst="rect">
            <a:avLst/>
          </a:prstGeom>
        </p:spPr>
      </p:pic>
      <p:pic>
        <p:nvPicPr>
          <p:cNvPr id="10" name="Picture 10" descr="Graphical user interface, text, application&#10;&#10;Description automatically generated">
            <a:extLst>
              <a:ext uri="{FF2B5EF4-FFF2-40B4-BE49-F238E27FC236}">
                <a16:creationId xmlns="" xmlns:a16="http://schemas.microsoft.com/office/drawing/2014/main" id="{D6629812-D7A2-4988-8370-28D20A7F0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269" y="1414584"/>
            <a:ext cx="1932140" cy="1135378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="" xmlns:a16="http://schemas.microsoft.com/office/drawing/2014/main" id="{9EAD9FC6-4F00-479C-9001-13AC000C3B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7600" y="2847025"/>
            <a:ext cx="864395" cy="9218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C85B29F-243E-4054-BE6B-64CA4D77CC2A}"/>
              </a:ext>
            </a:extLst>
          </p:cNvPr>
          <p:cNvSpPr txBox="1"/>
          <p:nvPr/>
        </p:nvSpPr>
        <p:spPr>
          <a:xfrm>
            <a:off x="724944" y="4351519"/>
            <a:ext cx="205739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Video Platform</a:t>
            </a:r>
          </a:p>
        </p:txBody>
      </p:sp>
      <p:pic>
        <p:nvPicPr>
          <p:cNvPr id="14" name="Picture 14" descr="Logo&#10;&#10;Description automatically generated">
            <a:extLst>
              <a:ext uri="{FF2B5EF4-FFF2-40B4-BE49-F238E27FC236}">
                <a16:creationId xmlns="" xmlns:a16="http://schemas.microsoft.com/office/drawing/2014/main" id="{334A69C6-08A8-4B2F-BFC9-311F44F1A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4960" y="3653454"/>
            <a:ext cx="1438928" cy="1918570"/>
          </a:xfrm>
          <a:prstGeom prst="rect">
            <a:avLst/>
          </a:prstGeom>
        </p:spPr>
      </p:pic>
      <p:pic>
        <p:nvPicPr>
          <p:cNvPr id="15" name="Picture 15" descr="Logo&#10;&#10;Description automatically generated">
            <a:extLst>
              <a:ext uri="{FF2B5EF4-FFF2-40B4-BE49-F238E27FC236}">
                <a16:creationId xmlns="" xmlns:a16="http://schemas.microsoft.com/office/drawing/2014/main" id="{518551C1-5836-4C72-933D-FE9A2CF5D5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8591" y="3999860"/>
            <a:ext cx="1525043" cy="122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991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179A0-C91E-4E70-8329-DA2372DF0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460" y="170187"/>
            <a:ext cx="7543800" cy="1450757"/>
          </a:xfrm>
        </p:spPr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Decentralized Apps(Dapps)</a:t>
            </a:r>
            <a:endParaRPr lang="en-US"/>
          </a:p>
        </p:txBody>
      </p:sp>
      <p:graphicFrame>
        <p:nvGraphicFramePr>
          <p:cNvPr id="3" name="Table 3">
            <a:extLst>
              <a:ext uri="{FF2B5EF4-FFF2-40B4-BE49-F238E27FC236}">
                <a16:creationId xmlns="" xmlns:a16="http://schemas.microsoft.com/office/drawing/2014/main" id="{9537F60E-4BB2-4647-A454-06230A84AC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104719"/>
              </p:ext>
            </p:extLst>
          </p:nvPr>
        </p:nvGraphicFramePr>
        <p:xfrm>
          <a:off x="1191260" y="2256961"/>
          <a:ext cx="6572978" cy="3635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489">
                  <a:extLst>
                    <a:ext uri="{9D8B030D-6E8A-4147-A177-3AD203B41FA5}">
                      <a16:colId xmlns="" xmlns:a16="http://schemas.microsoft.com/office/drawing/2014/main" val="1670484696"/>
                    </a:ext>
                  </a:extLst>
                </a:gridCol>
                <a:gridCol w="3286489">
                  <a:extLst>
                    <a:ext uri="{9D8B030D-6E8A-4147-A177-3AD203B41FA5}">
                      <a16:colId xmlns="" xmlns:a16="http://schemas.microsoft.com/office/drawing/2014/main" val="2028802355"/>
                    </a:ext>
                  </a:extLst>
                </a:gridCol>
              </a:tblGrid>
              <a:tr h="733671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Centralized Apps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1" i="0" u="none" strike="noStrike" noProof="0">
                          <a:latin typeface="Times New Roman"/>
                        </a:rPr>
                        <a:t>Decentralized Apps</a:t>
                      </a:r>
                      <a:endParaRPr lang="en-US" sz="240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786350126"/>
                  </a:ext>
                </a:extLst>
              </a:tr>
              <a:tr h="733671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Not Trustworthy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Trustworthy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503509816"/>
                  </a:ext>
                </a:extLst>
              </a:tr>
              <a:tr h="71699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Censorship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No censorship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659484390"/>
                  </a:ext>
                </a:extLst>
              </a:tr>
              <a:tr h="733671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You pay 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They pay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316694230"/>
                  </a:ext>
                </a:extLst>
              </a:tr>
              <a:tr h="71699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Go down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Can never go down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383645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3759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173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5047500" y="639098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Virtual Machine(EVM)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j-cs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3009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9BDBF00-F5A7-47FF-AC3A-37B6502F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5431" y="1238055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72DA26C-E76B-4485-AF95-559AD917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446" y="3513171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4680A12-0BFF-4688-9F38-A856B9875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702" y="2805597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4407BDD8-9BEB-437B-9FE7-81877BDBF40B}"/>
              </a:ext>
            </a:extLst>
          </p:cNvPr>
          <p:cNvCxnSpPr/>
          <p:nvPr/>
        </p:nvCxnSpPr>
        <p:spPr>
          <a:xfrm flipH="1">
            <a:off x="2140995" y="2342528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7E323F7F-66B1-4013-8D22-FA2D02E8B1DD}"/>
              </a:ext>
            </a:extLst>
          </p:cNvPr>
          <p:cNvCxnSpPr>
            <a:cxnSpLocks/>
          </p:cNvCxnSpPr>
          <p:nvPr/>
        </p:nvCxnSpPr>
        <p:spPr>
          <a:xfrm>
            <a:off x="2508388" y="1907098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3891CD7-F0A6-4191-AE3A-766475134E1A}"/>
              </a:ext>
            </a:extLst>
          </p:cNvPr>
          <p:cNvCxnSpPr>
            <a:cxnSpLocks/>
          </p:cNvCxnSpPr>
          <p:nvPr/>
        </p:nvCxnSpPr>
        <p:spPr>
          <a:xfrm>
            <a:off x="2304280" y="2396954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6251A9A-8187-48E3-AA3B-BC90950130AA}"/>
              </a:ext>
            </a:extLst>
          </p:cNvPr>
          <p:cNvCxnSpPr>
            <a:cxnSpLocks/>
          </p:cNvCxnSpPr>
          <p:nvPr/>
        </p:nvCxnSpPr>
        <p:spPr>
          <a:xfrm flipH="1">
            <a:off x="2420401" y="3722874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FCCA2CF1-9098-4E06-AD96-DA3341868200}"/>
              </a:ext>
            </a:extLst>
          </p:cNvPr>
          <p:cNvCxnSpPr>
            <a:cxnSpLocks/>
          </p:cNvCxnSpPr>
          <p:nvPr/>
        </p:nvCxnSpPr>
        <p:spPr>
          <a:xfrm>
            <a:off x="6598695" y="2582014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69AE286-4AE5-4C46-ABFF-7D44140E7CDA}"/>
              </a:ext>
            </a:extLst>
          </p:cNvPr>
          <p:cNvCxnSpPr>
            <a:cxnSpLocks/>
          </p:cNvCxnSpPr>
          <p:nvPr/>
        </p:nvCxnSpPr>
        <p:spPr>
          <a:xfrm flipH="1" flipV="1">
            <a:off x="2330593" y="4288929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DAD5201D-2A11-412A-A94D-E98C9CFAC6C7}"/>
              </a:ext>
            </a:extLst>
          </p:cNvPr>
          <p:cNvCxnSpPr>
            <a:cxnSpLocks/>
          </p:cNvCxnSpPr>
          <p:nvPr/>
        </p:nvCxnSpPr>
        <p:spPr>
          <a:xfrm>
            <a:off x="4876030" y="3725010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646F369-B500-4382-86E3-45152CBC63BF}"/>
              </a:ext>
            </a:extLst>
          </p:cNvPr>
          <p:cNvSpPr txBox="1"/>
          <p:nvPr/>
        </p:nvSpPr>
        <p:spPr>
          <a:xfrm>
            <a:off x="1529707" y="123280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D8CA12-3443-4FBF-BF52-6F7AA76294D8}"/>
              </a:ext>
            </a:extLst>
          </p:cNvPr>
          <p:cNvSpPr txBox="1"/>
          <p:nvPr/>
        </p:nvSpPr>
        <p:spPr>
          <a:xfrm>
            <a:off x="4183100" y="275680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250814C-9D99-4D2D-BDAD-50B3AA456DCE}"/>
              </a:ext>
            </a:extLst>
          </p:cNvPr>
          <p:cNvSpPr txBox="1"/>
          <p:nvPr/>
        </p:nvSpPr>
        <p:spPr>
          <a:xfrm>
            <a:off x="1456229" y="354057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C81C344-0169-443B-8FD2-7DB8A098D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900" y="4114605"/>
            <a:ext cx="828377" cy="1509953"/>
          </a:xfrm>
          <a:prstGeom prst="rect">
            <a:avLst/>
          </a:prstGeom>
        </p:spPr>
      </p:pic>
      <p:pic>
        <p:nvPicPr>
          <p:cNvPr id="3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EF55B2-7D2F-43DB-A514-FA007917A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111" y="1236104"/>
            <a:ext cx="763064" cy="1455525"/>
          </a:xfrm>
          <a:prstGeom prst="rect">
            <a:avLst/>
          </a:prstGeom>
        </p:spPr>
      </p:pic>
      <p:pic>
        <p:nvPicPr>
          <p:cNvPr id="32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43A09305-ED6E-41A0-BD30-F6532C37F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089" y="1517568"/>
            <a:ext cx="436729" cy="821210"/>
          </a:xfrm>
          <a:prstGeom prst="rect">
            <a:avLst/>
          </a:prstGeom>
        </p:spPr>
      </p:pic>
      <p:pic>
        <p:nvPicPr>
          <p:cNvPr id="33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8CDD1505-B8BE-45EA-B3AB-73EECE9A8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022" y="3826314"/>
            <a:ext cx="436729" cy="821210"/>
          </a:xfrm>
          <a:prstGeom prst="rect">
            <a:avLst/>
          </a:prstGeom>
        </p:spPr>
      </p:pic>
      <p:pic>
        <p:nvPicPr>
          <p:cNvPr id="34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F1D90CD6-C10C-4E02-AC2F-9149DFCC5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283" y="2689001"/>
            <a:ext cx="436729" cy="821210"/>
          </a:xfrm>
          <a:prstGeom prst="rect">
            <a:avLst/>
          </a:prstGeom>
        </p:spPr>
      </p:pic>
      <p:pic>
        <p:nvPicPr>
          <p:cNvPr id="35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1F337A30-9FA5-43EB-979D-07E62FF8C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985" y="1233240"/>
            <a:ext cx="436729" cy="821210"/>
          </a:xfrm>
          <a:prstGeom prst="rect">
            <a:avLst/>
          </a:prstGeom>
        </p:spPr>
      </p:pic>
      <p:pic>
        <p:nvPicPr>
          <p:cNvPr id="36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9997C792-F39F-4EE1-8615-9E3631CDB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537" y="3905926"/>
            <a:ext cx="436729" cy="82121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1DFED6E-7919-45A1-A0D6-EC49365AAC60}"/>
              </a:ext>
            </a:extLst>
          </p:cNvPr>
          <p:cNvSpPr txBox="1"/>
          <p:nvPr/>
        </p:nvSpPr>
        <p:spPr>
          <a:xfrm>
            <a:off x="6622637" y="115319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9B51CD18-4D97-4211-93F2-3F4BF739DC28}"/>
              </a:ext>
            </a:extLst>
          </p:cNvPr>
          <p:cNvSpPr txBox="1"/>
          <p:nvPr/>
        </p:nvSpPr>
        <p:spPr>
          <a:xfrm>
            <a:off x="7015009" y="405334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0344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9BDBF00-F5A7-47FF-AC3A-37B6502F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725" y="1257104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72DA26C-E76B-4485-AF95-559AD917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40" y="3532221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4680A12-0BFF-4688-9F38-A856B9875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995" y="2824647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4407BDD8-9BEB-437B-9FE7-81877BDBF40B}"/>
              </a:ext>
            </a:extLst>
          </p:cNvPr>
          <p:cNvCxnSpPr/>
          <p:nvPr/>
        </p:nvCxnSpPr>
        <p:spPr>
          <a:xfrm flipH="1">
            <a:off x="2205289" y="2361578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7E323F7F-66B1-4013-8D22-FA2D02E8B1DD}"/>
              </a:ext>
            </a:extLst>
          </p:cNvPr>
          <p:cNvCxnSpPr>
            <a:cxnSpLocks/>
          </p:cNvCxnSpPr>
          <p:nvPr/>
        </p:nvCxnSpPr>
        <p:spPr>
          <a:xfrm>
            <a:off x="2572682" y="1926148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3891CD7-F0A6-4191-AE3A-766475134E1A}"/>
              </a:ext>
            </a:extLst>
          </p:cNvPr>
          <p:cNvCxnSpPr>
            <a:cxnSpLocks/>
          </p:cNvCxnSpPr>
          <p:nvPr/>
        </p:nvCxnSpPr>
        <p:spPr>
          <a:xfrm>
            <a:off x="2368574" y="2416004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6251A9A-8187-48E3-AA3B-BC90950130AA}"/>
              </a:ext>
            </a:extLst>
          </p:cNvPr>
          <p:cNvCxnSpPr>
            <a:cxnSpLocks/>
          </p:cNvCxnSpPr>
          <p:nvPr/>
        </p:nvCxnSpPr>
        <p:spPr>
          <a:xfrm flipH="1">
            <a:off x="2484694" y="3741924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FCCA2CF1-9098-4E06-AD96-DA3341868200}"/>
              </a:ext>
            </a:extLst>
          </p:cNvPr>
          <p:cNvCxnSpPr>
            <a:cxnSpLocks/>
          </p:cNvCxnSpPr>
          <p:nvPr/>
        </p:nvCxnSpPr>
        <p:spPr>
          <a:xfrm>
            <a:off x="6662989" y="2601064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69AE286-4AE5-4C46-ABFF-7D44140E7CDA}"/>
              </a:ext>
            </a:extLst>
          </p:cNvPr>
          <p:cNvCxnSpPr>
            <a:cxnSpLocks/>
          </p:cNvCxnSpPr>
          <p:nvPr/>
        </p:nvCxnSpPr>
        <p:spPr>
          <a:xfrm flipH="1" flipV="1">
            <a:off x="2394887" y="4307979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DAD5201D-2A11-412A-A94D-E98C9CFAC6C7}"/>
              </a:ext>
            </a:extLst>
          </p:cNvPr>
          <p:cNvCxnSpPr>
            <a:cxnSpLocks/>
          </p:cNvCxnSpPr>
          <p:nvPr/>
        </p:nvCxnSpPr>
        <p:spPr>
          <a:xfrm>
            <a:off x="4940324" y="3744060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646F369-B500-4382-86E3-45152CBC63BF}"/>
              </a:ext>
            </a:extLst>
          </p:cNvPr>
          <p:cNvSpPr txBox="1"/>
          <p:nvPr/>
        </p:nvSpPr>
        <p:spPr>
          <a:xfrm>
            <a:off x="1594001" y="125185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D8CA12-3443-4FBF-BF52-6F7AA76294D8}"/>
              </a:ext>
            </a:extLst>
          </p:cNvPr>
          <p:cNvSpPr txBox="1"/>
          <p:nvPr/>
        </p:nvSpPr>
        <p:spPr>
          <a:xfrm>
            <a:off x="4247393" y="277585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250814C-9D99-4D2D-BDAD-50B3AA456DCE}"/>
              </a:ext>
            </a:extLst>
          </p:cNvPr>
          <p:cNvSpPr txBox="1"/>
          <p:nvPr/>
        </p:nvSpPr>
        <p:spPr>
          <a:xfrm>
            <a:off x="1520522" y="355962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C81C344-0169-443B-8FD2-7DB8A098D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194" y="4133655"/>
            <a:ext cx="828377" cy="1509953"/>
          </a:xfrm>
          <a:prstGeom prst="rect">
            <a:avLst/>
          </a:prstGeom>
        </p:spPr>
      </p:pic>
      <p:pic>
        <p:nvPicPr>
          <p:cNvPr id="3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EEF55B2-7D2F-43DB-A514-FA007917A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405" y="1255154"/>
            <a:ext cx="763064" cy="145552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1DFED6E-7919-45A1-A0D6-EC49365AAC60}"/>
              </a:ext>
            </a:extLst>
          </p:cNvPr>
          <p:cNvSpPr txBox="1"/>
          <p:nvPr/>
        </p:nvSpPr>
        <p:spPr>
          <a:xfrm>
            <a:off x="6686930" y="117224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9B51CD18-4D97-4211-93F2-3F4BF739DC28}"/>
              </a:ext>
            </a:extLst>
          </p:cNvPr>
          <p:cNvSpPr txBox="1"/>
          <p:nvPr/>
        </p:nvSpPr>
        <p:spPr>
          <a:xfrm>
            <a:off x="7079303" y="407239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  <p:pic>
        <p:nvPicPr>
          <p:cNvPr id="5" name="Picture 6" descr="Logo, icon&#10;&#10;Description automatically generated">
            <a:extLst>
              <a:ext uri="{FF2B5EF4-FFF2-40B4-BE49-F238E27FC236}">
                <a16:creationId xmlns="" xmlns:a16="http://schemas.microsoft.com/office/drawing/2014/main" id="{D6AC1F6D-EE6E-4797-9CA2-20092922E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08" y="1377397"/>
            <a:ext cx="667035" cy="1276135"/>
          </a:xfrm>
          <a:prstGeom prst="rect">
            <a:avLst/>
          </a:prstGeom>
        </p:spPr>
      </p:pic>
      <p:pic>
        <p:nvPicPr>
          <p:cNvPr id="27" name="Picture 6" descr="Logo, icon&#10;&#10;Description automatically generated">
            <a:extLst>
              <a:ext uri="{FF2B5EF4-FFF2-40B4-BE49-F238E27FC236}">
                <a16:creationId xmlns="" xmlns:a16="http://schemas.microsoft.com/office/drawing/2014/main" id="{D3A2D6FD-AECC-48BB-831D-B80B78973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91" y="3356322"/>
            <a:ext cx="667035" cy="1276135"/>
          </a:xfrm>
          <a:prstGeom prst="rect">
            <a:avLst/>
          </a:prstGeom>
        </p:spPr>
      </p:pic>
      <p:pic>
        <p:nvPicPr>
          <p:cNvPr id="29" name="Picture 6" descr="Logo, icon&#10;&#10;Description automatically generated">
            <a:extLst>
              <a:ext uri="{FF2B5EF4-FFF2-40B4-BE49-F238E27FC236}">
                <a16:creationId xmlns="" xmlns:a16="http://schemas.microsoft.com/office/drawing/2014/main" id="{5419F54B-94F4-40F4-A84F-F1C755238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532" y="1252292"/>
            <a:ext cx="667035" cy="1276135"/>
          </a:xfrm>
          <a:prstGeom prst="rect">
            <a:avLst/>
          </a:prstGeom>
        </p:spPr>
      </p:pic>
      <p:pic>
        <p:nvPicPr>
          <p:cNvPr id="37" name="Picture 6" descr="Logo, icon&#10;&#10;Description automatically generated">
            <a:extLst>
              <a:ext uri="{FF2B5EF4-FFF2-40B4-BE49-F238E27FC236}">
                <a16:creationId xmlns="" xmlns:a16="http://schemas.microsoft.com/office/drawing/2014/main" id="{7C1784C7-B20A-4D36-9091-9FCA8C41C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009" y="4152441"/>
            <a:ext cx="667035" cy="1276135"/>
          </a:xfrm>
          <a:prstGeom prst="rect">
            <a:avLst/>
          </a:prstGeom>
        </p:spPr>
      </p:pic>
      <p:pic>
        <p:nvPicPr>
          <p:cNvPr id="39" name="Picture 6" descr="Logo, icon&#10;&#10;Description automatically generated">
            <a:extLst>
              <a:ext uri="{FF2B5EF4-FFF2-40B4-BE49-F238E27FC236}">
                <a16:creationId xmlns="" xmlns:a16="http://schemas.microsoft.com/office/drawing/2014/main" id="{E1228E3C-84A2-4C79-B3BF-143D446E0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1703" y="2275874"/>
            <a:ext cx="667035" cy="127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119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D2850E-A872-43EC-94F2-F2FBE144D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610" y="195619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Times New Roman"/>
                <a:cs typeface="Times New Roman"/>
              </a:rPr>
              <a:t/>
            </a:r>
            <a:br>
              <a:rPr lang="en-US" b="1">
                <a:latin typeface="Times New Roman"/>
                <a:cs typeface="Times New Roman"/>
              </a:rPr>
            </a:br>
            <a:r>
              <a:rPr lang="en-US" b="1">
                <a:latin typeface="Times New Roman"/>
                <a:cs typeface="Times New Roman"/>
              </a:rPr>
              <a:t/>
            </a:r>
            <a:br>
              <a:rPr lang="en-US" b="1">
                <a:latin typeface="Times New Roman"/>
                <a:cs typeface="Times New Roman"/>
              </a:rPr>
            </a:br>
            <a:r>
              <a:rPr lang="en-US" b="1">
                <a:latin typeface="Times New Roman"/>
                <a:ea typeface="+mj-lt"/>
                <a:cs typeface="Times New Roman"/>
              </a:rPr>
              <a:t>Ethereum</a:t>
            </a:r>
            <a:r>
              <a:rPr lang="en-US" b="1">
                <a:latin typeface="Times New Roman"/>
                <a:cs typeface="Times New Roman"/>
              </a:rPr>
              <a:t> Virtual Machine</a:t>
            </a:r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A87C5202-C59C-4173-9F43-2587D5C78ABF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D68D499D-067F-4201-B695-28480E1DF20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1239F3A7-7E4E-4439-A3CE-1DD27F3EB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155" y="1811591"/>
            <a:ext cx="2328620" cy="4513428"/>
          </a:xfrm>
          <a:prstGeom prst="rect">
            <a:avLst/>
          </a:prstGeom>
        </p:spPr>
      </p:pic>
      <p:pic>
        <p:nvPicPr>
          <p:cNvPr id="4" name="Picture 32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5ACB4A79-945F-45AD-A1DA-8FA71E4A1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134" y="2610975"/>
            <a:ext cx="436729" cy="82121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BDDACA13-6047-47BF-BC92-910B529E02FC}"/>
              </a:ext>
            </a:extLst>
          </p:cNvPr>
          <p:cNvSpPr/>
          <p:nvPr/>
        </p:nvSpPr>
        <p:spPr>
          <a:xfrm>
            <a:off x="3676974" y="3365392"/>
            <a:ext cx="1268923" cy="994474"/>
          </a:xfrm>
          <a:prstGeom prst="roundRect">
            <a:avLst/>
          </a:prstGeom>
          <a:solidFill>
            <a:srgbClr val="00B0F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cs typeface="Calibri"/>
              </a:rPr>
              <a:t>EVM</a:t>
            </a:r>
          </a:p>
        </p:txBody>
      </p:sp>
    </p:spTree>
    <p:extLst>
      <p:ext uri="{BB962C8B-B14F-4D97-AF65-F5344CB8AC3E}">
        <p14:creationId xmlns:p14="http://schemas.microsoft.com/office/powerpoint/2010/main" val="212142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968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3967316" y="639098"/>
            <a:ext cx="4689988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Gas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6" r="5648" b="-1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0249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40BF8-D778-4F0F-A23C-0E5D4310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Ethereum Gas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AA3382E-8974-442F-A5B8-C19B4A286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20" y="2542983"/>
            <a:ext cx="1986941" cy="3765761"/>
          </a:xfrm>
          <a:prstGeom prst="rect">
            <a:avLst/>
          </a:prstGeom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7713E743-8945-4ACD-B0DC-79FA749C4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7" y="1885367"/>
            <a:ext cx="1157093" cy="21791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E7F3721-838A-4E79-9A11-0D84B48DAACE}"/>
              </a:ext>
            </a:extLst>
          </p:cNvPr>
          <p:cNvSpPr txBox="1"/>
          <p:nvPr/>
        </p:nvSpPr>
        <p:spPr>
          <a:xfrm>
            <a:off x="2729109" y="5465523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F8C39B-615F-4B8F-96D6-E82C94870447}"/>
              </a:ext>
            </a:extLst>
          </p:cNvPr>
          <p:cNvSpPr txBox="1"/>
          <p:nvPr/>
        </p:nvSpPr>
        <p:spPr>
          <a:xfrm>
            <a:off x="1098279" y="5378755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74B8778-BF4F-444A-A749-34026CC37CDE}"/>
              </a:ext>
            </a:extLst>
          </p:cNvPr>
          <p:cNvSpPr txBox="1"/>
          <p:nvPr/>
        </p:nvSpPr>
        <p:spPr>
          <a:xfrm>
            <a:off x="7721415" y="5222180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2448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62C0FC-4008-4282-A546-3662EDA80B0C}"/>
              </a:ext>
            </a:extLst>
          </p:cNvPr>
          <p:cNvSpPr txBox="1"/>
          <p:nvPr/>
        </p:nvSpPr>
        <p:spPr>
          <a:xfrm>
            <a:off x="2382886" y="2226498"/>
            <a:ext cx="172674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/>
              <a:t>Bitcoin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8AF59501-2309-4285-A536-34F3281E35A8}"/>
              </a:ext>
            </a:extLst>
          </p:cNvPr>
          <p:cNvCxnSpPr/>
          <p:nvPr/>
        </p:nvCxnSpPr>
        <p:spPr>
          <a:xfrm flipV="1">
            <a:off x="4335284" y="2507191"/>
            <a:ext cx="1208371" cy="4174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0" descr="Icon&#10;&#10;Description automatically generated">
            <a:extLst>
              <a:ext uri="{FF2B5EF4-FFF2-40B4-BE49-F238E27FC236}">
                <a16:creationId xmlns="" xmlns:a16="http://schemas.microsoft.com/office/drawing/2014/main" id="{8F4117A5-612F-41D9-971F-1E3D1F172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092" y="1785167"/>
            <a:ext cx="710451" cy="13273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E960C03-B1E5-4428-A85A-069E02BCAD63}"/>
              </a:ext>
            </a:extLst>
          </p:cNvPr>
          <p:cNvSpPr txBox="1"/>
          <p:nvPr/>
        </p:nvSpPr>
        <p:spPr>
          <a:xfrm>
            <a:off x="2383647" y="3402408"/>
            <a:ext cx="1796766" cy="107721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/>
              <a:t>Ethereum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0135759C-0E54-4684-8F24-15C38040E06E}"/>
              </a:ext>
            </a:extLst>
          </p:cNvPr>
          <p:cNvCxnSpPr>
            <a:cxnSpLocks/>
          </p:cNvCxnSpPr>
          <p:nvPr/>
        </p:nvCxnSpPr>
        <p:spPr>
          <a:xfrm>
            <a:off x="4447061" y="3686552"/>
            <a:ext cx="930558" cy="6409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5" descr="Shape&#10;&#10;Description automatically generated">
            <a:extLst>
              <a:ext uri="{FF2B5EF4-FFF2-40B4-BE49-F238E27FC236}">
                <a16:creationId xmlns="" xmlns:a16="http://schemas.microsoft.com/office/drawing/2014/main" id="{7FCE3C12-1A30-4BB7-8BD6-B69AA5AF1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932" y="3012731"/>
            <a:ext cx="1025556" cy="136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3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40BF8-D778-4F0F-A23C-0E5D4310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Ethereum Gas</a:t>
            </a:r>
          </a:p>
        </p:txBody>
      </p:sp>
      <p:pic>
        <p:nvPicPr>
          <p:cNvPr id="3" name="Picture 3" descr="Icon&#10;&#10;Description automatically generated">
            <a:extLst>
              <a:ext uri="{FF2B5EF4-FFF2-40B4-BE49-F238E27FC236}">
                <a16:creationId xmlns="" xmlns:a16="http://schemas.microsoft.com/office/drawing/2014/main" id="{60580CC4-6646-4E0D-B2F2-D5B0651A6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1666" y="5643175"/>
            <a:ext cx="710852" cy="1333624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AA3382E-8974-442F-A5B8-C19B4A286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040" y="2595175"/>
            <a:ext cx="1986941" cy="3765761"/>
          </a:xfrm>
          <a:prstGeom prst="rect">
            <a:avLst/>
          </a:prstGeom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7713E743-8945-4ACD-B0DC-79FA749C4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047" y="1885367"/>
            <a:ext cx="1157093" cy="21791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E7F3721-838A-4E79-9A11-0D84B48DAACE}"/>
              </a:ext>
            </a:extLst>
          </p:cNvPr>
          <p:cNvSpPr txBox="1"/>
          <p:nvPr/>
        </p:nvSpPr>
        <p:spPr>
          <a:xfrm>
            <a:off x="2729109" y="5465523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F8C39B-615F-4B8F-96D6-E82C94870447}"/>
              </a:ext>
            </a:extLst>
          </p:cNvPr>
          <p:cNvSpPr txBox="1"/>
          <p:nvPr/>
        </p:nvSpPr>
        <p:spPr>
          <a:xfrm>
            <a:off x="1098279" y="5378755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74B8778-BF4F-444A-A749-34026CC37CDE}"/>
              </a:ext>
            </a:extLst>
          </p:cNvPr>
          <p:cNvSpPr txBox="1"/>
          <p:nvPr/>
        </p:nvSpPr>
        <p:spPr>
          <a:xfrm>
            <a:off x="7721415" y="5222180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16026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4133AD-8C5A-46D7-A435-CBE848CBA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474" y="798083"/>
            <a:ext cx="7543800" cy="1450757"/>
          </a:xfrm>
        </p:spPr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Ethereum Gas</a:t>
            </a:r>
            <a:endParaRPr lang="en-US">
              <a:ea typeface="+mj-lt"/>
              <a:cs typeface="+mj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7405970-B2CF-4111-A865-B23A176FD6A0}"/>
              </a:ext>
            </a:extLst>
          </p:cNvPr>
          <p:cNvSpPr/>
          <p:nvPr/>
        </p:nvSpPr>
        <p:spPr>
          <a:xfrm>
            <a:off x="1410743" y="2825663"/>
            <a:ext cx="1925876" cy="24008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4" descr="Text&#10;&#10;Description automatically generated">
            <a:extLst>
              <a:ext uri="{FF2B5EF4-FFF2-40B4-BE49-F238E27FC236}">
                <a16:creationId xmlns="" xmlns:a16="http://schemas.microsoft.com/office/drawing/2014/main" id="{293E7927-DB20-4B97-9A1F-CE41A68BA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858" y="3453860"/>
            <a:ext cx="922805" cy="1146347"/>
          </a:xfrm>
          <a:prstGeom prst="rect">
            <a:avLst/>
          </a:prstGeom>
        </p:spPr>
      </p:pic>
      <p:pic>
        <p:nvPicPr>
          <p:cNvPr id="9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E78FE959-59C8-4544-B118-5F38339CE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992" y="2021065"/>
            <a:ext cx="2057400" cy="38805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EB164CB-4B8D-43ED-8B06-8670722AF016}"/>
              </a:ext>
            </a:extLst>
          </p:cNvPr>
          <p:cNvSpPr txBox="1"/>
          <p:nvPr/>
        </p:nvSpPr>
        <p:spPr>
          <a:xfrm>
            <a:off x="4991623" y="3617936"/>
            <a:ext cx="1172749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chemeClr val="tx1"/>
                </a:solidFill>
                <a:cs typeface="Calibri"/>
              </a:rPr>
              <a:t>Ethereum Gas</a:t>
            </a:r>
          </a:p>
        </p:txBody>
      </p:sp>
    </p:spTree>
    <p:extLst>
      <p:ext uri="{BB962C8B-B14F-4D97-AF65-F5344CB8AC3E}">
        <p14:creationId xmlns:p14="http://schemas.microsoft.com/office/powerpoint/2010/main" val="361343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A3491B-9F9C-49DC-868F-CA1EA0269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Ethereum Gas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4AB5D0-250B-4950-BF1B-5F481AAE317E}"/>
              </a:ext>
            </a:extLst>
          </p:cNvPr>
          <p:cNvSpPr txBox="1"/>
          <p:nvPr/>
        </p:nvSpPr>
        <p:spPr>
          <a:xfrm>
            <a:off x="1092994" y="2019301"/>
            <a:ext cx="225028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cs typeface="Calibri"/>
              </a:rPr>
              <a:t>10 * 3 – 6 = ?</a:t>
            </a: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7EA2989-9998-4DB2-BEFF-39F7D53AE7FA}"/>
              </a:ext>
            </a:extLst>
          </p:cNvPr>
          <p:cNvSpPr txBox="1"/>
          <p:nvPr/>
        </p:nvSpPr>
        <p:spPr>
          <a:xfrm>
            <a:off x="1121569" y="3200401"/>
            <a:ext cx="2193131" cy="83099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Multiplication – 5 gas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6EED752-D7F7-4898-A970-A41179E04C4F}"/>
              </a:ext>
            </a:extLst>
          </p:cNvPr>
          <p:cNvSpPr txBox="1"/>
          <p:nvPr/>
        </p:nvSpPr>
        <p:spPr>
          <a:xfrm>
            <a:off x="3736182" y="3200401"/>
            <a:ext cx="2193131" cy="83099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Subtraction – 3 gas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682AA70-2B6A-4492-B2FF-9D4E421B88C5}"/>
              </a:ext>
            </a:extLst>
          </p:cNvPr>
          <p:cNvSpPr txBox="1"/>
          <p:nvPr/>
        </p:nvSpPr>
        <p:spPr>
          <a:xfrm>
            <a:off x="6357938" y="3200401"/>
            <a:ext cx="2193131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Equal to – 3 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3B419DA-AB42-4351-A7D0-06954C81589A}"/>
              </a:ext>
            </a:extLst>
          </p:cNvPr>
          <p:cNvSpPr txBox="1"/>
          <p:nvPr/>
        </p:nvSpPr>
        <p:spPr>
          <a:xfrm>
            <a:off x="1021557" y="4410076"/>
            <a:ext cx="430768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b="1">
                <a:cs typeface="Calibri"/>
              </a:rPr>
              <a:t>Total gas –&gt; 5 + 3 +3 = 11 Gas</a:t>
            </a:r>
          </a:p>
        </p:txBody>
      </p:sp>
    </p:spTree>
    <p:extLst>
      <p:ext uri="{BB962C8B-B14F-4D97-AF65-F5344CB8AC3E}">
        <p14:creationId xmlns:p14="http://schemas.microsoft.com/office/powerpoint/2010/main" val="30022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8DADBF-78B1-4160-918D-C283DF9C3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Ethereum Gas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F36EC06-3872-498E-9D9C-4945854AC686}"/>
              </a:ext>
            </a:extLst>
          </p:cNvPr>
          <p:cNvSpPr txBox="1"/>
          <p:nvPr/>
        </p:nvSpPr>
        <p:spPr>
          <a:xfrm>
            <a:off x="921544" y="2038350"/>
            <a:ext cx="3814763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u="sng"/>
              <a:t>Some important points to note -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76238E4-10B5-4BF3-B383-3F3B4EDC2BF9}"/>
              </a:ext>
            </a:extLst>
          </p:cNvPr>
          <p:cNvSpPr txBox="1"/>
          <p:nvPr/>
        </p:nvSpPr>
        <p:spPr>
          <a:xfrm>
            <a:off x="1050132" y="2800351"/>
            <a:ext cx="562213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/>
              <a:t>Any transaction that modifies the blockchain costs gas.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0F7487B-2B7D-46EF-A189-22F27D99AF63}"/>
              </a:ext>
            </a:extLst>
          </p:cNvPr>
          <p:cNvSpPr txBox="1"/>
          <p:nvPr/>
        </p:nvSpPr>
        <p:spPr>
          <a:xfrm>
            <a:off x="1050132" y="3495675"/>
            <a:ext cx="562213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/>
              <a:t>The user that generated the transaction pays for the gas.</a:t>
            </a:r>
          </a:p>
        </p:txBody>
      </p:sp>
    </p:spTree>
    <p:extLst>
      <p:ext uri="{BB962C8B-B14F-4D97-AF65-F5344CB8AC3E}">
        <p14:creationId xmlns:p14="http://schemas.microsoft.com/office/powerpoint/2010/main" val="365719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9594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3967316" y="639098"/>
            <a:ext cx="4689988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Gas Price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6" r="5648" b="-1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577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40BF8-D778-4F0F-A23C-0E5D4310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Gas Price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AA3382E-8974-442F-A5B8-C19B4A286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20" y="2542983"/>
            <a:ext cx="1986941" cy="3765761"/>
          </a:xfrm>
          <a:prstGeom prst="rect">
            <a:avLst/>
          </a:prstGeom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7713E743-8945-4ACD-B0DC-79FA749C4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7" y="1885367"/>
            <a:ext cx="1157093" cy="21791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E7F3721-838A-4E79-9A11-0D84B48DAACE}"/>
              </a:ext>
            </a:extLst>
          </p:cNvPr>
          <p:cNvSpPr txBox="1"/>
          <p:nvPr/>
        </p:nvSpPr>
        <p:spPr>
          <a:xfrm>
            <a:off x="2729109" y="5465523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F8C39B-615F-4B8F-96D6-E82C94870447}"/>
              </a:ext>
            </a:extLst>
          </p:cNvPr>
          <p:cNvSpPr txBox="1"/>
          <p:nvPr/>
        </p:nvSpPr>
        <p:spPr>
          <a:xfrm>
            <a:off x="1098279" y="5378755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74B8778-BF4F-444A-A749-34026CC37CDE}"/>
              </a:ext>
            </a:extLst>
          </p:cNvPr>
          <p:cNvSpPr txBox="1"/>
          <p:nvPr/>
        </p:nvSpPr>
        <p:spPr>
          <a:xfrm>
            <a:off x="7721415" y="5222180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B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="" xmlns:a16="http://schemas.microsoft.com/office/drawing/2014/main" id="{E336C945-9ADF-4FD2-935E-6D0A37D70189}"/>
              </a:ext>
            </a:extLst>
          </p:cNvPr>
          <p:cNvSpPr txBox="1"/>
          <p:nvPr/>
        </p:nvSpPr>
        <p:spPr>
          <a:xfrm>
            <a:off x="4943475" y="2085976"/>
            <a:ext cx="2578894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Petrol – 10 liters</a:t>
            </a:r>
            <a:endParaRPr lang="en-US" sz="2400" b="1" err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570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40BF8-D778-4F0F-A23C-0E5D4310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Gas Price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AA3382E-8974-442F-A5B8-C19B4A286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040" y="2452300"/>
            <a:ext cx="1986941" cy="3765761"/>
          </a:xfrm>
          <a:prstGeom prst="rect">
            <a:avLst/>
          </a:prstGeom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7713E743-8945-4ACD-B0DC-79FA749C4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7" y="1885367"/>
            <a:ext cx="1157093" cy="21791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E7F3721-838A-4E79-9A11-0D84B48DAACE}"/>
              </a:ext>
            </a:extLst>
          </p:cNvPr>
          <p:cNvSpPr txBox="1"/>
          <p:nvPr/>
        </p:nvSpPr>
        <p:spPr>
          <a:xfrm>
            <a:off x="2729109" y="5465523"/>
            <a:ext cx="20573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F8C39B-615F-4B8F-96D6-E82C94870447}"/>
              </a:ext>
            </a:extLst>
          </p:cNvPr>
          <p:cNvSpPr txBox="1"/>
          <p:nvPr/>
        </p:nvSpPr>
        <p:spPr>
          <a:xfrm>
            <a:off x="1098279" y="5378755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74B8778-BF4F-444A-A749-34026CC37CDE}"/>
              </a:ext>
            </a:extLst>
          </p:cNvPr>
          <p:cNvSpPr txBox="1"/>
          <p:nvPr/>
        </p:nvSpPr>
        <p:spPr>
          <a:xfrm>
            <a:off x="7721415" y="5222180"/>
            <a:ext cx="20573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cs typeface="Calibri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59195F4-D14D-4956-A4C8-5683A412C683}"/>
              </a:ext>
            </a:extLst>
          </p:cNvPr>
          <p:cNvSpPr txBox="1"/>
          <p:nvPr/>
        </p:nvSpPr>
        <p:spPr>
          <a:xfrm>
            <a:off x="4836319" y="2095501"/>
            <a:ext cx="20574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Petrol – 10 liters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24177C3-5748-4FAA-B09F-15F1204A53B7}"/>
              </a:ext>
            </a:extLst>
          </p:cNvPr>
          <p:cNvSpPr txBox="1"/>
          <p:nvPr/>
        </p:nvSpPr>
        <p:spPr>
          <a:xfrm>
            <a:off x="4836319" y="2743200"/>
            <a:ext cx="20574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cs typeface="Calibri"/>
              </a:rPr>
              <a:t>Total price= 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7C12298-9F25-4AD1-AE14-F4FD340B5810}"/>
              </a:ext>
            </a:extLst>
          </p:cNvPr>
          <p:cNvSpPr txBox="1"/>
          <p:nvPr/>
        </p:nvSpPr>
        <p:spPr>
          <a:xfrm>
            <a:off x="4836319" y="3429000"/>
            <a:ext cx="20574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1 liter – Rs.5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D786671-049E-4558-825A-10DA638E5D3A}"/>
              </a:ext>
            </a:extLst>
          </p:cNvPr>
          <p:cNvSpPr txBox="1"/>
          <p:nvPr/>
        </p:nvSpPr>
        <p:spPr>
          <a:xfrm>
            <a:off x="4857751" y="4019550"/>
            <a:ext cx="202168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cs typeface="Calibri"/>
              </a:rPr>
              <a:t>Total price= 10x5= </a:t>
            </a:r>
            <a:r>
              <a:rPr lang="en-US" sz="2400" b="1">
                <a:solidFill>
                  <a:srgbClr val="0070C0"/>
                </a:solidFill>
                <a:cs typeface="Calibri"/>
              </a:rPr>
              <a:t>Rs. 50</a:t>
            </a:r>
          </a:p>
        </p:txBody>
      </p:sp>
    </p:spTree>
    <p:extLst>
      <p:ext uri="{BB962C8B-B14F-4D97-AF65-F5344CB8AC3E}">
        <p14:creationId xmlns:p14="http://schemas.microsoft.com/office/powerpoint/2010/main" val="126044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A3491B-9F9C-49DC-868F-CA1EA0269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Gas Price 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4AB5D0-250B-4950-BF1B-5F481AAE317E}"/>
              </a:ext>
            </a:extLst>
          </p:cNvPr>
          <p:cNvSpPr txBox="1"/>
          <p:nvPr/>
        </p:nvSpPr>
        <p:spPr>
          <a:xfrm>
            <a:off x="1092994" y="2019301"/>
            <a:ext cx="225028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cs typeface="Calibri"/>
              </a:rPr>
              <a:t>10 * 3 – 6 = ?</a:t>
            </a: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7EA2989-9998-4DB2-BEFF-39F7D53AE7FA}"/>
              </a:ext>
            </a:extLst>
          </p:cNvPr>
          <p:cNvSpPr txBox="1"/>
          <p:nvPr/>
        </p:nvSpPr>
        <p:spPr>
          <a:xfrm>
            <a:off x="1121569" y="3200401"/>
            <a:ext cx="2193131" cy="83099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Multiplication – 5 gas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6EED752-D7F7-4898-A970-A41179E04C4F}"/>
              </a:ext>
            </a:extLst>
          </p:cNvPr>
          <p:cNvSpPr txBox="1"/>
          <p:nvPr/>
        </p:nvSpPr>
        <p:spPr>
          <a:xfrm>
            <a:off x="3736182" y="3200401"/>
            <a:ext cx="2193131" cy="83099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Subtraction – 3 gas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682AA70-2B6A-4492-B2FF-9D4E421B88C5}"/>
              </a:ext>
            </a:extLst>
          </p:cNvPr>
          <p:cNvSpPr txBox="1"/>
          <p:nvPr/>
        </p:nvSpPr>
        <p:spPr>
          <a:xfrm>
            <a:off x="6357938" y="3200401"/>
            <a:ext cx="2193131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/>
              <a:t>Equal to – 3 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3B419DA-AB42-4351-A7D0-06954C81589A}"/>
              </a:ext>
            </a:extLst>
          </p:cNvPr>
          <p:cNvSpPr txBox="1"/>
          <p:nvPr/>
        </p:nvSpPr>
        <p:spPr>
          <a:xfrm>
            <a:off x="1021557" y="4410076"/>
            <a:ext cx="430768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b="1">
                <a:cs typeface="Calibri"/>
              </a:rPr>
              <a:t>Total gas –&gt; 5 + 3 +3 = 11 Gas</a:t>
            </a:r>
          </a:p>
        </p:txBody>
      </p:sp>
    </p:spTree>
    <p:extLst>
      <p:ext uri="{BB962C8B-B14F-4D97-AF65-F5344CB8AC3E}">
        <p14:creationId xmlns:p14="http://schemas.microsoft.com/office/powerpoint/2010/main" val="15020936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4F0537-F5CE-4211-B776-D83C5CD7C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Gas Price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790151A-B7BC-48FC-9325-A09DC4482EF2}"/>
              </a:ext>
            </a:extLst>
          </p:cNvPr>
          <p:cNvSpPr txBox="1"/>
          <p:nvPr/>
        </p:nvSpPr>
        <p:spPr>
          <a:xfrm>
            <a:off x="1042988" y="2114551"/>
            <a:ext cx="668655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It is the amount the sender wants to pay per unit of gas to get the transaction mined. </a:t>
            </a:r>
            <a:r>
              <a:rPr lang="en-US" sz="2400" err="1"/>
              <a:t>gasPrice</a:t>
            </a:r>
            <a:r>
              <a:rPr lang="en-US" sz="2400"/>
              <a:t> is set by the sender.</a:t>
            </a:r>
            <a:endParaRPr lang="en-US" sz="24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281CB1-274A-4BD8-9DF6-CD89E5CC40FC}"/>
              </a:ext>
            </a:extLst>
          </p:cNvPr>
          <p:cNvSpPr txBox="1"/>
          <p:nvPr/>
        </p:nvSpPr>
        <p:spPr>
          <a:xfrm>
            <a:off x="1042988" y="3105151"/>
            <a:ext cx="537924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Gas prices are denoted in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. (1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 = 10^-9 ETH)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BC9198A-9A57-4B1C-8CCE-3C814CB9973E}"/>
              </a:ext>
            </a:extLst>
          </p:cNvPr>
          <p:cNvSpPr txBox="1"/>
          <p:nvPr/>
        </p:nvSpPr>
        <p:spPr>
          <a:xfrm>
            <a:off x="2757488" y="4095750"/>
            <a:ext cx="325755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cs typeface="Calibri"/>
              </a:rPr>
              <a:t>1 Gas price = 10 </a:t>
            </a:r>
            <a:r>
              <a:rPr lang="en-US" sz="2800" b="1" err="1">
                <a:cs typeface="Calibri"/>
              </a:rPr>
              <a:t>gwei</a:t>
            </a:r>
            <a:endParaRPr lang="en-US" sz="28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281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A244F34-02E4-48A1-A9D4-202D97767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What is Ethereum?</a:t>
            </a:r>
            <a:endParaRPr lang="en-US" b="1">
              <a:latin typeface="Times New Roman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1202297E-5E78-486A-BE09-E7F7230A2C13}"/>
              </a:ext>
            </a:extLst>
          </p:cNvPr>
          <p:cNvSpPr/>
          <p:nvPr/>
        </p:nvSpPr>
        <p:spPr>
          <a:xfrm>
            <a:off x="927498" y="1885951"/>
            <a:ext cx="7131844" cy="1325563"/>
          </a:xfrm>
          <a:prstGeom prst="roundRect">
            <a:avLst/>
          </a:prstGeom>
          <a:solidFill>
            <a:srgbClr val="07DB66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0646DCDF-DB89-4627-B134-F0EBEB21869E}"/>
              </a:ext>
            </a:extLst>
          </p:cNvPr>
          <p:cNvSpPr/>
          <p:nvPr/>
        </p:nvSpPr>
        <p:spPr>
          <a:xfrm>
            <a:off x="927498" y="3405189"/>
            <a:ext cx="7131844" cy="1325563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6D1B106D-8545-4AB4-8E57-0C168F1D1658}"/>
              </a:ext>
            </a:extLst>
          </p:cNvPr>
          <p:cNvSpPr/>
          <p:nvPr/>
        </p:nvSpPr>
        <p:spPr>
          <a:xfrm>
            <a:off x="927498" y="4924426"/>
            <a:ext cx="7131844" cy="1325563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D5BA4D7-C7BC-4AE5-83D6-22B5D9537D6A}"/>
              </a:ext>
            </a:extLst>
          </p:cNvPr>
          <p:cNvSpPr txBox="1"/>
          <p:nvPr/>
        </p:nvSpPr>
        <p:spPr>
          <a:xfrm>
            <a:off x="965320" y="2340476"/>
            <a:ext cx="20574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cs typeface="Calibri"/>
              </a:rPr>
              <a:t>Technology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BE1E8E5-25B9-4939-8EE3-48345F9B591D}"/>
              </a:ext>
            </a:extLst>
          </p:cNvPr>
          <p:cNvSpPr txBox="1"/>
          <p:nvPr/>
        </p:nvSpPr>
        <p:spPr>
          <a:xfrm>
            <a:off x="1051436" y="5387084"/>
            <a:ext cx="20574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cs typeface="Calibri"/>
              </a:rPr>
              <a:t>Token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CF27571-BFEA-4DB2-BFC9-2EAAF67A28FF}"/>
              </a:ext>
            </a:extLst>
          </p:cNvPr>
          <p:cNvSpPr txBox="1"/>
          <p:nvPr/>
        </p:nvSpPr>
        <p:spPr>
          <a:xfrm>
            <a:off x="996635" y="3868999"/>
            <a:ext cx="20574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cs typeface="Calibri"/>
              </a:rPr>
              <a:t>Protocol/Coin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FA13BC9-6F86-424C-A6AA-83281EBF7BB3}"/>
              </a:ext>
            </a:extLst>
          </p:cNvPr>
          <p:cNvSpPr/>
          <p:nvPr/>
        </p:nvSpPr>
        <p:spPr>
          <a:xfrm>
            <a:off x="4229100" y="1984375"/>
            <a:ext cx="1122760" cy="890588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cs typeface="Calibri"/>
              </a:rPr>
              <a:t>Blockchain</a:t>
            </a:r>
            <a:endParaRPr lang="en-US" b="1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9962459-820B-4FDE-883C-059E9FDEA835}"/>
              </a:ext>
            </a:extLst>
          </p:cNvPr>
          <p:cNvSpPr/>
          <p:nvPr/>
        </p:nvSpPr>
        <p:spPr>
          <a:xfrm>
            <a:off x="2717007" y="3517900"/>
            <a:ext cx="1122760" cy="8905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>
                <a:cs typeface="Calibri"/>
              </a:rPr>
              <a:t>Waves</a:t>
            </a:r>
            <a:endParaRPr lang="en-US" b="1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A0E883A-EB7F-49EE-928A-1DBBF1717F8E}"/>
              </a:ext>
            </a:extLst>
          </p:cNvPr>
          <p:cNvSpPr/>
          <p:nvPr/>
        </p:nvSpPr>
        <p:spPr>
          <a:xfrm>
            <a:off x="4229100" y="3517900"/>
            <a:ext cx="1122760" cy="8905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>
                <a:cs typeface="Calibri"/>
              </a:rPr>
              <a:t>Bitcoin</a:t>
            </a:r>
            <a:endParaRPr lang="en-US">
              <a:cs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9DF9D619-31A5-4246-A127-D93B2A8AAE32}"/>
              </a:ext>
            </a:extLst>
          </p:cNvPr>
          <p:cNvSpPr/>
          <p:nvPr/>
        </p:nvSpPr>
        <p:spPr>
          <a:xfrm>
            <a:off x="5741194" y="3517900"/>
            <a:ext cx="1122760" cy="8905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>
                <a:cs typeface="Calibri"/>
              </a:rPr>
              <a:t>Ethereum</a:t>
            </a:r>
            <a:endParaRPr lang="en-US" err="1">
              <a:cs typeface="Calibri" panose="020F0502020204030204"/>
            </a:endParaRPr>
          </a:p>
        </p:txBody>
      </p:sp>
      <p:graphicFrame>
        <p:nvGraphicFramePr>
          <p:cNvPr id="14" name="Table 14">
            <a:extLst>
              <a:ext uri="{FF2B5EF4-FFF2-40B4-BE49-F238E27FC236}">
                <a16:creationId xmlns="" xmlns:a16="http://schemas.microsoft.com/office/drawing/2014/main" id="{E6AE2C5C-8C78-4759-93C3-F8DCC71EB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963468"/>
              </p:ext>
            </p:extLst>
          </p:nvPr>
        </p:nvGraphicFramePr>
        <p:xfrm>
          <a:off x="2717006" y="5168900"/>
          <a:ext cx="11712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620">
                  <a:extLst>
                    <a:ext uri="{9D8B030D-6E8A-4147-A177-3AD203B41FA5}">
                      <a16:colId xmlns="" xmlns:a16="http://schemas.microsoft.com/office/drawing/2014/main" val="501754693"/>
                    </a:ext>
                  </a:extLst>
                </a:gridCol>
                <a:gridCol w="585620">
                  <a:extLst>
                    <a:ext uri="{9D8B030D-6E8A-4147-A177-3AD203B41FA5}">
                      <a16:colId xmlns="" xmlns:a16="http://schemas.microsoft.com/office/drawing/2014/main" val="3579255238"/>
                    </a:ext>
                  </a:extLst>
                </a:gridCol>
              </a:tblGrid>
              <a:tr h="365342">
                <a:tc>
                  <a:txBody>
                    <a:bodyPr/>
                    <a:lstStyle/>
                    <a:p>
                      <a:r>
                        <a:rPr lang="en-US"/>
                        <a:t>WGB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BI</a:t>
                      </a:r>
                    </a:p>
                  </a:txBody>
                  <a:tcPr marL="68580" marR="68580"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0392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INTL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WGR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887235684"/>
                  </a:ext>
                </a:extLst>
              </a:tr>
            </a:tbl>
          </a:graphicData>
        </a:graphic>
      </p:graphicFrame>
      <p:graphicFrame>
        <p:nvGraphicFramePr>
          <p:cNvPr id="16" name="Table 14">
            <a:extLst>
              <a:ext uri="{FF2B5EF4-FFF2-40B4-BE49-F238E27FC236}">
                <a16:creationId xmlns="" xmlns:a16="http://schemas.microsoft.com/office/drawing/2014/main" id="{12FED192-F78D-4FA2-8432-108C74DF87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341969"/>
              </p:ext>
            </p:extLst>
          </p:nvPr>
        </p:nvGraphicFramePr>
        <p:xfrm>
          <a:off x="5741194" y="5168900"/>
          <a:ext cx="117124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620">
                  <a:extLst>
                    <a:ext uri="{9D8B030D-6E8A-4147-A177-3AD203B41FA5}">
                      <a16:colId xmlns="" xmlns:a16="http://schemas.microsoft.com/office/drawing/2014/main" val="501754693"/>
                    </a:ext>
                  </a:extLst>
                </a:gridCol>
                <a:gridCol w="585620">
                  <a:extLst>
                    <a:ext uri="{9D8B030D-6E8A-4147-A177-3AD203B41FA5}">
                      <a16:colId xmlns="" xmlns:a16="http://schemas.microsoft.com/office/drawing/2014/main" val="3579255238"/>
                    </a:ext>
                  </a:extLst>
                </a:gridCol>
              </a:tblGrid>
              <a:tr h="365342">
                <a:tc>
                  <a:txBody>
                    <a:bodyPr/>
                    <a:lstStyle/>
                    <a:p>
                      <a:r>
                        <a:rPr lang="en-US"/>
                        <a:t>TRX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/>
                        <a:t>SNT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860392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REP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AE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887235684"/>
                  </a:ext>
                </a:extLst>
              </a:tr>
            </a:tbl>
          </a:graphicData>
        </a:graphic>
      </p:graphicFrame>
      <p:pic>
        <p:nvPicPr>
          <p:cNvPr id="17" name="Graphic 17" descr="Close with solid fill">
            <a:extLst>
              <a:ext uri="{FF2B5EF4-FFF2-40B4-BE49-F238E27FC236}">
                <a16:creationId xmlns="" xmlns:a16="http://schemas.microsoft.com/office/drawing/2014/main" id="{B957F852-4843-4931-BBE7-7135846D8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56510" y="5168900"/>
            <a:ext cx="667941" cy="8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8887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4F0537-F5CE-4211-B776-D83C5CD7C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Gas Price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790151A-B7BC-48FC-9325-A09DC4482EF2}"/>
              </a:ext>
            </a:extLst>
          </p:cNvPr>
          <p:cNvSpPr txBox="1"/>
          <p:nvPr/>
        </p:nvSpPr>
        <p:spPr>
          <a:xfrm>
            <a:off x="1042988" y="2114551"/>
            <a:ext cx="668655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It is the amount the sender wants to pay per unit of gas to get the transaction mined. </a:t>
            </a:r>
            <a:r>
              <a:rPr lang="en-US" sz="2400" err="1"/>
              <a:t>gasPrice</a:t>
            </a:r>
            <a:r>
              <a:rPr lang="en-US" sz="2400"/>
              <a:t> is set by the sender.</a:t>
            </a:r>
            <a:endParaRPr lang="en-US" sz="24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281CB1-274A-4BD8-9DF6-CD89E5CC40FC}"/>
              </a:ext>
            </a:extLst>
          </p:cNvPr>
          <p:cNvSpPr txBox="1"/>
          <p:nvPr/>
        </p:nvSpPr>
        <p:spPr>
          <a:xfrm>
            <a:off x="1042988" y="3105151"/>
            <a:ext cx="537924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Gas prices are denoted in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. (1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 = 10^-9 ETH)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BC9198A-9A57-4B1C-8CCE-3C814CB9973E}"/>
              </a:ext>
            </a:extLst>
          </p:cNvPr>
          <p:cNvSpPr txBox="1"/>
          <p:nvPr/>
        </p:nvSpPr>
        <p:spPr>
          <a:xfrm>
            <a:off x="2757488" y="4095750"/>
            <a:ext cx="325755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cs typeface="Calibri"/>
              </a:rPr>
              <a:t>1 Gas price = 100 </a:t>
            </a:r>
            <a:r>
              <a:rPr lang="en-US" sz="2800" b="1" err="1">
                <a:cs typeface="Calibri"/>
              </a:rPr>
              <a:t>gwei</a:t>
            </a:r>
          </a:p>
        </p:txBody>
      </p:sp>
    </p:spTree>
    <p:extLst>
      <p:ext uri="{BB962C8B-B14F-4D97-AF65-F5344CB8AC3E}">
        <p14:creationId xmlns:p14="http://schemas.microsoft.com/office/powerpoint/2010/main" val="20557587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4F0537-F5CE-4211-B776-D83C5CD7C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Gas Price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790151A-B7BC-48FC-9325-A09DC4482EF2}"/>
              </a:ext>
            </a:extLst>
          </p:cNvPr>
          <p:cNvSpPr txBox="1"/>
          <p:nvPr/>
        </p:nvSpPr>
        <p:spPr>
          <a:xfrm>
            <a:off x="1042988" y="2114551"/>
            <a:ext cx="668655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/>
              <a:t>It is the amount the sender wants to pay per unit of gas to get the transaction mined. </a:t>
            </a:r>
            <a:r>
              <a:rPr lang="en-US" sz="2400" err="1"/>
              <a:t>gasPrice</a:t>
            </a:r>
            <a:r>
              <a:rPr lang="en-US" sz="2400"/>
              <a:t> is set by the sender.</a:t>
            </a:r>
            <a:endParaRPr lang="en-US" sz="24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281CB1-274A-4BD8-9DF6-CD89E5CC40FC}"/>
              </a:ext>
            </a:extLst>
          </p:cNvPr>
          <p:cNvSpPr txBox="1"/>
          <p:nvPr/>
        </p:nvSpPr>
        <p:spPr>
          <a:xfrm>
            <a:off x="1042988" y="3105151"/>
            <a:ext cx="537924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Gas prices are denoted in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. (1 </a:t>
            </a:r>
            <a:r>
              <a:rPr lang="en-US" sz="2400" err="1">
                <a:ea typeface="+mn-lt"/>
                <a:cs typeface="+mn-lt"/>
              </a:rPr>
              <a:t>gwei</a:t>
            </a:r>
            <a:r>
              <a:rPr lang="en-US" sz="2400">
                <a:ea typeface="+mn-lt"/>
                <a:cs typeface="+mn-lt"/>
              </a:rPr>
              <a:t> = 10^-9 ETH)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BC9198A-9A57-4B1C-8CCE-3C814CB9973E}"/>
              </a:ext>
            </a:extLst>
          </p:cNvPr>
          <p:cNvSpPr txBox="1"/>
          <p:nvPr/>
        </p:nvSpPr>
        <p:spPr>
          <a:xfrm>
            <a:off x="2757488" y="4095750"/>
            <a:ext cx="325755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cs typeface="Calibri"/>
              </a:rPr>
              <a:t>1 Gas price = 1000 </a:t>
            </a:r>
            <a:r>
              <a:rPr lang="en-US" sz="2800" b="1" err="1">
                <a:cs typeface="Calibri"/>
              </a:rPr>
              <a:t>gwei</a:t>
            </a:r>
          </a:p>
        </p:txBody>
      </p:sp>
    </p:spTree>
    <p:extLst>
      <p:ext uri="{BB962C8B-B14F-4D97-AF65-F5344CB8AC3E}">
        <p14:creationId xmlns:p14="http://schemas.microsoft.com/office/powerpoint/2010/main" val="8976698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C2579DAE-C141-48DB-810E-C070C30081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9">
            <a:extLst>
              <a:ext uri="{FF2B5EF4-FFF2-40B4-BE49-F238E27FC236}">
                <a16:creationId xmlns="" xmlns:a16="http://schemas.microsoft.com/office/drawing/2014/main" id="{02FD90C3-6350-4D5B-9738-6E94EDF30F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11">
            <a:extLst>
              <a:ext uri="{FF2B5EF4-FFF2-40B4-BE49-F238E27FC236}">
                <a16:creationId xmlns="" xmlns:a16="http://schemas.microsoft.com/office/drawing/2014/main" id="{41497DE5-0939-4D1D-9350-0C5E1B209C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="" xmlns:a16="http://schemas.microsoft.com/office/drawing/2014/main" id="{5CCC70ED-6C63-4537-B7EB-51990D6C0A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44043" y="457200"/>
            <a:ext cx="8455914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76E24C1-2968-40DC-A36E-F6B85F0F07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92049" y="521208"/>
            <a:ext cx="8359902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02D2B3A5-638F-486D-AB6A-A1552E7F8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019" y="905933"/>
            <a:ext cx="5477965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205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04E9FD-2F92-4BEC-9CD8-9E1FDE7C6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Gas Price 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5886837-AD9E-4C30-B132-04D6776741EC}"/>
              </a:ext>
            </a:extLst>
          </p:cNvPr>
          <p:cNvSpPr txBox="1"/>
          <p:nvPr/>
        </p:nvSpPr>
        <p:spPr>
          <a:xfrm>
            <a:off x="852487" y="2015067"/>
            <a:ext cx="72644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/>
              <a:t>The higher the gas price the faster the transaction will be mined.</a:t>
            </a:r>
            <a:r>
              <a:rPr lang="en-US" sz="2800"/>
              <a:t> It just like the transaction in Bitcoin.</a:t>
            </a:r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D7BFD6D0-B892-4BDE-A482-4E7FFB978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737" y="2853959"/>
            <a:ext cx="1771650" cy="3340832"/>
          </a:xfrm>
          <a:prstGeom prst="rect">
            <a:avLst/>
          </a:prstGeom>
        </p:spPr>
      </p:pic>
      <p:pic>
        <p:nvPicPr>
          <p:cNvPr id="5" name="Picture 5" descr="A picture containing businesscard&#10;&#10;Description automatically generated">
            <a:extLst>
              <a:ext uri="{FF2B5EF4-FFF2-40B4-BE49-F238E27FC236}">
                <a16:creationId xmlns="" xmlns:a16="http://schemas.microsoft.com/office/drawing/2014/main" id="{293C87E0-42EE-435F-A29C-244C335A8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237" y="3213793"/>
            <a:ext cx="1477963" cy="2822249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="" xmlns:a16="http://schemas.microsoft.com/office/drawing/2014/main" id="{ED9A5D2C-FE3E-4D54-A7D7-66D20A9ECB43}"/>
              </a:ext>
            </a:extLst>
          </p:cNvPr>
          <p:cNvSpPr/>
          <p:nvPr/>
        </p:nvSpPr>
        <p:spPr>
          <a:xfrm rot="5400000">
            <a:off x="2027578" y="4342912"/>
            <a:ext cx="2338915" cy="365125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>
            <a:extLst>
              <a:ext uri="{FF2B5EF4-FFF2-40B4-BE49-F238E27FC236}">
                <a16:creationId xmlns="" xmlns:a16="http://schemas.microsoft.com/office/drawing/2014/main" id="{C98B4D4B-2495-4F92-939D-20895049698E}"/>
              </a:ext>
            </a:extLst>
          </p:cNvPr>
          <p:cNvSpPr/>
          <p:nvPr/>
        </p:nvSpPr>
        <p:spPr>
          <a:xfrm rot="-5400000">
            <a:off x="7059953" y="4448744"/>
            <a:ext cx="2338915" cy="365125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0897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3967316" y="639098"/>
            <a:ext cx="4689988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Gas Limit</a:t>
            </a:r>
            <a:endParaRPr lang="en-US" sz="8000" b="1" spc="-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Calibri Light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6" r="5648" b="-1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0576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8A7E45-36A4-4B53-85FE-CF17384ED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Gas Limit</a:t>
            </a:r>
            <a:endParaRPr lang="en-US">
              <a:latin typeface="Times"/>
              <a:cs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D209ECA-8F3C-4C25-952B-60578856E99E}"/>
              </a:ext>
            </a:extLst>
          </p:cNvPr>
          <p:cNvSpPr txBox="1"/>
          <p:nvPr/>
        </p:nvSpPr>
        <p:spPr>
          <a:xfrm>
            <a:off x="1011237" y="2120900"/>
            <a:ext cx="6351587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/>
              <a:t>It is the maximum gas the transaction can consume.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76B01B0-0AA4-47F0-94FD-A7D7F5AF3CBE}"/>
              </a:ext>
            </a:extLst>
          </p:cNvPr>
          <p:cNvSpPr txBox="1"/>
          <p:nvPr/>
        </p:nvSpPr>
        <p:spPr>
          <a:xfrm>
            <a:off x="1007269" y="2750608"/>
            <a:ext cx="597852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>
                <a:cs typeface="Calibri" panose="020F0502020204030204"/>
              </a:rPr>
              <a:t>Set by the sender.</a:t>
            </a:r>
          </a:p>
        </p:txBody>
      </p:sp>
      <p:pic>
        <p:nvPicPr>
          <p:cNvPr id="5" name="Picture 5" descr="Icon&#10;&#10;Description automatically generated">
            <a:extLst>
              <a:ext uri="{FF2B5EF4-FFF2-40B4-BE49-F238E27FC236}">
                <a16:creationId xmlns="" xmlns:a16="http://schemas.microsoft.com/office/drawing/2014/main" id="{2E7D22AD-298C-3747-9BA1-791773A8F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144" y="3353903"/>
            <a:ext cx="1485901" cy="2811508"/>
          </a:xfrm>
          <a:prstGeom prst="rect">
            <a:avLst/>
          </a:prstGeom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FAE1798C-0987-523E-4F99-5848ADC543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248" y="3433515"/>
            <a:ext cx="1485901" cy="2811508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F18BB86A-2077-C7DD-2C4D-1F4DC5554172}"/>
              </a:ext>
            </a:extLst>
          </p:cNvPr>
          <p:cNvCxnSpPr/>
          <p:nvPr/>
        </p:nvCxnSpPr>
        <p:spPr>
          <a:xfrm flipV="1">
            <a:off x="3299347" y="4705064"/>
            <a:ext cx="2494127" cy="6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A picture containing businesscard, silhouette&#10;&#10;Description automatically generated">
            <a:extLst>
              <a:ext uri="{FF2B5EF4-FFF2-40B4-BE49-F238E27FC236}">
                <a16:creationId xmlns="" xmlns:a16="http://schemas.microsoft.com/office/drawing/2014/main" id="{57C0EFE6-E09E-BCE0-AA51-ABDE5DE408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9516" y="3569994"/>
            <a:ext cx="445259" cy="90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B098CC-5A6D-89A6-916F-89041A7B8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 b="1">
              <a:latin typeface="Times"/>
              <a:ea typeface="+mj-lt"/>
              <a:cs typeface="Times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1081E238-9D14-26BE-E463-066934561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882" y="1974898"/>
            <a:ext cx="2134169" cy="356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746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D2850E-A872-43EC-94F2-F2FBE144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>
              <a:ea typeface="+mj-lt"/>
              <a:cs typeface="+mj-lt"/>
            </a:endParaRP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B4E1CC7B-8AEC-4CBD-BFBB-B10929AD4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63" y="3432067"/>
            <a:ext cx="574502" cy="1110613"/>
          </a:xfrm>
          <a:prstGeom prst="rect">
            <a:avLst/>
          </a:prstGeom>
        </p:spPr>
      </p:pic>
      <p:pic>
        <p:nvPicPr>
          <p:cNvPr id="6" name="Graphic 11" descr="Man with solid fill">
            <a:extLst>
              <a:ext uri="{FF2B5EF4-FFF2-40B4-BE49-F238E27FC236}">
                <a16:creationId xmlns="" xmlns:a16="http://schemas.microsoft.com/office/drawing/2014/main" id="{F9693657-CEF2-444D-A7CD-21A3AE57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8396" y="5132539"/>
            <a:ext cx="685800" cy="914400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2C8A862-A4A0-488E-B89B-E54738438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547" y="4945627"/>
            <a:ext cx="574502" cy="111061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61C7098-5689-4237-A4CB-AE0AB489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49" y="2012449"/>
            <a:ext cx="574502" cy="1110613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="" xmlns:a16="http://schemas.microsoft.com/office/drawing/2014/main" id="{6F4BAB89-00D6-4CAF-AA02-3AC2B51E7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812" y="4944649"/>
            <a:ext cx="685800" cy="914400"/>
          </a:xfrm>
          <a:prstGeom prst="rect">
            <a:avLst/>
          </a:prstGeom>
        </p:spPr>
      </p:pic>
      <p:pic>
        <p:nvPicPr>
          <p:cNvPr id="14" name="Graphic 11" descr="Man with solid fill">
            <a:extLst>
              <a:ext uri="{FF2B5EF4-FFF2-40B4-BE49-F238E27FC236}">
                <a16:creationId xmlns="" xmlns:a16="http://schemas.microsoft.com/office/drawing/2014/main" id="{628CA841-8CF5-40FC-BE43-CE7FA2B39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5709" y="1813142"/>
            <a:ext cx="685800" cy="914400"/>
          </a:xfrm>
          <a:prstGeom prst="rect">
            <a:avLst/>
          </a:prstGeom>
        </p:spPr>
      </p:pic>
      <p:pic>
        <p:nvPicPr>
          <p:cNvPr id="16" name="Graphic 20" descr="Woman with solid fill">
            <a:extLst>
              <a:ext uri="{FF2B5EF4-FFF2-40B4-BE49-F238E27FC236}">
                <a16:creationId xmlns="" xmlns:a16="http://schemas.microsoft.com/office/drawing/2014/main" id="{5A30B21A-230A-43CB-80F9-46DE6146A1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55886" y="1799442"/>
            <a:ext cx="685800" cy="914400"/>
          </a:xfrm>
          <a:prstGeom prst="rect">
            <a:avLst/>
          </a:prstGeom>
        </p:spPr>
      </p:pic>
      <p:pic>
        <p:nvPicPr>
          <p:cNvPr id="18" name="Graphic 20" descr="Woman with solid fill">
            <a:extLst>
              <a:ext uri="{FF2B5EF4-FFF2-40B4-BE49-F238E27FC236}">
                <a16:creationId xmlns="" xmlns:a16="http://schemas.microsoft.com/office/drawing/2014/main" id="{CFEAB0E6-C460-4D70-8533-158F64C59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8612" y="3427824"/>
            <a:ext cx="685800" cy="914400"/>
          </a:xfrm>
          <a:prstGeom prst="rect">
            <a:avLst/>
          </a:prstGeom>
        </p:spPr>
      </p:pic>
      <p:pic>
        <p:nvPicPr>
          <p:cNvPr id="20" name="Graphic 20" descr="Woman with solid fill">
            <a:extLst>
              <a:ext uri="{FF2B5EF4-FFF2-40B4-BE49-F238E27FC236}">
                <a16:creationId xmlns="" xmlns:a16="http://schemas.microsoft.com/office/drawing/2014/main" id="{391D1970-7A92-4301-87E3-BF15CADB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6968" y="3480018"/>
            <a:ext cx="685800" cy="914400"/>
          </a:xfrm>
          <a:prstGeom prst="rect">
            <a:avLst/>
          </a:prstGeom>
        </p:spPr>
      </p:pic>
      <p:pic>
        <p:nvPicPr>
          <p:cNvPr id="2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0123826-2333-47DB-BF64-D04565146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520" y="1824559"/>
            <a:ext cx="574502" cy="1110613"/>
          </a:xfrm>
          <a:prstGeom prst="rect">
            <a:avLst/>
          </a:prstGeom>
        </p:spPr>
      </p:pic>
      <p:sp>
        <p:nvSpPr>
          <p:cNvPr id="24" name="Minus Sign 23">
            <a:extLst>
              <a:ext uri="{FF2B5EF4-FFF2-40B4-BE49-F238E27FC236}">
                <a16:creationId xmlns="" xmlns:a16="http://schemas.microsoft.com/office/drawing/2014/main" id="{28F27CA8-CDF5-4F47-BF72-5F78BFB52E7F}"/>
              </a:ext>
            </a:extLst>
          </p:cNvPr>
          <p:cNvSpPr/>
          <p:nvPr/>
        </p:nvSpPr>
        <p:spPr>
          <a:xfrm>
            <a:off x="3641943" y="2199362"/>
            <a:ext cx="2458232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inus Sign 25">
            <a:extLst>
              <a:ext uri="{FF2B5EF4-FFF2-40B4-BE49-F238E27FC236}">
                <a16:creationId xmlns="" xmlns:a16="http://schemas.microsoft.com/office/drawing/2014/main" id="{BDE66A9F-131F-4E30-B0AD-9906E92C62E0}"/>
              </a:ext>
            </a:extLst>
          </p:cNvPr>
          <p:cNvSpPr/>
          <p:nvPr/>
        </p:nvSpPr>
        <p:spPr>
          <a:xfrm rot="21480000">
            <a:off x="1541649" y="2308239"/>
            <a:ext cx="2098109" cy="31315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="" xmlns:a16="http://schemas.microsoft.com/office/drawing/2014/main" id="{25141738-0D6D-455E-8965-28F932E17838}"/>
              </a:ext>
            </a:extLst>
          </p:cNvPr>
          <p:cNvSpPr/>
          <p:nvPr/>
        </p:nvSpPr>
        <p:spPr>
          <a:xfrm rot="16500000">
            <a:off x="-17673" y="3933554"/>
            <a:ext cx="2630466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inus Sign 29">
            <a:extLst>
              <a:ext uri="{FF2B5EF4-FFF2-40B4-BE49-F238E27FC236}">
                <a16:creationId xmlns="" xmlns:a16="http://schemas.microsoft.com/office/drawing/2014/main" id="{FF50CD32-CF6E-4F75-91FE-5696631CAE11}"/>
              </a:ext>
            </a:extLst>
          </p:cNvPr>
          <p:cNvSpPr/>
          <p:nvPr/>
        </p:nvSpPr>
        <p:spPr>
          <a:xfrm>
            <a:off x="1066278" y="5403935"/>
            <a:ext cx="2802698" cy="40709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inus Sign 31">
            <a:extLst>
              <a:ext uri="{FF2B5EF4-FFF2-40B4-BE49-F238E27FC236}">
                <a16:creationId xmlns="" xmlns:a16="http://schemas.microsoft.com/office/drawing/2014/main" id="{C9F32631-8EE3-4A4A-ACFA-654972F78D5A}"/>
              </a:ext>
            </a:extLst>
          </p:cNvPr>
          <p:cNvSpPr/>
          <p:nvPr/>
        </p:nvSpPr>
        <p:spPr>
          <a:xfrm>
            <a:off x="3728058" y="5403935"/>
            <a:ext cx="2763554" cy="32359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inus Sign 33">
            <a:extLst>
              <a:ext uri="{FF2B5EF4-FFF2-40B4-BE49-F238E27FC236}">
                <a16:creationId xmlns="" xmlns:a16="http://schemas.microsoft.com/office/drawing/2014/main" id="{30AA5C17-F600-4B02-A9C4-D536A9561B4A}"/>
              </a:ext>
            </a:extLst>
          </p:cNvPr>
          <p:cNvSpPr/>
          <p:nvPr/>
        </p:nvSpPr>
        <p:spPr>
          <a:xfrm rot="18720000" flipV="1">
            <a:off x="5992188" y="4724629"/>
            <a:ext cx="2693095" cy="22703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inus Sign 35">
            <a:extLst>
              <a:ext uri="{FF2B5EF4-FFF2-40B4-BE49-F238E27FC236}">
                <a16:creationId xmlns="" xmlns:a16="http://schemas.microsoft.com/office/drawing/2014/main" id="{343CA2E6-0EE7-42CA-A062-21A429DAD351}"/>
              </a:ext>
            </a:extLst>
          </p:cNvPr>
          <p:cNvSpPr/>
          <p:nvPr/>
        </p:nvSpPr>
        <p:spPr>
          <a:xfrm>
            <a:off x="6241092" y="2188922"/>
            <a:ext cx="1307403" cy="37578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inus Sign 37">
            <a:extLst>
              <a:ext uri="{FF2B5EF4-FFF2-40B4-BE49-F238E27FC236}">
                <a16:creationId xmlns="" xmlns:a16="http://schemas.microsoft.com/office/drawing/2014/main" id="{CEA9C1E1-2BFE-4C48-B52D-00BAD15A23DC}"/>
              </a:ext>
            </a:extLst>
          </p:cNvPr>
          <p:cNvSpPr/>
          <p:nvPr/>
        </p:nvSpPr>
        <p:spPr>
          <a:xfrm rot="4200000">
            <a:off x="7391144" y="3078714"/>
            <a:ext cx="970767" cy="21137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inus Sign 39">
            <a:extLst>
              <a:ext uri="{FF2B5EF4-FFF2-40B4-BE49-F238E27FC236}">
                <a16:creationId xmlns="" xmlns:a16="http://schemas.microsoft.com/office/drawing/2014/main" id="{2865297A-702D-4BF9-A2BB-2131ABC8E4DE}"/>
              </a:ext>
            </a:extLst>
          </p:cNvPr>
          <p:cNvSpPr/>
          <p:nvPr/>
        </p:nvSpPr>
        <p:spPr>
          <a:xfrm rot="2280000">
            <a:off x="1440110" y="3339778"/>
            <a:ext cx="1691013" cy="281837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Sign 41">
            <a:extLst>
              <a:ext uri="{FF2B5EF4-FFF2-40B4-BE49-F238E27FC236}">
                <a16:creationId xmlns="" xmlns:a16="http://schemas.microsoft.com/office/drawing/2014/main" id="{09AF9F55-EF18-4CEF-A74F-27837A62185C}"/>
              </a:ext>
            </a:extLst>
          </p:cNvPr>
          <p:cNvSpPr/>
          <p:nvPr/>
        </p:nvSpPr>
        <p:spPr>
          <a:xfrm>
            <a:off x="3070441" y="3827743"/>
            <a:ext cx="2199883" cy="36534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Sign 43">
            <a:extLst>
              <a:ext uri="{FF2B5EF4-FFF2-40B4-BE49-F238E27FC236}">
                <a16:creationId xmlns="" xmlns:a16="http://schemas.microsoft.com/office/drawing/2014/main" id="{866BB458-B05F-4C1C-85C9-F633AAD01697}"/>
              </a:ext>
            </a:extLst>
          </p:cNvPr>
          <p:cNvSpPr/>
          <p:nvPr/>
        </p:nvSpPr>
        <p:spPr>
          <a:xfrm>
            <a:off x="5043292" y="3744236"/>
            <a:ext cx="3108017" cy="417534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Sign 45">
            <a:extLst>
              <a:ext uri="{FF2B5EF4-FFF2-40B4-BE49-F238E27FC236}">
                <a16:creationId xmlns="" xmlns:a16="http://schemas.microsoft.com/office/drawing/2014/main" id="{DA9D2D99-D9C1-497D-8D16-98E3012B0D31}"/>
              </a:ext>
            </a:extLst>
          </p:cNvPr>
          <p:cNvSpPr/>
          <p:nvPr/>
        </p:nvSpPr>
        <p:spPr>
          <a:xfrm rot="17760000">
            <a:off x="2810905" y="3093069"/>
            <a:ext cx="1252604" cy="219206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inus Sign 47">
            <a:extLst>
              <a:ext uri="{FF2B5EF4-FFF2-40B4-BE49-F238E27FC236}">
                <a16:creationId xmlns="" xmlns:a16="http://schemas.microsoft.com/office/drawing/2014/main" id="{89C7CFE8-AE17-41B2-A2A9-2EE9C7A36942}"/>
              </a:ext>
            </a:extLst>
          </p:cNvPr>
          <p:cNvSpPr/>
          <p:nvPr/>
        </p:nvSpPr>
        <p:spPr>
          <a:xfrm rot="9000000">
            <a:off x="1089606" y="4585413"/>
            <a:ext cx="2004164" cy="313151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inus Sign 49">
            <a:extLst>
              <a:ext uri="{FF2B5EF4-FFF2-40B4-BE49-F238E27FC236}">
                <a16:creationId xmlns="" xmlns:a16="http://schemas.microsoft.com/office/drawing/2014/main" id="{F37329A3-C961-462C-BFB0-264AC7618C0C}"/>
              </a:ext>
            </a:extLst>
          </p:cNvPr>
          <p:cNvSpPr/>
          <p:nvPr/>
        </p:nvSpPr>
        <p:spPr>
          <a:xfrm rot="3540000">
            <a:off x="2901400" y="4656554"/>
            <a:ext cx="1231725" cy="258350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inus Sign 51">
            <a:extLst>
              <a:ext uri="{FF2B5EF4-FFF2-40B4-BE49-F238E27FC236}">
                <a16:creationId xmlns="" xmlns:a16="http://schemas.microsoft.com/office/drawing/2014/main" id="{EB2522ED-B0DF-42C9-9C7E-2118077603D8}"/>
              </a:ext>
            </a:extLst>
          </p:cNvPr>
          <p:cNvSpPr/>
          <p:nvPr/>
        </p:nvSpPr>
        <p:spPr>
          <a:xfrm rot="18360000">
            <a:off x="4839479" y="2894588"/>
            <a:ext cx="1555315" cy="242693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inus Sign 53">
            <a:extLst>
              <a:ext uri="{FF2B5EF4-FFF2-40B4-BE49-F238E27FC236}">
                <a16:creationId xmlns="" xmlns:a16="http://schemas.microsoft.com/office/drawing/2014/main" id="{A87C5202-C59C-4173-9F43-2587D5C78ABF}"/>
              </a:ext>
            </a:extLst>
          </p:cNvPr>
          <p:cNvSpPr/>
          <p:nvPr/>
        </p:nvSpPr>
        <p:spPr>
          <a:xfrm>
            <a:off x="5043290" y="7157578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inus Sign 55">
            <a:extLst>
              <a:ext uri="{FF2B5EF4-FFF2-40B4-BE49-F238E27FC236}">
                <a16:creationId xmlns="" xmlns:a16="http://schemas.microsoft.com/office/drawing/2014/main" id="{D68D499D-067F-4201-B695-28480E1DF204}"/>
              </a:ext>
            </a:extLst>
          </p:cNvPr>
          <p:cNvSpPr/>
          <p:nvPr/>
        </p:nvSpPr>
        <p:spPr>
          <a:xfrm>
            <a:off x="5152893" y="7303715"/>
            <a:ext cx="2763554" cy="3235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inus Sign 57">
            <a:extLst>
              <a:ext uri="{FF2B5EF4-FFF2-40B4-BE49-F238E27FC236}">
                <a16:creationId xmlns="" xmlns:a16="http://schemas.microsoft.com/office/drawing/2014/main" id="{E1C98B70-F170-4B49-89F2-2582774C1DCE}"/>
              </a:ext>
            </a:extLst>
          </p:cNvPr>
          <p:cNvSpPr/>
          <p:nvPr/>
        </p:nvSpPr>
        <p:spPr>
          <a:xfrm rot="2940000">
            <a:off x="4900520" y="4511797"/>
            <a:ext cx="1722327" cy="352295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110B0BA-6EA1-4FCE-8B27-BC4E5BB3FF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9489" y="1713609"/>
            <a:ext cx="492569" cy="857911"/>
          </a:xfrm>
          <a:prstGeom prst="rect">
            <a:avLst/>
          </a:prstGeom>
        </p:spPr>
      </p:pic>
      <p:pic>
        <p:nvPicPr>
          <p:cNvPr id="61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F32A5A7-7869-4F29-BB88-87D69FA3D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0009" y="3488128"/>
            <a:ext cx="492569" cy="857911"/>
          </a:xfrm>
          <a:prstGeom prst="rect">
            <a:avLst/>
          </a:prstGeom>
        </p:spPr>
      </p:pic>
      <p:pic>
        <p:nvPicPr>
          <p:cNvPr id="62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1B863F1C-26BB-45D9-9ABD-D7F110B741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8070" y="1410895"/>
            <a:ext cx="492569" cy="857911"/>
          </a:xfrm>
          <a:prstGeom prst="rect">
            <a:avLst/>
          </a:prstGeom>
        </p:spPr>
      </p:pic>
      <p:pic>
        <p:nvPicPr>
          <p:cNvPr id="63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3BB754FE-B759-43C0-91CE-328EA45A5E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858" y="3049717"/>
            <a:ext cx="492569" cy="857911"/>
          </a:xfrm>
          <a:prstGeom prst="rect">
            <a:avLst/>
          </a:prstGeom>
        </p:spPr>
      </p:pic>
      <p:pic>
        <p:nvPicPr>
          <p:cNvPr id="64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ADC4AAB2-F0B0-4B9B-A6DE-5FC724E27F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3269" y="4552841"/>
            <a:ext cx="492569" cy="857911"/>
          </a:xfrm>
          <a:prstGeom prst="rect">
            <a:avLst/>
          </a:prstGeom>
        </p:spPr>
      </p:pic>
      <p:pic>
        <p:nvPicPr>
          <p:cNvPr id="65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E57B6926-E069-4B5A-95D8-A14B7E76AF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92" y="4500649"/>
            <a:ext cx="492569" cy="857911"/>
          </a:xfrm>
          <a:prstGeom prst="rect">
            <a:avLst/>
          </a:prstGeom>
        </p:spPr>
      </p:pic>
      <p:pic>
        <p:nvPicPr>
          <p:cNvPr id="66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AB20833E-F8D7-4AA1-98A8-155E0D52E9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557" y="1870183"/>
            <a:ext cx="492569" cy="857911"/>
          </a:xfrm>
          <a:prstGeom prst="rect">
            <a:avLst/>
          </a:prstGeom>
        </p:spPr>
      </p:pic>
      <p:pic>
        <p:nvPicPr>
          <p:cNvPr id="67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8D86A04-450D-4492-B4D8-55805A1B0D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7557" y="1410895"/>
            <a:ext cx="492569" cy="857911"/>
          </a:xfrm>
          <a:prstGeom prst="rect">
            <a:avLst/>
          </a:prstGeom>
        </p:spPr>
      </p:pic>
      <p:pic>
        <p:nvPicPr>
          <p:cNvPr id="68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05A22F32-7483-40A1-8205-8ADE043C3E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3427" y="3060156"/>
            <a:ext cx="492569" cy="857911"/>
          </a:xfrm>
          <a:prstGeom prst="rect">
            <a:avLst/>
          </a:prstGeom>
        </p:spPr>
      </p:pic>
      <p:pic>
        <p:nvPicPr>
          <p:cNvPr id="69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C7F44444-A853-4CA9-9ABA-5726E7F970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7865" y="5387909"/>
            <a:ext cx="492569" cy="85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439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3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87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CEFE3A-A58B-4622-A231-4D885F8A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0A52FE3-85AA-47BC-9A98-DE4F79E51D3B}"/>
              </a:ext>
            </a:extLst>
          </p:cNvPr>
          <p:cNvSpPr txBox="1"/>
          <p:nvPr/>
        </p:nvSpPr>
        <p:spPr>
          <a:xfrm>
            <a:off x="694531" y="1826684"/>
            <a:ext cx="7790657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Let say A wants to send B 2 ETH. So what will be the total fees A that  has to pay 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9F80EDA-23C3-4E2E-87C5-9B0CDC9BF8A2}"/>
              </a:ext>
            </a:extLst>
          </p:cNvPr>
          <p:cNvSpPr txBox="1"/>
          <p:nvPr/>
        </p:nvSpPr>
        <p:spPr>
          <a:xfrm>
            <a:off x="1008856" y="3194050"/>
            <a:ext cx="388302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A sets the gas price per unit  = 100 </a:t>
            </a:r>
            <a:r>
              <a:rPr lang="en-US" sz="2400" err="1"/>
              <a:t>gwei</a:t>
            </a:r>
            <a:r>
              <a:rPr lang="en-US" sz="2400"/>
              <a:t>.</a:t>
            </a:r>
            <a:endParaRPr lang="en-US" sz="2400"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BB49ECB-B504-43CF-9779-DD48A12B783B}"/>
              </a:ext>
            </a:extLst>
          </p:cNvPr>
          <p:cNvSpPr txBox="1"/>
          <p:nvPr/>
        </p:nvSpPr>
        <p:spPr>
          <a:xfrm>
            <a:off x="977107" y="3698876"/>
            <a:ext cx="353615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Transaction gas limit = 21,000 units.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4B67605-BF6C-482F-8E15-D177EB78E8BC}"/>
              </a:ext>
            </a:extLst>
          </p:cNvPr>
          <p:cNvSpPr txBox="1"/>
          <p:nvPr/>
        </p:nvSpPr>
        <p:spPr>
          <a:xfrm>
            <a:off x="1042988" y="4333876"/>
            <a:ext cx="5086350" cy="83099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Total fee will be: </a:t>
            </a:r>
            <a:r>
              <a:rPr lang="en-US" sz="2400">
                <a:latin typeface="Calibri"/>
                <a:cs typeface="Calibri"/>
              </a:rPr>
              <a:t>Gas units(limit) * Gas price per unit</a:t>
            </a:r>
            <a:r>
              <a:rPr lang="en-US" sz="2400">
                <a:ea typeface="+mn-lt"/>
                <a:cs typeface="+mn-lt"/>
              </a:rPr>
              <a:t> </a:t>
            </a:r>
            <a:endParaRPr lang="en-US" sz="240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A98A49F-7157-44D5-A515-5EE586E55C2D}"/>
              </a:ext>
            </a:extLst>
          </p:cNvPr>
          <p:cNvSpPr txBox="1"/>
          <p:nvPr/>
        </p:nvSpPr>
        <p:spPr>
          <a:xfrm>
            <a:off x="1007269" y="5095876"/>
            <a:ext cx="667940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Calibri"/>
                <a:cs typeface="Calibri"/>
              </a:rPr>
              <a:t>Total fee will be: 2</a:t>
            </a:r>
            <a:r>
              <a:rPr lang="en-US" sz="2400" b="1">
                <a:latin typeface="Consolas"/>
              </a:rPr>
              <a:t>1,000 * 100 = 210,0000 </a:t>
            </a:r>
            <a:r>
              <a:rPr lang="en-US" sz="2400" b="1" err="1">
                <a:latin typeface="Consolas"/>
              </a:rPr>
              <a:t>gwei</a:t>
            </a:r>
            <a:r>
              <a:rPr lang="en-US" sz="2400" b="1"/>
              <a:t> or 0.0021 ETH</a:t>
            </a:r>
            <a:endParaRPr lang="en-US" sz="2400" b="1">
              <a:ea typeface="+mn-lt"/>
              <a:cs typeface="+mn-lt"/>
            </a:endParaRPr>
          </a:p>
          <a:p>
            <a:pPr algn="l"/>
            <a:endParaRPr lang="en-US" sz="2400" b="1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D9DB95B-9D29-4051-BB97-3B29B15E5545}"/>
              </a:ext>
            </a:extLst>
          </p:cNvPr>
          <p:cNvSpPr txBox="1"/>
          <p:nvPr/>
        </p:nvSpPr>
        <p:spPr>
          <a:xfrm>
            <a:off x="1007269" y="2781300"/>
            <a:ext cx="5950744" cy="3693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Case 1: When transaction gas limit is 21,000 units.</a:t>
            </a:r>
          </a:p>
        </p:txBody>
      </p:sp>
    </p:spTree>
    <p:extLst>
      <p:ext uri="{BB962C8B-B14F-4D97-AF65-F5344CB8AC3E}">
        <p14:creationId xmlns:p14="http://schemas.microsoft.com/office/powerpoint/2010/main" val="122473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CEFE3A-A58B-4622-A231-4D885F8A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0A52FE3-85AA-47BC-9A98-DE4F79E51D3B}"/>
              </a:ext>
            </a:extLst>
          </p:cNvPr>
          <p:cNvSpPr txBox="1"/>
          <p:nvPr/>
        </p:nvSpPr>
        <p:spPr>
          <a:xfrm>
            <a:off x="694531" y="1826684"/>
            <a:ext cx="7790657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Let say A wants to send B 2 ETH. So what will be the total fees A that  has to pay 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BB49ECB-B504-43CF-9779-DD48A12B783B}"/>
              </a:ext>
            </a:extLst>
          </p:cNvPr>
          <p:cNvSpPr txBox="1"/>
          <p:nvPr/>
        </p:nvSpPr>
        <p:spPr>
          <a:xfrm>
            <a:off x="969963" y="3432176"/>
            <a:ext cx="353615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Transaction gas limit = 20,000 units.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6E7F3D8-58B5-4B71-B659-8C1C760BEC64}"/>
              </a:ext>
            </a:extLst>
          </p:cNvPr>
          <p:cNvSpPr txBox="1"/>
          <p:nvPr/>
        </p:nvSpPr>
        <p:spPr>
          <a:xfrm>
            <a:off x="1007269" y="2781301"/>
            <a:ext cx="5950744" cy="83099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FFFFFF"/>
                </a:solidFill>
              </a:rPr>
              <a:t>Case 2: When gas transaction limit &lt; 21000 units.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2BEEE9A-CF95-49BB-8DC5-DA8810D217AA}"/>
              </a:ext>
            </a:extLst>
          </p:cNvPr>
          <p:cNvSpPr txBox="1"/>
          <p:nvPr/>
        </p:nvSpPr>
        <p:spPr>
          <a:xfrm>
            <a:off x="1071563" y="4495801"/>
            <a:ext cx="2235994" cy="4616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FFFFFF"/>
                </a:solidFill>
                <a:cs typeface="Calibri"/>
              </a:rPr>
              <a:t>Transaction Fail</a:t>
            </a:r>
            <a:endParaRPr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50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CEFE3A-A58B-4622-A231-4D885F8A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0A52FE3-85AA-47BC-9A98-DE4F79E51D3B}"/>
              </a:ext>
            </a:extLst>
          </p:cNvPr>
          <p:cNvSpPr txBox="1"/>
          <p:nvPr/>
        </p:nvSpPr>
        <p:spPr>
          <a:xfrm>
            <a:off x="694531" y="1826684"/>
            <a:ext cx="7790657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Let say A wants to send B 2 ETH. So what will be the total fees A that  has to pay 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BB49ECB-B504-43CF-9779-DD48A12B783B}"/>
              </a:ext>
            </a:extLst>
          </p:cNvPr>
          <p:cNvSpPr txBox="1"/>
          <p:nvPr/>
        </p:nvSpPr>
        <p:spPr>
          <a:xfrm>
            <a:off x="941388" y="3375025"/>
            <a:ext cx="353615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Transaction gas limit = 22,000 units.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C8C122D-BF55-409A-9C0B-7FA395D1D4F5}"/>
              </a:ext>
            </a:extLst>
          </p:cNvPr>
          <p:cNvSpPr txBox="1"/>
          <p:nvPr/>
        </p:nvSpPr>
        <p:spPr>
          <a:xfrm>
            <a:off x="978694" y="2781301"/>
            <a:ext cx="5950744" cy="83099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FFFFFF"/>
                </a:solidFill>
              </a:rPr>
              <a:t>Case 3: When gas transaction limit  &gt; 21000 units.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6405BD23-4A36-47A7-8E5D-883FC177345C}"/>
              </a:ext>
            </a:extLst>
          </p:cNvPr>
          <p:cNvSpPr txBox="1"/>
          <p:nvPr/>
        </p:nvSpPr>
        <p:spPr>
          <a:xfrm>
            <a:off x="978694" y="4371976"/>
            <a:ext cx="4207669" cy="83099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cs typeface="Calibri"/>
              </a:rPr>
              <a:t>22,000 – 21000 = 1000 will be returned</a:t>
            </a:r>
            <a:endParaRPr lang="en-US" sz="2400" b="1" err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3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F0A1A2-47AE-4558-9EC4-622B0388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Gas Limit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7D5FA82-39BC-4A78-B4A7-632623CFC313}"/>
              </a:ext>
            </a:extLst>
          </p:cNvPr>
          <p:cNvSpPr txBox="1"/>
          <p:nvPr/>
        </p:nvSpPr>
        <p:spPr>
          <a:xfrm>
            <a:off x="957263" y="2105025"/>
            <a:ext cx="4293394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/>
              <a:t>Q) What is the use of Gas Limit ?</a:t>
            </a:r>
          </a:p>
        </p:txBody>
      </p:sp>
    </p:spTree>
    <p:extLst>
      <p:ext uri="{BB962C8B-B14F-4D97-AF65-F5344CB8AC3E}">
        <p14:creationId xmlns:p14="http://schemas.microsoft.com/office/powerpoint/2010/main" val="5602012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3967316" y="639098"/>
            <a:ext cx="4689988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Demo</a:t>
            </a:r>
            <a:endParaRPr lang="en-US" sz="8000" b="1" spc="-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Calibri Light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6" r="5648" b="-1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06770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081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3967316" y="639098"/>
            <a:ext cx="4689988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Ethereum 2.0</a:t>
            </a:r>
            <a:endParaRPr lang="en-US" sz="8000" b="1" spc="-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Calibri Light"/>
              <a:cs typeface="Calibri Light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6" r="5648" b="-1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0665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45A8AF-ED06-4E4D-B5E4-C65F0ED4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ETH 2.0</a:t>
            </a:r>
            <a:endParaRPr lang="en-US" b="1">
              <a:latin typeface="Times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="" xmlns:a16="http://schemas.microsoft.com/office/drawing/2014/main" id="{4D6D112D-4BBA-BE86-F1EF-247DCC099776}"/>
              </a:ext>
            </a:extLst>
          </p:cNvPr>
          <p:cNvSpPr/>
          <p:nvPr/>
        </p:nvSpPr>
        <p:spPr>
          <a:xfrm>
            <a:off x="4102972" y="3587136"/>
            <a:ext cx="732485" cy="482957"/>
          </a:xfrm>
          <a:prstGeom prst="rightArrow">
            <a:avLst/>
          </a:prstGeom>
          <a:solidFill>
            <a:srgbClr val="29C46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 descr="Shape&#10;&#10;Description automatically generated">
            <a:extLst>
              <a:ext uri="{FF2B5EF4-FFF2-40B4-BE49-F238E27FC236}">
                <a16:creationId xmlns="" xmlns:a16="http://schemas.microsoft.com/office/drawing/2014/main" id="{6F5DC9DD-FFB6-CDF4-6A9F-CD81EDF58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171" y="1968031"/>
            <a:ext cx="2223319" cy="418784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="" xmlns:a16="http://schemas.microsoft.com/office/drawing/2014/main" id="{7DABEC86-6C14-217E-911C-6A82A2696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1881999"/>
            <a:ext cx="2223319" cy="41878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BA27AE6-19A8-C823-3BEC-FECB89B8C6AC}"/>
              </a:ext>
            </a:extLst>
          </p:cNvPr>
          <p:cNvSpPr txBox="1"/>
          <p:nvPr/>
        </p:nvSpPr>
        <p:spPr>
          <a:xfrm>
            <a:off x="1799764" y="5238750"/>
            <a:ext cx="22813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9A48633-4420-3209-EC1F-CF2BDA3CA940}"/>
              </a:ext>
            </a:extLst>
          </p:cNvPr>
          <p:cNvSpPr txBox="1"/>
          <p:nvPr/>
        </p:nvSpPr>
        <p:spPr>
          <a:xfrm>
            <a:off x="2661623" y="5475338"/>
            <a:ext cx="4182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5F28F82-8254-EF85-28A5-7D3408FB17AC}"/>
              </a:ext>
            </a:extLst>
          </p:cNvPr>
          <p:cNvSpPr txBox="1"/>
          <p:nvPr/>
        </p:nvSpPr>
        <p:spPr>
          <a:xfrm>
            <a:off x="2105101" y="5533717"/>
            <a:ext cx="92523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ea typeface="Calibri"/>
                <a:cs typeface="Calibri"/>
              </a:rPr>
              <a:t>POW</a:t>
            </a:r>
            <a:endParaRPr lang="en-US" sz="2000">
              <a:ea typeface="Calibri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558A34D-695E-F464-83CB-13E785950CE9}"/>
              </a:ext>
            </a:extLst>
          </p:cNvPr>
          <p:cNvSpPr txBox="1"/>
          <p:nvPr/>
        </p:nvSpPr>
        <p:spPr>
          <a:xfrm>
            <a:off x="6520399" y="5668909"/>
            <a:ext cx="92523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ea typeface="Calibri"/>
                <a:cs typeface="Calibri"/>
              </a:rPr>
              <a:t>POS</a:t>
            </a:r>
            <a:endParaRPr lang="en-US" sz="20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50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8DB195-57D8-4FC6-879E-44A9F6490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Proof of Stake</a:t>
            </a:r>
            <a:endParaRPr lang="en-US" b="1">
              <a:latin typeface="Times New Roman"/>
            </a:endParaRPr>
          </a:p>
        </p:txBody>
      </p:sp>
      <p:pic>
        <p:nvPicPr>
          <p:cNvPr id="3" name="Picture 3" descr="Icon&#10;&#10;Description automatically generated">
            <a:extLst>
              <a:ext uri="{FF2B5EF4-FFF2-40B4-BE49-F238E27FC236}">
                <a16:creationId xmlns="" xmlns:a16="http://schemas.microsoft.com/office/drawing/2014/main" id="{5086B239-C9F7-4F59-99FE-82F563AE2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2409461"/>
            <a:ext cx="1303337" cy="24624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873468B-5C27-480E-BD0C-1ADEEB6545E0}"/>
              </a:ext>
            </a:extLst>
          </p:cNvPr>
          <p:cNvSpPr txBox="1"/>
          <p:nvPr/>
        </p:nvSpPr>
        <p:spPr>
          <a:xfrm>
            <a:off x="1590675" y="4861983"/>
            <a:ext cx="20574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/>
              <a:t>Validator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1256063F-7AE2-4348-9F99-6A98740A4FBF}"/>
              </a:ext>
            </a:extLst>
          </p:cNvPr>
          <p:cNvCxnSpPr/>
          <p:nvPr/>
        </p:nvCxnSpPr>
        <p:spPr>
          <a:xfrm>
            <a:off x="3451184" y="4083427"/>
            <a:ext cx="1304925" cy="42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5" descr="A picture containing businesscard&#10;&#10;Description automatically generated">
            <a:extLst>
              <a:ext uri="{FF2B5EF4-FFF2-40B4-BE49-F238E27FC236}">
                <a16:creationId xmlns="" xmlns:a16="http://schemas.microsoft.com/office/drawing/2014/main" id="{80489F02-1847-4BCB-AA03-14CECE77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12" y="2663459"/>
            <a:ext cx="684213" cy="1298249"/>
          </a:xfrm>
          <a:prstGeom prst="rect">
            <a:avLst/>
          </a:prstGeom>
        </p:spPr>
      </p:pic>
      <p:pic>
        <p:nvPicPr>
          <p:cNvPr id="8" name="Picture 8" descr="Icon&#10;&#10;Description automatically generated">
            <a:extLst>
              <a:ext uri="{FF2B5EF4-FFF2-40B4-BE49-F238E27FC236}">
                <a16:creationId xmlns="" xmlns:a16="http://schemas.microsoft.com/office/drawing/2014/main" id="{B4684462-1D4F-4CCC-BF6C-99E43661A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362" y="2091959"/>
            <a:ext cx="2057400" cy="388058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6F63509-36C4-4CAA-97A1-08B1949CDBA2}"/>
              </a:ext>
            </a:extLst>
          </p:cNvPr>
          <p:cNvCxnSpPr/>
          <p:nvPr/>
        </p:nvCxnSpPr>
        <p:spPr>
          <a:xfrm>
            <a:off x="1998304" y="5893177"/>
            <a:ext cx="4468811" cy="10583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60374DD6-099E-485D-90F3-31A91317FAF1}"/>
              </a:ext>
            </a:extLst>
          </p:cNvPr>
          <p:cNvCxnSpPr/>
          <p:nvPr/>
        </p:nvCxnSpPr>
        <p:spPr>
          <a:xfrm>
            <a:off x="6467475" y="5384801"/>
            <a:ext cx="0" cy="518583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855DDC4C-62E4-4909-A5DD-E5BEEA2B98F9}"/>
              </a:ext>
            </a:extLst>
          </p:cNvPr>
          <p:cNvCxnSpPr/>
          <p:nvPr/>
        </p:nvCxnSpPr>
        <p:spPr>
          <a:xfrm flipV="1">
            <a:off x="2003148" y="5280145"/>
            <a:ext cx="3175" cy="599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5" descr="A picture containing businesscard&#10;&#10;Description automatically generated">
            <a:extLst>
              <a:ext uri="{FF2B5EF4-FFF2-40B4-BE49-F238E27FC236}">
                <a16:creationId xmlns="" xmlns:a16="http://schemas.microsoft.com/office/drawing/2014/main" id="{EDBD299C-79E5-41C7-92FF-19FE3EC4D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286" y="5186524"/>
            <a:ext cx="350838" cy="65266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C9D07F3-B2DB-4CBB-B567-28B0E52219C6}"/>
              </a:ext>
            </a:extLst>
          </p:cNvPr>
          <p:cNvSpPr txBox="1"/>
          <p:nvPr/>
        </p:nvSpPr>
        <p:spPr>
          <a:xfrm>
            <a:off x="3424237" y="5264150"/>
            <a:ext cx="19304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+ Transaction Fee</a:t>
            </a:r>
          </a:p>
        </p:txBody>
      </p:sp>
      <p:pic>
        <p:nvPicPr>
          <p:cNvPr id="16" name="Graphic 16" descr="Close with solid fill">
            <a:extLst>
              <a:ext uri="{FF2B5EF4-FFF2-40B4-BE49-F238E27FC236}">
                <a16:creationId xmlns="" xmlns:a16="http://schemas.microsoft.com/office/drawing/2014/main" id="{1E80C5DC-2D85-4CDE-B473-033A58A96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68600" y="4993216"/>
            <a:ext cx="685800" cy="914400"/>
          </a:xfrm>
          <a:prstGeom prst="rect">
            <a:avLst/>
          </a:prstGeom>
        </p:spPr>
      </p:pic>
      <p:pic>
        <p:nvPicPr>
          <p:cNvPr id="17" name="Graphic 16" descr="Close with solid fill">
            <a:extLst>
              <a:ext uri="{FF2B5EF4-FFF2-40B4-BE49-F238E27FC236}">
                <a16:creationId xmlns="" xmlns:a16="http://schemas.microsoft.com/office/drawing/2014/main" id="{CB430F88-DC58-401D-B5B6-A44224DCAD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59224" y="5046133"/>
            <a:ext cx="6858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8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C3B433A9-2F31-4662-A840-25629B4CB0DA}"/>
              </a:ext>
            </a:extLst>
          </p:cNvPr>
          <p:cNvSpPr/>
          <p:nvPr/>
        </p:nvSpPr>
        <p:spPr>
          <a:xfrm>
            <a:off x="1322931" y="1839781"/>
            <a:ext cx="1420269" cy="166296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AB0E6B-F019-4E36-86F6-5F55FEF17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Proof of Stake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E7A9FB70-0BF0-48D1-8981-85F23D670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575" y="1914330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D880AF8-84AC-476B-B07A-3CA7BC491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90" y="4189446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97906DF-0336-40E2-9EE3-35E6352F8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845" y="3481873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7142372A-B9F0-43DD-BF67-83B95A722850}"/>
              </a:ext>
            </a:extLst>
          </p:cNvPr>
          <p:cNvCxnSpPr/>
          <p:nvPr/>
        </p:nvCxnSpPr>
        <p:spPr>
          <a:xfrm flipH="1">
            <a:off x="2148139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F496497A-4487-43A7-B2E4-72AB900E85EA}"/>
              </a:ext>
            </a:extLst>
          </p:cNvPr>
          <p:cNvCxnSpPr>
            <a:cxnSpLocks/>
          </p:cNvCxnSpPr>
          <p:nvPr/>
        </p:nvCxnSpPr>
        <p:spPr>
          <a:xfrm>
            <a:off x="2515532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520FE460-E1E7-4A0D-BB1F-B44DC79C17DF}"/>
              </a:ext>
            </a:extLst>
          </p:cNvPr>
          <p:cNvCxnSpPr>
            <a:cxnSpLocks/>
          </p:cNvCxnSpPr>
          <p:nvPr/>
        </p:nvCxnSpPr>
        <p:spPr>
          <a:xfrm>
            <a:off x="2311424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5C18659F-4D77-4F5A-928C-702DCDE36B38}"/>
              </a:ext>
            </a:extLst>
          </p:cNvPr>
          <p:cNvCxnSpPr>
            <a:cxnSpLocks/>
          </p:cNvCxnSpPr>
          <p:nvPr/>
        </p:nvCxnSpPr>
        <p:spPr>
          <a:xfrm flipH="1">
            <a:off x="242754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410F4B42-6717-4FA4-9736-D003CCB5CA37}"/>
              </a:ext>
            </a:extLst>
          </p:cNvPr>
          <p:cNvCxnSpPr>
            <a:cxnSpLocks/>
          </p:cNvCxnSpPr>
          <p:nvPr/>
        </p:nvCxnSpPr>
        <p:spPr>
          <a:xfrm>
            <a:off x="6605839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AE30C13-2026-433B-8C52-AD7467931FC0}"/>
              </a:ext>
            </a:extLst>
          </p:cNvPr>
          <p:cNvCxnSpPr>
            <a:cxnSpLocks/>
          </p:cNvCxnSpPr>
          <p:nvPr/>
        </p:nvCxnSpPr>
        <p:spPr>
          <a:xfrm flipH="1" flipV="1">
            <a:off x="2337737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E0F3E515-047F-41D8-A423-FD56C15C12CC}"/>
              </a:ext>
            </a:extLst>
          </p:cNvPr>
          <p:cNvCxnSpPr>
            <a:cxnSpLocks/>
          </p:cNvCxnSpPr>
          <p:nvPr/>
        </p:nvCxnSpPr>
        <p:spPr>
          <a:xfrm>
            <a:off x="4883174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2842547-0E37-4E33-A557-73EE3B11DD83}"/>
              </a:ext>
            </a:extLst>
          </p:cNvPr>
          <p:cNvSpPr txBox="1"/>
          <p:nvPr/>
        </p:nvSpPr>
        <p:spPr>
          <a:xfrm>
            <a:off x="153685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233A24B9-8603-4CC9-8C98-831329F2BA6A}"/>
              </a:ext>
            </a:extLst>
          </p:cNvPr>
          <p:cNvSpPr txBox="1"/>
          <p:nvPr/>
        </p:nvSpPr>
        <p:spPr>
          <a:xfrm>
            <a:off x="419024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463C4C1-5FDF-43DE-B537-7F5AA0237227}"/>
              </a:ext>
            </a:extLst>
          </p:cNvPr>
          <p:cNvSpPr txBox="1"/>
          <p:nvPr/>
        </p:nvSpPr>
        <p:spPr>
          <a:xfrm>
            <a:off x="146337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43732EFD-6F96-4181-8096-2A52B548C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044" y="4790880"/>
            <a:ext cx="828377" cy="1509953"/>
          </a:xfrm>
          <a:prstGeom prst="rect">
            <a:avLst/>
          </a:prstGeom>
        </p:spPr>
      </p:pic>
      <p:pic>
        <p:nvPicPr>
          <p:cNvPr id="3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94480A7-FF88-4AA1-B983-E75B4F969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55" y="1912379"/>
            <a:ext cx="763064" cy="14555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5840171A-1568-424F-8BAA-5877FE8DE790}"/>
              </a:ext>
            </a:extLst>
          </p:cNvPr>
          <p:cNvSpPr txBox="1"/>
          <p:nvPr/>
        </p:nvSpPr>
        <p:spPr>
          <a:xfrm>
            <a:off x="6629780" y="182946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27C965D-B45D-49A4-B9ED-98E8299CE29F}"/>
              </a:ext>
            </a:extLst>
          </p:cNvPr>
          <p:cNvSpPr txBox="1"/>
          <p:nvPr/>
        </p:nvSpPr>
        <p:spPr>
          <a:xfrm>
            <a:off x="7022153" y="472961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36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9144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F93064-B1F3-40B3-80F0-51560007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7316" y="639098"/>
            <a:ext cx="4689988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Ethereum</a:t>
            </a:r>
            <a:b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cs typeface="Calibri Light"/>
              </a:rPr>
              <a:t>Nodes</a:t>
            </a: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30" r="3919" b="-3"/>
          <a:stretch/>
        </p:blipFill>
        <p:spPr>
          <a:xfrm>
            <a:off x="0" y="11"/>
            <a:ext cx="3476486" cy="68579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85304" y="4343400"/>
            <a:ext cx="422708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7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C3B433A9-2F31-4662-A840-25629B4CB0DA}"/>
              </a:ext>
            </a:extLst>
          </p:cNvPr>
          <p:cNvSpPr/>
          <p:nvPr/>
        </p:nvSpPr>
        <p:spPr>
          <a:xfrm>
            <a:off x="3941921" y="3321686"/>
            <a:ext cx="1108710" cy="163131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AB0E6B-F019-4E36-86F6-5F55FEF17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Proof of Stake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E7A9FB70-0BF0-48D1-8981-85F23D670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575" y="1914330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D880AF8-84AC-476B-B07A-3CA7BC491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90" y="4189446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97906DF-0336-40E2-9EE3-35E6352F8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845" y="3481873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7142372A-B9F0-43DD-BF67-83B95A722850}"/>
              </a:ext>
            </a:extLst>
          </p:cNvPr>
          <p:cNvCxnSpPr/>
          <p:nvPr/>
        </p:nvCxnSpPr>
        <p:spPr>
          <a:xfrm flipH="1">
            <a:off x="2148139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F496497A-4487-43A7-B2E4-72AB900E85EA}"/>
              </a:ext>
            </a:extLst>
          </p:cNvPr>
          <p:cNvCxnSpPr>
            <a:cxnSpLocks/>
          </p:cNvCxnSpPr>
          <p:nvPr/>
        </p:nvCxnSpPr>
        <p:spPr>
          <a:xfrm>
            <a:off x="2515532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520FE460-E1E7-4A0D-BB1F-B44DC79C17DF}"/>
              </a:ext>
            </a:extLst>
          </p:cNvPr>
          <p:cNvCxnSpPr>
            <a:cxnSpLocks/>
          </p:cNvCxnSpPr>
          <p:nvPr/>
        </p:nvCxnSpPr>
        <p:spPr>
          <a:xfrm>
            <a:off x="2311424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5C18659F-4D77-4F5A-928C-702DCDE36B38}"/>
              </a:ext>
            </a:extLst>
          </p:cNvPr>
          <p:cNvCxnSpPr>
            <a:cxnSpLocks/>
          </p:cNvCxnSpPr>
          <p:nvPr/>
        </p:nvCxnSpPr>
        <p:spPr>
          <a:xfrm flipH="1">
            <a:off x="242754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410F4B42-6717-4FA4-9736-D003CCB5CA37}"/>
              </a:ext>
            </a:extLst>
          </p:cNvPr>
          <p:cNvCxnSpPr>
            <a:cxnSpLocks/>
          </p:cNvCxnSpPr>
          <p:nvPr/>
        </p:nvCxnSpPr>
        <p:spPr>
          <a:xfrm>
            <a:off x="6605839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AE30C13-2026-433B-8C52-AD7467931FC0}"/>
              </a:ext>
            </a:extLst>
          </p:cNvPr>
          <p:cNvCxnSpPr>
            <a:cxnSpLocks/>
          </p:cNvCxnSpPr>
          <p:nvPr/>
        </p:nvCxnSpPr>
        <p:spPr>
          <a:xfrm flipH="1" flipV="1">
            <a:off x="2337737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E0F3E515-047F-41D8-A423-FD56C15C12CC}"/>
              </a:ext>
            </a:extLst>
          </p:cNvPr>
          <p:cNvCxnSpPr>
            <a:cxnSpLocks/>
          </p:cNvCxnSpPr>
          <p:nvPr/>
        </p:nvCxnSpPr>
        <p:spPr>
          <a:xfrm>
            <a:off x="4883174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2842547-0E37-4E33-A557-73EE3B11DD83}"/>
              </a:ext>
            </a:extLst>
          </p:cNvPr>
          <p:cNvSpPr txBox="1"/>
          <p:nvPr/>
        </p:nvSpPr>
        <p:spPr>
          <a:xfrm>
            <a:off x="153685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233A24B9-8603-4CC9-8C98-831329F2BA6A}"/>
              </a:ext>
            </a:extLst>
          </p:cNvPr>
          <p:cNvSpPr txBox="1"/>
          <p:nvPr/>
        </p:nvSpPr>
        <p:spPr>
          <a:xfrm>
            <a:off x="419024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463C4C1-5FDF-43DE-B537-7F5AA0237227}"/>
              </a:ext>
            </a:extLst>
          </p:cNvPr>
          <p:cNvSpPr txBox="1"/>
          <p:nvPr/>
        </p:nvSpPr>
        <p:spPr>
          <a:xfrm>
            <a:off x="146337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43732EFD-6F96-4181-8096-2A52B548C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044" y="4790880"/>
            <a:ext cx="828377" cy="1509953"/>
          </a:xfrm>
          <a:prstGeom prst="rect">
            <a:avLst/>
          </a:prstGeom>
        </p:spPr>
      </p:pic>
      <p:pic>
        <p:nvPicPr>
          <p:cNvPr id="3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94480A7-FF88-4AA1-B983-E75B4F969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55" y="1912379"/>
            <a:ext cx="763064" cy="14555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5840171A-1568-424F-8BAA-5877FE8DE790}"/>
              </a:ext>
            </a:extLst>
          </p:cNvPr>
          <p:cNvSpPr txBox="1"/>
          <p:nvPr/>
        </p:nvSpPr>
        <p:spPr>
          <a:xfrm>
            <a:off x="6729793" y="186756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27C965D-B45D-49A4-B9ED-98E8299CE29F}"/>
              </a:ext>
            </a:extLst>
          </p:cNvPr>
          <p:cNvSpPr txBox="1"/>
          <p:nvPr/>
        </p:nvSpPr>
        <p:spPr>
          <a:xfrm>
            <a:off x="7022153" y="472961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82583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C3B433A9-2F31-4662-A840-25629B4CB0DA}"/>
              </a:ext>
            </a:extLst>
          </p:cNvPr>
          <p:cNvSpPr/>
          <p:nvPr/>
        </p:nvSpPr>
        <p:spPr>
          <a:xfrm>
            <a:off x="6120765" y="1826261"/>
            <a:ext cx="1108710" cy="163131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AB0E6B-F019-4E36-86F6-5F55FEF17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Times"/>
              </a:rPr>
              <a:t>Proof of Stake</a:t>
            </a: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E7A9FB70-0BF0-48D1-8981-85F23D670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575" y="1914330"/>
            <a:ext cx="828377" cy="1509953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D880AF8-84AC-476B-B07A-3CA7BC491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90" y="4189446"/>
            <a:ext cx="763064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97906DF-0336-40E2-9EE3-35E6352F8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845" y="3481873"/>
            <a:ext cx="763064" cy="145552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7142372A-B9F0-43DD-BF67-83B95A722850}"/>
              </a:ext>
            </a:extLst>
          </p:cNvPr>
          <p:cNvCxnSpPr/>
          <p:nvPr/>
        </p:nvCxnSpPr>
        <p:spPr>
          <a:xfrm flipH="1">
            <a:off x="2148139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F496497A-4487-43A7-B2E4-72AB900E85EA}"/>
              </a:ext>
            </a:extLst>
          </p:cNvPr>
          <p:cNvCxnSpPr>
            <a:cxnSpLocks/>
          </p:cNvCxnSpPr>
          <p:nvPr/>
        </p:nvCxnSpPr>
        <p:spPr>
          <a:xfrm>
            <a:off x="2515532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520FE460-E1E7-4A0D-BB1F-B44DC79C17DF}"/>
              </a:ext>
            </a:extLst>
          </p:cNvPr>
          <p:cNvCxnSpPr>
            <a:cxnSpLocks/>
          </p:cNvCxnSpPr>
          <p:nvPr/>
        </p:nvCxnSpPr>
        <p:spPr>
          <a:xfrm>
            <a:off x="2311424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5C18659F-4D77-4F5A-928C-702DCDE36B38}"/>
              </a:ext>
            </a:extLst>
          </p:cNvPr>
          <p:cNvCxnSpPr>
            <a:cxnSpLocks/>
          </p:cNvCxnSpPr>
          <p:nvPr/>
        </p:nvCxnSpPr>
        <p:spPr>
          <a:xfrm flipH="1">
            <a:off x="242754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410F4B42-6717-4FA4-9736-D003CCB5CA37}"/>
              </a:ext>
            </a:extLst>
          </p:cNvPr>
          <p:cNvCxnSpPr>
            <a:cxnSpLocks/>
          </p:cNvCxnSpPr>
          <p:nvPr/>
        </p:nvCxnSpPr>
        <p:spPr>
          <a:xfrm>
            <a:off x="6605839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AE30C13-2026-433B-8C52-AD7467931FC0}"/>
              </a:ext>
            </a:extLst>
          </p:cNvPr>
          <p:cNvCxnSpPr>
            <a:cxnSpLocks/>
          </p:cNvCxnSpPr>
          <p:nvPr/>
        </p:nvCxnSpPr>
        <p:spPr>
          <a:xfrm flipH="1" flipV="1">
            <a:off x="2337737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E0F3E515-047F-41D8-A423-FD56C15C12CC}"/>
              </a:ext>
            </a:extLst>
          </p:cNvPr>
          <p:cNvCxnSpPr>
            <a:cxnSpLocks/>
          </p:cNvCxnSpPr>
          <p:nvPr/>
        </p:nvCxnSpPr>
        <p:spPr>
          <a:xfrm>
            <a:off x="4883174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2842547-0E37-4E33-A557-73EE3B11DD83}"/>
              </a:ext>
            </a:extLst>
          </p:cNvPr>
          <p:cNvSpPr txBox="1"/>
          <p:nvPr/>
        </p:nvSpPr>
        <p:spPr>
          <a:xfrm>
            <a:off x="153685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233A24B9-8603-4CC9-8C98-831329F2BA6A}"/>
              </a:ext>
            </a:extLst>
          </p:cNvPr>
          <p:cNvSpPr txBox="1"/>
          <p:nvPr/>
        </p:nvSpPr>
        <p:spPr>
          <a:xfrm>
            <a:off x="419024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463C4C1-5FDF-43DE-B537-7F5AA0237227}"/>
              </a:ext>
            </a:extLst>
          </p:cNvPr>
          <p:cNvSpPr txBox="1"/>
          <p:nvPr/>
        </p:nvSpPr>
        <p:spPr>
          <a:xfrm>
            <a:off x="146337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3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43732EFD-6F96-4181-8096-2A52B548C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044" y="4790880"/>
            <a:ext cx="828377" cy="1509953"/>
          </a:xfrm>
          <a:prstGeom prst="rect">
            <a:avLst/>
          </a:prstGeom>
        </p:spPr>
      </p:pic>
      <p:pic>
        <p:nvPicPr>
          <p:cNvPr id="32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94480A7-FF88-4AA1-B983-E75B4F969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55" y="1912379"/>
            <a:ext cx="763064" cy="14555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5840171A-1568-424F-8BAA-5877FE8DE790}"/>
              </a:ext>
            </a:extLst>
          </p:cNvPr>
          <p:cNvSpPr txBox="1"/>
          <p:nvPr/>
        </p:nvSpPr>
        <p:spPr>
          <a:xfrm>
            <a:off x="6729793" y="1867568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27C965D-B45D-49A4-B9ED-98E8299CE29F}"/>
              </a:ext>
            </a:extLst>
          </p:cNvPr>
          <p:cNvSpPr txBox="1"/>
          <p:nvPr/>
        </p:nvSpPr>
        <p:spPr>
          <a:xfrm>
            <a:off x="7022153" y="4729617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126963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DBE853-37CA-46A0-A4EC-FB13A4924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ea typeface="+mj-lt"/>
                <a:cs typeface="Times"/>
              </a:rPr>
              <a:t>Proof of Stake</a:t>
            </a:r>
            <a:endParaRPr lang="en-US" b="1">
              <a:latin typeface="Times"/>
              <a:cs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B8C1074-E9A9-457E-B192-2CE42C4BEE54}"/>
              </a:ext>
            </a:extLst>
          </p:cNvPr>
          <p:cNvSpPr txBox="1"/>
          <p:nvPr/>
        </p:nvSpPr>
        <p:spPr>
          <a:xfrm>
            <a:off x="923926" y="2004484"/>
            <a:ext cx="743902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The more ether you pay the more chances of getting randomly selected you have.</a:t>
            </a:r>
          </a:p>
        </p:txBody>
      </p:sp>
    </p:spTree>
    <p:extLst>
      <p:ext uri="{BB962C8B-B14F-4D97-AF65-F5344CB8AC3E}">
        <p14:creationId xmlns:p14="http://schemas.microsoft.com/office/powerpoint/2010/main" val="26549761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7FC37B-40BB-4BF9-A86B-403649B69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POW vs POS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62C84C9-3192-45E4-AE93-02A3F90B3DC7}"/>
              </a:ext>
            </a:extLst>
          </p:cNvPr>
          <p:cNvSpPr/>
          <p:nvPr/>
        </p:nvSpPr>
        <p:spPr>
          <a:xfrm>
            <a:off x="1294124" y="1870036"/>
            <a:ext cx="3284227" cy="4733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Proof Of Work(</a:t>
            </a:r>
            <a:r>
              <a:rPr lang="en-US" err="1">
                <a:cs typeface="Calibri"/>
              </a:rPr>
              <a:t>PoW</a:t>
            </a:r>
            <a:r>
              <a:rPr lang="en-US">
                <a:cs typeface="Calibri"/>
              </a:rPr>
              <a:t>)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5DD74F0-A6DF-40C3-9AF8-567EBF0E2D49}"/>
              </a:ext>
            </a:extLst>
          </p:cNvPr>
          <p:cNvSpPr/>
          <p:nvPr/>
        </p:nvSpPr>
        <p:spPr>
          <a:xfrm>
            <a:off x="4586026" y="1870035"/>
            <a:ext cx="3299366" cy="4733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Proof Of Stake(</a:t>
            </a:r>
            <a:r>
              <a:rPr lang="en-US" err="1">
                <a:cs typeface="Calibri"/>
              </a:rPr>
              <a:t>PoS</a:t>
            </a:r>
            <a:r>
              <a:rPr lang="en-US">
                <a:cs typeface="Calibri"/>
              </a:rPr>
              <a:t>)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DC70599-B606-42B3-AE01-E80060DFFED4}"/>
              </a:ext>
            </a:extLst>
          </p:cNvPr>
          <p:cNvSpPr/>
          <p:nvPr/>
        </p:nvSpPr>
        <p:spPr>
          <a:xfrm>
            <a:off x="1294124" y="2348539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Miners</a:t>
            </a: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1C90BD7-C34B-42D4-908C-B13B8D718630}"/>
              </a:ext>
            </a:extLst>
          </p:cNvPr>
          <p:cNvSpPr/>
          <p:nvPr/>
        </p:nvSpPr>
        <p:spPr>
          <a:xfrm>
            <a:off x="4578351" y="2348538"/>
            <a:ext cx="3291692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Validators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CC23046-7B66-43A3-8C5F-72F96EBC4A47}"/>
              </a:ext>
            </a:extLst>
          </p:cNvPr>
          <p:cNvSpPr/>
          <p:nvPr/>
        </p:nvSpPr>
        <p:spPr>
          <a:xfrm>
            <a:off x="1294124" y="2980525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High performance hardware required.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22D8C36-409B-44B2-9F1E-EE3BD584B874}"/>
              </a:ext>
            </a:extLst>
          </p:cNvPr>
          <p:cNvSpPr/>
          <p:nvPr/>
        </p:nvSpPr>
        <p:spPr>
          <a:xfrm>
            <a:off x="4578350" y="2980524"/>
            <a:ext cx="3291692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Mobile or Laptop are enough.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7C2017A-A1E2-4B8E-9232-738C8D4EBCA1}"/>
              </a:ext>
            </a:extLst>
          </p:cNvPr>
          <p:cNvSpPr/>
          <p:nvPr/>
        </p:nvSpPr>
        <p:spPr>
          <a:xfrm>
            <a:off x="1294123" y="3612510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Lots of electricity required.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4D281ED-BBF8-43B0-9D71-C5C75820F41C}"/>
              </a:ext>
            </a:extLst>
          </p:cNvPr>
          <p:cNvSpPr/>
          <p:nvPr/>
        </p:nvSpPr>
        <p:spPr>
          <a:xfrm>
            <a:off x="4578350" y="3612510"/>
            <a:ext cx="3291692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Not much electricity is required.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B1A4D4A-8E0B-40A9-9B9B-CEE4420249FA}"/>
              </a:ext>
            </a:extLst>
          </p:cNvPr>
          <p:cNvSpPr/>
          <p:nvPr/>
        </p:nvSpPr>
        <p:spPr>
          <a:xfrm>
            <a:off x="1294123" y="4208382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The more hashing power you have the more blocks you can validate.</a:t>
            </a:r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5DB58DC-3DCE-43BC-94AE-6020CB02CCC2}"/>
              </a:ext>
            </a:extLst>
          </p:cNvPr>
          <p:cNvSpPr/>
          <p:nvPr/>
        </p:nvSpPr>
        <p:spPr>
          <a:xfrm>
            <a:off x="4583857" y="4208382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The more ETH you stake the more blocks you can validate.</a:t>
            </a: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E802A75-1232-449A-BD27-3B977755B0E3}"/>
              </a:ext>
            </a:extLst>
          </p:cNvPr>
          <p:cNvSpPr/>
          <p:nvPr/>
        </p:nvSpPr>
        <p:spPr>
          <a:xfrm>
            <a:off x="1294124" y="4831340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Attack to happen 51% hashing power is required.</a:t>
            </a:r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F760060-0238-4C5D-9EAE-BA1BF1AA0FF4}"/>
              </a:ext>
            </a:extLst>
          </p:cNvPr>
          <p:cNvSpPr/>
          <p:nvPr/>
        </p:nvSpPr>
        <p:spPr>
          <a:xfrm>
            <a:off x="4583858" y="4831340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Attack to happen 51% of stake is required.</a:t>
            </a:r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6FF7F19-EA36-4985-B583-F27BCA9A03B7}"/>
              </a:ext>
            </a:extLst>
          </p:cNvPr>
          <p:cNvSpPr/>
          <p:nvPr/>
        </p:nvSpPr>
        <p:spPr>
          <a:xfrm>
            <a:off x="1294123" y="5499438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Competition is there.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C0AE01E-3E10-428D-BDF2-DE7FAE29BEDA}"/>
              </a:ext>
            </a:extLst>
          </p:cNvPr>
          <p:cNvSpPr/>
          <p:nvPr/>
        </p:nvSpPr>
        <p:spPr>
          <a:xfrm>
            <a:off x="4583857" y="5499438"/>
            <a:ext cx="3284227" cy="66290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Random selection is there.</a:t>
            </a:r>
          </a:p>
        </p:txBody>
      </p:sp>
    </p:spTree>
    <p:extLst>
      <p:ext uri="{BB962C8B-B14F-4D97-AF65-F5344CB8AC3E}">
        <p14:creationId xmlns:p14="http://schemas.microsoft.com/office/powerpoint/2010/main" val="337587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22" grpId="0" animBg="1"/>
      <p:bldP spid="26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7409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0">
            <a:extLst>
              <a:ext uri="{FF2B5EF4-FFF2-40B4-BE49-F238E27FC236}">
                <a16:creationId xmlns="" xmlns:a16="http://schemas.microsoft.com/office/drawing/2014/main" id="{25C8D2C1-DA83-420D-9635-D52CE066B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22">
            <a:extLst>
              <a:ext uri="{FF2B5EF4-FFF2-40B4-BE49-F238E27FC236}">
                <a16:creationId xmlns="" xmlns:a16="http://schemas.microsoft.com/office/drawing/2014/main" id="{434F74C9-6A0B-409E-AD1C-45B58BE91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24">
            <a:extLst>
              <a:ext uri="{FF2B5EF4-FFF2-40B4-BE49-F238E27FC236}">
                <a16:creationId xmlns="" xmlns:a16="http://schemas.microsoft.com/office/drawing/2014/main" id="{F5486A9D-1265-4B57-91E6-68E666B97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6">
            <a:extLst>
              <a:ext uri="{FF2B5EF4-FFF2-40B4-BE49-F238E27FC236}">
                <a16:creationId xmlns=""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1CA48A0-E63A-4C09-A2D6-160088A052EC}"/>
              </a:ext>
            </a:extLst>
          </p:cNvPr>
          <p:cNvSpPr txBox="1"/>
          <p:nvPr/>
        </p:nvSpPr>
        <p:spPr>
          <a:xfrm>
            <a:off x="4990350" y="743873"/>
            <a:ext cx="3609804" cy="368601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200" b="1" spc="-5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Sharding</a:t>
            </a:r>
            <a:endParaRPr lang="en-US" err="1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j-cs"/>
            </a:endParaRPr>
          </a:p>
        </p:txBody>
      </p:sp>
      <p:pic>
        <p:nvPicPr>
          <p:cNvPr id="4" name="Picture 3" descr="Close-up of circuit board">
            <a:extLst>
              <a:ext uri="{FF2B5EF4-FFF2-40B4-BE49-F238E27FC236}">
                <a16:creationId xmlns="" xmlns:a16="http://schemas.microsoft.com/office/drawing/2014/main" id="{1F3A2C18-8AAF-491C-97D7-6A1BA9E6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7" r="-1" b="-1"/>
          <a:stretch/>
        </p:blipFill>
        <p:spPr>
          <a:xfrm>
            <a:off x="1" y="10"/>
            <a:ext cx="4572000" cy="6857990"/>
          </a:xfrm>
          <a:prstGeom prst="rect">
            <a:avLst/>
          </a:prstGeom>
        </p:spPr>
      </p:pic>
      <p:cxnSp>
        <p:nvCxnSpPr>
          <p:cNvPr id="24" name="Straight Connector 28">
            <a:extLst>
              <a:ext uri="{FF2B5EF4-FFF2-40B4-BE49-F238E27FC236}">
                <a16:creationId xmlns=""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03790" y="4343400"/>
            <a:ext cx="329184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12523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10ACE6-DCAC-49D3-91CA-A90D53A8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Calibri Light"/>
              </a:rPr>
              <a:t>Sharding</a:t>
            </a:r>
            <a:endParaRPr lang="en-US" err="1">
              <a:solidFill>
                <a:schemeClr val="tx1">
                  <a:lumMod val="85000"/>
                  <a:lumOff val="1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454219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Calibri Light"/>
              </a:rPr>
              <a:t>Consensus Protocol</a:t>
            </a:r>
            <a:endParaRPr lang="en-US" b="1">
              <a:latin typeface="Times New Roman"/>
            </a:endParaRP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482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66020952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Consensus Protocol</a:t>
            </a:r>
            <a:endParaRPr lang="en-US"/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5911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21BF36D7-F3A5-41D2-9F19-3B8E99B39F16}"/>
              </a:ext>
            </a:extLst>
          </p:cNvPr>
          <p:cNvCxnSpPr>
            <a:cxnSpLocks/>
          </p:cNvCxnSpPr>
          <p:nvPr/>
        </p:nvCxnSpPr>
        <p:spPr>
          <a:xfrm flipV="1">
            <a:off x="3490634" y="2974419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4BB70FE6-E33B-4A6F-989D-F2DC10B2FAD9}"/>
              </a:ext>
            </a:extLst>
          </p:cNvPr>
          <p:cNvSpPr/>
          <p:nvPr/>
        </p:nvSpPr>
        <p:spPr>
          <a:xfrm>
            <a:off x="3699439" y="2875188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Down 2">
            <a:extLst>
              <a:ext uri="{FF2B5EF4-FFF2-40B4-BE49-F238E27FC236}">
                <a16:creationId xmlns="" xmlns:a16="http://schemas.microsoft.com/office/drawing/2014/main" id="{140938D6-EF7A-4004-807A-619B73FD4EE9}"/>
              </a:ext>
            </a:extLst>
          </p:cNvPr>
          <p:cNvSpPr/>
          <p:nvPr/>
        </p:nvSpPr>
        <p:spPr>
          <a:xfrm>
            <a:off x="3671805" y="2156024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5210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Consensus Protocol</a:t>
            </a:r>
            <a:endParaRPr lang="en-US"/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482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21BF36D7-F3A5-41D2-9F19-3B8E99B39F16}"/>
              </a:ext>
            </a:extLst>
          </p:cNvPr>
          <p:cNvCxnSpPr>
            <a:cxnSpLocks/>
          </p:cNvCxnSpPr>
          <p:nvPr/>
        </p:nvCxnSpPr>
        <p:spPr>
          <a:xfrm flipV="1">
            <a:off x="3490634" y="2974419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4BB70FE6-E33B-4A6F-989D-F2DC10B2FAD9}"/>
              </a:ext>
            </a:extLst>
          </p:cNvPr>
          <p:cNvSpPr/>
          <p:nvPr/>
        </p:nvSpPr>
        <p:spPr>
          <a:xfrm>
            <a:off x="3699439" y="2875188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Down 2">
            <a:extLst>
              <a:ext uri="{FF2B5EF4-FFF2-40B4-BE49-F238E27FC236}">
                <a16:creationId xmlns="" xmlns:a16="http://schemas.microsoft.com/office/drawing/2014/main" id="{140938D6-EF7A-4004-807A-619B73FD4EE9}"/>
              </a:ext>
            </a:extLst>
          </p:cNvPr>
          <p:cNvSpPr/>
          <p:nvPr/>
        </p:nvSpPr>
        <p:spPr>
          <a:xfrm>
            <a:off x="3671805" y="2156024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907E36A6-8A8F-40DF-BFA9-CC202EBA1FE4}"/>
              </a:ext>
            </a:extLst>
          </p:cNvPr>
          <p:cNvSpPr/>
          <p:nvPr/>
        </p:nvSpPr>
        <p:spPr>
          <a:xfrm rot="5880000">
            <a:off x="5502294" y="2650673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>
            <a:extLst>
              <a:ext uri="{FF2B5EF4-FFF2-40B4-BE49-F238E27FC236}">
                <a16:creationId xmlns="" xmlns:a16="http://schemas.microsoft.com/office/drawing/2014/main" id="{000BFBD4-DECD-4E32-9827-2B9706792BBA}"/>
              </a:ext>
            </a:extLst>
          </p:cNvPr>
          <p:cNvSpPr/>
          <p:nvPr/>
        </p:nvSpPr>
        <p:spPr>
          <a:xfrm rot="6780000">
            <a:off x="3444893" y="4033159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Isosceles Triangle 63">
            <a:extLst>
              <a:ext uri="{FF2B5EF4-FFF2-40B4-BE49-F238E27FC236}">
                <a16:creationId xmlns="" xmlns:a16="http://schemas.microsoft.com/office/drawing/2014/main" id="{3A8AC16A-AA61-456F-9ED5-23F72CC30A1B}"/>
              </a:ext>
            </a:extLst>
          </p:cNvPr>
          <p:cNvSpPr/>
          <p:nvPr/>
        </p:nvSpPr>
        <p:spPr>
          <a:xfrm rot="10800000">
            <a:off x="1520842" y="4212773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373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9D30E3-D6C1-4626-A93E-6807AF663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/>
                <a:cs typeface="Calibri Light"/>
              </a:rPr>
              <a:t>Ethereum Nodes</a:t>
            </a:r>
            <a:endParaRPr lang="en-US">
              <a:latin typeface="Times New Roman"/>
            </a:endParaRPr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3027627-11C7-44E4-A0FD-2CE3923A7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571" y="1800511"/>
            <a:ext cx="746735" cy="1444640"/>
          </a:xfrm>
          <a:prstGeom prst="rect">
            <a:avLst/>
          </a:prstGeo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4F2E3AC7-46B5-4967-B19A-731747148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614" y="1952912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58D8771-DB9F-4FA0-BFE7-89DA9DFBB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628" y="4228028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7432F66-6D66-4061-82AD-BACCDFFF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884" y="3520455"/>
            <a:ext cx="763064" cy="1455525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79CEB4DF-14CC-4A16-A7E9-56D8C2F0DA78}"/>
              </a:ext>
            </a:extLst>
          </p:cNvPr>
          <p:cNvCxnSpPr/>
          <p:nvPr/>
        </p:nvCxnSpPr>
        <p:spPr>
          <a:xfrm flipH="1">
            <a:off x="2311177" y="3057385"/>
            <a:ext cx="8165" cy="13824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E17734EF-4FFB-4DE5-8009-151AF2BD3FA8}"/>
              </a:ext>
            </a:extLst>
          </p:cNvPr>
          <p:cNvCxnSpPr>
            <a:cxnSpLocks/>
          </p:cNvCxnSpPr>
          <p:nvPr/>
        </p:nvCxnSpPr>
        <p:spPr>
          <a:xfrm>
            <a:off x="2678571" y="2621955"/>
            <a:ext cx="3731078" cy="195942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5CB4EB1B-389B-4AE6-B94F-C70418B9067F}"/>
              </a:ext>
            </a:extLst>
          </p:cNvPr>
          <p:cNvCxnSpPr>
            <a:cxnSpLocks/>
          </p:cNvCxnSpPr>
          <p:nvPr/>
        </p:nvCxnSpPr>
        <p:spPr>
          <a:xfrm>
            <a:off x="2474463" y="3111811"/>
            <a:ext cx="1787978" cy="1066798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EB2CC816-4BED-450B-980E-B6979FADCB10}"/>
              </a:ext>
            </a:extLst>
          </p:cNvPr>
          <p:cNvCxnSpPr>
            <a:cxnSpLocks/>
          </p:cNvCxnSpPr>
          <p:nvPr/>
        </p:nvCxnSpPr>
        <p:spPr>
          <a:xfrm flipH="1">
            <a:off x="2590583" y="4437731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F013CC00-ADD2-48F3-BDE2-CE6542E2CBC9}"/>
              </a:ext>
            </a:extLst>
          </p:cNvPr>
          <p:cNvCxnSpPr>
            <a:cxnSpLocks/>
          </p:cNvCxnSpPr>
          <p:nvPr/>
        </p:nvCxnSpPr>
        <p:spPr>
          <a:xfrm>
            <a:off x="6768877" y="3296870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BD4767AB-E559-4EF5-886D-735BEDB96451}"/>
              </a:ext>
            </a:extLst>
          </p:cNvPr>
          <p:cNvCxnSpPr>
            <a:cxnSpLocks/>
          </p:cNvCxnSpPr>
          <p:nvPr/>
        </p:nvCxnSpPr>
        <p:spPr>
          <a:xfrm flipH="1" flipV="1">
            <a:off x="2500776" y="5003786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668CB63A-A48C-4C41-BAA8-FD520E90B54B}"/>
              </a:ext>
            </a:extLst>
          </p:cNvPr>
          <p:cNvCxnSpPr>
            <a:cxnSpLocks/>
          </p:cNvCxnSpPr>
          <p:nvPr/>
        </p:nvCxnSpPr>
        <p:spPr>
          <a:xfrm>
            <a:off x="5046212" y="4439867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2371452F-B04F-4192-BDE8-B0AF3C7F67B5}"/>
              </a:ext>
            </a:extLst>
          </p:cNvPr>
          <p:cNvSpPr txBox="1"/>
          <p:nvPr/>
        </p:nvSpPr>
        <p:spPr>
          <a:xfrm>
            <a:off x="1699890" y="194766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EA4B555-E70D-4C43-875A-8DF444F13E40}"/>
              </a:ext>
            </a:extLst>
          </p:cNvPr>
          <p:cNvSpPr txBox="1"/>
          <p:nvPr/>
        </p:nvSpPr>
        <p:spPr>
          <a:xfrm>
            <a:off x="6990347" y="194766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5110424-D7A5-42A1-A1A3-216D609D57FF}"/>
              </a:ext>
            </a:extLst>
          </p:cNvPr>
          <p:cNvSpPr txBox="1"/>
          <p:nvPr/>
        </p:nvSpPr>
        <p:spPr>
          <a:xfrm>
            <a:off x="7504697" y="4886806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CD11FC16-2794-467C-88B8-081A07CDEEC2}"/>
              </a:ext>
            </a:extLst>
          </p:cNvPr>
          <p:cNvSpPr txBox="1"/>
          <p:nvPr/>
        </p:nvSpPr>
        <p:spPr>
          <a:xfrm>
            <a:off x="4353282" y="347166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BC23030-536A-4D85-B9D6-A530A2788DFB}"/>
              </a:ext>
            </a:extLst>
          </p:cNvPr>
          <p:cNvSpPr txBox="1"/>
          <p:nvPr/>
        </p:nvSpPr>
        <p:spPr>
          <a:xfrm>
            <a:off x="1626411" y="425543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pic>
        <p:nvPicPr>
          <p:cNvPr id="19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206B958-4F72-4D8F-A19D-083C676B9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083" y="4829462"/>
            <a:ext cx="828377" cy="150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9933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Consensus Protocol</a:t>
            </a:r>
            <a:endParaRPr lang="en-US"/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4472C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482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21BF36D7-F3A5-41D2-9F19-3B8E99B39F16}"/>
              </a:ext>
            </a:extLst>
          </p:cNvPr>
          <p:cNvCxnSpPr>
            <a:cxnSpLocks/>
          </p:cNvCxnSpPr>
          <p:nvPr/>
        </p:nvCxnSpPr>
        <p:spPr>
          <a:xfrm flipV="1">
            <a:off x="3490634" y="2974419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4BB70FE6-E33B-4A6F-989D-F2DC10B2FAD9}"/>
              </a:ext>
            </a:extLst>
          </p:cNvPr>
          <p:cNvSpPr/>
          <p:nvPr/>
        </p:nvSpPr>
        <p:spPr>
          <a:xfrm>
            <a:off x="3699439" y="2875188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Down 2">
            <a:extLst>
              <a:ext uri="{FF2B5EF4-FFF2-40B4-BE49-F238E27FC236}">
                <a16:creationId xmlns="" xmlns:a16="http://schemas.microsoft.com/office/drawing/2014/main" id="{140938D6-EF7A-4004-807A-619B73FD4EE9}"/>
              </a:ext>
            </a:extLst>
          </p:cNvPr>
          <p:cNvSpPr/>
          <p:nvPr/>
        </p:nvSpPr>
        <p:spPr>
          <a:xfrm>
            <a:off x="3671805" y="2156024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="" xmlns:a16="http://schemas.microsoft.com/office/drawing/2014/main" id="{0A1EB55E-0493-4750-B6B3-249CFC0F6C5A}"/>
              </a:ext>
            </a:extLst>
          </p:cNvPr>
          <p:cNvCxnSpPr>
            <a:cxnSpLocks/>
          </p:cNvCxnSpPr>
          <p:nvPr/>
        </p:nvCxnSpPr>
        <p:spPr>
          <a:xfrm flipV="1">
            <a:off x="4658127" y="492296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D44C607C-FB74-4A09-8399-1AF250ED035F}"/>
              </a:ext>
            </a:extLst>
          </p:cNvPr>
          <p:cNvSpPr/>
          <p:nvPr/>
        </p:nvSpPr>
        <p:spPr>
          <a:xfrm>
            <a:off x="4866932" y="4823731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="" xmlns:a16="http://schemas.microsoft.com/office/drawing/2014/main" id="{C06DB8C3-66F1-47A1-AFAF-C700566B327C}"/>
              </a:ext>
            </a:extLst>
          </p:cNvPr>
          <p:cNvCxnSpPr>
            <a:cxnSpLocks/>
          </p:cNvCxnSpPr>
          <p:nvPr/>
        </p:nvCxnSpPr>
        <p:spPr>
          <a:xfrm flipV="1">
            <a:off x="1833284" y="5674076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BB3AB29A-B387-4B7E-9B5E-E312DF146CA6}"/>
              </a:ext>
            </a:extLst>
          </p:cNvPr>
          <p:cNvSpPr/>
          <p:nvPr/>
        </p:nvSpPr>
        <p:spPr>
          <a:xfrm>
            <a:off x="2042089" y="5574845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Down 61">
            <a:extLst>
              <a:ext uri="{FF2B5EF4-FFF2-40B4-BE49-F238E27FC236}">
                <a16:creationId xmlns="" xmlns:a16="http://schemas.microsoft.com/office/drawing/2014/main" id="{DC7974FB-A031-433E-B1C0-7F34F6918FE0}"/>
              </a:ext>
            </a:extLst>
          </p:cNvPr>
          <p:cNvSpPr/>
          <p:nvPr/>
        </p:nvSpPr>
        <p:spPr>
          <a:xfrm>
            <a:off x="4839298" y="4104567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Arrow: Down 62">
            <a:extLst>
              <a:ext uri="{FF2B5EF4-FFF2-40B4-BE49-F238E27FC236}">
                <a16:creationId xmlns="" xmlns:a16="http://schemas.microsoft.com/office/drawing/2014/main" id="{38A88013-9C0C-4BAA-8F8F-80F2C8858DB9}"/>
              </a:ext>
            </a:extLst>
          </p:cNvPr>
          <p:cNvSpPr/>
          <p:nvPr/>
        </p:nvSpPr>
        <p:spPr>
          <a:xfrm>
            <a:off x="2014454" y="4866566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="" xmlns:a16="http://schemas.microsoft.com/office/drawing/2014/main" id="{9595C298-F4E0-45E0-8D06-F5DB8D56DBDB}"/>
              </a:ext>
            </a:extLst>
          </p:cNvPr>
          <p:cNvCxnSpPr>
            <a:cxnSpLocks/>
          </p:cNvCxnSpPr>
          <p:nvPr/>
        </p:nvCxnSpPr>
        <p:spPr>
          <a:xfrm flipV="1">
            <a:off x="7956498" y="299619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DD744CBB-26D4-49E1-9046-0022B2F606F0}"/>
              </a:ext>
            </a:extLst>
          </p:cNvPr>
          <p:cNvSpPr/>
          <p:nvPr/>
        </p:nvSpPr>
        <p:spPr>
          <a:xfrm>
            <a:off x="8165303" y="2896959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Down 65">
            <a:extLst>
              <a:ext uri="{FF2B5EF4-FFF2-40B4-BE49-F238E27FC236}">
                <a16:creationId xmlns="" xmlns:a16="http://schemas.microsoft.com/office/drawing/2014/main" id="{FEAFDCED-3D1D-42CF-9A9E-C8A72F552362}"/>
              </a:ext>
            </a:extLst>
          </p:cNvPr>
          <p:cNvSpPr/>
          <p:nvPr/>
        </p:nvSpPr>
        <p:spPr>
          <a:xfrm>
            <a:off x="8137669" y="2177795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15E72F48-076F-4AB0-874E-D7D9B118BB89}"/>
              </a:ext>
            </a:extLst>
          </p:cNvPr>
          <p:cNvSpPr/>
          <p:nvPr/>
        </p:nvSpPr>
        <p:spPr>
          <a:xfrm rot="10800000">
            <a:off x="1520842" y="4212773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="" xmlns:a16="http://schemas.microsoft.com/office/drawing/2014/main" id="{7D04A8FC-ACE2-4E51-A6E7-9E8305891D70}"/>
              </a:ext>
            </a:extLst>
          </p:cNvPr>
          <p:cNvSpPr/>
          <p:nvPr/>
        </p:nvSpPr>
        <p:spPr>
          <a:xfrm rot="5880000">
            <a:off x="5502294" y="2650673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="" xmlns:a16="http://schemas.microsoft.com/office/drawing/2014/main" id="{A0B81E20-D1F1-4873-9AEA-BF69175A4DDF}"/>
              </a:ext>
            </a:extLst>
          </p:cNvPr>
          <p:cNvSpPr/>
          <p:nvPr/>
        </p:nvSpPr>
        <p:spPr>
          <a:xfrm rot="6780000">
            <a:off x="3444893" y="4033159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5102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Consensus Protocol</a:t>
            </a:r>
            <a:endParaRPr lang="en-US"/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482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21BF36D7-F3A5-41D2-9F19-3B8E99B39F16}"/>
              </a:ext>
            </a:extLst>
          </p:cNvPr>
          <p:cNvCxnSpPr>
            <a:cxnSpLocks/>
          </p:cNvCxnSpPr>
          <p:nvPr/>
        </p:nvCxnSpPr>
        <p:spPr>
          <a:xfrm flipV="1">
            <a:off x="3490634" y="2974419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4BB70FE6-E33B-4A6F-989D-F2DC10B2FAD9}"/>
              </a:ext>
            </a:extLst>
          </p:cNvPr>
          <p:cNvSpPr/>
          <p:nvPr/>
        </p:nvSpPr>
        <p:spPr>
          <a:xfrm>
            <a:off x="3699439" y="2875188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Down 2">
            <a:extLst>
              <a:ext uri="{FF2B5EF4-FFF2-40B4-BE49-F238E27FC236}">
                <a16:creationId xmlns="" xmlns:a16="http://schemas.microsoft.com/office/drawing/2014/main" id="{140938D6-EF7A-4004-807A-619B73FD4EE9}"/>
              </a:ext>
            </a:extLst>
          </p:cNvPr>
          <p:cNvSpPr/>
          <p:nvPr/>
        </p:nvSpPr>
        <p:spPr>
          <a:xfrm>
            <a:off x="3671805" y="2156024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="" xmlns:a16="http://schemas.microsoft.com/office/drawing/2014/main" id="{0A1EB55E-0493-4750-B6B3-249CFC0F6C5A}"/>
              </a:ext>
            </a:extLst>
          </p:cNvPr>
          <p:cNvCxnSpPr>
            <a:cxnSpLocks/>
          </p:cNvCxnSpPr>
          <p:nvPr/>
        </p:nvCxnSpPr>
        <p:spPr>
          <a:xfrm flipV="1">
            <a:off x="4658127" y="492296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D44C607C-FB74-4A09-8399-1AF250ED035F}"/>
              </a:ext>
            </a:extLst>
          </p:cNvPr>
          <p:cNvSpPr/>
          <p:nvPr/>
        </p:nvSpPr>
        <p:spPr>
          <a:xfrm>
            <a:off x="4866932" y="4823731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="" xmlns:a16="http://schemas.microsoft.com/office/drawing/2014/main" id="{C06DB8C3-66F1-47A1-AFAF-C700566B327C}"/>
              </a:ext>
            </a:extLst>
          </p:cNvPr>
          <p:cNvCxnSpPr>
            <a:cxnSpLocks/>
          </p:cNvCxnSpPr>
          <p:nvPr/>
        </p:nvCxnSpPr>
        <p:spPr>
          <a:xfrm flipV="1">
            <a:off x="1833284" y="5674076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BB3AB29A-B387-4B7E-9B5E-E312DF146CA6}"/>
              </a:ext>
            </a:extLst>
          </p:cNvPr>
          <p:cNvSpPr/>
          <p:nvPr/>
        </p:nvSpPr>
        <p:spPr>
          <a:xfrm>
            <a:off x="2042089" y="5574845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Down 61">
            <a:extLst>
              <a:ext uri="{FF2B5EF4-FFF2-40B4-BE49-F238E27FC236}">
                <a16:creationId xmlns="" xmlns:a16="http://schemas.microsoft.com/office/drawing/2014/main" id="{DC7974FB-A031-433E-B1C0-7F34F6918FE0}"/>
              </a:ext>
            </a:extLst>
          </p:cNvPr>
          <p:cNvSpPr/>
          <p:nvPr/>
        </p:nvSpPr>
        <p:spPr>
          <a:xfrm>
            <a:off x="4839298" y="4104567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Arrow: Down 62">
            <a:extLst>
              <a:ext uri="{FF2B5EF4-FFF2-40B4-BE49-F238E27FC236}">
                <a16:creationId xmlns="" xmlns:a16="http://schemas.microsoft.com/office/drawing/2014/main" id="{38A88013-9C0C-4BAA-8F8F-80F2C8858DB9}"/>
              </a:ext>
            </a:extLst>
          </p:cNvPr>
          <p:cNvSpPr/>
          <p:nvPr/>
        </p:nvSpPr>
        <p:spPr>
          <a:xfrm>
            <a:off x="2014454" y="4866566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="" xmlns:a16="http://schemas.microsoft.com/office/drawing/2014/main" id="{1C822FAC-B337-48B1-B784-C1147C12F32B}"/>
              </a:ext>
            </a:extLst>
          </p:cNvPr>
          <p:cNvCxnSpPr>
            <a:cxnSpLocks/>
          </p:cNvCxnSpPr>
          <p:nvPr/>
        </p:nvCxnSpPr>
        <p:spPr>
          <a:xfrm flipV="1">
            <a:off x="7956498" y="299619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5426969C-AAF3-4BDF-9EA4-E3808CC21A78}"/>
              </a:ext>
            </a:extLst>
          </p:cNvPr>
          <p:cNvSpPr/>
          <p:nvPr/>
        </p:nvSpPr>
        <p:spPr>
          <a:xfrm>
            <a:off x="8165303" y="2896959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Down 65">
            <a:extLst>
              <a:ext uri="{FF2B5EF4-FFF2-40B4-BE49-F238E27FC236}">
                <a16:creationId xmlns="" xmlns:a16="http://schemas.microsoft.com/office/drawing/2014/main" id="{D4D9795B-2468-4A07-BF0E-465BEBD9E69B}"/>
              </a:ext>
            </a:extLst>
          </p:cNvPr>
          <p:cNvSpPr/>
          <p:nvPr/>
        </p:nvSpPr>
        <p:spPr>
          <a:xfrm>
            <a:off x="8137669" y="2177795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22944883-7419-49CA-9737-0DEF3D2E38EE}"/>
              </a:ext>
            </a:extLst>
          </p:cNvPr>
          <p:cNvSpPr/>
          <p:nvPr/>
        </p:nvSpPr>
        <p:spPr>
          <a:xfrm rot="10800000">
            <a:off x="1520842" y="4212773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="" xmlns:a16="http://schemas.microsoft.com/office/drawing/2014/main" id="{5EF888E2-F169-4333-9A59-E565268641CB}"/>
              </a:ext>
            </a:extLst>
          </p:cNvPr>
          <p:cNvSpPr/>
          <p:nvPr/>
        </p:nvSpPr>
        <p:spPr>
          <a:xfrm rot="5880000">
            <a:off x="5502294" y="2650673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="" xmlns:a16="http://schemas.microsoft.com/office/drawing/2014/main" id="{D87149ED-B3CB-4B0B-A1E6-4EBA3D1F37E8}"/>
              </a:ext>
            </a:extLst>
          </p:cNvPr>
          <p:cNvSpPr/>
          <p:nvPr/>
        </p:nvSpPr>
        <p:spPr>
          <a:xfrm rot="6780000">
            <a:off x="3444893" y="4033159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Isosceles Triangle 72">
            <a:extLst>
              <a:ext uri="{FF2B5EF4-FFF2-40B4-BE49-F238E27FC236}">
                <a16:creationId xmlns="" xmlns:a16="http://schemas.microsoft.com/office/drawing/2014/main" id="{ED59CEEE-72C4-4BBA-95D1-6623458B9818}"/>
              </a:ext>
            </a:extLst>
          </p:cNvPr>
          <p:cNvSpPr/>
          <p:nvPr/>
        </p:nvSpPr>
        <p:spPr>
          <a:xfrm rot="6780000">
            <a:off x="5837028" y="5078187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Isosceles Triangle 73">
            <a:extLst>
              <a:ext uri="{FF2B5EF4-FFF2-40B4-BE49-F238E27FC236}">
                <a16:creationId xmlns="" xmlns:a16="http://schemas.microsoft.com/office/drawing/2014/main" id="{2BC29176-A386-43CC-BC9A-9F6BEA6A79DD}"/>
              </a:ext>
            </a:extLst>
          </p:cNvPr>
          <p:cNvSpPr/>
          <p:nvPr/>
        </p:nvSpPr>
        <p:spPr>
          <a:xfrm rot="10620000">
            <a:off x="6035692" y="4702630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Isosceles Triangle 74">
            <a:extLst>
              <a:ext uri="{FF2B5EF4-FFF2-40B4-BE49-F238E27FC236}">
                <a16:creationId xmlns="" xmlns:a16="http://schemas.microsoft.com/office/drawing/2014/main" id="{54F1BDF0-A57A-4DB7-AE4B-758FDC2CAC5E}"/>
              </a:ext>
            </a:extLst>
          </p:cNvPr>
          <p:cNvSpPr/>
          <p:nvPr/>
        </p:nvSpPr>
        <p:spPr>
          <a:xfrm rot="6240000">
            <a:off x="5812536" y="5372101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39315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382F85-84DF-424A-B414-A10F42DE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 New Roman"/>
                <a:cs typeface="Times New Roman"/>
              </a:rPr>
              <a:t>Consensus Protocol</a:t>
            </a:r>
            <a:endParaRPr lang="en-US"/>
          </a:p>
        </p:txBody>
      </p:sp>
      <p:pic>
        <p:nvPicPr>
          <p:cNvPr id="4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D5CA5BE-7AFE-4163-9BE8-91EF537B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1622" y="1761929"/>
            <a:ext cx="746735" cy="1444640"/>
          </a:xfrm>
        </p:spPr>
      </p:pic>
      <p:pic>
        <p:nvPicPr>
          <p:cNvPr id="6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5A2E4174-08F6-4374-903A-1704EE6C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664" y="1914330"/>
            <a:ext cx="828377" cy="1509953"/>
          </a:xfrm>
          <a:prstGeom prst="rect">
            <a:avLst/>
          </a:prstGeom>
        </p:spPr>
      </p:pic>
      <p:pic>
        <p:nvPicPr>
          <p:cNvPr id="8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CDDA0B5-1BBA-4AA9-8AE5-6118AEAD6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79" y="4189446"/>
            <a:ext cx="763064" cy="1509953"/>
          </a:xfrm>
          <a:prstGeom prst="rect">
            <a:avLst/>
          </a:prstGeom>
        </p:spPr>
      </p:pic>
      <p:pic>
        <p:nvPicPr>
          <p:cNvPr id="10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8A1E0357-2F62-4DA6-BA73-4D47B6210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935" y="3481873"/>
            <a:ext cx="763064" cy="1455525"/>
          </a:xfrm>
          <a:prstGeom prst="rect">
            <a:avLst/>
          </a:prstGeom>
        </p:spPr>
      </p:pic>
      <p:pic>
        <p:nvPicPr>
          <p:cNvPr id="11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06C5D841-F74B-4137-BEA7-9A7067CD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06" y="4668415"/>
            <a:ext cx="754899" cy="144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92E759A6-9E7C-4C02-AD95-41489A86DBAE}"/>
              </a:ext>
            </a:extLst>
          </p:cNvPr>
          <p:cNvCxnSpPr/>
          <p:nvPr/>
        </p:nvCxnSpPr>
        <p:spPr>
          <a:xfrm flipH="1">
            <a:off x="1602228" y="3018803"/>
            <a:ext cx="8165" cy="13824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EE2B2617-FB71-47EF-911E-C7C1DBF332FF}"/>
              </a:ext>
            </a:extLst>
          </p:cNvPr>
          <p:cNvCxnSpPr>
            <a:cxnSpLocks/>
          </p:cNvCxnSpPr>
          <p:nvPr/>
        </p:nvCxnSpPr>
        <p:spPr>
          <a:xfrm>
            <a:off x="1969621" y="2583373"/>
            <a:ext cx="3731078" cy="19594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F613911B-CF07-4A79-8ECB-BC61703DB342}"/>
              </a:ext>
            </a:extLst>
          </p:cNvPr>
          <p:cNvCxnSpPr>
            <a:cxnSpLocks/>
          </p:cNvCxnSpPr>
          <p:nvPr/>
        </p:nvCxnSpPr>
        <p:spPr>
          <a:xfrm>
            <a:off x="1765513" y="3073229"/>
            <a:ext cx="1787978" cy="1066798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71AE1DDF-60EE-4B1E-9645-36F8C4A183D0}"/>
              </a:ext>
            </a:extLst>
          </p:cNvPr>
          <p:cNvCxnSpPr>
            <a:cxnSpLocks/>
          </p:cNvCxnSpPr>
          <p:nvPr/>
        </p:nvCxnSpPr>
        <p:spPr>
          <a:xfrm flipH="1">
            <a:off x="1881634" y="4399149"/>
            <a:ext cx="1698170" cy="326569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0823AE93-0AB3-40C3-A50B-14136CB34E3D}"/>
              </a:ext>
            </a:extLst>
          </p:cNvPr>
          <p:cNvCxnSpPr>
            <a:cxnSpLocks/>
          </p:cNvCxnSpPr>
          <p:nvPr/>
        </p:nvCxnSpPr>
        <p:spPr>
          <a:xfrm>
            <a:off x="6059928" y="3258289"/>
            <a:ext cx="40821" cy="168728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66421493-E9FE-4304-ABEE-CAB613C29DCB}"/>
              </a:ext>
            </a:extLst>
          </p:cNvPr>
          <p:cNvCxnSpPr>
            <a:cxnSpLocks/>
          </p:cNvCxnSpPr>
          <p:nvPr/>
        </p:nvCxnSpPr>
        <p:spPr>
          <a:xfrm flipH="1" flipV="1">
            <a:off x="1791826" y="4965204"/>
            <a:ext cx="4090306" cy="511629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68DC2604-AA5B-4714-B565-2494ADC573D0}"/>
              </a:ext>
            </a:extLst>
          </p:cNvPr>
          <p:cNvCxnSpPr>
            <a:cxnSpLocks/>
          </p:cNvCxnSpPr>
          <p:nvPr/>
        </p:nvCxnSpPr>
        <p:spPr>
          <a:xfrm>
            <a:off x="4337263" y="4401285"/>
            <a:ext cx="1665513" cy="772886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79E3CF-E7BC-468D-9B2B-EF02F70EE483}"/>
              </a:ext>
            </a:extLst>
          </p:cNvPr>
          <p:cNvSpPr/>
          <p:nvPr/>
        </p:nvSpPr>
        <p:spPr>
          <a:xfrm>
            <a:off x="6532449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49030CF3-61B7-48F5-A4C8-12ACCF59D5E0}"/>
              </a:ext>
            </a:extLst>
          </p:cNvPr>
          <p:cNvCxnSpPr/>
          <p:nvPr/>
        </p:nvCxnSpPr>
        <p:spPr>
          <a:xfrm flipV="1">
            <a:off x="6731858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6A8EE57-DBF9-4A0A-A209-FF03EB333593}"/>
              </a:ext>
            </a:extLst>
          </p:cNvPr>
          <p:cNvSpPr/>
          <p:nvPr/>
        </p:nvSpPr>
        <p:spPr>
          <a:xfrm>
            <a:off x="6940663" y="290784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77A2951-E58A-4E11-8C44-DBFEF7474D9A}"/>
              </a:ext>
            </a:extLst>
          </p:cNvPr>
          <p:cNvCxnSpPr>
            <a:cxnSpLocks/>
          </p:cNvCxnSpPr>
          <p:nvPr/>
        </p:nvCxnSpPr>
        <p:spPr>
          <a:xfrm flipV="1">
            <a:off x="7140073" y="300707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F138A74-3C31-4A93-A682-289BD2FE3C1E}"/>
              </a:ext>
            </a:extLst>
          </p:cNvPr>
          <p:cNvSpPr/>
          <p:nvPr/>
        </p:nvSpPr>
        <p:spPr>
          <a:xfrm>
            <a:off x="7340713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F4D3A1F9-2FC3-4FC9-A124-98AD1645B007}"/>
              </a:ext>
            </a:extLst>
          </p:cNvPr>
          <p:cNvCxnSpPr>
            <a:cxnSpLocks/>
          </p:cNvCxnSpPr>
          <p:nvPr/>
        </p:nvCxnSpPr>
        <p:spPr>
          <a:xfrm flipV="1">
            <a:off x="7540122" y="299619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0F78EE-AB77-43F9-AB4D-FA4F3271F4FD}"/>
              </a:ext>
            </a:extLst>
          </p:cNvPr>
          <p:cNvSpPr/>
          <p:nvPr/>
        </p:nvSpPr>
        <p:spPr>
          <a:xfrm>
            <a:off x="7748927" y="2896961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342E567-5DAA-4466-801B-F84E6A6EB263}"/>
              </a:ext>
            </a:extLst>
          </p:cNvPr>
          <p:cNvSpPr/>
          <p:nvPr/>
        </p:nvSpPr>
        <p:spPr>
          <a:xfrm>
            <a:off x="6818198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="" xmlns:a16="http://schemas.microsoft.com/office/drawing/2014/main" id="{1CEAAEA9-89F1-43DE-B931-C206AA004DB7}"/>
              </a:ext>
            </a:extLst>
          </p:cNvPr>
          <p:cNvCxnSpPr>
            <a:cxnSpLocks/>
          </p:cNvCxnSpPr>
          <p:nvPr/>
        </p:nvCxnSpPr>
        <p:spPr>
          <a:xfrm flipV="1">
            <a:off x="7017607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1B3C4BA1-31DE-4BF6-B4EE-3E7DF71A4981}"/>
              </a:ext>
            </a:extLst>
          </p:cNvPr>
          <p:cNvSpPr/>
          <p:nvPr/>
        </p:nvSpPr>
        <p:spPr>
          <a:xfrm>
            <a:off x="7226413" y="56075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9ABD173F-525F-4B57-A65B-0F201ADDBC11}"/>
              </a:ext>
            </a:extLst>
          </p:cNvPr>
          <p:cNvCxnSpPr>
            <a:cxnSpLocks/>
          </p:cNvCxnSpPr>
          <p:nvPr/>
        </p:nvCxnSpPr>
        <p:spPr>
          <a:xfrm flipV="1">
            <a:off x="7425822" y="57067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="" xmlns:a16="http://schemas.microsoft.com/office/drawing/2014/main" id="{4E01B8D5-4027-472E-913D-C050B8D23D54}"/>
              </a:ext>
            </a:extLst>
          </p:cNvPr>
          <p:cNvSpPr/>
          <p:nvPr/>
        </p:nvSpPr>
        <p:spPr>
          <a:xfrm>
            <a:off x="7626462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="" xmlns:a16="http://schemas.microsoft.com/office/drawing/2014/main" id="{3233A9DD-7721-41A4-9E54-E767C563E18C}"/>
              </a:ext>
            </a:extLst>
          </p:cNvPr>
          <p:cNvCxnSpPr>
            <a:cxnSpLocks/>
          </p:cNvCxnSpPr>
          <p:nvPr/>
        </p:nvCxnSpPr>
        <p:spPr>
          <a:xfrm flipV="1">
            <a:off x="7825871" y="5695848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6166585-1FB3-4E44-B5D7-B62BDFF8A585}"/>
              </a:ext>
            </a:extLst>
          </p:cNvPr>
          <p:cNvSpPr/>
          <p:nvPr/>
        </p:nvSpPr>
        <p:spPr>
          <a:xfrm>
            <a:off x="8034676" y="5596617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2EE556D9-F780-4EA1-BF35-E3DBBB23C635}"/>
              </a:ext>
            </a:extLst>
          </p:cNvPr>
          <p:cNvSpPr/>
          <p:nvPr/>
        </p:nvSpPr>
        <p:spPr>
          <a:xfrm>
            <a:off x="401069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="" xmlns:a16="http://schemas.microsoft.com/office/drawing/2014/main" id="{0B19DC8B-4B3D-48AB-A5D7-60107C2D45AC}"/>
              </a:ext>
            </a:extLst>
          </p:cNvPr>
          <p:cNvCxnSpPr>
            <a:cxnSpLocks/>
          </p:cNvCxnSpPr>
          <p:nvPr/>
        </p:nvCxnSpPr>
        <p:spPr>
          <a:xfrm flipV="1">
            <a:off x="600478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BB181C49-37D5-42CB-AE3E-0F9B97FC14C4}"/>
              </a:ext>
            </a:extLst>
          </p:cNvPr>
          <p:cNvSpPr/>
          <p:nvPr/>
        </p:nvSpPr>
        <p:spPr>
          <a:xfrm>
            <a:off x="809284" y="5574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="" xmlns:a16="http://schemas.microsoft.com/office/drawing/2014/main" id="{10DA50A9-F415-4725-B2B4-B99DEBCC11A2}"/>
              </a:ext>
            </a:extLst>
          </p:cNvPr>
          <p:cNvCxnSpPr>
            <a:cxnSpLocks/>
          </p:cNvCxnSpPr>
          <p:nvPr/>
        </p:nvCxnSpPr>
        <p:spPr>
          <a:xfrm flipV="1">
            <a:off x="1008693" y="5674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3E321254-3A09-46C1-9048-7A1F2EF1E40F}"/>
              </a:ext>
            </a:extLst>
          </p:cNvPr>
          <p:cNvSpPr/>
          <p:nvPr/>
        </p:nvSpPr>
        <p:spPr>
          <a:xfrm>
            <a:off x="1209333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A31209C0-6155-4DDA-905F-C1414F36BF1C}"/>
              </a:ext>
            </a:extLst>
          </p:cNvPr>
          <p:cNvCxnSpPr>
            <a:cxnSpLocks/>
          </p:cNvCxnSpPr>
          <p:nvPr/>
        </p:nvCxnSpPr>
        <p:spPr>
          <a:xfrm flipV="1">
            <a:off x="1408742" y="5663191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A18D182E-E4C6-449F-84AA-D8199CF3F46B}"/>
              </a:ext>
            </a:extLst>
          </p:cNvPr>
          <p:cNvSpPr/>
          <p:nvPr/>
        </p:nvSpPr>
        <p:spPr>
          <a:xfrm>
            <a:off x="1617547" y="5563960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AF84CFA3-6C47-4A0E-BE46-FF8AB897D4C7}"/>
              </a:ext>
            </a:extLst>
          </p:cNvPr>
          <p:cNvSpPr/>
          <p:nvPr/>
        </p:nvSpPr>
        <p:spPr>
          <a:xfrm>
            <a:off x="2066583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FC3A37F4-71A6-43C3-92FE-9676CEAF893A}"/>
              </a:ext>
            </a:extLst>
          </p:cNvPr>
          <p:cNvCxnSpPr>
            <a:cxnSpLocks/>
          </p:cNvCxnSpPr>
          <p:nvPr/>
        </p:nvCxnSpPr>
        <p:spPr>
          <a:xfrm flipV="1">
            <a:off x="2265992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9B45175C-3026-428F-A4D4-E69390E13433}"/>
              </a:ext>
            </a:extLst>
          </p:cNvPr>
          <p:cNvSpPr/>
          <p:nvPr/>
        </p:nvSpPr>
        <p:spPr>
          <a:xfrm>
            <a:off x="2474797" y="2875189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="" xmlns:a16="http://schemas.microsoft.com/office/drawing/2014/main" id="{CD60F125-29DD-4939-969F-4EF1E3D4E82E}"/>
              </a:ext>
            </a:extLst>
          </p:cNvPr>
          <p:cNvCxnSpPr>
            <a:cxnSpLocks/>
          </p:cNvCxnSpPr>
          <p:nvPr/>
        </p:nvCxnSpPr>
        <p:spPr>
          <a:xfrm flipV="1">
            <a:off x="2674207" y="2974420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669F0BDE-B664-4128-8274-1FAFD108FF45}"/>
              </a:ext>
            </a:extLst>
          </p:cNvPr>
          <p:cNvSpPr/>
          <p:nvPr/>
        </p:nvSpPr>
        <p:spPr>
          <a:xfrm>
            <a:off x="2874847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="" xmlns:a16="http://schemas.microsoft.com/office/drawing/2014/main" id="{B13319B0-0E8C-4514-9AB0-2C48F1DAD781}"/>
              </a:ext>
            </a:extLst>
          </p:cNvPr>
          <p:cNvCxnSpPr>
            <a:cxnSpLocks/>
          </p:cNvCxnSpPr>
          <p:nvPr/>
        </p:nvCxnSpPr>
        <p:spPr>
          <a:xfrm flipV="1">
            <a:off x="3074256" y="2963534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3CC90670-2C57-464A-9CCF-1EEF1ADCBE6B}"/>
              </a:ext>
            </a:extLst>
          </p:cNvPr>
          <p:cNvSpPr/>
          <p:nvPr/>
        </p:nvSpPr>
        <p:spPr>
          <a:xfrm>
            <a:off x="3283061" y="2864303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5469B2F4-ADCD-4AF7-9893-68CAD0663D98}"/>
              </a:ext>
            </a:extLst>
          </p:cNvPr>
          <p:cNvSpPr/>
          <p:nvPr/>
        </p:nvSpPr>
        <p:spPr>
          <a:xfrm>
            <a:off x="3225911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="" xmlns:a16="http://schemas.microsoft.com/office/drawing/2014/main" id="{F26E2226-ACF4-4AB6-BA01-1D3B71A57518}"/>
              </a:ext>
            </a:extLst>
          </p:cNvPr>
          <p:cNvCxnSpPr>
            <a:cxnSpLocks/>
          </p:cNvCxnSpPr>
          <p:nvPr/>
        </p:nvCxnSpPr>
        <p:spPr>
          <a:xfrm flipV="1">
            <a:off x="3425320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560CA970-CDBC-48F8-AABE-E48C471F5414}"/>
              </a:ext>
            </a:extLst>
          </p:cNvPr>
          <p:cNvSpPr/>
          <p:nvPr/>
        </p:nvSpPr>
        <p:spPr>
          <a:xfrm>
            <a:off x="3634126" y="4823732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EDD67EEE-266E-4D08-91FC-79249C34DF98}"/>
              </a:ext>
            </a:extLst>
          </p:cNvPr>
          <p:cNvCxnSpPr>
            <a:cxnSpLocks/>
          </p:cNvCxnSpPr>
          <p:nvPr/>
        </p:nvCxnSpPr>
        <p:spPr>
          <a:xfrm flipV="1">
            <a:off x="3833535" y="492296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="" xmlns:a16="http://schemas.microsoft.com/office/drawing/2014/main" id="{0859A15C-7603-455D-81FB-E10E4E23A4D9}"/>
              </a:ext>
            </a:extLst>
          </p:cNvPr>
          <p:cNvSpPr/>
          <p:nvPr/>
        </p:nvSpPr>
        <p:spPr>
          <a:xfrm>
            <a:off x="4034175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FB52A01F-0906-4CFA-96A8-2C66C0DDEAE0}"/>
              </a:ext>
            </a:extLst>
          </p:cNvPr>
          <p:cNvCxnSpPr>
            <a:cxnSpLocks/>
          </p:cNvCxnSpPr>
          <p:nvPr/>
        </p:nvCxnSpPr>
        <p:spPr>
          <a:xfrm flipV="1">
            <a:off x="4233584" y="4912077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0BB3422-7218-4F63-8C5F-AE03ED7F5CC5}"/>
              </a:ext>
            </a:extLst>
          </p:cNvPr>
          <p:cNvSpPr/>
          <p:nvPr/>
        </p:nvSpPr>
        <p:spPr>
          <a:xfrm>
            <a:off x="4442389" y="4812846"/>
            <a:ext cx="195944" cy="217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E87395DC-0468-40C0-8185-75E881CC5C89}"/>
              </a:ext>
            </a:extLst>
          </p:cNvPr>
          <p:cNvSpPr txBox="1"/>
          <p:nvPr/>
        </p:nvSpPr>
        <p:spPr>
          <a:xfrm>
            <a:off x="990941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10C75436-E6EB-43AB-9839-2B711FD74149}"/>
              </a:ext>
            </a:extLst>
          </p:cNvPr>
          <p:cNvSpPr txBox="1"/>
          <p:nvPr/>
        </p:nvSpPr>
        <p:spPr>
          <a:xfrm>
            <a:off x="6281398" y="1909082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  <a:endParaRPr lang="en-US">
              <a:cs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80BBB98-234D-4D08-859D-C88EBDEA5216}"/>
              </a:ext>
            </a:extLst>
          </p:cNvPr>
          <p:cNvSpPr txBox="1"/>
          <p:nvPr/>
        </p:nvSpPr>
        <p:spPr>
          <a:xfrm>
            <a:off x="6795747" y="4848224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C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F71B93A-03DB-47DC-8770-1C6879AFD7C4}"/>
              </a:ext>
            </a:extLst>
          </p:cNvPr>
          <p:cNvSpPr txBox="1"/>
          <p:nvPr/>
        </p:nvSpPr>
        <p:spPr>
          <a:xfrm>
            <a:off x="3644333" y="3433081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E</a:t>
            </a:r>
            <a:endParaRPr lang="en-US">
              <a:cs typeface="Calibri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A135559D-D7C8-4168-B900-B0AA66D28067}"/>
              </a:ext>
            </a:extLst>
          </p:cNvPr>
          <p:cNvSpPr txBox="1"/>
          <p:nvPr/>
        </p:nvSpPr>
        <p:spPr>
          <a:xfrm>
            <a:off x="917462" y="421685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cs typeface="Calibri"/>
              </a:rPr>
              <a:t>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21BF36D7-F3A5-41D2-9F19-3B8E99B39F16}"/>
              </a:ext>
            </a:extLst>
          </p:cNvPr>
          <p:cNvCxnSpPr>
            <a:cxnSpLocks/>
          </p:cNvCxnSpPr>
          <p:nvPr/>
        </p:nvCxnSpPr>
        <p:spPr>
          <a:xfrm flipV="1">
            <a:off x="3490634" y="2974419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4BB70FE6-E33B-4A6F-989D-F2DC10B2FAD9}"/>
              </a:ext>
            </a:extLst>
          </p:cNvPr>
          <p:cNvSpPr/>
          <p:nvPr/>
        </p:nvSpPr>
        <p:spPr>
          <a:xfrm>
            <a:off x="3699439" y="2875188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Down 2">
            <a:extLst>
              <a:ext uri="{FF2B5EF4-FFF2-40B4-BE49-F238E27FC236}">
                <a16:creationId xmlns="" xmlns:a16="http://schemas.microsoft.com/office/drawing/2014/main" id="{140938D6-EF7A-4004-807A-619B73FD4EE9}"/>
              </a:ext>
            </a:extLst>
          </p:cNvPr>
          <p:cNvSpPr/>
          <p:nvPr/>
        </p:nvSpPr>
        <p:spPr>
          <a:xfrm>
            <a:off x="3671805" y="2156024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="" xmlns:a16="http://schemas.microsoft.com/office/drawing/2014/main" id="{0A1EB55E-0493-4750-B6B3-249CFC0F6C5A}"/>
              </a:ext>
            </a:extLst>
          </p:cNvPr>
          <p:cNvCxnSpPr>
            <a:cxnSpLocks/>
          </p:cNvCxnSpPr>
          <p:nvPr/>
        </p:nvCxnSpPr>
        <p:spPr>
          <a:xfrm flipV="1">
            <a:off x="4658127" y="4922962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D44C607C-FB74-4A09-8399-1AF250ED035F}"/>
              </a:ext>
            </a:extLst>
          </p:cNvPr>
          <p:cNvSpPr/>
          <p:nvPr/>
        </p:nvSpPr>
        <p:spPr>
          <a:xfrm>
            <a:off x="4866932" y="4823731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="" xmlns:a16="http://schemas.microsoft.com/office/drawing/2014/main" id="{C06DB8C3-66F1-47A1-AFAF-C700566B327C}"/>
              </a:ext>
            </a:extLst>
          </p:cNvPr>
          <p:cNvCxnSpPr>
            <a:cxnSpLocks/>
          </p:cNvCxnSpPr>
          <p:nvPr/>
        </p:nvCxnSpPr>
        <p:spPr>
          <a:xfrm flipV="1">
            <a:off x="1833284" y="5674076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BB3AB29A-B387-4B7E-9B5E-E312DF146CA6}"/>
              </a:ext>
            </a:extLst>
          </p:cNvPr>
          <p:cNvSpPr/>
          <p:nvPr/>
        </p:nvSpPr>
        <p:spPr>
          <a:xfrm>
            <a:off x="2042089" y="5574845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Down 61">
            <a:extLst>
              <a:ext uri="{FF2B5EF4-FFF2-40B4-BE49-F238E27FC236}">
                <a16:creationId xmlns="" xmlns:a16="http://schemas.microsoft.com/office/drawing/2014/main" id="{DC7974FB-A031-433E-B1C0-7F34F6918FE0}"/>
              </a:ext>
            </a:extLst>
          </p:cNvPr>
          <p:cNvSpPr/>
          <p:nvPr/>
        </p:nvSpPr>
        <p:spPr>
          <a:xfrm>
            <a:off x="4839298" y="4104567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Arrow: Down 62">
            <a:extLst>
              <a:ext uri="{FF2B5EF4-FFF2-40B4-BE49-F238E27FC236}">
                <a16:creationId xmlns="" xmlns:a16="http://schemas.microsoft.com/office/drawing/2014/main" id="{38A88013-9C0C-4BAA-8F8F-80F2C8858DB9}"/>
              </a:ext>
            </a:extLst>
          </p:cNvPr>
          <p:cNvSpPr/>
          <p:nvPr/>
        </p:nvSpPr>
        <p:spPr>
          <a:xfrm>
            <a:off x="2014454" y="4866566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="" xmlns:a16="http://schemas.microsoft.com/office/drawing/2014/main" id="{CF085CBC-7460-4C94-B0F9-DD9620CCD92E}"/>
              </a:ext>
            </a:extLst>
          </p:cNvPr>
          <p:cNvCxnSpPr>
            <a:cxnSpLocks/>
          </p:cNvCxnSpPr>
          <p:nvPr/>
        </p:nvCxnSpPr>
        <p:spPr>
          <a:xfrm flipV="1">
            <a:off x="7948334" y="3007076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A2E12DF4-D468-47BE-B2D0-D3FD933136E1}"/>
              </a:ext>
            </a:extLst>
          </p:cNvPr>
          <p:cNvSpPr/>
          <p:nvPr/>
        </p:nvSpPr>
        <p:spPr>
          <a:xfrm>
            <a:off x="8157139" y="2907845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Down 65">
            <a:extLst>
              <a:ext uri="{FF2B5EF4-FFF2-40B4-BE49-F238E27FC236}">
                <a16:creationId xmlns="" xmlns:a16="http://schemas.microsoft.com/office/drawing/2014/main" id="{A1E05A66-60FA-47C0-8791-FF243D16A9F0}"/>
              </a:ext>
            </a:extLst>
          </p:cNvPr>
          <p:cNvSpPr/>
          <p:nvPr/>
        </p:nvSpPr>
        <p:spPr>
          <a:xfrm>
            <a:off x="8129505" y="2188681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="" xmlns:a16="http://schemas.microsoft.com/office/drawing/2014/main" id="{835C0E84-16F3-4BA2-9AF6-DBD8BBE10027}"/>
              </a:ext>
            </a:extLst>
          </p:cNvPr>
          <p:cNvCxnSpPr>
            <a:cxnSpLocks/>
          </p:cNvCxnSpPr>
          <p:nvPr/>
        </p:nvCxnSpPr>
        <p:spPr>
          <a:xfrm flipV="1">
            <a:off x="8225920" y="5706733"/>
            <a:ext cx="204107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7C7396B6-8DE0-4B25-9DF4-FEF43EE4731E}"/>
              </a:ext>
            </a:extLst>
          </p:cNvPr>
          <p:cNvSpPr/>
          <p:nvPr/>
        </p:nvSpPr>
        <p:spPr>
          <a:xfrm>
            <a:off x="8434725" y="5607502"/>
            <a:ext cx="195944" cy="21771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Down 68">
            <a:extLst>
              <a:ext uri="{FF2B5EF4-FFF2-40B4-BE49-F238E27FC236}">
                <a16:creationId xmlns="" xmlns:a16="http://schemas.microsoft.com/office/drawing/2014/main" id="{07170704-2591-4FD7-9A23-D7EEE2936821}"/>
              </a:ext>
            </a:extLst>
          </p:cNvPr>
          <p:cNvSpPr/>
          <p:nvPr/>
        </p:nvSpPr>
        <p:spPr>
          <a:xfrm>
            <a:off x="8407091" y="4888338"/>
            <a:ext cx="244929" cy="65314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2C70F56B-E28F-4778-8057-3D86ED004572}"/>
              </a:ext>
            </a:extLst>
          </p:cNvPr>
          <p:cNvSpPr/>
          <p:nvPr/>
        </p:nvSpPr>
        <p:spPr>
          <a:xfrm rot="6780000">
            <a:off x="5837028" y="5078187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="" xmlns:a16="http://schemas.microsoft.com/office/drawing/2014/main" id="{B1F10CA6-8C45-4B6D-B98D-DFE320B44975}"/>
              </a:ext>
            </a:extLst>
          </p:cNvPr>
          <p:cNvSpPr/>
          <p:nvPr/>
        </p:nvSpPr>
        <p:spPr>
          <a:xfrm rot="10800000">
            <a:off x="1520842" y="4212773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="" xmlns:a16="http://schemas.microsoft.com/office/drawing/2014/main" id="{B5FE5C0F-0A1D-4636-AD53-EE296214EF60}"/>
              </a:ext>
            </a:extLst>
          </p:cNvPr>
          <p:cNvSpPr/>
          <p:nvPr/>
        </p:nvSpPr>
        <p:spPr>
          <a:xfrm rot="5880000">
            <a:off x="5502294" y="2650673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="" xmlns:a16="http://schemas.microsoft.com/office/drawing/2014/main" id="{6E1C399D-5739-4598-BC62-A852EAEF6B9E}"/>
              </a:ext>
            </a:extLst>
          </p:cNvPr>
          <p:cNvSpPr/>
          <p:nvPr/>
        </p:nvSpPr>
        <p:spPr>
          <a:xfrm rot="6780000">
            <a:off x="3444893" y="4033159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="" xmlns:a16="http://schemas.microsoft.com/office/drawing/2014/main" id="{9704001D-E441-44D8-9759-13733FC3D799}"/>
              </a:ext>
            </a:extLst>
          </p:cNvPr>
          <p:cNvSpPr/>
          <p:nvPr/>
        </p:nvSpPr>
        <p:spPr>
          <a:xfrm rot="10620000">
            <a:off x="6035692" y="4702630"/>
            <a:ext cx="163286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="" xmlns:a16="http://schemas.microsoft.com/office/drawing/2014/main" id="{5DC076F3-ACFD-4F61-88CB-5623B93B7308}"/>
              </a:ext>
            </a:extLst>
          </p:cNvPr>
          <p:cNvSpPr/>
          <p:nvPr/>
        </p:nvSpPr>
        <p:spPr>
          <a:xfrm rot="6240000">
            <a:off x="5812536" y="5372101"/>
            <a:ext cx="217714" cy="2286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6600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78086E-1044-443A-9B16-72CFA6FD0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"/>
                <a:cs typeface="Times"/>
              </a:rPr>
              <a:t>Sharding</a:t>
            </a:r>
            <a:endParaRPr lang="en-US" err="1"/>
          </a:p>
        </p:txBody>
      </p:sp>
      <p:pic>
        <p:nvPicPr>
          <p:cNvPr id="4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D386A32B-91EB-4F95-8371-8B9C06670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613" y="5129375"/>
            <a:ext cx="477838" cy="959582"/>
          </a:xfrm>
          <a:prstGeom prst="rect">
            <a:avLst/>
          </a:prstGeom>
        </p:spPr>
      </p:pic>
      <p:pic>
        <p:nvPicPr>
          <p:cNvPr id="5" name="Picture 5" descr="A picture containing seat&#10;&#10;Description automatically generated">
            <a:extLst>
              <a:ext uri="{FF2B5EF4-FFF2-40B4-BE49-F238E27FC236}">
                <a16:creationId xmlns="" xmlns:a16="http://schemas.microsoft.com/office/drawing/2014/main" id="{5AB16872-26AE-4B72-AD8C-69EB85ED7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113" y="5129375"/>
            <a:ext cx="509588" cy="959582"/>
          </a:xfrm>
          <a:prstGeom prst="rect">
            <a:avLst/>
          </a:prstGeom>
        </p:spPr>
      </p:pic>
      <p:pic>
        <p:nvPicPr>
          <p:cNvPr id="6" name="Picture 6" descr="Shape&#10;&#10;Description automatically generated">
            <a:extLst>
              <a:ext uri="{FF2B5EF4-FFF2-40B4-BE49-F238E27FC236}">
                <a16:creationId xmlns="" xmlns:a16="http://schemas.microsoft.com/office/drawing/2014/main" id="{0F1418F0-64F1-4FD0-8BA0-9775F6ACF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426" y="5129375"/>
            <a:ext cx="501650" cy="959582"/>
          </a:xfrm>
          <a:prstGeom prst="rect">
            <a:avLst/>
          </a:prstGeom>
        </p:spPr>
      </p:pic>
      <p:pic>
        <p:nvPicPr>
          <p:cNvPr id="7" name="Picture 7" descr="Shape&#10;&#10;Description automatically generated">
            <a:extLst>
              <a:ext uri="{FF2B5EF4-FFF2-40B4-BE49-F238E27FC236}">
                <a16:creationId xmlns="" xmlns:a16="http://schemas.microsoft.com/office/drawing/2014/main" id="{940C71C4-2AC7-4AA6-8755-03663AD32C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613" y="1848541"/>
            <a:ext cx="1525588" cy="287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9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6F3E91-87FC-4E3A-9C07-43AE9313E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"/>
                <a:cs typeface="Times"/>
              </a:rPr>
              <a:t>Sharding</a:t>
            </a:r>
            <a:endParaRPr lang="en-US" err="1"/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79DE939B-6108-47C1-826B-0F295DFE0740}"/>
              </a:ext>
            </a:extLst>
          </p:cNvPr>
          <p:cNvSpPr/>
          <p:nvPr/>
        </p:nvSpPr>
        <p:spPr>
          <a:xfrm>
            <a:off x="569913" y="2146300"/>
            <a:ext cx="2174874" cy="256116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19EF0048-5B41-47C3-B95C-8132740CD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059" y="2227596"/>
            <a:ext cx="476860" cy="926057"/>
          </a:xfrm>
          <a:prstGeom prst="rect">
            <a:avLst/>
          </a:prstGeom>
        </p:spPr>
      </p:pic>
      <p:pic>
        <p:nvPicPr>
          <p:cNvPr id="7" name="Picture 6" descr="Shape&#10;&#10;Description automatically generated">
            <a:extLst>
              <a:ext uri="{FF2B5EF4-FFF2-40B4-BE49-F238E27FC236}">
                <a16:creationId xmlns="" xmlns:a16="http://schemas.microsoft.com/office/drawing/2014/main" id="{6BC4C870-BB63-4CA5-A5FA-EBEE3EEBC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6" y="3160874"/>
            <a:ext cx="263525" cy="515082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F84D3AD4-EDFB-4564-A959-1BB7733CB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435" y="3031928"/>
            <a:ext cx="476860" cy="926057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A5C25E38-EBFD-4439-B9E0-154E0AA7F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97" y="3031928"/>
            <a:ext cx="476860" cy="926057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9E3AD386-4DF5-41EB-8D2A-71EB3AC5C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059" y="3709262"/>
            <a:ext cx="476860" cy="926057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="" xmlns:a16="http://schemas.microsoft.com/office/drawing/2014/main" id="{EC9AA2EC-9DB4-431B-AFC1-3C8B780C1AF1}"/>
              </a:ext>
            </a:extLst>
          </p:cNvPr>
          <p:cNvSpPr/>
          <p:nvPr/>
        </p:nvSpPr>
        <p:spPr>
          <a:xfrm>
            <a:off x="3205163" y="2029882"/>
            <a:ext cx="2174874" cy="256116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9DA2BB47-D6A8-4041-B364-4F0972C57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309" y="2111179"/>
            <a:ext cx="476860" cy="926057"/>
          </a:xfrm>
          <a:prstGeom prst="rect">
            <a:avLst/>
          </a:prstGeom>
        </p:spPr>
      </p:pic>
      <p:pic>
        <p:nvPicPr>
          <p:cNvPr id="26" name="Picture 25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6F8AE058-9AA9-463A-97F0-68793F5F6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684" y="2915512"/>
            <a:ext cx="476860" cy="926057"/>
          </a:xfrm>
          <a:prstGeom prst="rect">
            <a:avLst/>
          </a:prstGeom>
        </p:spPr>
      </p:pic>
      <p:pic>
        <p:nvPicPr>
          <p:cNvPr id="27" name="Picture 26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067B7F6-44FD-4173-86DE-B842B1D52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247" y="2915512"/>
            <a:ext cx="476860" cy="926057"/>
          </a:xfrm>
          <a:prstGeom prst="rect">
            <a:avLst/>
          </a:prstGeom>
        </p:spPr>
      </p:pic>
      <p:pic>
        <p:nvPicPr>
          <p:cNvPr id="28" name="Picture 27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DDAF1A64-38AB-4793-9924-E680F0CD5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309" y="3592844"/>
            <a:ext cx="476860" cy="926057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="" xmlns:a16="http://schemas.microsoft.com/office/drawing/2014/main" id="{87DEBBC9-35B2-4513-A6D6-E4040CB90D34}"/>
              </a:ext>
            </a:extLst>
          </p:cNvPr>
          <p:cNvSpPr/>
          <p:nvPr/>
        </p:nvSpPr>
        <p:spPr>
          <a:xfrm>
            <a:off x="5959475" y="1987550"/>
            <a:ext cx="2174874" cy="256116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5EF8838-FE1E-4C7A-AD36-6881878EC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622" y="2068846"/>
            <a:ext cx="476860" cy="926057"/>
          </a:xfrm>
          <a:prstGeom prst="rect">
            <a:avLst/>
          </a:prstGeom>
        </p:spPr>
      </p:pic>
      <p:pic>
        <p:nvPicPr>
          <p:cNvPr id="38" name="Picture 37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A7FAE19-18EB-484B-A142-A05E0B2A6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997" y="2873179"/>
            <a:ext cx="476860" cy="926057"/>
          </a:xfrm>
          <a:prstGeom prst="rect">
            <a:avLst/>
          </a:prstGeom>
        </p:spPr>
      </p:pic>
      <p:pic>
        <p:nvPicPr>
          <p:cNvPr id="39" name="Picture 38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BE4766BC-85CD-4C86-9F50-8B73CC167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559" y="2873179"/>
            <a:ext cx="476860" cy="926057"/>
          </a:xfrm>
          <a:prstGeom prst="rect">
            <a:avLst/>
          </a:prstGeom>
        </p:spPr>
      </p:pic>
      <p:pic>
        <p:nvPicPr>
          <p:cNvPr id="40" name="Picture 39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7D499CB2-CFC9-47AD-A848-311D8E7C8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622" y="3550512"/>
            <a:ext cx="476860" cy="926057"/>
          </a:xfrm>
          <a:prstGeom prst="rect">
            <a:avLst/>
          </a:prstGeom>
        </p:spPr>
      </p:pic>
      <p:pic>
        <p:nvPicPr>
          <p:cNvPr id="42" name="Picture 5" descr="A picture containing seat&#10;&#10;Description automatically generated">
            <a:extLst>
              <a:ext uri="{FF2B5EF4-FFF2-40B4-BE49-F238E27FC236}">
                <a16:creationId xmlns="" xmlns:a16="http://schemas.microsoft.com/office/drawing/2014/main" id="{3FAACBBD-A03B-484E-BF89-010D499B3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550" y="3012708"/>
            <a:ext cx="287339" cy="589166"/>
          </a:xfrm>
          <a:prstGeom prst="rect">
            <a:avLst/>
          </a:prstGeom>
        </p:spPr>
      </p:pic>
      <p:pic>
        <p:nvPicPr>
          <p:cNvPr id="44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4D16AD26-D621-44C3-9469-D6E25E8481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1175" y="2959793"/>
            <a:ext cx="311150" cy="63149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7EE210D-D963-4D81-BD65-CE764A175E6A}"/>
              </a:ext>
            </a:extLst>
          </p:cNvPr>
          <p:cNvSpPr txBox="1"/>
          <p:nvPr/>
        </p:nvSpPr>
        <p:spPr>
          <a:xfrm>
            <a:off x="3908425" y="4988983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Network B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1BC10FCF-4471-460A-8AEE-DB219A716651}"/>
              </a:ext>
            </a:extLst>
          </p:cNvPr>
          <p:cNvSpPr txBox="1"/>
          <p:nvPr/>
        </p:nvSpPr>
        <p:spPr>
          <a:xfrm>
            <a:off x="1221581" y="4994275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Network 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C884791D-110B-4131-AEE0-2686B79A981C}"/>
              </a:ext>
            </a:extLst>
          </p:cNvPr>
          <p:cNvSpPr txBox="1"/>
          <p:nvPr/>
        </p:nvSpPr>
        <p:spPr>
          <a:xfrm>
            <a:off x="6662738" y="4914900"/>
            <a:ext cx="20574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Network C</a:t>
            </a:r>
          </a:p>
        </p:txBody>
      </p:sp>
    </p:spTree>
    <p:extLst>
      <p:ext uri="{BB962C8B-B14F-4D97-AF65-F5344CB8AC3E}">
        <p14:creationId xmlns:p14="http://schemas.microsoft.com/office/powerpoint/2010/main" val="12320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78086E-1044-443A-9B16-72CFA6FD0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Times"/>
                <a:cs typeface="Calibri Light"/>
              </a:rPr>
              <a:t>Major </a:t>
            </a:r>
            <a:r>
              <a:rPr lang="en-US" b="1" err="1">
                <a:latin typeface="Times"/>
                <a:cs typeface="Calibri Light"/>
              </a:rPr>
              <a:t>benfits</a:t>
            </a:r>
            <a:endParaRPr lang="en-US" err="1">
              <a:latin typeface="Times"/>
              <a:cs typeface="Time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F1A3237-6CDF-42A1-9B07-C1F12A229F7D}"/>
              </a:ext>
            </a:extLst>
          </p:cNvPr>
          <p:cNvSpPr txBox="1"/>
          <p:nvPr/>
        </p:nvSpPr>
        <p:spPr>
          <a:xfrm>
            <a:off x="923925" y="2269067"/>
            <a:ext cx="347821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cs typeface="Calibri"/>
              </a:rPr>
              <a:t>Transactions per second increase.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17300D9-608F-46FE-A323-91B7B917AC58}"/>
              </a:ext>
            </a:extLst>
          </p:cNvPr>
          <p:cNvSpPr txBox="1"/>
          <p:nvPr/>
        </p:nvSpPr>
        <p:spPr>
          <a:xfrm>
            <a:off x="919957" y="2962276"/>
            <a:ext cx="608965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Powerful and expensive computers will not be needed.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6847453-8970-417D-89FB-C464600FF49F}"/>
              </a:ext>
            </a:extLst>
          </p:cNvPr>
          <p:cNvSpPr txBox="1"/>
          <p:nvPr/>
        </p:nvSpPr>
        <p:spPr>
          <a:xfrm>
            <a:off x="923925" y="3676650"/>
            <a:ext cx="27559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More validators will join.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C4AB59C-25F5-47F5-879B-2D2B4F510C28}"/>
              </a:ext>
            </a:extLst>
          </p:cNvPr>
          <p:cNvSpPr txBox="1"/>
          <p:nvPr/>
        </p:nvSpPr>
        <p:spPr>
          <a:xfrm>
            <a:off x="927894" y="4369858"/>
            <a:ext cx="470852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Energy consumption will reduce.</a:t>
            </a:r>
          </a:p>
        </p:txBody>
      </p:sp>
    </p:spTree>
    <p:extLst>
      <p:ext uri="{BB962C8B-B14F-4D97-AF65-F5344CB8AC3E}">
        <p14:creationId xmlns:p14="http://schemas.microsoft.com/office/powerpoint/2010/main" val="155846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1EACE6-D99A-4EED-9EF9-92E7DBFE2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"/>
                <a:cs typeface="Calibri Light"/>
              </a:rPr>
              <a:t> </a:t>
            </a:r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"/>
                <a:cs typeface="Calibri Light"/>
              </a:rPr>
              <a:t>Sharding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4D4D9E1-7305-4C11-9CE5-9AB2FDD3BA62}"/>
              </a:ext>
            </a:extLst>
          </p:cNvPr>
          <p:cNvSpPr/>
          <p:nvPr/>
        </p:nvSpPr>
        <p:spPr>
          <a:xfrm>
            <a:off x="942975" y="3181351"/>
            <a:ext cx="1028700" cy="1247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Beacon Chain</a:t>
            </a:r>
            <a:endParaRPr lang="en-US" b="1">
              <a:cs typeface="Calibri" panose="020F0502020204030204"/>
            </a:endParaRPr>
          </a:p>
        </p:txBody>
      </p:sp>
      <p:pic>
        <p:nvPicPr>
          <p:cNvPr id="4" name="Graphic 4" descr="Close with solid fill">
            <a:extLst>
              <a:ext uri="{FF2B5EF4-FFF2-40B4-BE49-F238E27FC236}">
                <a16:creationId xmlns="" xmlns:a16="http://schemas.microsoft.com/office/drawing/2014/main" id="{3573A04A-A78B-44AC-9705-913B41CA6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0000">
            <a:off x="2172242" y="3540597"/>
            <a:ext cx="704850" cy="5286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397E58A-E5E9-4130-82D3-98DA00156E9E}"/>
              </a:ext>
            </a:extLst>
          </p:cNvPr>
          <p:cNvSpPr/>
          <p:nvPr/>
        </p:nvSpPr>
        <p:spPr>
          <a:xfrm>
            <a:off x="3059906" y="3181351"/>
            <a:ext cx="1057275" cy="124777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Ethereum</a:t>
            </a:r>
          </a:p>
          <a:p>
            <a:pPr algn="ctr"/>
            <a:r>
              <a:rPr lang="en-US" sz="2000" b="1" err="1">
                <a:cs typeface="Calibri"/>
              </a:rPr>
              <a:t>Mainnet</a:t>
            </a:r>
            <a:endParaRPr lang="en-US" sz="2000" b="1">
              <a:cs typeface="Calibri"/>
            </a:endParaRPr>
          </a:p>
        </p:txBody>
      </p:sp>
      <p:pic>
        <p:nvPicPr>
          <p:cNvPr id="6" name="Picture 6" descr="Text&#10;&#10;Description automatically generated">
            <a:extLst>
              <a:ext uri="{FF2B5EF4-FFF2-40B4-BE49-F238E27FC236}">
                <a16:creationId xmlns="" xmlns:a16="http://schemas.microsoft.com/office/drawing/2014/main" id="{462D453B-C3B2-4BF7-8EFF-AD03584EA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800" y="3309042"/>
            <a:ext cx="533400" cy="10230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0E1159B-3BF9-4EA3-A451-FE8A34564935}"/>
              </a:ext>
            </a:extLst>
          </p:cNvPr>
          <p:cNvSpPr/>
          <p:nvPr/>
        </p:nvSpPr>
        <p:spPr>
          <a:xfrm>
            <a:off x="5645944" y="3178176"/>
            <a:ext cx="2468562" cy="124883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Beacon Chain + Ethereum </a:t>
            </a:r>
            <a:r>
              <a:rPr lang="en-US" sz="2000" b="1" err="1">
                <a:cs typeface="Calibri"/>
              </a:rPr>
              <a:t>Mainnet</a:t>
            </a:r>
            <a:endParaRPr lang="en-US" b="1" err="1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335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FEEC47-4828-4442-8A0D-C6C67F4D4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522" y="868687"/>
            <a:ext cx="7543800" cy="1450757"/>
          </a:xfrm>
        </p:spPr>
        <p:txBody>
          <a:bodyPr/>
          <a:lstStyle/>
          <a:p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"/>
                <a:ea typeface="+mj-lt"/>
                <a:cs typeface="+mj-lt"/>
              </a:rPr>
              <a:t>Sharding</a:t>
            </a:r>
            <a:endParaRPr lang="en-US" err="1">
              <a:solidFill>
                <a:schemeClr val="tx1">
                  <a:lumMod val="85000"/>
                  <a:lumOff val="15000"/>
                </a:schemeClr>
              </a:solidFill>
              <a:latin typeface="Times"/>
              <a:ea typeface="+mj-lt"/>
              <a:cs typeface="+mj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CABF723-5284-4B54-AA21-15BAEA79A1E4}"/>
              </a:ext>
            </a:extLst>
          </p:cNvPr>
          <p:cNvSpPr/>
          <p:nvPr/>
        </p:nvSpPr>
        <p:spPr>
          <a:xfrm>
            <a:off x="732632" y="3199343"/>
            <a:ext cx="2468562" cy="124883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Beacon Chain + Ethereum </a:t>
            </a:r>
            <a:r>
              <a:rPr lang="en-US" sz="2000" b="1" err="1">
                <a:cs typeface="Calibri"/>
              </a:rPr>
              <a:t>Mainnet</a:t>
            </a:r>
            <a:endParaRPr lang="en-US" sz="2000" err="1">
              <a:cs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3C900CC-C5EC-4693-858D-CA57105C1B22}"/>
              </a:ext>
            </a:extLst>
          </p:cNvPr>
          <p:cNvSpPr/>
          <p:nvPr/>
        </p:nvSpPr>
        <p:spPr>
          <a:xfrm>
            <a:off x="3845718" y="3213101"/>
            <a:ext cx="1057275" cy="1247775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Shard Chain</a:t>
            </a:r>
            <a:endParaRPr lang="en-US" b="1">
              <a:cs typeface="Calibri" panose="020F0502020204030204"/>
            </a:endParaRPr>
          </a:p>
        </p:txBody>
      </p:sp>
      <p:pic>
        <p:nvPicPr>
          <p:cNvPr id="8" name="Graphic 4" descr="Close with solid fill">
            <a:extLst>
              <a:ext uri="{FF2B5EF4-FFF2-40B4-BE49-F238E27FC236}">
                <a16:creationId xmlns="" xmlns:a16="http://schemas.microsoft.com/office/drawing/2014/main" id="{FB25615E-00CF-40D8-8125-108412EE3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0000">
            <a:off x="3308822" y="3651722"/>
            <a:ext cx="493184" cy="369888"/>
          </a:xfrm>
          <a:prstGeom prst="rect">
            <a:avLst/>
          </a:prstGeom>
        </p:spPr>
      </p:pic>
      <p:pic>
        <p:nvPicPr>
          <p:cNvPr id="10" name="Picture 6" descr="Text&#10;&#10;Description automatically generated">
            <a:extLst>
              <a:ext uri="{FF2B5EF4-FFF2-40B4-BE49-F238E27FC236}">
                <a16:creationId xmlns="" xmlns:a16="http://schemas.microsoft.com/office/drawing/2014/main" id="{154D7EB3-FC0B-4BE8-ADC9-0DE9CA884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2862" y="3425458"/>
            <a:ext cx="398463" cy="76908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A5E7A90-C5E8-410E-A70B-E6C1ECD79805}"/>
              </a:ext>
            </a:extLst>
          </p:cNvPr>
          <p:cNvSpPr/>
          <p:nvPr/>
        </p:nvSpPr>
        <p:spPr>
          <a:xfrm>
            <a:off x="5630069" y="3178177"/>
            <a:ext cx="3111500" cy="124883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cs typeface="Calibri"/>
              </a:rPr>
              <a:t>Beacon Chain + Ethereum </a:t>
            </a:r>
            <a:r>
              <a:rPr lang="en-US" sz="2000" b="1" err="1">
                <a:cs typeface="Calibri"/>
              </a:rPr>
              <a:t>Mainnet</a:t>
            </a:r>
            <a:r>
              <a:rPr lang="en-US" sz="2000" b="1">
                <a:cs typeface="Calibri"/>
              </a:rPr>
              <a:t> +Shard Chain</a:t>
            </a:r>
            <a:endParaRPr lang="en-US" sz="2000" err="1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5338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9011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BD0D96CA-E432-42AD-9036-3B9DF31CF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" y="-3175"/>
            <a:ext cx="9146450" cy="68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11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1718</Words>
  <Application>Microsoft Office PowerPoint</Application>
  <PresentationFormat>On-screen Show (4:3)</PresentationFormat>
  <Paragraphs>567</Paragraphs>
  <Slides>147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147</vt:i4>
      </vt:variant>
    </vt:vector>
  </HeadingPairs>
  <TitlesOfParts>
    <vt:vector size="148" baseType="lpstr">
      <vt:lpstr>Office Theme</vt:lpstr>
      <vt:lpstr>Ethereum</vt:lpstr>
      <vt:lpstr>Contents – Module C</vt:lpstr>
      <vt:lpstr>Ethereum</vt:lpstr>
      <vt:lpstr>PowerPoint Presentation</vt:lpstr>
      <vt:lpstr>PowerPoint Presentation</vt:lpstr>
      <vt:lpstr>What is Ethereum?</vt:lpstr>
      <vt:lpstr>PowerPoint Presentation</vt:lpstr>
      <vt:lpstr>Ethereum Nodes</vt:lpstr>
      <vt:lpstr>Ethereum Nodes</vt:lpstr>
      <vt:lpstr>Types of Nodes</vt:lpstr>
      <vt:lpstr>Full Node</vt:lpstr>
      <vt:lpstr>Light Node</vt:lpstr>
      <vt:lpstr>Archive Node</vt:lpstr>
      <vt:lpstr>PowerPoint Presentation</vt:lpstr>
      <vt:lpstr>Ethereum Accounts</vt:lpstr>
      <vt:lpstr>Ethereum Accounts</vt:lpstr>
      <vt:lpstr>Types of Ethereum Accounts</vt:lpstr>
      <vt:lpstr>Externally Owned Account(EOA)</vt:lpstr>
      <vt:lpstr>Contract Account (CA)</vt:lpstr>
      <vt:lpstr>EOA   VS   CA</vt:lpstr>
      <vt:lpstr>PowerPoint Presentation</vt:lpstr>
      <vt:lpstr>Smart Contract</vt:lpstr>
      <vt:lpstr>Smart Contract</vt:lpstr>
      <vt:lpstr>PowerPoint Presentation</vt:lpstr>
      <vt:lpstr>Smart Contract</vt:lpstr>
      <vt:lpstr>Smart Contract</vt:lpstr>
      <vt:lpstr>Smart Contract</vt:lpstr>
      <vt:lpstr>Smart Contract</vt:lpstr>
      <vt:lpstr>Smart Contract</vt:lpstr>
      <vt:lpstr>Smart Contract</vt:lpstr>
      <vt:lpstr>Smart Contract</vt:lpstr>
      <vt:lpstr>Smart Contract</vt:lpstr>
      <vt:lpstr>PowerPoint Presentation</vt:lpstr>
      <vt:lpstr>Decentralized Apps(Dapps)</vt:lpstr>
      <vt:lpstr> Decentralized Apps(Dapps)</vt:lpstr>
      <vt:lpstr>PowerPoint Presentation</vt:lpstr>
      <vt:lpstr>   Decentralized Apps(Dapps) </vt:lpstr>
      <vt:lpstr>PowerPoint Presentation</vt:lpstr>
      <vt:lpstr>Decentralized Apps(Dapps)</vt:lpstr>
      <vt:lpstr>PowerPoint Presentation</vt:lpstr>
      <vt:lpstr>Decentralized Apps(Dapps)</vt:lpstr>
      <vt:lpstr>PowerPoint Presentation</vt:lpstr>
      <vt:lpstr>PowerPoint Presentation</vt:lpstr>
      <vt:lpstr>PowerPoint Presentation</vt:lpstr>
      <vt:lpstr>PowerPoint Presentation</vt:lpstr>
      <vt:lpstr>  Ethereum Virtual Machine</vt:lpstr>
      <vt:lpstr>PowerPoint Presentation</vt:lpstr>
      <vt:lpstr>PowerPoint Presentation</vt:lpstr>
      <vt:lpstr>Ethereum Gas</vt:lpstr>
      <vt:lpstr>Ethereum Gas</vt:lpstr>
      <vt:lpstr>Ethereum Gas </vt:lpstr>
      <vt:lpstr>Ethereum Gas</vt:lpstr>
      <vt:lpstr>Ethereum Gas</vt:lpstr>
      <vt:lpstr>PowerPoint Presentation</vt:lpstr>
      <vt:lpstr>PowerPoint Presentation</vt:lpstr>
      <vt:lpstr>Gas Price</vt:lpstr>
      <vt:lpstr>Gas Price</vt:lpstr>
      <vt:lpstr>Gas Price </vt:lpstr>
      <vt:lpstr>Gas Price </vt:lpstr>
      <vt:lpstr>Gas Price </vt:lpstr>
      <vt:lpstr>Gas Price </vt:lpstr>
      <vt:lpstr>PowerPoint Presentation</vt:lpstr>
      <vt:lpstr>Gas Price </vt:lpstr>
      <vt:lpstr>PowerPoint Presentation</vt:lpstr>
      <vt:lpstr>PowerPoint Presentation</vt:lpstr>
      <vt:lpstr>Gas Limit</vt:lpstr>
      <vt:lpstr>Gas Limit</vt:lpstr>
      <vt:lpstr>Gas Limit</vt:lpstr>
      <vt:lpstr>PowerPoint Presentation</vt:lpstr>
      <vt:lpstr>Gas Limit</vt:lpstr>
      <vt:lpstr>Gas Limit</vt:lpstr>
      <vt:lpstr>Gas Limit</vt:lpstr>
      <vt:lpstr>Gas Limit</vt:lpstr>
      <vt:lpstr>PowerPoint Presentation</vt:lpstr>
      <vt:lpstr>PowerPoint Presentation</vt:lpstr>
      <vt:lpstr>PowerPoint Presentation</vt:lpstr>
      <vt:lpstr>ETH 2.0</vt:lpstr>
      <vt:lpstr>Proof of Stake</vt:lpstr>
      <vt:lpstr>Proof of Stake</vt:lpstr>
      <vt:lpstr>Proof of Stake</vt:lpstr>
      <vt:lpstr>Proof of Stake</vt:lpstr>
      <vt:lpstr>Proof of Stake</vt:lpstr>
      <vt:lpstr>POW vs POS</vt:lpstr>
      <vt:lpstr>PowerPoint Presentation</vt:lpstr>
      <vt:lpstr>PowerPoint Presentation</vt:lpstr>
      <vt:lpstr>Sharding</vt:lpstr>
      <vt:lpstr>Consensus Protocol</vt:lpstr>
      <vt:lpstr>Consensus Protocol</vt:lpstr>
      <vt:lpstr>Consensus Protocol</vt:lpstr>
      <vt:lpstr>Consensus Protocol</vt:lpstr>
      <vt:lpstr>Consensus Protocol</vt:lpstr>
      <vt:lpstr>Consensus Protocol</vt:lpstr>
      <vt:lpstr>Sharding</vt:lpstr>
      <vt:lpstr>Sharding</vt:lpstr>
      <vt:lpstr>Major benfits</vt:lpstr>
      <vt:lpstr> Sharding</vt:lpstr>
      <vt:lpstr>Sharding </vt:lpstr>
      <vt:lpstr>PowerPoint Presentation</vt:lpstr>
      <vt:lpstr>PowerPoint Presentation</vt:lpstr>
      <vt:lpstr>PowerPoint Presentation</vt:lpstr>
      <vt:lpstr>Decentralized Autonomous Organization (DAOs)</vt:lpstr>
      <vt:lpstr>Decentralized Autonomous Organization (DAOs)</vt:lpstr>
      <vt:lpstr>DAO vs Organization</vt:lpstr>
      <vt:lpstr>Decentralized Autonomous Organization (DAOs)</vt:lpstr>
      <vt:lpstr>Decentralized Autonomous Organization (DAOs)</vt:lpstr>
      <vt:lpstr>PowerPoint Presentation</vt:lpstr>
      <vt:lpstr>PowerPoint Presentation</vt:lpstr>
      <vt:lpstr>The DAO Attack</vt:lpstr>
      <vt:lpstr>The DAO Attack</vt:lpstr>
      <vt:lpstr>The DAO Attack</vt:lpstr>
      <vt:lpstr>PowerPoint Presentation</vt:lpstr>
      <vt:lpstr>PowerPoint Presentation</vt:lpstr>
      <vt:lpstr>Hard Fork</vt:lpstr>
      <vt:lpstr>Hard Fork</vt:lpstr>
      <vt:lpstr>Hard Fork</vt:lpstr>
      <vt:lpstr>Hard Fork</vt:lpstr>
      <vt:lpstr>Hard Fork</vt:lpstr>
      <vt:lpstr>Hard Fork</vt:lpstr>
      <vt:lpstr>Hard Fork</vt:lpstr>
      <vt:lpstr>Hard Fork</vt:lpstr>
      <vt:lpstr>PowerPoint Presentation</vt:lpstr>
      <vt:lpstr>PowerPoint Presentation</vt:lpstr>
      <vt:lpstr>Soft Fork</vt:lpstr>
      <vt:lpstr>Hard Fork</vt:lpstr>
      <vt:lpstr>Soft Fork</vt:lpstr>
      <vt:lpstr>Soft Fork</vt:lpstr>
      <vt:lpstr>Soft Fork</vt:lpstr>
      <vt:lpstr>Soft Fork</vt:lpstr>
      <vt:lpstr>Soft Fork</vt:lpstr>
      <vt:lpstr>Soft Fork</vt:lpstr>
      <vt:lpstr>PowerPoint Presentation</vt:lpstr>
      <vt:lpstr>The DAO Attack</vt:lpstr>
      <vt:lpstr>ICO's</vt:lpstr>
      <vt:lpstr>Token</vt:lpstr>
      <vt:lpstr>Initial Coin Offering (ICO)</vt:lpstr>
      <vt:lpstr>Initial Coin Offering (ICO)</vt:lpstr>
      <vt:lpstr>PowerPoint Presentation</vt:lpstr>
      <vt:lpstr>PowerPoint Presentation</vt:lpstr>
      <vt:lpstr>Alt Coins</vt:lpstr>
      <vt:lpstr>Alt Coins</vt:lpstr>
      <vt:lpstr>What is the need of Alt Coins ?</vt:lpstr>
      <vt:lpstr>PowerPoint Presentation</vt:lpstr>
      <vt:lpstr>Mode of Contact</vt:lpstr>
      <vt:lpstr>PowerPoint Presentation</vt:lpstr>
      <vt:lpstr>PowerPoint Presentation</vt:lpstr>
      <vt:lpstr>PowerPoint Presentation</vt:lpstr>
      <vt:lpstr>Properties of Blockchain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Ethereum</dc:title>
  <dc:creator>User</dc:creator>
  <cp:lastModifiedBy>User</cp:lastModifiedBy>
  <cp:revision>1</cp:revision>
  <dcterms:created xsi:type="dcterms:W3CDTF">2023-04-10T06:44:54Z</dcterms:created>
  <dcterms:modified xsi:type="dcterms:W3CDTF">2023-04-10T06:46:21Z</dcterms:modified>
</cp:coreProperties>
</file>