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66" r:id="rId4"/>
    <p:sldId id="267" r:id="rId5"/>
    <p:sldId id="258" r:id="rId6"/>
    <p:sldId id="259" r:id="rId7"/>
    <p:sldId id="260" r:id="rId8"/>
    <p:sldId id="300" r:id="rId9"/>
    <p:sldId id="261" r:id="rId10"/>
    <p:sldId id="263" r:id="rId11"/>
    <p:sldId id="265" r:id="rId12"/>
    <p:sldId id="262" r:id="rId13"/>
    <p:sldId id="264" r:id="rId14"/>
    <p:sldId id="269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01" r:id="rId33"/>
    <p:sldId id="268" r:id="rId34"/>
    <p:sldId id="270" r:id="rId35"/>
    <p:sldId id="271" r:id="rId36"/>
    <p:sldId id="272" r:id="rId37"/>
    <p:sldId id="273" r:id="rId38"/>
    <p:sldId id="274" r:id="rId39"/>
    <p:sldId id="275" r:id="rId40"/>
    <p:sldId id="276" r:id="rId41"/>
    <p:sldId id="277" r:id="rId42"/>
    <p:sldId id="287" r:id="rId43"/>
    <p:sldId id="281" r:id="rId44"/>
    <p:sldId id="282" r:id="rId45"/>
    <p:sldId id="280" r:id="rId46"/>
    <p:sldId id="283" r:id="rId47"/>
    <p:sldId id="284" r:id="rId48"/>
    <p:sldId id="288" r:id="rId49"/>
    <p:sldId id="289" r:id="rId50"/>
    <p:sldId id="290" r:id="rId51"/>
    <p:sldId id="291" r:id="rId52"/>
    <p:sldId id="292" r:id="rId53"/>
    <p:sldId id="293" r:id="rId54"/>
    <p:sldId id="294" r:id="rId55"/>
    <p:sldId id="295" r:id="rId56"/>
    <p:sldId id="296" r:id="rId57"/>
    <p:sldId id="297" r:id="rId58"/>
    <p:sldId id="317" r:id="rId59"/>
    <p:sldId id="318" r:id="rId60"/>
    <p:sldId id="319" r:id="rId61"/>
    <p:sldId id="320" r:id="rId62"/>
    <p:sldId id="298" r:id="rId63"/>
    <p:sldId id="299" r:id="rId64"/>
    <p:sldId id="321" r:id="rId65"/>
    <p:sldId id="389" r:id="rId66"/>
    <p:sldId id="390" r:id="rId67"/>
    <p:sldId id="391" r:id="rId68"/>
    <p:sldId id="392" r:id="rId69"/>
    <p:sldId id="393" r:id="rId70"/>
    <p:sldId id="394" r:id="rId71"/>
    <p:sldId id="395" r:id="rId72"/>
    <p:sldId id="396" r:id="rId73"/>
    <p:sldId id="397" r:id="rId74"/>
    <p:sldId id="398" r:id="rId75"/>
    <p:sldId id="353" r:id="rId76"/>
    <p:sldId id="373" r:id="rId77"/>
    <p:sldId id="374" r:id="rId78"/>
    <p:sldId id="375" r:id="rId79"/>
    <p:sldId id="376" r:id="rId80"/>
    <p:sldId id="378" r:id="rId81"/>
    <p:sldId id="379" r:id="rId82"/>
    <p:sldId id="380" r:id="rId83"/>
    <p:sldId id="381" r:id="rId84"/>
    <p:sldId id="382" r:id="rId85"/>
    <p:sldId id="383" r:id="rId86"/>
    <p:sldId id="384" r:id="rId87"/>
    <p:sldId id="385" r:id="rId88"/>
    <p:sldId id="386" r:id="rId89"/>
    <p:sldId id="387" r:id="rId90"/>
    <p:sldId id="388" r:id="rId91"/>
    <p:sldId id="372" r:id="rId92"/>
    <p:sldId id="399" r:id="rId93"/>
    <p:sldId id="401" r:id="rId94"/>
    <p:sldId id="402" r:id="rId95"/>
    <p:sldId id="403" r:id="rId96"/>
    <p:sldId id="404" r:id="rId97"/>
    <p:sldId id="405" r:id="rId98"/>
    <p:sldId id="406" r:id="rId99"/>
    <p:sldId id="407" r:id="rId100"/>
    <p:sldId id="408" r:id="rId101"/>
    <p:sldId id="302" r:id="rId102"/>
    <p:sldId id="311" r:id="rId103"/>
    <p:sldId id="304" r:id="rId104"/>
    <p:sldId id="313" r:id="rId105"/>
    <p:sldId id="314" r:id="rId106"/>
    <p:sldId id="315" r:id="rId107"/>
    <p:sldId id="322" r:id="rId108"/>
    <p:sldId id="316" r:id="rId109"/>
    <p:sldId id="323" r:id="rId110"/>
    <p:sldId id="324" r:id="rId111"/>
    <p:sldId id="310" r:id="rId112"/>
    <p:sldId id="303" r:id="rId113"/>
    <p:sldId id="312" r:id="rId114"/>
    <p:sldId id="305" r:id="rId115"/>
    <p:sldId id="306" r:id="rId116"/>
    <p:sldId id="307" r:id="rId117"/>
    <p:sldId id="308" r:id="rId118"/>
    <p:sldId id="309" r:id="rId119"/>
    <p:sldId id="335" r:id="rId120"/>
    <p:sldId id="325" r:id="rId121"/>
    <p:sldId id="326" r:id="rId122"/>
    <p:sldId id="327" r:id="rId123"/>
    <p:sldId id="328" r:id="rId124"/>
    <p:sldId id="329" r:id="rId125"/>
    <p:sldId id="330" r:id="rId126"/>
    <p:sldId id="332" r:id="rId127"/>
    <p:sldId id="331" r:id="rId128"/>
    <p:sldId id="333" r:id="rId129"/>
    <p:sldId id="334" r:id="rId130"/>
    <p:sldId id="409" r:id="rId131"/>
    <p:sldId id="410" r:id="rId132"/>
    <p:sldId id="411" r:id="rId133"/>
    <p:sldId id="412" r:id="rId134"/>
    <p:sldId id="413" r:id="rId135"/>
    <p:sldId id="414" r:id="rId136"/>
    <p:sldId id="415" r:id="rId137"/>
    <p:sldId id="416" r:id="rId138"/>
    <p:sldId id="417" r:id="rId139"/>
    <p:sldId id="418" r:id="rId140"/>
    <p:sldId id="419" r:id="rId141"/>
    <p:sldId id="420" r:id="rId142"/>
    <p:sldId id="421" r:id="rId143"/>
    <p:sldId id="422" r:id="rId144"/>
    <p:sldId id="423" r:id="rId145"/>
    <p:sldId id="424" r:id="rId146"/>
    <p:sldId id="425" r:id="rId147"/>
    <p:sldId id="426" r:id="rId148"/>
    <p:sldId id="354" r:id="rId149"/>
    <p:sldId id="355" r:id="rId150"/>
    <p:sldId id="356" r:id="rId151"/>
    <p:sldId id="357" r:id="rId152"/>
    <p:sldId id="358" r:id="rId153"/>
    <p:sldId id="359" r:id="rId154"/>
    <p:sldId id="360" r:id="rId155"/>
    <p:sldId id="361" r:id="rId156"/>
    <p:sldId id="362" r:id="rId157"/>
    <p:sldId id="363" r:id="rId158"/>
    <p:sldId id="364" r:id="rId159"/>
    <p:sldId id="365" r:id="rId160"/>
    <p:sldId id="366" r:id="rId161"/>
    <p:sldId id="367" r:id="rId162"/>
    <p:sldId id="368" r:id="rId163"/>
    <p:sldId id="369" r:id="rId164"/>
    <p:sldId id="370" r:id="rId165"/>
    <p:sldId id="371" r:id="rId166"/>
    <p:sldId id="427" r:id="rId167"/>
    <p:sldId id="428" r:id="rId168"/>
    <p:sldId id="429" r:id="rId169"/>
    <p:sldId id="430" r:id="rId170"/>
    <p:sldId id="431" r:id="rId171"/>
    <p:sldId id="442" r:id="rId172"/>
    <p:sldId id="443" r:id="rId173"/>
    <p:sldId id="444" r:id="rId174"/>
    <p:sldId id="445" r:id="rId175"/>
    <p:sldId id="446" r:id="rId176"/>
    <p:sldId id="447" r:id="rId177"/>
    <p:sldId id="448" r:id="rId178"/>
    <p:sldId id="449" r:id="rId179"/>
    <p:sldId id="450" r:id="rId18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A111915-BE36-4E01-A7E5-04B1672EAD32}" styleName="浅色样式 2 - 强调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59" Type="http://schemas.openxmlformats.org/officeDocument/2006/relationships/slide" Target="slides/slide158.xml"/><Relationship Id="rId170" Type="http://schemas.openxmlformats.org/officeDocument/2006/relationships/slide" Target="slides/slide169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81" Type="http://schemas.openxmlformats.org/officeDocument/2006/relationships/presProps" Target="presProps.xml"/><Relationship Id="rId22" Type="http://schemas.openxmlformats.org/officeDocument/2006/relationships/slide" Target="slides/slide21.xml"/><Relationship Id="rId43" Type="http://schemas.openxmlformats.org/officeDocument/2006/relationships/slide" Target="slides/slide42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139" Type="http://schemas.openxmlformats.org/officeDocument/2006/relationships/slide" Target="slides/slide138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71" Type="http://schemas.openxmlformats.org/officeDocument/2006/relationships/slide" Target="slides/slide170.xml"/><Relationship Id="rId12" Type="http://schemas.openxmlformats.org/officeDocument/2006/relationships/slide" Target="slides/slide11.xml"/><Relationship Id="rId33" Type="http://schemas.openxmlformats.org/officeDocument/2006/relationships/slide" Target="slides/slide32.xml"/><Relationship Id="rId108" Type="http://schemas.openxmlformats.org/officeDocument/2006/relationships/slide" Target="slides/slide107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5" Type="http://schemas.openxmlformats.org/officeDocument/2006/relationships/slide" Target="slides/slide74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61" Type="http://schemas.openxmlformats.org/officeDocument/2006/relationships/slide" Target="slides/slide160.xml"/><Relationship Id="rId182" Type="http://schemas.openxmlformats.org/officeDocument/2006/relationships/viewProps" Target="viewProps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72" Type="http://schemas.openxmlformats.org/officeDocument/2006/relationships/slide" Target="slides/slide171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183" Type="http://schemas.openxmlformats.org/officeDocument/2006/relationships/theme" Target="theme/theme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tableStyles" Target="tableStyles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slide" Target="slides/slide178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80" Type="http://schemas.openxmlformats.org/officeDocument/2006/relationships/slide" Target="slides/slide179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75" Type="http://schemas.openxmlformats.org/officeDocument/2006/relationships/slide" Target="slides/slide174.xml"/><Relationship Id="rId16" Type="http://schemas.openxmlformats.org/officeDocument/2006/relationships/slide" Target="slides/slide15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Relationship Id="rId165" Type="http://schemas.openxmlformats.org/officeDocument/2006/relationships/slide" Target="slides/slide164.xml"/><Relationship Id="rId27" Type="http://schemas.openxmlformats.org/officeDocument/2006/relationships/slide" Target="slides/slide26.xml"/><Relationship Id="rId48" Type="http://schemas.openxmlformats.org/officeDocument/2006/relationships/slide" Target="slides/slide47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34" Type="http://schemas.openxmlformats.org/officeDocument/2006/relationships/slide" Target="slides/slide133.xml"/><Relationship Id="rId80" Type="http://schemas.openxmlformats.org/officeDocument/2006/relationships/slide" Target="slides/slide79.xml"/><Relationship Id="rId155" Type="http://schemas.openxmlformats.org/officeDocument/2006/relationships/slide" Target="slides/slide154.xml"/><Relationship Id="rId176" Type="http://schemas.openxmlformats.org/officeDocument/2006/relationships/slide" Target="slides/slide175.xml"/><Relationship Id="rId17" Type="http://schemas.openxmlformats.org/officeDocument/2006/relationships/slide" Target="slides/slide16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24" Type="http://schemas.openxmlformats.org/officeDocument/2006/relationships/slide" Target="slides/slide123.xml"/><Relationship Id="rId70" Type="http://schemas.openxmlformats.org/officeDocument/2006/relationships/slide" Target="slides/slide69.xml"/><Relationship Id="rId91" Type="http://schemas.openxmlformats.org/officeDocument/2006/relationships/slide" Target="slides/slide90.xml"/><Relationship Id="rId145" Type="http://schemas.openxmlformats.org/officeDocument/2006/relationships/slide" Target="slides/slide144.xml"/><Relationship Id="rId166" Type="http://schemas.openxmlformats.org/officeDocument/2006/relationships/slide" Target="slides/slide165.xml"/><Relationship Id="rId1" Type="http://schemas.openxmlformats.org/officeDocument/2006/relationships/slideMaster" Target="slideMasters/slideMaster1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5923F103-BC34-4FE4-A40E-EDDEECFDA5D0}" type="datetimeFigureOut">
              <a:rPr lang="en-US" dirty="0"/>
              <a:pPr/>
              <a:t>1/30/2020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A1CC3-2375-41D4-9E03-427CAF2A4C1A}" type="datetimeFigureOut">
              <a:rPr lang="en-US" dirty="0"/>
              <a:t>1/30/2020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16868-8199-4C2C-A5B1-63AEE139F88E}" type="datetimeFigureOut">
              <a:rPr lang="en-US" dirty="0"/>
              <a:t>1/30/2020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9FF7F-6988-44CC-821B-644E70CD2F73}" type="datetimeFigureOut">
              <a:rPr lang="en-US" dirty="0"/>
              <a:t>1/30/2020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2C299-16B2-4475-990D-751901EACC14}" type="datetimeFigureOut">
              <a:rPr lang="en-US" dirty="0"/>
              <a:t>1/30/2020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86839-B9D8-4651-8783-F325ECE74E65}" type="datetimeFigureOut">
              <a:rPr lang="en-US" dirty="0"/>
              <a:t>1/30/2020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图片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84F64-32F6-45C5-931F-ADC1662401D0}" type="datetimeFigureOut">
              <a:rPr lang="en-US" dirty="0"/>
              <a:t>1/30/2020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53086D93-FCAC-47E0-A2EE-787E62CA814C}" type="datetimeFigureOut">
              <a:rPr lang="en-US" dirty="0"/>
              <a:t>1/30/2020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CDA879A6-0FD0-4734-A311-86BFCA472E6E}" type="datetimeFigureOut">
              <a:rPr lang="en-US" dirty="0"/>
              <a:t>1/30/2020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9CA7B-DFD4-44B5-8C60-D14B8CD1FB59}" type="datetimeFigureOut">
              <a:rPr lang="en-US" dirty="0"/>
              <a:t>1/30/2020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E6425-0181-43F2-84FC-787E803FD2F8}" type="datetimeFigureOut">
              <a:rPr lang="en-US" dirty="0"/>
              <a:t>1/30/2020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B8791-F1B0-41E7-B7FD-A781E65C4266}" type="datetimeFigureOut">
              <a:rPr lang="en-US" dirty="0"/>
              <a:t>1/30/2020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D63B2-E120-4ED8-B27B-C685F510A5FE}" type="datetimeFigureOut">
              <a:rPr lang="en-US" dirty="0"/>
              <a:t>1/30/2020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18ACC-A947-437B-A130-35BD54FDF1E9}" type="datetimeFigureOut">
              <a:rPr lang="en-US" dirty="0"/>
              <a:t>1/30/2020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D7E02-BCB8-4D50-A234-369438C08659}" type="datetimeFigureOut">
              <a:rPr lang="en-US" dirty="0"/>
              <a:t>1/30/2020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86A4C-8E40-4F87-A4F0-01A0687C5742}" type="datetimeFigureOut">
              <a:rPr lang="en-US" dirty="0"/>
              <a:t>1/30/2020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72C73-2D91-4E12-BA25-F0AA0C03599B}" type="datetimeFigureOut">
              <a:rPr lang="en-US" dirty="0"/>
              <a:t>1/30/2020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2BE451C3-0FF4-47C4-B829-773ADF60F88C}" type="datetimeFigureOut">
              <a:rPr lang="en-US" dirty="0"/>
              <a:t>1/30/2020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3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72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/Relationships>
</file>

<file path=ppt/slides/_rels/slide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/Relationships>
</file>

<file path=ppt/slides/_rels/slide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/Relationships>
</file>

<file path=ppt/slides/_rels/slide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/Relationships>
</file>

<file path=ppt/slides/_rels/slide1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.xml"/></Relationships>
</file>

<file path=ppt/slides/_rels/slide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/Relationships>
</file>

<file path=ppt/slides/_rels/slide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/Relationships>
</file>

<file path=ppt/slides/_rels/slide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/Relationships>
</file>

<file path=ppt/slides/_rels/slide1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.xml"/></Relationships>
</file>

<file path=ppt/slides/_rels/slide1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/Relationships>
</file>

<file path=ppt/slides/_rels/slide1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F5665F2-1A8E-43AA-B4C5-0EFD99F5F68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怎样实现动态界面（</a:t>
            </a:r>
            <a:r>
              <a:rPr lang="en-US" altLang="zh-CN" dirty="0"/>
              <a:t>C/S</a:t>
            </a:r>
            <a:r>
              <a:rPr lang="zh-CN" altLang="en-US" dirty="0"/>
              <a:t>和</a:t>
            </a:r>
            <a:r>
              <a:rPr lang="en-US" altLang="zh-CN" dirty="0"/>
              <a:t>B/S</a:t>
            </a:r>
            <a:r>
              <a:rPr lang="zh-CN" altLang="en-US" dirty="0"/>
              <a:t>方式）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94E0C86-921A-45DF-99D9-827725F7B9E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/>
              <a:t>2020-01-30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714550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081CFDE-A6C1-4A2F-A3E0-7C4AC0F15A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WebDW2.0</a:t>
            </a:r>
            <a:r>
              <a:rPr lang="zh-CN" altLang="en-US" dirty="0"/>
              <a:t>的系统架构（</a:t>
            </a:r>
            <a:r>
              <a:rPr lang="en-US" altLang="zh-CN" dirty="0"/>
              <a:t>1</a:t>
            </a:r>
            <a:r>
              <a:rPr lang="zh-CN" altLang="en-US" dirty="0"/>
              <a:t>）</a:t>
            </a:r>
          </a:p>
        </p:txBody>
      </p:sp>
      <p:sp>
        <p:nvSpPr>
          <p:cNvPr id="4" name="流程图: 多文档 3">
            <a:extLst>
              <a:ext uri="{FF2B5EF4-FFF2-40B4-BE49-F238E27FC236}">
                <a16:creationId xmlns:a16="http://schemas.microsoft.com/office/drawing/2014/main" id="{13510A36-BABA-4210-AB39-40A2BF1B7B28}"/>
              </a:ext>
            </a:extLst>
          </p:cNvPr>
          <p:cNvSpPr/>
          <p:nvPr/>
        </p:nvSpPr>
        <p:spPr>
          <a:xfrm>
            <a:off x="4964954" y="5797690"/>
            <a:ext cx="1921565" cy="794124"/>
          </a:xfrm>
          <a:prstGeom prst="flowChartMultidocumen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数据窗口文件</a:t>
            </a:r>
          </a:p>
        </p:txBody>
      </p:sp>
      <p:sp>
        <p:nvSpPr>
          <p:cNvPr id="5" name="流程图: 可选过程 4">
            <a:extLst>
              <a:ext uri="{FF2B5EF4-FFF2-40B4-BE49-F238E27FC236}">
                <a16:creationId xmlns:a16="http://schemas.microsoft.com/office/drawing/2014/main" id="{51CC0096-8F6C-4A5B-9BFE-F3CA154B2092}"/>
              </a:ext>
            </a:extLst>
          </p:cNvPr>
          <p:cNvSpPr/>
          <p:nvPr/>
        </p:nvSpPr>
        <p:spPr>
          <a:xfrm>
            <a:off x="530087" y="2945298"/>
            <a:ext cx="2517913" cy="706964"/>
          </a:xfrm>
          <a:prstGeom prst="flowChartAlternateProces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err="1"/>
              <a:t>Webdw</a:t>
            </a:r>
            <a:r>
              <a:rPr lang="en-US" altLang="zh-CN" sz="1400" dirty="0"/>
              <a:t>-VB client</a:t>
            </a:r>
            <a:endParaRPr lang="zh-CN" altLang="en-US" sz="1400" dirty="0"/>
          </a:p>
        </p:txBody>
      </p:sp>
      <p:sp>
        <p:nvSpPr>
          <p:cNvPr id="6" name="流程图: 可选过程 5">
            <a:extLst>
              <a:ext uri="{FF2B5EF4-FFF2-40B4-BE49-F238E27FC236}">
                <a16:creationId xmlns:a16="http://schemas.microsoft.com/office/drawing/2014/main" id="{9C9EACE7-CEE6-4D11-92C5-7334D39EF4E0}"/>
              </a:ext>
            </a:extLst>
          </p:cNvPr>
          <p:cNvSpPr/>
          <p:nvPr/>
        </p:nvSpPr>
        <p:spPr>
          <a:xfrm>
            <a:off x="3407824" y="2945296"/>
            <a:ext cx="2517913" cy="706964"/>
          </a:xfrm>
          <a:prstGeom prst="flowChartAlternateProces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err="1"/>
              <a:t>Webdw</a:t>
            </a:r>
            <a:r>
              <a:rPr lang="en-US" altLang="zh-CN" sz="1400" dirty="0"/>
              <a:t>-JAVA</a:t>
            </a:r>
            <a:endParaRPr lang="zh-CN" altLang="en-US" sz="1400" dirty="0"/>
          </a:p>
        </p:txBody>
      </p:sp>
      <p:sp>
        <p:nvSpPr>
          <p:cNvPr id="7" name="流程图: 可选过程 6">
            <a:extLst>
              <a:ext uri="{FF2B5EF4-FFF2-40B4-BE49-F238E27FC236}">
                <a16:creationId xmlns:a16="http://schemas.microsoft.com/office/drawing/2014/main" id="{7FA254B8-C065-4D7D-8112-38E3C4A19342}"/>
              </a:ext>
            </a:extLst>
          </p:cNvPr>
          <p:cNvSpPr/>
          <p:nvPr/>
        </p:nvSpPr>
        <p:spPr>
          <a:xfrm>
            <a:off x="6285561" y="2945297"/>
            <a:ext cx="2517913" cy="706964"/>
          </a:xfrm>
          <a:prstGeom prst="flowChartAlternateProces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err="1"/>
              <a:t>Webdw</a:t>
            </a:r>
            <a:r>
              <a:rPr lang="en-US" altLang="zh-CN" sz="1400" dirty="0"/>
              <a:t>-JS</a:t>
            </a:r>
            <a:endParaRPr lang="zh-CN" altLang="en-US" sz="1400" dirty="0"/>
          </a:p>
        </p:txBody>
      </p:sp>
      <p:sp>
        <p:nvSpPr>
          <p:cNvPr id="8" name="流程图: 可选过程 7">
            <a:extLst>
              <a:ext uri="{FF2B5EF4-FFF2-40B4-BE49-F238E27FC236}">
                <a16:creationId xmlns:a16="http://schemas.microsoft.com/office/drawing/2014/main" id="{212866D8-167E-4AD2-BB0F-143F2D75CA43}"/>
              </a:ext>
            </a:extLst>
          </p:cNvPr>
          <p:cNvSpPr/>
          <p:nvPr/>
        </p:nvSpPr>
        <p:spPr>
          <a:xfrm>
            <a:off x="9163298" y="2945296"/>
            <a:ext cx="2517913" cy="706964"/>
          </a:xfrm>
          <a:prstGeom prst="flowChartAlternateProces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err="1"/>
              <a:t>Webdw</a:t>
            </a:r>
            <a:r>
              <a:rPr lang="en-US" altLang="zh-CN" sz="1400" dirty="0"/>
              <a:t>-python</a:t>
            </a:r>
            <a:endParaRPr lang="zh-CN" altLang="en-US" sz="1400" dirty="0"/>
          </a:p>
        </p:txBody>
      </p:sp>
      <p:sp>
        <p:nvSpPr>
          <p:cNvPr id="9" name="流程图: 可选过程 8">
            <a:extLst>
              <a:ext uri="{FF2B5EF4-FFF2-40B4-BE49-F238E27FC236}">
                <a16:creationId xmlns:a16="http://schemas.microsoft.com/office/drawing/2014/main" id="{D6109CEC-3930-481A-8102-10D5B5547041}"/>
              </a:ext>
            </a:extLst>
          </p:cNvPr>
          <p:cNvSpPr/>
          <p:nvPr/>
        </p:nvSpPr>
        <p:spPr>
          <a:xfrm>
            <a:off x="2928730" y="4358310"/>
            <a:ext cx="6387547" cy="969064"/>
          </a:xfrm>
          <a:prstGeom prst="flowChartAlternateProces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err="1"/>
              <a:t>Webdw</a:t>
            </a:r>
            <a:r>
              <a:rPr lang="en-US" altLang="zh-CN" sz="1400" dirty="0"/>
              <a:t>-Server V2.0</a:t>
            </a:r>
          </a:p>
          <a:p>
            <a:pPr algn="ctr"/>
            <a:r>
              <a:rPr lang="zh-CN" altLang="en-US" sz="1400" dirty="0"/>
              <a:t>（数据窗口文件的解析工作在后端完成，前端不会直接获取数据窗口定义文件，得到的已经是一个标准化的界面定义字符串，前端仅负责进行界面渲染，不用解析了）</a:t>
            </a:r>
          </a:p>
        </p:txBody>
      </p:sp>
      <p:cxnSp>
        <p:nvCxnSpPr>
          <p:cNvPr id="13" name="连接符: 肘形 12">
            <a:extLst>
              <a:ext uri="{FF2B5EF4-FFF2-40B4-BE49-F238E27FC236}">
                <a16:creationId xmlns:a16="http://schemas.microsoft.com/office/drawing/2014/main" id="{B0FB3060-2E7F-4DC7-9982-E85B9D98EF15}"/>
              </a:ext>
            </a:extLst>
          </p:cNvPr>
          <p:cNvCxnSpPr>
            <a:cxnSpLocks/>
            <a:stCxn id="5" idx="2"/>
            <a:endCxn id="9" idx="0"/>
          </p:cNvCxnSpPr>
          <p:nvPr/>
        </p:nvCxnSpPr>
        <p:spPr>
          <a:xfrm rot="16200000" flipH="1">
            <a:off x="3602750" y="1838556"/>
            <a:ext cx="706048" cy="4333460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连接符: 肘形 15">
            <a:extLst>
              <a:ext uri="{FF2B5EF4-FFF2-40B4-BE49-F238E27FC236}">
                <a16:creationId xmlns:a16="http://schemas.microsoft.com/office/drawing/2014/main" id="{BE835458-3A26-4BC3-953D-8C555DB5393E}"/>
              </a:ext>
            </a:extLst>
          </p:cNvPr>
          <p:cNvCxnSpPr>
            <a:cxnSpLocks/>
            <a:stCxn id="6" idx="2"/>
            <a:endCxn id="9" idx="0"/>
          </p:cNvCxnSpPr>
          <p:nvPr/>
        </p:nvCxnSpPr>
        <p:spPr>
          <a:xfrm rot="16200000" flipH="1">
            <a:off x="5041617" y="3277423"/>
            <a:ext cx="706050" cy="1455723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连接符: 肘形 17">
            <a:extLst>
              <a:ext uri="{FF2B5EF4-FFF2-40B4-BE49-F238E27FC236}">
                <a16:creationId xmlns:a16="http://schemas.microsoft.com/office/drawing/2014/main" id="{E6BD69B6-CC70-4C71-AF15-8012BD5AE0F6}"/>
              </a:ext>
            </a:extLst>
          </p:cNvPr>
          <p:cNvCxnSpPr>
            <a:cxnSpLocks/>
            <a:stCxn id="7" idx="2"/>
            <a:endCxn id="9" idx="0"/>
          </p:cNvCxnSpPr>
          <p:nvPr/>
        </p:nvCxnSpPr>
        <p:spPr>
          <a:xfrm rot="5400000">
            <a:off x="6480487" y="3294278"/>
            <a:ext cx="706049" cy="1422014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连接符: 肘形 19">
            <a:extLst>
              <a:ext uri="{FF2B5EF4-FFF2-40B4-BE49-F238E27FC236}">
                <a16:creationId xmlns:a16="http://schemas.microsoft.com/office/drawing/2014/main" id="{E557BDF2-C956-456A-9748-A345D8E5E9AB}"/>
              </a:ext>
            </a:extLst>
          </p:cNvPr>
          <p:cNvCxnSpPr>
            <a:cxnSpLocks/>
            <a:stCxn id="8" idx="2"/>
            <a:endCxn id="9" idx="0"/>
          </p:cNvCxnSpPr>
          <p:nvPr/>
        </p:nvCxnSpPr>
        <p:spPr>
          <a:xfrm rot="5400000">
            <a:off x="7919355" y="1855410"/>
            <a:ext cx="706050" cy="4299751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连接符: 肘形 21">
            <a:extLst>
              <a:ext uri="{FF2B5EF4-FFF2-40B4-BE49-F238E27FC236}">
                <a16:creationId xmlns:a16="http://schemas.microsoft.com/office/drawing/2014/main" id="{73EB54E4-E378-4E3C-9E06-D90CA1688E55}"/>
              </a:ext>
            </a:extLst>
          </p:cNvPr>
          <p:cNvCxnSpPr>
            <a:cxnSpLocks/>
            <a:stCxn id="9" idx="2"/>
            <a:endCxn id="4" idx="0"/>
          </p:cNvCxnSpPr>
          <p:nvPr/>
        </p:nvCxnSpPr>
        <p:spPr>
          <a:xfrm rot="5400000">
            <a:off x="5855061" y="5530247"/>
            <a:ext cx="470316" cy="64571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对话气泡: 矩形 33">
            <a:extLst>
              <a:ext uri="{FF2B5EF4-FFF2-40B4-BE49-F238E27FC236}">
                <a16:creationId xmlns:a16="http://schemas.microsoft.com/office/drawing/2014/main" id="{FE06AA71-CC89-4C52-8197-720751C4F990}"/>
              </a:ext>
            </a:extLst>
          </p:cNvPr>
          <p:cNvSpPr/>
          <p:nvPr/>
        </p:nvSpPr>
        <p:spPr>
          <a:xfrm>
            <a:off x="1444487" y="5797690"/>
            <a:ext cx="1963337" cy="794124"/>
          </a:xfrm>
          <a:prstGeom prst="wedgeRectCallout">
            <a:avLst>
              <a:gd name="adj1" fmla="val 42615"/>
              <a:gd name="adj2" fmla="val -10251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/>
              <a:t>界面文件读取</a:t>
            </a:r>
            <a:endParaRPr lang="en-US" altLang="zh-CN" sz="1600" dirty="0"/>
          </a:p>
          <a:p>
            <a:pPr algn="ctr"/>
            <a:r>
              <a:rPr lang="en-US" altLang="zh-CN" sz="1600" dirty="0"/>
              <a:t>+</a:t>
            </a:r>
          </a:p>
          <a:p>
            <a:pPr algn="ctr"/>
            <a:r>
              <a:rPr lang="zh-CN" altLang="en-US" sz="1600" dirty="0"/>
              <a:t>界面文件解析</a:t>
            </a:r>
          </a:p>
        </p:txBody>
      </p:sp>
      <p:sp>
        <p:nvSpPr>
          <p:cNvPr id="35" name="对话气泡: 矩形 34">
            <a:extLst>
              <a:ext uri="{FF2B5EF4-FFF2-40B4-BE49-F238E27FC236}">
                <a16:creationId xmlns:a16="http://schemas.microsoft.com/office/drawing/2014/main" id="{FDEDAC15-F9B8-43CA-8E64-B97FC9FDB06E}"/>
              </a:ext>
            </a:extLst>
          </p:cNvPr>
          <p:cNvSpPr/>
          <p:nvPr/>
        </p:nvSpPr>
        <p:spPr>
          <a:xfrm>
            <a:off x="530087" y="4358308"/>
            <a:ext cx="1736035" cy="558620"/>
          </a:xfrm>
          <a:prstGeom prst="wedgeRectCallout">
            <a:avLst>
              <a:gd name="adj1" fmla="val -30757"/>
              <a:gd name="adj2" fmla="val -16998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/>
              <a:t>界面渲染</a:t>
            </a:r>
          </a:p>
        </p:txBody>
      </p:sp>
    </p:spTree>
    <p:extLst>
      <p:ext uri="{BB962C8B-B14F-4D97-AF65-F5344CB8AC3E}">
        <p14:creationId xmlns:p14="http://schemas.microsoft.com/office/powerpoint/2010/main" val="1214092706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E3416B4-4ADF-439D-A61F-646058B632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C#</a:t>
            </a:r>
            <a:r>
              <a:rPr lang="zh-CN" altLang="en-US" dirty="0"/>
              <a:t>客户端尚未完成的工作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53955BE-F0AB-4615-8575-B8730108C0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各界面元素的界面监听</a:t>
            </a:r>
            <a:endParaRPr lang="en-US" altLang="zh-CN" dirty="0"/>
          </a:p>
          <a:p>
            <a:r>
              <a:rPr lang="zh-CN" altLang="en-US" dirty="0"/>
              <a:t>未来根据具体项目需要来进行功能的丰富和扩展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800354855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211D125-F870-4B94-9946-695E6290AD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目录</a:t>
            </a:r>
          </a:p>
        </p:txBody>
      </p:sp>
      <p:sp>
        <p:nvSpPr>
          <p:cNvPr id="6" name="箭头: 五边形 5">
            <a:extLst>
              <a:ext uri="{FF2B5EF4-FFF2-40B4-BE49-F238E27FC236}">
                <a16:creationId xmlns:a16="http://schemas.microsoft.com/office/drawing/2014/main" id="{3387E899-878E-4BED-A4A8-D83B971A76BF}"/>
              </a:ext>
            </a:extLst>
          </p:cNvPr>
          <p:cNvSpPr/>
          <p:nvPr/>
        </p:nvSpPr>
        <p:spPr>
          <a:xfrm>
            <a:off x="5340628" y="3429000"/>
            <a:ext cx="4823791" cy="377772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dirty="0"/>
              <a:t>浏览器上动态界面绘制的技术讨论</a:t>
            </a:r>
          </a:p>
        </p:txBody>
      </p:sp>
      <p:sp>
        <p:nvSpPr>
          <p:cNvPr id="7" name="箭头: 五边形 6">
            <a:extLst>
              <a:ext uri="{FF2B5EF4-FFF2-40B4-BE49-F238E27FC236}">
                <a16:creationId xmlns:a16="http://schemas.microsoft.com/office/drawing/2014/main" id="{B7466BCD-0621-4940-8D48-1CFE2B04DE13}"/>
              </a:ext>
            </a:extLst>
          </p:cNvPr>
          <p:cNvSpPr/>
          <p:nvPr/>
        </p:nvSpPr>
        <p:spPr>
          <a:xfrm>
            <a:off x="5340625" y="3893581"/>
            <a:ext cx="4823791" cy="377772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/>
              <a:t>WebDW</a:t>
            </a:r>
            <a:r>
              <a:rPr lang="zh-CN" altLang="en-US" sz="2000" dirty="0"/>
              <a:t>的技术架构说明</a:t>
            </a:r>
          </a:p>
        </p:txBody>
      </p:sp>
      <p:sp>
        <p:nvSpPr>
          <p:cNvPr id="9" name="箭头: 五边形 8">
            <a:extLst>
              <a:ext uri="{FF2B5EF4-FFF2-40B4-BE49-F238E27FC236}">
                <a16:creationId xmlns:a16="http://schemas.microsoft.com/office/drawing/2014/main" id="{6EE71305-92FE-40AC-95D6-311BE2493003}"/>
              </a:ext>
            </a:extLst>
          </p:cNvPr>
          <p:cNvSpPr/>
          <p:nvPr/>
        </p:nvSpPr>
        <p:spPr>
          <a:xfrm>
            <a:off x="5340625" y="4456944"/>
            <a:ext cx="4823791" cy="377772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/>
              <a:t>WebDW JAVA</a:t>
            </a:r>
            <a:r>
              <a:rPr lang="zh-CN" altLang="en-US" sz="2000" dirty="0"/>
              <a:t>客户端的的设计实现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DC80E9D3-7A74-44D2-AC48-D203522D7E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825" y="2398643"/>
            <a:ext cx="4098386" cy="4373217"/>
          </a:xfrm>
          <a:prstGeom prst="rect">
            <a:avLst/>
          </a:prstGeom>
        </p:spPr>
      </p:pic>
      <p:sp>
        <p:nvSpPr>
          <p:cNvPr id="16" name="箭头: 五边形 15">
            <a:extLst>
              <a:ext uri="{FF2B5EF4-FFF2-40B4-BE49-F238E27FC236}">
                <a16:creationId xmlns:a16="http://schemas.microsoft.com/office/drawing/2014/main" id="{943FBED8-F421-4979-A34E-64AF6F7F4917}"/>
              </a:ext>
            </a:extLst>
          </p:cNvPr>
          <p:cNvSpPr/>
          <p:nvPr/>
        </p:nvSpPr>
        <p:spPr>
          <a:xfrm>
            <a:off x="5917094" y="4910972"/>
            <a:ext cx="4823791" cy="284339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/>
              <a:t>JAVA</a:t>
            </a:r>
            <a:r>
              <a:rPr lang="zh-CN" altLang="en-US" dirty="0"/>
              <a:t>客户端的总体</a:t>
            </a:r>
            <a:r>
              <a:rPr lang="en-US" altLang="zh-CN" dirty="0"/>
              <a:t>IPO</a:t>
            </a:r>
            <a:endParaRPr lang="zh-CN" altLang="en-US" dirty="0"/>
          </a:p>
        </p:txBody>
      </p:sp>
      <p:sp>
        <p:nvSpPr>
          <p:cNvPr id="17" name="箭头: 五边形 16">
            <a:extLst>
              <a:ext uri="{FF2B5EF4-FFF2-40B4-BE49-F238E27FC236}">
                <a16:creationId xmlns:a16="http://schemas.microsoft.com/office/drawing/2014/main" id="{4235650D-5454-40A4-97A6-ADA649E86BCE}"/>
              </a:ext>
            </a:extLst>
          </p:cNvPr>
          <p:cNvSpPr/>
          <p:nvPr/>
        </p:nvSpPr>
        <p:spPr>
          <a:xfrm>
            <a:off x="5917091" y="5292707"/>
            <a:ext cx="4823791" cy="284339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/>
              <a:t>JAVA</a:t>
            </a:r>
            <a:r>
              <a:rPr lang="zh-CN" altLang="en-US" dirty="0"/>
              <a:t>客户端的技术选型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8CFDDE1-3B9D-411A-814F-9A5E7F8981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0624" y="489641"/>
            <a:ext cx="4717775" cy="1897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718958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32EA76D-D375-4EA7-BADB-3BB31CBB19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JAVA</a:t>
            </a:r>
            <a:r>
              <a:rPr lang="zh-CN" altLang="en-US" dirty="0"/>
              <a:t>界面绘图总体</a:t>
            </a:r>
            <a:r>
              <a:rPr lang="en-US" altLang="zh-CN" dirty="0"/>
              <a:t>IPO</a:t>
            </a:r>
            <a:endParaRPr lang="zh-CN" altLang="en-US" dirty="0"/>
          </a:p>
        </p:txBody>
      </p:sp>
      <p:sp>
        <p:nvSpPr>
          <p:cNvPr id="4" name="流程图: 多文档 3">
            <a:extLst>
              <a:ext uri="{FF2B5EF4-FFF2-40B4-BE49-F238E27FC236}">
                <a16:creationId xmlns:a16="http://schemas.microsoft.com/office/drawing/2014/main" id="{191ED3E2-1B72-4DA8-B706-0574F371D63C}"/>
              </a:ext>
            </a:extLst>
          </p:cNvPr>
          <p:cNvSpPr/>
          <p:nvPr/>
        </p:nvSpPr>
        <p:spPr>
          <a:xfrm>
            <a:off x="1417983" y="3193774"/>
            <a:ext cx="1696278" cy="901148"/>
          </a:xfrm>
          <a:prstGeom prst="flowChartMultidocumen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界面元素定义模型</a:t>
            </a:r>
          </a:p>
        </p:txBody>
      </p:sp>
      <p:sp>
        <p:nvSpPr>
          <p:cNvPr id="5" name="流程图: 可选过程 4">
            <a:extLst>
              <a:ext uri="{FF2B5EF4-FFF2-40B4-BE49-F238E27FC236}">
                <a16:creationId xmlns:a16="http://schemas.microsoft.com/office/drawing/2014/main" id="{D0AEE95E-39F9-42D4-91D9-C08FFAF34BFC}"/>
              </a:ext>
            </a:extLst>
          </p:cNvPr>
          <p:cNvSpPr/>
          <p:nvPr/>
        </p:nvSpPr>
        <p:spPr>
          <a:xfrm>
            <a:off x="4028661" y="2928178"/>
            <a:ext cx="2279374" cy="1431235"/>
          </a:xfrm>
          <a:prstGeom prst="flowChartAlternateProces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JAVA</a:t>
            </a:r>
            <a:r>
              <a:rPr lang="zh-CN" altLang="en-US" dirty="0"/>
              <a:t>动态界面渲染</a:t>
            </a:r>
          </a:p>
        </p:txBody>
      </p:sp>
      <p:sp>
        <p:nvSpPr>
          <p:cNvPr id="6" name="流程图: 过程 5">
            <a:extLst>
              <a:ext uri="{FF2B5EF4-FFF2-40B4-BE49-F238E27FC236}">
                <a16:creationId xmlns:a16="http://schemas.microsoft.com/office/drawing/2014/main" id="{86EBA51F-CF10-4A3E-A4E2-10F91606D083}"/>
              </a:ext>
            </a:extLst>
          </p:cNvPr>
          <p:cNvSpPr/>
          <p:nvPr/>
        </p:nvSpPr>
        <p:spPr>
          <a:xfrm>
            <a:off x="7222435" y="2451653"/>
            <a:ext cx="4002155" cy="2941982"/>
          </a:xfrm>
          <a:prstGeom prst="flowChartProcess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7" name="连接符: 肘形 6">
            <a:extLst>
              <a:ext uri="{FF2B5EF4-FFF2-40B4-BE49-F238E27FC236}">
                <a16:creationId xmlns:a16="http://schemas.microsoft.com/office/drawing/2014/main" id="{B9C302AE-9817-48FC-BBD1-A942A755981E}"/>
              </a:ext>
            </a:extLst>
          </p:cNvPr>
          <p:cNvCxnSpPr>
            <a:stCxn id="4" idx="3"/>
            <a:endCxn id="5" idx="1"/>
          </p:cNvCxnSpPr>
          <p:nvPr/>
        </p:nvCxnSpPr>
        <p:spPr>
          <a:xfrm flipV="1">
            <a:off x="3114261" y="3643796"/>
            <a:ext cx="914400" cy="552"/>
          </a:xfrm>
          <a:prstGeom prst="bentConnector3">
            <a:avLst/>
          </a:prstGeom>
          <a:ln w="381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连接符: 肘形 7">
            <a:extLst>
              <a:ext uri="{FF2B5EF4-FFF2-40B4-BE49-F238E27FC236}">
                <a16:creationId xmlns:a16="http://schemas.microsoft.com/office/drawing/2014/main" id="{89D5BFFE-4E0E-41DE-B349-343ED55B1137}"/>
              </a:ext>
            </a:extLst>
          </p:cNvPr>
          <p:cNvCxnSpPr>
            <a:cxnSpLocks/>
            <a:stCxn id="5" idx="3"/>
            <a:endCxn id="6" idx="1"/>
          </p:cNvCxnSpPr>
          <p:nvPr/>
        </p:nvCxnSpPr>
        <p:spPr>
          <a:xfrm>
            <a:off x="6308035" y="3643796"/>
            <a:ext cx="914400" cy="278848"/>
          </a:xfrm>
          <a:prstGeom prst="bentConnector3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id="{27F13769-2318-402E-8929-249061C492AF}"/>
              </a:ext>
            </a:extLst>
          </p:cNvPr>
          <p:cNvSpPr/>
          <p:nvPr/>
        </p:nvSpPr>
        <p:spPr>
          <a:xfrm>
            <a:off x="8998226" y="2736574"/>
            <a:ext cx="1510748" cy="4572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err="1">
                <a:solidFill>
                  <a:schemeClr val="accent5"/>
                </a:solidFill>
              </a:rPr>
              <a:t>abcd</a:t>
            </a:r>
            <a:endParaRPr lang="zh-CN" altLang="en-US" dirty="0">
              <a:solidFill>
                <a:schemeClr val="accent5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3780B195-7A78-4F4F-88D5-2C5B78034C9D}"/>
              </a:ext>
            </a:extLst>
          </p:cNvPr>
          <p:cNvSpPr/>
          <p:nvPr/>
        </p:nvSpPr>
        <p:spPr>
          <a:xfrm>
            <a:off x="8998226" y="3405809"/>
            <a:ext cx="1934817" cy="42241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379BC195-B9B7-4930-ADF7-D21F51F8A18F}"/>
              </a:ext>
            </a:extLst>
          </p:cNvPr>
          <p:cNvSpPr/>
          <p:nvPr/>
        </p:nvSpPr>
        <p:spPr>
          <a:xfrm>
            <a:off x="8998226" y="4040255"/>
            <a:ext cx="1934817" cy="42241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51972EE4-C4BB-4A27-B26D-71D0C8FEFD35}"/>
              </a:ext>
            </a:extLst>
          </p:cNvPr>
          <p:cNvSpPr/>
          <p:nvPr/>
        </p:nvSpPr>
        <p:spPr>
          <a:xfrm>
            <a:off x="7646504" y="2736575"/>
            <a:ext cx="1060174" cy="4571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编码：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6A9D300-7902-456A-AC76-043B690DDE4D}"/>
              </a:ext>
            </a:extLst>
          </p:cNvPr>
          <p:cNvSpPr/>
          <p:nvPr/>
        </p:nvSpPr>
        <p:spPr>
          <a:xfrm>
            <a:off x="7646504" y="3415195"/>
            <a:ext cx="1060174" cy="4571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名称：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EC801C6A-5B80-4BE1-84BD-09259BDAEA64}"/>
              </a:ext>
            </a:extLst>
          </p:cNvPr>
          <p:cNvSpPr/>
          <p:nvPr/>
        </p:nvSpPr>
        <p:spPr>
          <a:xfrm>
            <a:off x="7659757" y="4058475"/>
            <a:ext cx="1060174" cy="4571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职务：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15" name="等腰三角形 14">
            <a:extLst>
              <a:ext uri="{FF2B5EF4-FFF2-40B4-BE49-F238E27FC236}">
                <a16:creationId xmlns:a16="http://schemas.microsoft.com/office/drawing/2014/main" id="{EE73C9EF-8244-4C73-84E7-30E787BE12B9}"/>
              </a:ext>
            </a:extLst>
          </p:cNvPr>
          <p:cNvSpPr/>
          <p:nvPr/>
        </p:nvSpPr>
        <p:spPr>
          <a:xfrm rot="10800000">
            <a:off x="10581861" y="4040254"/>
            <a:ext cx="331304" cy="367744"/>
          </a:xfrm>
          <a:prstGeom prst="triangle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D867DEBA-3EB4-4DD8-9858-6D52D0250E82}"/>
              </a:ext>
            </a:extLst>
          </p:cNvPr>
          <p:cNvSpPr/>
          <p:nvPr/>
        </p:nvSpPr>
        <p:spPr>
          <a:xfrm>
            <a:off x="8719931" y="4823792"/>
            <a:ext cx="1275949" cy="42241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保存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62EF5CE-6D29-4C79-84A1-A769BD362FCC}"/>
              </a:ext>
            </a:extLst>
          </p:cNvPr>
          <p:cNvSpPr txBox="1"/>
          <p:nvPr/>
        </p:nvSpPr>
        <p:spPr>
          <a:xfrm>
            <a:off x="967409" y="4251460"/>
            <a:ext cx="2305878" cy="95410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&lt;</a:t>
            </a:r>
            <a:r>
              <a:rPr lang="en-US" altLang="zh-CN" sz="1400" dirty="0" err="1"/>
              <a:t>Lable</a:t>
            </a:r>
            <a:r>
              <a:rPr lang="en-US" altLang="zh-CN" sz="1400" dirty="0"/>
              <a:t>&gt;</a:t>
            </a:r>
            <a:r>
              <a:rPr lang="zh-CN" altLang="en-US" sz="1400" dirty="0"/>
              <a:t>编码</a:t>
            </a:r>
            <a:r>
              <a:rPr lang="en-US" altLang="zh-CN" sz="1400" dirty="0"/>
              <a:t>:</a:t>
            </a:r>
          </a:p>
          <a:p>
            <a:r>
              <a:rPr lang="en-US" altLang="zh-CN" sz="1400" dirty="0"/>
              <a:t>&lt;/Label&gt;</a:t>
            </a:r>
          </a:p>
          <a:p>
            <a:r>
              <a:rPr lang="en-US" altLang="zh-CN" sz="1400" dirty="0"/>
              <a:t>&lt;</a:t>
            </a:r>
            <a:r>
              <a:rPr lang="en-US" altLang="zh-CN" sz="1400" dirty="0" err="1"/>
              <a:t>TextBox</a:t>
            </a:r>
            <a:r>
              <a:rPr lang="en-US" altLang="zh-CN" sz="1400" dirty="0"/>
              <a:t>&gt;</a:t>
            </a:r>
            <a:r>
              <a:rPr lang="en-US" altLang="zh-CN" sz="1400" dirty="0" err="1"/>
              <a:t>abcd</a:t>
            </a:r>
            <a:endParaRPr lang="en-US" altLang="zh-CN" sz="1400" dirty="0"/>
          </a:p>
          <a:p>
            <a:r>
              <a:rPr lang="en-US" altLang="zh-CN" sz="1400" dirty="0"/>
              <a:t>&lt;</a:t>
            </a:r>
            <a:r>
              <a:rPr lang="en-US" altLang="zh-CN" sz="1400" dirty="0" err="1"/>
              <a:t>TextBox</a:t>
            </a:r>
            <a:r>
              <a:rPr lang="en-US" altLang="zh-CN" sz="1400" dirty="0"/>
              <a:t>&gt;</a:t>
            </a:r>
            <a:endParaRPr lang="zh-CN" altLang="en-US" sz="1400" dirty="0"/>
          </a:p>
        </p:txBody>
      </p:sp>
      <p:sp>
        <p:nvSpPr>
          <p:cNvPr id="18" name="对话气泡: 矩形 17">
            <a:extLst>
              <a:ext uri="{FF2B5EF4-FFF2-40B4-BE49-F238E27FC236}">
                <a16:creationId xmlns:a16="http://schemas.microsoft.com/office/drawing/2014/main" id="{B494C3A0-57FB-43A6-87D9-4C738839E126}"/>
              </a:ext>
            </a:extLst>
          </p:cNvPr>
          <p:cNvSpPr/>
          <p:nvPr/>
        </p:nvSpPr>
        <p:spPr>
          <a:xfrm>
            <a:off x="861391" y="5671931"/>
            <a:ext cx="1775792" cy="503583"/>
          </a:xfrm>
          <a:prstGeom prst="wedgeRectCallout">
            <a:avLst>
              <a:gd name="adj1" fmla="val -42475"/>
              <a:gd name="adj2" fmla="val -142763"/>
            </a:avLst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示例，实际用</a:t>
            </a:r>
            <a:r>
              <a:rPr lang="en-US" altLang="zh-CN" dirty="0"/>
              <a:t>json</a:t>
            </a:r>
            <a:r>
              <a:rPr lang="zh-CN" altLang="en-US" dirty="0"/>
              <a:t>格式传输</a:t>
            </a:r>
          </a:p>
        </p:txBody>
      </p:sp>
    </p:spTree>
    <p:extLst>
      <p:ext uri="{BB962C8B-B14F-4D97-AF65-F5344CB8AC3E}">
        <p14:creationId xmlns:p14="http://schemas.microsoft.com/office/powerpoint/2010/main" val="3929593398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56052B-AD4F-4948-8547-6EFFCE924A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JAVA</a:t>
            </a:r>
            <a:r>
              <a:rPr lang="zh-CN" altLang="en-US" dirty="0"/>
              <a:t>界面绘图和</a:t>
            </a:r>
            <a:r>
              <a:rPr lang="en-US" altLang="zh-CN" dirty="0"/>
              <a:t>VB</a:t>
            </a:r>
            <a:r>
              <a:rPr lang="zh-CN" altLang="en-US" dirty="0"/>
              <a:t>界面绘图的不同</a:t>
            </a:r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01DEDF10-85DD-43EC-AA81-80D30BDC14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9235056"/>
              </p:ext>
            </p:extLst>
          </p:nvPr>
        </p:nvGraphicFramePr>
        <p:xfrm>
          <a:off x="525668" y="2190659"/>
          <a:ext cx="11140664" cy="4138387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785166">
                  <a:extLst>
                    <a:ext uri="{9D8B030D-6E8A-4147-A177-3AD203B41FA5}">
                      <a16:colId xmlns:a16="http://schemas.microsoft.com/office/drawing/2014/main" val="1394178739"/>
                    </a:ext>
                  </a:extLst>
                </a:gridCol>
                <a:gridCol w="2785166">
                  <a:extLst>
                    <a:ext uri="{9D8B030D-6E8A-4147-A177-3AD203B41FA5}">
                      <a16:colId xmlns:a16="http://schemas.microsoft.com/office/drawing/2014/main" val="2259098331"/>
                    </a:ext>
                  </a:extLst>
                </a:gridCol>
                <a:gridCol w="2785166">
                  <a:extLst>
                    <a:ext uri="{9D8B030D-6E8A-4147-A177-3AD203B41FA5}">
                      <a16:colId xmlns:a16="http://schemas.microsoft.com/office/drawing/2014/main" val="3663145152"/>
                    </a:ext>
                  </a:extLst>
                </a:gridCol>
                <a:gridCol w="2785166">
                  <a:extLst>
                    <a:ext uri="{9D8B030D-6E8A-4147-A177-3AD203B41FA5}">
                      <a16:colId xmlns:a16="http://schemas.microsoft.com/office/drawing/2014/main" val="1108914739"/>
                    </a:ext>
                  </a:extLst>
                </a:gridCol>
              </a:tblGrid>
              <a:tr h="300695">
                <a:tc>
                  <a:txBody>
                    <a:bodyPr/>
                    <a:lstStyle/>
                    <a:p>
                      <a:r>
                        <a:rPr lang="zh-CN" altLang="en-US" dirty="0"/>
                        <a:t>比较项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VB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JAVA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备注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6664550"/>
                  </a:ext>
                </a:extLst>
              </a:tr>
              <a:tr h="877027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json</a:t>
                      </a:r>
                      <a:r>
                        <a:rPr lang="zh-CN" altLang="en-US" sz="1600" dirty="0"/>
                        <a:t>数据格式支持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标准的</a:t>
                      </a:r>
                      <a:r>
                        <a:rPr lang="en-US" altLang="zh-CN" sz="1600" dirty="0"/>
                        <a:t>VB</a:t>
                      </a:r>
                      <a:r>
                        <a:rPr lang="zh-CN" altLang="en-US" sz="1600" dirty="0"/>
                        <a:t>不支持</a:t>
                      </a:r>
                      <a:r>
                        <a:rPr lang="en-US" altLang="zh-CN" sz="1600" dirty="0"/>
                        <a:t>JSON</a:t>
                      </a:r>
                      <a:r>
                        <a:rPr lang="zh-CN" altLang="en-US" sz="1600" dirty="0"/>
                        <a:t>数据格式，因此需要引入</a:t>
                      </a:r>
                      <a:r>
                        <a:rPr lang="en-US" altLang="zh-CN" sz="1600" dirty="0"/>
                        <a:t>Script Controller</a:t>
                      </a:r>
                      <a:r>
                        <a:rPr lang="zh-CN" altLang="en-US" sz="1600" dirty="0"/>
                        <a:t>来进行解析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通过引入</a:t>
                      </a:r>
                      <a:r>
                        <a:rPr lang="en-US" altLang="zh-CN" sz="1600" dirty="0"/>
                        <a:t>JSON</a:t>
                      </a:r>
                      <a:r>
                        <a:rPr lang="zh-CN" altLang="en-US" sz="1600" dirty="0"/>
                        <a:t>相关类库支持</a:t>
                      </a:r>
                      <a:r>
                        <a:rPr lang="en-US" altLang="zh-CN" sz="1600" dirty="0"/>
                        <a:t>Json</a:t>
                      </a:r>
                      <a:r>
                        <a:rPr lang="zh-CN" altLang="en-US" sz="1600" dirty="0"/>
                        <a:t>数据读取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CN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9654606"/>
                  </a:ext>
                </a:extLst>
              </a:tr>
              <a:tr h="476100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Ajax</a:t>
                      </a:r>
                      <a:r>
                        <a:rPr lang="zh-CN" altLang="en-US" sz="1600" dirty="0"/>
                        <a:t>后台服务调用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通过引入</a:t>
                      </a:r>
                      <a:r>
                        <a:rPr lang="en-US" altLang="zh-CN" sz="1600" dirty="0" err="1"/>
                        <a:t>XMLHTTPRequest</a:t>
                      </a:r>
                      <a:r>
                        <a:rPr lang="zh-CN" altLang="en-US" sz="1600" dirty="0"/>
                        <a:t>来调用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通过引入</a:t>
                      </a:r>
                      <a:r>
                        <a:rPr lang="en-US" altLang="zh-CN" sz="1600" dirty="0"/>
                        <a:t>java.net</a:t>
                      </a:r>
                      <a:r>
                        <a:rPr lang="zh-CN" altLang="en-US" sz="1600" dirty="0"/>
                        <a:t>包来进行标准网络读取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499117"/>
                  </a:ext>
                </a:extLst>
              </a:tr>
              <a:tr h="476100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界面元素渲染组件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</a:t>
                      </a:r>
                      <a:r>
                        <a:rPr lang="en-US" altLang="zh-CN" sz="1600" dirty="0"/>
                        <a:t>VB</a:t>
                      </a:r>
                      <a:r>
                        <a:rPr lang="zh-CN" altLang="en-US" sz="1600" dirty="0"/>
                        <a:t>标准库来提供支持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选用</a:t>
                      </a:r>
                      <a:r>
                        <a:rPr lang="en-US" altLang="zh-CN" sz="1600" dirty="0"/>
                        <a:t>JAVA</a:t>
                      </a:r>
                      <a:r>
                        <a:rPr lang="zh-CN" altLang="en-US" sz="1600" dirty="0"/>
                        <a:t>标准库</a:t>
                      </a:r>
                      <a:r>
                        <a:rPr lang="en-US" altLang="zh-CN" sz="1600" dirty="0"/>
                        <a:t>Swing</a:t>
                      </a:r>
                      <a:r>
                        <a:rPr lang="zh-CN" altLang="en-US" sz="1600" dirty="0"/>
                        <a:t>来做渲染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9306707"/>
                  </a:ext>
                </a:extLst>
              </a:tr>
              <a:tr h="676563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事件回调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通过自定义调用器实现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JAVA</a:t>
                      </a:r>
                      <a:r>
                        <a:rPr lang="zh-CN" altLang="en-US" sz="1600" dirty="0"/>
                        <a:t>标准</a:t>
                      </a:r>
                      <a:r>
                        <a:rPr lang="en-US" altLang="zh-CN" sz="1600" dirty="0"/>
                        <a:t>UI</a:t>
                      </a:r>
                      <a:r>
                        <a:rPr lang="zh-CN" altLang="en-US" sz="1600" dirty="0"/>
                        <a:t>元素支持事件回调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VB</a:t>
                      </a:r>
                      <a:r>
                        <a:rPr lang="zh-CN" altLang="en-US" sz="1600" dirty="0"/>
                        <a:t>是基于</a:t>
                      </a:r>
                      <a:r>
                        <a:rPr lang="en-US" altLang="zh-CN" sz="1600" dirty="0"/>
                        <a:t>windows</a:t>
                      </a:r>
                      <a:r>
                        <a:rPr lang="zh-CN" altLang="en-US" sz="1600" dirty="0"/>
                        <a:t>的事件机制进行封装处理</a:t>
                      </a:r>
                      <a:endParaRPr lang="en-US" altLang="zh-CN" sz="1600" dirty="0"/>
                    </a:p>
                    <a:p>
                      <a:r>
                        <a:rPr lang="en-US" altLang="zh-CN" sz="1600" dirty="0"/>
                        <a:t>JAVA</a:t>
                      </a:r>
                      <a:r>
                        <a:rPr lang="zh-CN" altLang="en-US" sz="1600" dirty="0"/>
                        <a:t>是跨平台的事件处理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7722306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基本设计模式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面向对象，基于组件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面向对象，基于组件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小型项目用函数比较简单</a:t>
                      </a:r>
                      <a:endParaRPr lang="en-US" altLang="zh-CN" sz="1600" dirty="0"/>
                    </a:p>
                    <a:p>
                      <a:r>
                        <a:rPr lang="zh-CN" altLang="en-US" sz="1600" dirty="0"/>
                        <a:t>大型项目用对象比较简单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8740640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二次封装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容易，可封装为</a:t>
                      </a:r>
                      <a:r>
                        <a:rPr lang="en-US" altLang="zh-CN" sz="1600" dirty="0"/>
                        <a:t>ActiveX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封装为标准类库来调用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32063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67303686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10E384D-2F3A-4D29-B77A-CB4B714D7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JAVA</a:t>
            </a:r>
            <a:r>
              <a:rPr lang="zh-CN" altLang="en-US" dirty="0"/>
              <a:t>客户端的技术选型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1EC1856E-C0BB-43FA-AE5D-C679B030B760}"/>
              </a:ext>
            </a:extLst>
          </p:cNvPr>
          <p:cNvSpPr/>
          <p:nvPr/>
        </p:nvSpPr>
        <p:spPr>
          <a:xfrm>
            <a:off x="1249735" y="3641035"/>
            <a:ext cx="2001079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JAVA</a:t>
            </a:r>
            <a:r>
              <a:rPr lang="zh-CN" altLang="en-US" dirty="0"/>
              <a:t>客户端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EA330AAB-27E2-4597-85A7-6AC42DC9EA3A}"/>
              </a:ext>
            </a:extLst>
          </p:cNvPr>
          <p:cNvSpPr/>
          <p:nvPr/>
        </p:nvSpPr>
        <p:spPr>
          <a:xfrm>
            <a:off x="4691270" y="2663687"/>
            <a:ext cx="1881808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后台服务器访问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251964A0-C5E1-45BE-884E-9A0F27E9C167}"/>
              </a:ext>
            </a:extLst>
          </p:cNvPr>
          <p:cNvSpPr/>
          <p:nvPr/>
        </p:nvSpPr>
        <p:spPr>
          <a:xfrm>
            <a:off x="4691270" y="3641035"/>
            <a:ext cx="1881808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Json</a:t>
            </a:r>
            <a:r>
              <a:rPr lang="zh-CN" altLang="en-US" dirty="0"/>
              <a:t>数据处理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32FBF30C-A669-4BBD-AFC0-C8BAC0070B9B}"/>
              </a:ext>
            </a:extLst>
          </p:cNvPr>
          <p:cNvSpPr/>
          <p:nvPr/>
        </p:nvSpPr>
        <p:spPr>
          <a:xfrm>
            <a:off x="4691270" y="4618383"/>
            <a:ext cx="1881808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界面组件渲染</a:t>
            </a:r>
          </a:p>
        </p:txBody>
      </p:sp>
      <p:cxnSp>
        <p:nvCxnSpPr>
          <p:cNvPr id="9" name="连接符: 肘形 8">
            <a:extLst>
              <a:ext uri="{FF2B5EF4-FFF2-40B4-BE49-F238E27FC236}">
                <a16:creationId xmlns:a16="http://schemas.microsoft.com/office/drawing/2014/main" id="{1E5E10E0-746C-4674-AF9B-59136B4F140D}"/>
              </a:ext>
            </a:extLst>
          </p:cNvPr>
          <p:cNvCxnSpPr>
            <a:cxnSpLocks/>
            <a:stCxn id="4" idx="3"/>
            <a:endCxn id="5" idx="1"/>
          </p:cNvCxnSpPr>
          <p:nvPr/>
        </p:nvCxnSpPr>
        <p:spPr>
          <a:xfrm flipV="1">
            <a:off x="3250814" y="3017169"/>
            <a:ext cx="1440456" cy="97734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连接符: 肘形 10">
            <a:extLst>
              <a:ext uri="{FF2B5EF4-FFF2-40B4-BE49-F238E27FC236}">
                <a16:creationId xmlns:a16="http://schemas.microsoft.com/office/drawing/2014/main" id="{E144E86E-D042-4B2D-8991-F420584ABD36}"/>
              </a:ext>
            </a:extLst>
          </p:cNvPr>
          <p:cNvCxnSpPr>
            <a:cxnSpLocks/>
            <a:stCxn id="4" idx="3"/>
            <a:endCxn id="6" idx="1"/>
          </p:cNvCxnSpPr>
          <p:nvPr/>
        </p:nvCxnSpPr>
        <p:spPr>
          <a:xfrm>
            <a:off x="3250814" y="3994517"/>
            <a:ext cx="1440456" cy="1270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连接符: 肘形 13">
            <a:extLst>
              <a:ext uri="{FF2B5EF4-FFF2-40B4-BE49-F238E27FC236}">
                <a16:creationId xmlns:a16="http://schemas.microsoft.com/office/drawing/2014/main" id="{A09076B1-784F-4D15-AF85-F47175207BF8}"/>
              </a:ext>
            </a:extLst>
          </p:cNvPr>
          <p:cNvCxnSpPr>
            <a:stCxn id="4" idx="3"/>
            <a:endCxn id="7" idx="1"/>
          </p:cNvCxnSpPr>
          <p:nvPr/>
        </p:nvCxnSpPr>
        <p:spPr>
          <a:xfrm>
            <a:off x="3250814" y="3994517"/>
            <a:ext cx="1440456" cy="97734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F15A1B7B-D5B4-4533-841E-18AACFD9ED1F}"/>
              </a:ext>
            </a:extLst>
          </p:cNvPr>
          <p:cNvSpPr/>
          <p:nvPr/>
        </p:nvSpPr>
        <p:spPr>
          <a:xfrm>
            <a:off x="7275444" y="2659360"/>
            <a:ext cx="1815548" cy="706964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java.net.*</a:t>
            </a:r>
            <a:endParaRPr lang="zh-CN" altLang="en-US" dirty="0"/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DC68D9A0-2DF4-4A33-95F3-7A49210120BA}"/>
              </a:ext>
            </a:extLst>
          </p:cNvPr>
          <p:cNvSpPr/>
          <p:nvPr/>
        </p:nvSpPr>
        <p:spPr>
          <a:xfrm>
            <a:off x="7275444" y="3638088"/>
            <a:ext cx="1815548" cy="706964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err="1"/>
              <a:t>JsonObject</a:t>
            </a:r>
            <a:endParaRPr lang="zh-CN" altLang="en-US" dirty="0"/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E73D0B11-4365-4651-BC8B-349BEB192678}"/>
              </a:ext>
            </a:extLst>
          </p:cNvPr>
          <p:cNvSpPr/>
          <p:nvPr/>
        </p:nvSpPr>
        <p:spPr>
          <a:xfrm>
            <a:off x="7275444" y="4616816"/>
            <a:ext cx="1815548" cy="706964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java.swing.*</a:t>
            </a:r>
            <a:endParaRPr lang="zh-CN" altLang="en-US" dirty="0"/>
          </a:p>
        </p:txBody>
      </p:sp>
      <p:cxnSp>
        <p:nvCxnSpPr>
          <p:cNvPr id="22" name="连接符: 肘形 21">
            <a:extLst>
              <a:ext uri="{FF2B5EF4-FFF2-40B4-BE49-F238E27FC236}">
                <a16:creationId xmlns:a16="http://schemas.microsoft.com/office/drawing/2014/main" id="{3C077168-06CD-4228-B306-A10832E340F3}"/>
              </a:ext>
            </a:extLst>
          </p:cNvPr>
          <p:cNvCxnSpPr>
            <a:stCxn id="5" idx="3"/>
            <a:endCxn id="18" idx="1"/>
          </p:cNvCxnSpPr>
          <p:nvPr/>
        </p:nvCxnSpPr>
        <p:spPr>
          <a:xfrm flipV="1">
            <a:off x="6573078" y="3012842"/>
            <a:ext cx="702366" cy="432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连接符: 肘形 23">
            <a:extLst>
              <a:ext uri="{FF2B5EF4-FFF2-40B4-BE49-F238E27FC236}">
                <a16:creationId xmlns:a16="http://schemas.microsoft.com/office/drawing/2014/main" id="{131580F3-AA18-4C03-A6CE-01CFE6444CE7}"/>
              </a:ext>
            </a:extLst>
          </p:cNvPr>
          <p:cNvCxnSpPr>
            <a:stCxn id="6" idx="3"/>
            <a:endCxn id="19" idx="1"/>
          </p:cNvCxnSpPr>
          <p:nvPr/>
        </p:nvCxnSpPr>
        <p:spPr>
          <a:xfrm flipV="1">
            <a:off x="6573078" y="3991570"/>
            <a:ext cx="702366" cy="294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连接符: 肘形 25">
            <a:extLst>
              <a:ext uri="{FF2B5EF4-FFF2-40B4-BE49-F238E27FC236}">
                <a16:creationId xmlns:a16="http://schemas.microsoft.com/office/drawing/2014/main" id="{07D3FF9F-7AB3-400B-9363-CF6FB9788FAB}"/>
              </a:ext>
            </a:extLst>
          </p:cNvPr>
          <p:cNvCxnSpPr>
            <a:stCxn id="7" idx="3"/>
            <a:endCxn id="20" idx="1"/>
          </p:cNvCxnSpPr>
          <p:nvPr/>
        </p:nvCxnSpPr>
        <p:spPr>
          <a:xfrm flipV="1">
            <a:off x="6573078" y="4970298"/>
            <a:ext cx="702366" cy="156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6E84D9C9-129C-4697-B63C-FFE5EC5D629D}"/>
              </a:ext>
            </a:extLst>
          </p:cNvPr>
          <p:cNvSpPr/>
          <p:nvPr/>
        </p:nvSpPr>
        <p:spPr>
          <a:xfrm>
            <a:off x="9916367" y="5685183"/>
            <a:ext cx="1864815" cy="331304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第三方标准库</a:t>
            </a:r>
          </a:p>
        </p:txBody>
      </p:sp>
    </p:spTree>
    <p:extLst>
      <p:ext uri="{BB962C8B-B14F-4D97-AF65-F5344CB8AC3E}">
        <p14:creationId xmlns:p14="http://schemas.microsoft.com/office/powerpoint/2010/main" val="1605411256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3416F1B-210E-411D-89C1-81886C7976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JAVA </a:t>
            </a:r>
            <a:r>
              <a:rPr lang="en-US" altLang="zh-CN" dirty="0" err="1"/>
              <a:t>webdw</a:t>
            </a:r>
            <a:r>
              <a:rPr lang="zh-CN" altLang="en-US" dirty="0"/>
              <a:t>客户端设计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C6656595-D1D4-4E9F-B022-828FED24279E}"/>
              </a:ext>
            </a:extLst>
          </p:cNvPr>
          <p:cNvSpPr/>
          <p:nvPr/>
        </p:nvSpPr>
        <p:spPr>
          <a:xfrm>
            <a:off x="1154954" y="4116828"/>
            <a:ext cx="1613887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获取后台服务结果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A38A4FFB-3C68-4E4D-93C5-5700DE844F3C}"/>
              </a:ext>
            </a:extLst>
          </p:cNvPr>
          <p:cNvSpPr/>
          <p:nvPr/>
        </p:nvSpPr>
        <p:spPr>
          <a:xfrm>
            <a:off x="3175909" y="4090689"/>
            <a:ext cx="1501244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转换为本地</a:t>
            </a:r>
            <a:r>
              <a:rPr lang="en-US" altLang="zh-CN" dirty="0"/>
              <a:t>UI</a:t>
            </a:r>
            <a:r>
              <a:rPr lang="zh-CN" altLang="en-US" dirty="0"/>
              <a:t>元素定义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38E989E1-C870-4E5F-859C-2B4DD292ABC4}"/>
              </a:ext>
            </a:extLst>
          </p:cNvPr>
          <p:cNvSpPr/>
          <p:nvPr/>
        </p:nvSpPr>
        <p:spPr>
          <a:xfrm>
            <a:off x="5084221" y="4056362"/>
            <a:ext cx="1501244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本地</a:t>
            </a:r>
            <a:r>
              <a:rPr lang="en-US" altLang="zh-CN" dirty="0"/>
              <a:t>UI</a:t>
            </a:r>
            <a:r>
              <a:rPr lang="zh-CN" altLang="en-US" dirty="0"/>
              <a:t>元素绘图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A48986DC-401B-4EAC-997F-222D758200A3}"/>
              </a:ext>
            </a:extLst>
          </p:cNvPr>
          <p:cNvSpPr/>
          <p:nvPr/>
        </p:nvSpPr>
        <p:spPr>
          <a:xfrm>
            <a:off x="7106046" y="2571752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标签绘制</a:t>
            </a: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11C8932E-90E8-4A6A-98C4-FF2D23290448}"/>
              </a:ext>
            </a:extLst>
          </p:cNvPr>
          <p:cNvSpPr/>
          <p:nvPr/>
        </p:nvSpPr>
        <p:spPr>
          <a:xfrm>
            <a:off x="7106046" y="3210754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文本框绘制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AFCC3644-4621-425F-A5FF-F233052F622A}"/>
              </a:ext>
            </a:extLst>
          </p:cNvPr>
          <p:cNvSpPr/>
          <p:nvPr/>
        </p:nvSpPr>
        <p:spPr>
          <a:xfrm>
            <a:off x="7106046" y="3849756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下拉框绘制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CD408DF7-E2C1-4135-86A8-D3A6C2844FBA}"/>
              </a:ext>
            </a:extLst>
          </p:cNvPr>
          <p:cNvSpPr/>
          <p:nvPr/>
        </p:nvSpPr>
        <p:spPr>
          <a:xfrm>
            <a:off x="7106046" y="4462852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选择框绘制</a:t>
            </a: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8BEFC094-50BD-42B5-9309-F6F1666FDEAB}"/>
              </a:ext>
            </a:extLst>
          </p:cNvPr>
          <p:cNvSpPr/>
          <p:nvPr/>
        </p:nvSpPr>
        <p:spPr>
          <a:xfrm>
            <a:off x="7106046" y="5102818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画板绘制</a:t>
            </a: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37EC8530-881C-4169-81A4-C47CB5424330}"/>
              </a:ext>
            </a:extLst>
          </p:cNvPr>
          <p:cNvSpPr/>
          <p:nvPr/>
        </p:nvSpPr>
        <p:spPr>
          <a:xfrm>
            <a:off x="9647585" y="5115606"/>
            <a:ext cx="1305339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单选钮绘制</a:t>
            </a:r>
          </a:p>
        </p:txBody>
      </p:sp>
      <p:cxnSp>
        <p:nvCxnSpPr>
          <p:cNvPr id="15" name="连接符: 肘形 14">
            <a:extLst>
              <a:ext uri="{FF2B5EF4-FFF2-40B4-BE49-F238E27FC236}">
                <a16:creationId xmlns:a16="http://schemas.microsoft.com/office/drawing/2014/main" id="{BBBD0D79-C5B2-47B3-B85B-11B275D893D5}"/>
              </a:ext>
            </a:extLst>
          </p:cNvPr>
          <p:cNvCxnSpPr>
            <a:stCxn id="5" idx="3"/>
            <a:endCxn id="6" idx="1"/>
          </p:cNvCxnSpPr>
          <p:nvPr/>
        </p:nvCxnSpPr>
        <p:spPr>
          <a:xfrm flipV="1">
            <a:off x="2768841" y="4444171"/>
            <a:ext cx="407068" cy="26139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连接符: 肘形 16">
            <a:extLst>
              <a:ext uri="{FF2B5EF4-FFF2-40B4-BE49-F238E27FC236}">
                <a16:creationId xmlns:a16="http://schemas.microsoft.com/office/drawing/2014/main" id="{90E631E9-544B-43A2-B0E2-294A7CC6E66F}"/>
              </a:ext>
            </a:extLst>
          </p:cNvPr>
          <p:cNvCxnSpPr>
            <a:stCxn id="6" idx="3"/>
            <a:endCxn id="7" idx="1"/>
          </p:cNvCxnSpPr>
          <p:nvPr/>
        </p:nvCxnSpPr>
        <p:spPr>
          <a:xfrm flipV="1">
            <a:off x="4677153" y="4409844"/>
            <a:ext cx="407068" cy="3432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连接符: 肘形 18">
            <a:extLst>
              <a:ext uri="{FF2B5EF4-FFF2-40B4-BE49-F238E27FC236}">
                <a16:creationId xmlns:a16="http://schemas.microsoft.com/office/drawing/2014/main" id="{4D12F6CA-D756-4E14-AB90-F320B11A5F11}"/>
              </a:ext>
            </a:extLst>
          </p:cNvPr>
          <p:cNvCxnSpPr>
            <a:stCxn id="7" idx="3"/>
            <a:endCxn id="8" idx="1"/>
          </p:cNvCxnSpPr>
          <p:nvPr/>
        </p:nvCxnSpPr>
        <p:spPr>
          <a:xfrm flipV="1">
            <a:off x="6585465" y="2789998"/>
            <a:ext cx="520581" cy="1619846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连接符: 肘形 20">
            <a:extLst>
              <a:ext uri="{FF2B5EF4-FFF2-40B4-BE49-F238E27FC236}">
                <a16:creationId xmlns:a16="http://schemas.microsoft.com/office/drawing/2014/main" id="{65DE1B39-2FC2-418B-A365-8B82CB4DD561}"/>
              </a:ext>
            </a:extLst>
          </p:cNvPr>
          <p:cNvCxnSpPr>
            <a:stCxn id="7" idx="3"/>
            <a:endCxn id="9" idx="1"/>
          </p:cNvCxnSpPr>
          <p:nvPr/>
        </p:nvCxnSpPr>
        <p:spPr>
          <a:xfrm flipV="1">
            <a:off x="6585465" y="3429000"/>
            <a:ext cx="520581" cy="980844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连接符: 肘形 22">
            <a:extLst>
              <a:ext uri="{FF2B5EF4-FFF2-40B4-BE49-F238E27FC236}">
                <a16:creationId xmlns:a16="http://schemas.microsoft.com/office/drawing/2014/main" id="{3D28CFA7-F33A-4516-B5FB-B40AAD2F5B75}"/>
              </a:ext>
            </a:extLst>
          </p:cNvPr>
          <p:cNvCxnSpPr>
            <a:stCxn id="7" idx="3"/>
            <a:endCxn id="10" idx="1"/>
          </p:cNvCxnSpPr>
          <p:nvPr/>
        </p:nvCxnSpPr>
        <p:spPr>
          <a:xfrm flipV="1">
            <a:off x="6585465" y="4068002"/>
            <a:ext cx="520581" cy="341842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连接符: 肘形 24">
            <a:extLst>
              <a:ext uri="{FF2B5EF4-FFF2-40B4-BE49-F238E27FC236}">
                <a16:creationId xmlns:a16="http://schemas.microsoft.com/office/drawing/2014/main" id="{68C2A7F5-055D-48AA-AED8-D8E981CF6042}"/>
              </a:ext>
            </a:extLst>
          </p:cNvPr>
          <p:cNvCxnSpPr>
            <a:stCxn id="7" idx="3"/>
            <a:endCxn id="11" idx="1"/>
          </p:cNvCxnSpPr>
          <p:nvPr/>
        </p:nvCxnSpPr>
        <p:spPr>
          <a:xfrm>
            <a:off x="6585465" y="4409844"/>
            <a:ext cx="520581" cy="271254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连接符: 肘形 26">
            <a:extLst>
              <a:ext uri="{FF2B5EF4-FFF2-40B4-BE49-F238E27FC236}">
                <a16:creationId xmlns:a16="http://schemas.microsoft.com/office/drawing/2014/main" id="{99379954-FA6B-420E-B9C5-0F720898C842}"/>
              </a:ext>
            </a:extLst>
          </p:cNvPr>
          <p:cNvCxnSpPr>
            <a:stCxn id="7" idx="3"/>
            <a:endCxn id="12" idx="1"/>
          </p:cNvCxnSpPr>
          <p:nvPr/>
        </p:nvCxnSpPr>
        <p:spPr>
          <a:xfrm>
            <a:off x="6585465" y="4409844"/>
            <a:ext cx="520581" cy="91122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连接符: 肘形 28">
            <a:extLst>
              <a:ext uri="{FF2B5EF4-FFF2-40B4-BE49-F238E27FC236}">
                <a16:creationId xmlns:a16="http://schemas.microsoft.com/office/drawing/2014/main" id="{7599A06A-959F-46EF-8154-1C990BEA904E}"/>
              </a:ext>
            </a:extLst>
          </p:cNvPr>
          <p:cNvCxnSpPr>
            <a:stCxn id="12" idx="3"/>
            <a:endCxn id="13" idx="1"/>
          </p:cNvCxnSpPr>
          <p:nvPr/>
        </p:nvCxnSpPr>
        <p:spPr>
          <a:xfrm>
            <a:off x="9170508" y="5321064"/>
            <a:ext cx="477077" cy="1278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6181948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C65D62C-4E6C-40CA-8597-3C9E0C0C49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JAVA</a:t>
            </a:r>
            <a:r>
              <a:rPr lang="zh-CN" altLang="en-US" dirty="0"/>
              <a:t>客户端运行界面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D0FF475-6847-4F6D-AFA1-4A511E08BD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5293" y="1588712"/>
            <a:ext cx="8761413" cy="5269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3223500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E316F7D-30A9-466B-97BC-4CD32644D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JAVA</a:t>
            </a:r>
            <a:r>
              <a:rPr lang="zh-CN" altLang="en-US" dirty="0"/>
              <a:t>客户端运行界面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B4F93A9F-E8EA-477F-B9DE-C1F7989B41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3917" y="1720401"/>
            <a:ext cx="8542450" cy="5137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2633867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CB47A85-8FD0-489F-BACB-B9C8A21240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JAVA</a:t>
            </a:r>
            <a:r>
              <a:rPr lang="zh-CN" altLang="en-US" dirty="0"/>
              <a:t>客户端运行界面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9D34F4A-C291-4C59-9999-3C8FF6ECCF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3746" y="1991645"/>
            <a:ext cx="8091443" cy="4866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5988892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C6EB249-8C4F-4C69-8330-841F8E722E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JAVA</a:t>
            </a:r>
            <a:r>
              <a:rPr lang="zh-CN" altLang="en-US" dirty="0"/>
              <a:t>客户端运行界面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860B02F4-3D80-4A45-80E3-53F15BA6EE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2841" y="1680632"/>
            <a:ext cx="8545638" cy="5139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641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081CFDE-A6C1-4A2F-A3E0-7C4AC0F15A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WebDW2.0</a:t>
            </a:r>
            <a:r>
              <a:rPr lang="zh-CN" altLang="en-US" dirty="0"/>
              <a:t>的系统架构（</a:t>
            </a:r>
            <a:r>
              <a:rPr lang="en-US" altLang="zh-CN" dirty="0"/>
              <a:t>2</a:t>
            </a:r>
            <a:r>
              <a:rPr lang="zh-CN" altLang="en-US" dirty="0"/>
              <a:t>）</a:t>
            </a:r>
          </a:p>
        </p:txBody>
      </p:sp>
      <p:sp>
        <p:nvSpPr>
          <p:cNvPr id="4" name="流程图: 多文档 3">
            <a:extLst>
              <a:ext uri="{FF2B5EF4-FFF2-40B4-BE49-F238E27FC236}">
                <a16:creationId xmlns:a16="http://schemas.microsoft.com/office/drawing/2014/main" id="{13510A36-BABA-4210-AB39-40A2BF1B7B28}"/>
              </a:ext>
            </a:extLst>
          </p:cNvPr>
          <p:cNvSpPr/>
          <p:nvPr/>
        </p:nvSpPr>
        <p:spPr>
          <a:xfrm>
            <a:off x="4964954" y="5797690"/>
            <a:ext cx="1921565" cy="794124"/>
          </a:xfrm>
          <a:prstGeom prst="flowChartMultidocumen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数据窗口文件</a:t>
            </a:r>
          </a:p>
        </p:txBody>
      </p:sp>
      <p:sp>
        <p:nvSpPr>
          <p:cNvPr id="5" name="流程图: 可选过程 4">
            <a:extLst>
              <a:ext uri="{FF2B5EF4-FFF2-40B4-BE49-F238E27FC236}">
                <a16:creationId xmlns:a16="http://schemas.microsoft.com/office/drawing/2014/main" id="{51CC0096-8F6C-4A5B-9BFE-F3CA154B2092}"/>
              </a:ext>
            </a:extLst>
          </p:cNvPr>
          <p:cNvSpPr/>
          <p:nvPr/>
        </p:nvSpPr>
        <p:spPr>
          <a:xfrm>
            <a:off x="530086" y="2864494"/>
            <a:ext cx="1060174" cy="706964"/>
          </a:xfrm>
          <a:prstGeom prst="flowChartAlternateProcess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VB UI</a:t>
            </a:r>
            <a:r>
              <a:rPr lang="zh-CN" altLang="en-US" sz="1400" dirty="0"/>
              <a:t>元素库</a:t>
            </a:r>
          </a:p>
        </p:txBody>
      </p:sp>
      <p:sp>
        <p:nvSpPr>
          <p:cNvPr id="9" name="流程图: 可选过程 8">
            <a:extLst>
              <a:ext uri="{FF2B5EF4-FFF2-40B4-BE49-F238E27FC236}">
                <a16:creationId xmlns:a16="http://schemas.microsoft.com/office/drawing/2014/main" id="{D6109CEC-3930-481A-8102-10D5B5547041}"/>
              </a:ext>
            </a:extLst>
          </p:cNvPr>
          <p:cNvSpPr/>
          <p:nvPr/>
        </p:nvSpPr>
        <p:spPr>
          <a:xfrm>
            <a:off x="2864160" y="4546502"/>
            <a:ext cx="6387547" cy="969064"/>
          </a:xfrm>
          <a:prstGeom prst="flowChartAlternateProces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err="1"/>
              <a:t>Webdw</a:t>
            </a:r>
            <a:r>
              <a:rPr lang="en-US" altLang="zh-CN" sz="1400" dirty="0"/>
              <a:t>-Server V2.0</a:t>
            </a:r>
          </a:p>
          <a:p>
            <a:pPr algn="ctr"/>
            <a:r>
              <a:rPr lang="zh-CN" altLang="en-US" sz="1400" dirty="0"/>
              <a:t>（数据窗口文件的解析工作在后端完成，前端不会直接获取数据窗口定义文件，得到的已经是一个标准化的界面定义字符串，前端仅负责进行界面渲染，不用解析了）</a:t>
            </a:r>
          </a:p>
        </p:txBody>
      </p:sp>
      <p:cxnSp>
        <p:nvCxnSpPr>
          <p:cNvPr id="22" name="连接符: 肘形 21">
            <a:extLst>
              <a:ext uri="{FF2B5EF4-FFF2-40B4-BE49-F238E27FC236}">
                <a16:creationId xmlns:a16="http://schemas.microsoft.com/office/drawing/2014/main" id="{73EB54E4-E378-4E3C-9E06-D90CA1688E55}"/>
              </a:ext>
            </a:extLst>
          </p:cNvPr>
          <p:cNvCxnSpPr>
            <a:cxnSpLocks/>
            <a:stCxn id="9" idx="2"/>
            <a:endCxn id="4" idx="0"/>
          </p:cNvCxnSpPr>
          <p:nvPr/>
        </p:nvCxnSpPr>
        <p:spPr>
          <a:xfrm rot="5400000">
            <a:off x="5916872" y="5656628"/>
            <a:ext cx="282124" cy="1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F1F76A4C-7419-44E7-B038-C7A77A7A9DF9}"/>
              </a:ext>
            </a:extLst>
          </p:cNvPr>
          <p:cNvSpPr/>
          <p:nvPr/>
        </p:nvSpPr>
        <p:spPr>
          <a:xfrm>
            <a:off x="518524" y="3914240"/>
            <a:ext cx="11445747" cy="432215"/>
          </a:xfrm>
          <a:prstGeom prst="round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网络通讯服务</a:t>
            </a:r>
          </a:p>
        </p:txBody>
      </p:sp>
      <p:sp>
        <p:nvSpPr>
          <p:cNvPr id="19" name="流程图: 可选过程 18">
            <a:extLst>
              <a:ext uri="{FF2B5EF4-FFF2-40B4-BE49-F238E27FC236}">
                <a16:creationId xmlns:a16="http://schemas.microsoft.com/office/drawing/2014/main" id="{4B29A9BE-2F16-4010-BD13-B84D8C6E9F15}"/>
              </a:ext>
            </a:extLst>
          </p:cNvPr>
          <p:cNvSpPr/>
          <p:nvPr/>
        </p:nvSpPr>
        <p:spPr>
          <a:xfrm>
            <a:off x="530087" y="2069431"/>
            <a:ext cx="1060174" cy="684527"/>
          </a:xfrm>
          <a:prstGeom prst="flowChartAlternateProces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VB</a:t>
            </a:r>
            <a:r>
              <a:rPr lang="zh-CN" altLang="en-US" sz="1400" dirty="0"/>
              <a:t>绘图</a:t>
            </a:r>
          </a:p>
        </p:txBody>
      </p:sp>
      <p:sp>
        <p:nvSpPr>
          <p:cNvPr id="21" name="流程图: 可选过程 20">
            <a:extLst>
              <a:ext uri="{FF2B5EF4-FFF2-40B4-BE49-F238E27FC236}">
                <a16:creationId xmlns:a16="http://schemas.microsoft.com/office/drawing/2014/main" id="{C5472FCC-C29A-4F49-BBA2-D102DC34678F}"/>
              </a:ext>
            </a:extLst>
          </p:cNvPr>
          <p:cNvSpPr/>
          <p:nvPr/>
        </p:nvSpPr>
        <p:spPr>
          <a:xfrm>
            <a:off x="1769169" y="2877242"/>
            <a:ext cx="1060174" cy="706964"/>
          </a:xfrm>
          <a:prstGeom prst="flowChartAlternateProcess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JAVA UI</a:t>
            </a:r>
            <a:r>
              <a:rPr lang="zh-CN" altLang="en-US" sz="1400" dirty="0"/>
              <a:t>元素库</a:t>
            </a:r>
          </a:p>
        </p:txBody>
      </p:sp>
      <p:sp>
        <p:nvSpPr>
          <p:cNvPr id="23" name="流程图: 可选过程 22">
            <a:extLst>
              <a:ext uri="{FF2B5EF4-FFF2-40B4-BE49-F238E27FC236}">
                <a16:creationId xmlns:a16="http://schemas.microsoft.com/office/drawing/2014/main" id="{042B255B-557D-4980-8FE9-8B5D5FFA98E5}"/>
              </a:ext>
            </a:extLst>
          </p:cNvPr>
          <p:cNvSpPr/>
          <p:nvPr/>
        </p:nvSpPr>
        <p:spPr>
          <a:xfrm>
            <a:off x="1769168" y="2069431"/>
            <a:ext cx="1060174" cy="684527"/>
          </a:xfrm>
          <a:prstGeom prst="flowChartAlternateProces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JAVA</a:t>
            </a:r>
            <a:r>
              <a:rPr lang="zh-CN" altLang="en-US" sz="1400" dirty="0"/>
              <a:t>绘图</a:t>
            </a:r>
          </a:p>
        </p:txBody>
      </p:sp>
      <p:sp>
        <p:nvSpPr>
          <p:cNvPr id="24" name="流程图: 可选过程 23">
            <a:extLst>
              <a:ext uri="{FF2B5EF4-FFF2-40B4-BE49-F238E27FC236}">
                <a16:creationId xmlns:a16="http://schemas.microsoft.com/office/drawing/2014/main" id="{18E6B695-0861-4902-92A5-E19AA4B43BFD}"/>
              </a:ext>
            </a:extLst>
          </p:cNvPr>
          <p:cNvSpPr/>
          <p:nvPr/>
        </p:nvSpPr>
        <p:spPr>
          <a:xfrm>
            <a:off x="3074504" y="2889990"/>
            <a:ext cx="1060174" cy="706964"/>
          </a:xfrm>
          <a:prstGeom prst="flowChartAlternateProcess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Python UI</a:t>
            </a:r>
            <a:r>
              <a:rPr lang="zh-CN" altLang="en-US" sz="1400" dirty="0"/>
              <a:t>元素库</a:t>
            </a:r>
          </a:p>
        </p:txBody>
      </p:sp>
      <p:sp>
        <p:nvSpPr>
          <p:cNvPr id="25" name="流程图: 可选过程 24">
            <a:extLst>
              <a:ext uri="{FF2B5EF4-FFF2-40B4-BE49-F238E27FC236}">
                <a16:creationId xmlns:a16="http://schemas.microsoft.com/office/drawing/2014/main" id="{F0E4A069-18F4-4FF0-A822-2CE32A8346B0}"/>
              </a:ext>
            </a:extLst>
          </p:cNvPr>
          <p:cNvSpPr/>
          <p:nvPr/>
        </p:nvSpPr>
        <p:spPr>
          <a:xfrm>
            <a:off x="3074503" y="2069431"/>
            <a:ext cx="1060174" cy="684527"/>
          </a:xfrm>
          <a:prstGeom prst="flowChartAlternateProces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Python</a:t>
            </a:r>
            <a:r>
              <a:rPr lang="zh-CN" altLang="en-US" sz="1400" dirty="0"/>
              <a:t>绘图</a:t>
            </a:r>
          </a:p>
        </p:txBody>
      </p:sp>
      <p:sp>
        <p:nvSpPr>
          <p:cNvPr id="26" name="流程图: 可选过程 25">
            <a:extLst>
              <a:ext uri="{FF2B5EF4-FFF2-40B4-BE49-F238E27FC236}">
                <a16:creationId xmlns:a16="http://schemas.microsoft.com/office/drawing/2014/main" id="{684491BF-727F-47B7-B36B-AF6E02A952F4}"/>
              </a:ext>
            </a:extLst>
          </p:cNvPr>
          <p:cNvSpPr/>
          <p:nvPr/>
        </p:nvSpPr>
        <p:spPr>
          <a:xfrm>
            <a:off x="4373566" y="2902738"/>
            <a:ext cx="1060174" cy="706964"/>
          </a:xfrm>
          <a:prstGeom prst="flowChartAlternateProcess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Flex UI</a:t>
            </a:r>
            <a:r>
              <a:rPr lang="zh-CN" altLang="en-US" sz="1400" dirty="0"/>
              <a:t>元素库</a:t>
            </a:r>
          </a:p>
        </p:txBody>
      </p:sp>
      <p:sp>
        <p:nvSpPr>
          <p:cNvPr id="27" name="流程图: 可选过程 26">
            <a:extLst>
              <a:ext uri="{FF2B5EF4-FFF2-40B4-BE49-F238E27FC236}">
                <a16:creationId xmlns:a16="http://schemas.microsoft.com/office/drawing/2014/main" id="{29B3110E-50D2-4581-A6FE-26D2D7F75736}"/>
              </a:ext>
            </a:extLst>
          </p:cNvPr>
          <p:cNvSpPr/>
          <p:nvPr/>
        </p:nvSpPr>
        <p:spPr>
          <a:xfrm>
            <a:off x="4373565" y="2069431"/>
            <a:ext cx="1060174" cy="684527"/>
          </a:xfrm>
          <a:prstGeom prst="flowChartAlternateProces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Flex</a:t>
            </a:r>
            <a:r>
              <a:rPr lang="zh-CN" altLang="en-US" sz="1400" dirty="0"/>
              <a:t>绘图</a:t>
            </a:r>
          </a:p>
        </p:txBody>
      </p:sp>
      <p:sp>
        <p:nvSpPr>
          <p:cNvPr id="28" name="流程图: 可选过程 27">
            <a:extLst>
              <a:ext uri="{FF2B5EF4-FFF2-40B4-BE49-F238E27FC236}">
                <a16:creationId xmlns:a16="http://schemas.microsoft.com/office/drawing/2014/main" id="{B7F9F488-2DD6-4910-B777-5B7E590FB014}"/>
              </a:ext>
            </a:extLst>
          </p:cNvPr>
          <p:cNvSpPr/>
          <p:nvPr/>
        </p:nvSpPr>
        <p:spPr>
          <a:xfrm>
            <a:off x="5675770" y="2877242"/>
            <a:ext cx="1060174" cy="706964"/>
          </a:xfrm>
          <a:prstGeom prst="flowChartAlternateProcess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err="1"/>
              <a:t>Javascript</a:t>
            </a:r>
            <a:r>
              <a:rPr lang="en-US" altLang="zh-CN" sz="1400" dirty="0"/>
              <a:t> UI</a:t>
            </a:r>
            <a:r>
              <a:rPr lang="zh-CN" altLang="en-US" sz="1400" dirty="0"/>
              <a:t>元素库</a:t>
            </a:r>
          </a:p>
        </p:txBody>
      </p:sp>
      <p:sp>
        <p:nvSpPr>
          <p:cNvPr id="29" name="流程图: 可选过程 28">
            <a:extLst>
              <a:ext uri="{FF2B5EF4-FFF2-40B4-BE49-F238E27FC236}">
                <a16:creationId xmlns:a16="http://schemas.microsoft.com/office/drawing/2014/main" id="{E66DA36C-60BB-40B1-A99E-AB7CDB441365}"/>
              </a:ext>
            </a:extLst>
          </p:cNvPr>
          <p:cNvSpPr/>
          <p:nvPr/>
        </p:nvSpPr>
        <p:spPr>
          <a:xfrm>
            <a:off x="5675769" y="2069431"/>
            <a:ext cx="1060174" cy="684527"/>
          </a:xfrm>
          <a:prstGeom prst="flowChartAlternateProces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err="1"/>
              <a:t>Javascript</a:t>
            </a:r>
            <a:r>
              <a:rPr lang="zh-CN" altLang="en-US" sz="1400" dirty="0"/>
              <a:t>绘图</a:t>
            </a:r>
          </a:p>
        </p:txBody>
      </p:sp>
      <p:sp>
        <p:nvSpPr>
          <p:cNvPr id="30" name="流程图: 可选过程 29">
            <a:extLst>
              <a:ext uri="{FF2B5EF4-FFF2-40B4-BE49-F238E27FC236}">
                <a16:creationId xmlns:a16="http://schemas.microsoft.com/office/drawing/2014/main" id="{D670F706-6CBA-40D6-AD91-6862850C3723}"/>
              </a:ext>
            </a:extLst>
          </p:cNvPr>
          <p:cNvSpPr/>
          <p:nvPr/>
        </p:nvSpPr>
        <p:spPr>
          <a:xfrm>
            <a:off x="6990874" y="2902738"/>
            <a:ext cx="1060174" cy="706964"/>
          </a:xfrm>
          <a:prstGeom prst="flowChartAlternateProcess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H5 UI</a:t>
            </a:r>
            <a:r>
              <a:rPr lang="zh-CN" altLang="en-US" sz="1400" dirty="0"/>
              <a:t>元素库</a:t>
            </a:r>
          </a:p>
        </p:txBody>
      </p:sp>
      <p:sp>
        <p:nvSpPr>
          <p:cNvPr id="31" name="流程图: 可选过程 30">
            <a:extLst>
              <a:ext uri="{FF2B5EF4-FFF2-40B4-BE49-F238E27FC236}">
                <a16:creationId xmlns:a16="http://schemas.microsoft.com/office/drawing/2014/main" id="{3B2AF6C3-887F-4598-822C-9E3CF5864595}"/>
              </a:ext>
            </a:extLst>
          </p:cNvPr>
          <p:cNvSpPr/>
          <p:nvPr/>
        </p:nvSpPr>
        <p:spPr>
          <a:xfrm>
            <a:off x="6990874" y="2069431"/>
            <a:ext cx="1060174" cy="684527"/>
          </a:xfrm>
          <a:prstGeom prst="flowChartAlternateProces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H5 </a:t>
            </a:r>
            <a:r>
              <a:rPr lang="zh-CN" altLang="en-US" sz="1400" dirty="0"/>
              <a:t>绘图</a:t>
            </a:r>
          </a:p>
        </p:txBody>
      </p:sp>
      <p:sp>
        <p:nvSpPr>
          <p:cNvPr id="32" name="流程图: 可选过程 31">
            <a:extLst>
              <a:ext uri="{FF2B5EF4-FFF2-40B4-BE49-F238E27FC236}">
                <a16:creationId xmlns:a16="http://schemas.microsoft.com/office/drawing/2014/main" id="{CC300D8F-FE20-46F1-8982-BA0001605935}"/>
              </a:ext>
            </a:extLst>
          </p:cNvPr>
          <p:cNvSpPr/>
          <p:nvPr/>
        </p:nvSpPr>
        <p:spPr>
          <a:xfrm>
            <a:off x="8229602" y="2889990"/>
            <a:ext cx="1120506" cy="733442"/>
          </a:xfrm>
          <a:prstGeom prst="flowChartAlternateProcess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C# UI</a:t>
            </a:r>
            <a:r>
              <a:rPr lang="zh-CN" altLang="en-US" sz="1400" dirty="0"/>
              <a:t>元素库</a:t>
            </a:r>
          </a:p>
        </p:txBody>
      </p:sp>
      <p:sp>
        <p:nvSpPr>
          <p:cNvPr id="33" name="流程图: 可选过程 32">
            <a:extLst>
              <a:ext uri="{FF2B5EF4-FFF2-40B4-BE49-F238E27FC236}">
                <a16:creationId xmlns:a16="http://schemas.microsoft.com/office/drawing/2014/main" id="{990D9179-50A7-47F5-BE1D-5D87A1B305A5}"/>
              </a:ext>
            </a:extLst>
          </p:cNvPr>
          <p:cNvSpPr/>
          <p:nvPr/>
        </p:nvSpPr>
        <p:spPr>
          <a:xfrm>
            <a:off x="8229601" y="2069431"/>
            <a:ext cx="1120506" cy="684527"/>
          </a:xfrm>
          <a:prstGeom prst="flowChartAlternateProces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C# </a:t>
            </a:r>
            <a:r>
              <a:rPr lang="zh-CN" altLang="en-US" sz="1400" dirty="0"/>
              <a:t>绘图</a:t>
            </a:r>
          </a:p>
        </p:txBody>
      </p:sp>
      <p:sp>
        <p:nvSpPr>
          <p:cNvPr id="36" name="流程图: 可选过程 35">
            <a:extLst>
              <a:ext uri="{FF2B5EF4-FFF2-40B4-BE49-F238E27FC236}">
                <a16:creationId xmlns:a16="http://schemas.microsoft.com/office/drawing/2014/main" id="{18566498-C791-49B3-84CF-685DB64497F4}"/>
              </a:ext>
            </a:extLst>
          </p:cNvPr>
          <p:cNvSpPr/>
          <p:nvPr/>
        </p:nvSpPr>
        <p:spPr>
          <a:xfrm>
            <a:off x="9587951" y="2951653"/>
            <a:ext cx="1120506" cy="684527"/>
          </a:xfrm>
          <a:prstGeom prst="flowChartAlternateProcess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err="1"/>
              <a:t>Andorid</a:t>
            </a:r>
            <a:r>
              <a:rPr lang="en-US" altLang="zh-CN" sz="1400" dirty="0"/>
              <a:t> UI</a:t>
            </a:r>
            <a:r>
              <a:rPr lang="zh-CN" altLang="en-US" sz="1400" dirty="0"/>
              <a:t>元素库</a:t>
            </a:r>
          </a:p>
        </p:txBody>
      </p:sp>
      <p:sp>
        <p:nvSpPr>
          <p:cNvPr id="37" name="流程图: 可选过程 36">
            <a:extLst>
              <a:ext uri="{FF2B5EF4-FFF2-40B4-BE49-F238E27FC236}">
                <a16:creationId xmlns:a16="http://schemas.microsoft.com/office/drawing/2014/main" id="{107257A8-A450-4C1E-ABF3-DB2F191B15C0}"/>
              </a:ext>
            </a:extLst>
          </p:cNvPr>
          <p:cNvSpPr/>
          <p:nvPr/>
        </p:nvSpPr>
        <p:spPr>
          <a:xfrm>
            <a:off x="9587950" y="2069431"/>
            <a:ext cx="1120506" cy="684527"/>
          </a:xfrm>
          <a:prstGeom prst="flowChartAlternateProces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err="1"/>
              <a:t>Andorid</a:t>
            </a:r>
            <a:r>
              <a:rPr lang="en-US" altLang="zh-CN" sz="1400" dirty="0"/>
              <a:t> </a:t>
            </a:r>
            <a:r>
              <a:rPr lang="zh-CN" altLang="en-US" sz="1400" dirty="0"/>
              <a:t>绘图</a:t>
            </a:r>
          </a:p>
        </p:txBody>
      </p:sp>
      <p:sp>
        <p:nvSpPr>
          <p:cNvPr id="38" name="流程图: 可选过程 37">
            <a:extLst>
              <a:ext uri="{FF2B5EF4-FFF2-40B4-BE49-F238E27FC236}">
                <a16:creationId xmlns:a16="http://schemas.microsoft.com/office/drawing/2014/main" id="{7F02B417-700E-4B91-BF3B-403A38ACF73F}"/>
              </a:ext>
            </a:extLst>
          </p:cNvPr>
          <p:cNvSpPr/>
          <p:nvPr/>
        </p:nvSpPr>
        <p:spPr>
          <a:xfrm>
            <a:off x="10843766" y="2958720"/>
            <a:ext cx="1120506" cy="684527"/>
          </a:xfrm>
          <a:prstGeom prst="flowChartAlternateProcess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IOS</a:t>
            </a:r>
          </a:p>
          <a:p>
            <a:pPr algn="ctr"/>
            <a:r>
              <a:rPr lang="en-US" altLang="zh-CN" sz="1400" dirty="0"/>
              <a:t> UI</a:t>
            </a:r>
            <a:r>
              <a:rPr lang="zh-CN" altLang="en-US" sz="1400" dirty="0"/>
              <a:t>元素库</a:t>
            </a:r>
          </a:p>
        </p:txBody>
      </p:sp>
      <p:sp>
        <p:nvSpPr>
          <p:cNvPr id="39" name="流程图: 可选过程 38">
            <a:extLst>
              <a:ext uri="{FF2B5EF4-FFF2-40B4-BE49-F238E27FC236}">
                <a16:creationId xmlns:a16="http://schemas.microsoft.com/office/drawing/2014/main" id="{1EAD56D4-F23B-4540-9612-FEA3BEB548F6}"/>
              </a:ext>
            </a:extLst>
          </p:cNvPr>
          <p:cNvSpPr/>
          <p:nvPr/>
        </p:nvSpPr>
        <p:spPr>
          <a:xfrm>
            <a:off x="10843765" y="2076498"/>
            <a:ext cx="1120506" cy="684527"/>
          </a:xfrm>
          <a:prstGeom prst="flowChartAlternateProces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IOS</a:t>
            </a:r>
          </a:p>
          <a:p>
            <a:pPr algn="ctr"/>
            <a:r>
              <a:rPr lang="en-US" altLang="zh-CN" sz="1400" dirty="0"/>
              <a:t> </a:t>
            </a:r>
            <a:r>
              <a:rPr lang="zh-CN" altLang="en-US" sz="1400" dirty="0"/>
              <a:t>绘图</a:t>
            </a: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4FB5A63F-77D4-4F79-8272-E16AFB2DA88B}"/>
              </a:ext>
            </a:extLst>
          </p:cNvPr>
          <p:cNvSpPr/>
          <p:nvPr/>
        </p:nvSpPr>
        <p:spPr>
          <a:xfrm>
            <a:off x="10080292" y="4987566"/>
            <a:ext cx="1838189" cy="1796006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zh-CN" altLang="en-US" sz="1200" dirty="0">
                <a:solidFill>
                  <a:srgbClr val="FF0000"/>
                </a:solidFill>
              </a:rPr>
              <a:t>图例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30A6338-A5D9-4EE0-8479-66D0A4A3F90D}"/>
              </a:ext>
            </a:extLst>
          </p:cNvPr>
          <p:cNvSpPr/>
          <p:nvPr/>
        </p:nvSpPr>
        <p:spPr>
          <a:xfrm>
            <a:off x="10344686" y="5414606"/>
            <a:ext cx="1308598" cy="282125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自开发部分</a:t>
            </a: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BCAA7A0F-C08C-4B43-8B9A-BDAD102252E5}"/>
              </a:ext>
            </a:extLst>
          </p:cNvPr>
          <p:cNvSpPr/>
          <p:nvPr/>
        </p:nvSpPr>
        <p:spPr>
          <a:xfrm>
            <a:off x="10344686" y="5876855"/>
            <a:ext cx="1308598" cy="2821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标准组件、第三方组件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4DEB650E-EE81-408F-99C4-6E49EF5E0598}"/>
              </a:ext>
            </a:extLst>
          </p:cNvPr>
          <p:cNvSpPr/>
          <p:nvPr/>
        </p:nvSpPr>
        <p:spPr>
          <a:xfrm>
            <a:off x="10344686" y="6329464"/>
            <a:ext cx="1308598" cy="282125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工具生成</a:t>
            </a:r>
          </a:p>
        </p:txBody>
      </p:sp>
    </p:spTree>
    <p:extLst>
      <p:ext uri="{BB962C8B-B14F-4D97-AF65-F5344CB8AC3E}">
        <p14:creationId xmlns:p14="http://schemas.microsoft.com/office/powerpoint/2010/main" val="118322383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E3416B4-4ADF-439D-A61F-646058B632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JAVA</a:t>
            </a:r>
            <a:r>
              <a:rPr lang="zh-CN" altLang="en-US" dirty="0"/>
              <a:t>客户端尚未完成的工作（</a:t>
            </a:r>
            <a:r>
              <a:rPr lang="en-US" altLang="zh-CN" dirty="0"/>
              <a:t>2019-10-13</a:t>
            </a:r>
            <a:r>
              <a:rPr lang="zh-CN" altLang="en-US" dirty="0"/>
              <a:t>）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53955BE-F0AB-4615-8575-B8730108C0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文本框的事件监听修改刷新</a:t>
            </a:r>
            <a:endParaRPr lang="en-US" altLang="zh-CN" dirty="0"/>
          </a:p>
          <a:p>
            <a:r>
              <a:rPr lang="zh-CN" altLang="en-US" dirty="0"/>
              <a:t>下拉框的事件监听</a:t>
            </a:r>
            <a:endParaRPr lang="en-US" altLang="zh-CN" dirty="0"/>
          </a:p>
          <a:p>
            <a:r>
              <a:rPr lang="zh-CN" altLang="en-US" dirty="0"/>
              <a:t>单选按钮的事件监听</a:t>
            </a:r>
            <a:endParaRPr lang="en-US" altLang="zh-CN" dirty="0"/>
          </a:p>
          <a:p>
            <a:r>
              <a:rPr lang="zh-CN" altLang="en-US" dirty="0"/>
              <a:t>复选按钮的事件监听</a:t>
            </a:r>
            <a:endParaRPr lang="en-US" altLang="zh-CN" dirty="0"/>
          </a:p>
          <a:p>
            <a:r>
              <a:rPr lang="zh-CN" altLang="en-US" dirty="0"/>
              <a:t>其他界面增强渲染，字体，颜色等</a:t>
            </a:r>
            <a:endParaRPr lang="en-US" altLang="zh-CN" dirty="0"/>
          </a:p>
          <a:p>
            <a:r>
              <a:rPr lang="zh-CN" altLang="en-US" dirty="0"/>
              <a:t>其他界面元素增强</a:t>
            </a:r>
          </a:p>
        </p:txBody>
      </p:sp>
    </p:spTree>
    <p:extLst>
      <p:ext uri="{BB962C8B-B14F-4D97-AF65-F5344CB8AC3E}">
        <p14:creationId xmlns:p14="http://schemas.microsoft.com/office/powerpoint/2010/main" val="694534392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211D125-F870-4B94-9946-695E6290AD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目录</a:t>
            </a:r>
          </a:p>
        </p:txBody>
      </p:sp>
      <p:sp>
        <p:nvSpPr>
          <p:cNvPr id="6" name="箭头: 五边形 5">
            <a:extLst>
              <a:ext uri="{FF2B5EF4-FFF2-40B4-BE49-F238E27FC236}">
                <a16:creationId xmlns:a16="http://schemas.microsoft.com/office/drawing/2014/main" id="{3387E899-878E-4BED-A4A8-D83B971A76BF}"/>
              </a:ext>
            </a:extLst>
          </p:cNvPr>
          <p:cNvSpPr/>
          <p:nvPr/>
        </p:nvSpPr>
        <p:spPr>
          <a:xfrm>
            <a:off x="5274364" y="3051228"/>
            <a:ext cx="4823791" cy="377772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dirty="0"/>
              <a:t>浏览器上动态界面绘制的技术讨论</a:t>
            </a:r>
          </a:p>
        </p:txBody>
      </p:sp>
      <p:sp>
        <p:nvSpPr>
          <p:cNvPr id="7" name="箭头: 五边形 6">
            <a:extLst>
              <a:ext uri="{FF2B5EF4-FFF2-40B4-BE49-F238E27FC236}">
                <a16:creationId xmlns:a16="http://schemas.microsoft.com/office/drawing/2014/main" id="{B7466BCD-0621-4940-8D48-1CFE2B04DE13}"/>
              </a:ext>
            </a:extLst>
          </p:cNvPr>
          <p:cNvSpPr/>
          <p:nvPr/>
        </p:nvSpPr>
        <p:spPr>
          <a:xfrm>
            <a:off x="5274361" y="3515809"/>
            <a:ext cx="4823791" cy="377772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/>
              <a:t>WebDW</a:t>
            </a:r>
            <a:r>
              <a:rPr lang="zh-CN" altLang="en-US" sz="2000" dirty="0"/>
              <a:t>的技术架构说明</a:t>
            </a:r>
          </a:p>
        </p:txBody>
      </p:sp>
      <p:sp>
        <p:nvSpPr>
          <p:cNvPr id="9" name="箭头: 五边形 8">
            <a:extLst>
              <a:ext uri="{FF2B5EF4-FFF2-40B4-BE49-F238E27FC236}">
                <a16:creationId xmlns:a16="http://schemas.microsoft.com/office/drawing/2014/main" id="{6EE71305-92FE-40AC-95D6-311BE2493003}"/>
              </a:ext>
            </a:extLst>
          </p:cNvPr>
          <p:cNvSpPr/>
          <p:nvPr/>
        </p:nvSpPr>
        <p:spPr>
          <a:xfrm>
            <a:off x="5274364" y="4084929"/>
            <a:ext cx="4823791" cy="377772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/>
              <a:t>WebDW python</a:t>
            </a:r>
            <a:r>
              <a:rPr lang="zh-CN" altLang="en-US" sz="2000" dirty="0"/>
              <a:t>客户端的的设计实现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DC80E9D3-7A74-44D2-AC48-D203522D7E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825" y="2398643"/>
            <a:ext cx="4098386" cy="4373217"/>
          </a:xfrm>
          <a:prstGeom prst="rect">
            <a:avLst/>
          </a:prstGeom>
        </p:spPr>
      </p:pic>
      <p:sp>
        <p:nvSpPr>
          <p:cNvPr id="16" name="箭头: 五边形 15">
            <a:extLst>
              <a:ext uri="{FF2B5EF4-FFF2-40B4-BE49-F238E27FC236}">
                <a16:creationId xmlns:a16="http://schemas.microsoft.com/office/drawing/2014/main" id="{943FBED8-F421-4979-A34E-64AF6F7F4917}"/>
              </a:ext>
            </a:extLst>
          </p:cNvPr>
          <p:cNvSpPr/>
          <p:nvPr/>
        </p:nvSpPr>
        <p:spPr>
          <a:xfrm>
            <a:off x="5850833" y="4538957"/>
            <a:ext cx="4823791" cy="284339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/>
              <a:t>python</a:t>
            </a:r>
            <a:r>
              <a:rPr lang="zh-CN" altLang="en-US" dirty="0"/>
              <a:t>客户端的总体</a:t>
            </a:r>
            <a:r>
              <a:rPr lang="en-US" altLang="zh-CN" dirty="0"/>
              <a:t>IPO</a:t>
            </a:r>
            <a:endParaRPr lang="zh-CN" altLang="en-US" dirty="0"/>
          </a:p>
        </p:txBody>
      </p:sp>
      <p:sp>
        <p:nvSpPr>
          <p:cNvPr id="17" name="箭头: 五边形 16">
            <a:extLst>
              <a:ext uri="{FF2B5EF4-FFF2-40B4-BE49-F238E27FC236}">
                <a16:creationId xmlns:a16="http://schemas.microsoft.com/office/drawing/2014/main" id="{4235650D-5454-40A4-97A6-ADA649E86BCE}"/>
              </a:ext>
            </a:extLst>
          </p:cNvPr>
          <p:cNvSpPr/>
          <p:nvPr/>
        </p:nvSpPr>
        <p:spPr>
          <a:xfrm>
            <a:off x="5850830" y="4920692"/>
            <a:ext cx="4823791" cy="284339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/>
              <a:t>python</a:t>
            </a:r>
            <a:r>
              <a:rPr lang="zh-CN" altLang="en-US" dirty="0"/>
              <a:t>客户端的技术选型</a:t>
            </a:r>
          </a:p>
        </p:txBody>
      </p:sp>
      <p:sp>
        <p:nvSpPr>
          <p:cNvPr id="18" name="箭头: 五边形 17">
            <a:extLst>
              <a:ext uri="{FF2B5EF4-FFF2-40B4-BE49-F238E27FC236}">
                <a16:creationId xmlns:a16="http://schemas.microsoft.com/office/drawing/2014/main" id="{E288B6CD-A900-4896-BD20-4AF20E8800FE}"/>
              </a:ext>
            </a:extLst>
          </p:cNvPr>
          <p:cNvSpPr/>
          <p:nvPr/>
        </p:nvSpPr>
        <p:spPr>
          <a:xfrm>
            <a:off x="5850829" y="5325949"/>
            <a:ext cx="4823791" cy="284339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/>
              <a:t>python</a:t>
            </a:r>
            <a:r>
              <a:rPr lang="zh-CN" altLang="en-US" dirty="0"/>
              <a:t>客户端第一版</a:t>
            </a:r>
          </a:p>
        </p:txBody>
      </p:sp>
      <p:sp>
        <p:nvSpPr>
          <p:cNvPr id="25" name="箭头: 五边形 24">
            <a:extLst>
              <a:ext uri="{FF2B5EF4-FFF2-40B4-BE49-F238E27FC236}">
                <a16:creationId xmlns:a16="http://schemas.microsoft.com/office/drawing/2014/main" id="{E9AF43C1-22B4-463B-B5FC-8BFE30AB2191}"/>
              </a:ext>
            </a:extLst>
          </p:cNvPr>
          <p:cNvSpPr/>
          <p:nvPr/>
        </p:nvSpPr>
        <p:spPr>
          <a:xfrm>
            <a:off x="5850828" y="5721622"/>
            <a:ext cx="4823791" cy="284339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/>
              <a:t>python</a:t>
            </a:r>
            <a:r>
              <a:rPr lang="zh-CN" altLang="en-US" dirty="0"/>
              <a:t>客户端第二版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F5F69EE8-85C5-4754-A783-1E567659C3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1828" y="436042"/>
            <a:ext cx="4329925" cy="1869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552240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32EA76D-D375-4EA7-BADB-3BB31CBB19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Python</a:t>
            </a:r>
            <a:r>
              <a:rPr lang="zh-CN" altLang="en-US" dirty="0"/>
              <a:t>界面绘图总体</a:t>
            </a:r>
            <a:r>
              <a:rPr lang="en-US" altLang="zh-CN" dirty="0"/>
              <a:t>IPO</a:t>
            </a:r>
            <a:endParaRPr lang="zh-CN" altLang="en-US" dirty="0"/>
          </a:p>
        </p:txBody>
      </p:sp>
      <p:sp>
        <p:nvSpPr>
          <p:cNvPr id="4" name="流程图: 多文档 3">
            <a:extLst>
              <a:ext uri="{FF2B5EF4-FFF2-40B4-BE49-F238E27FC236}">
                <a16:creationId xmlns:a16="http://schemas.microsoft.com/office/drawing/2014/main" id="{191ED3E2-1B72-4DA8-B706-0574F371D63C}"/>
              </a:ext>
            </a:extLst>
          </p:cNvPr>
          <p:cNvSpPr/>
          <p:nvPr/>
        </p:nvSpPr>
        <p:spPr>
          <a:xfrm>
            <a:off x="1417983" y="3193774"/>
            <a:ext cx="1696278" cy="901148"/>
          </a:xfrm>
          <a:prstGeom prst="flowChartMultidocumen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界面元素定义模型</a:t>
            </a:r>
          </a:p>
        </p:txBody>
      </p:sp>
      <p:sp>
        <p:nvSpPr>
          <p:cNvPr id="5" name="流程图: 可选过程 4">
            <a:extLst>
              <a:ext uri="{FF2B5EF4-FFF2-40B4-BE49-F238E27FC236}">
                <a16:creationId xmlns:a16="http://schemas.microsoft.com/office/drawing/2014/main" id="{D0AEE95E-39F9-42D4-91D9-C08FFAF34BFC}"/>
              </a:ext>
            </a:extLst>
          </p:cNvPr>
          <p:cNvSpPr/>
          <p:nvPr/>
        </p:nvSpPr>
        <p:spPr>
          <a:xfrm>
            <a:off x="4028661" y="2928178"/>
            <a:ext cx="2279374" cy="1431235"/>
          </a:xfrm>
          <a:prstGeom prst="flowChartAlternateProces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PYTHON</a:t>
            </a:r>
            <a:r>
              <a:rPr lang="zh-CN" altLang="en-US" dirty="0"/>
              <a:t>动态界面渲染</a:t>
            </a:r>
          </a:p>
        </p:txBody>
      </p:sp>
      <p:sp>
        <p:nvSpPr>
          <p:cNvPr id="6" name="流程图: 过程 5">
            <a:extLst>
              <a:ext uri="{FF2B5EF4-FFF2-40B4-BE49-F238E27FC236}">
                <a16:creationId xmlns:a16="http://schemas.microsoft.com/office/drawing/2014/main" id="{86EBA51F-CF10-4A3E-A4E2-10F91606D083}"/>
              </a:ext>
            </a:extLst>
          </p:cNvPr>
          <p:cNvSpPr/>
          <p:nvPr/>
        </p:nvSpPr>
        <p:spPr>
          <a:xfrm>
            <a:off x="7222435" y="2451653"/>
            <a:ext cx="4002155" cy="2941982"/>
          </a:xfrm>
          <a:prstGeom prst="flowChartProcess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7" name="连接符: 肘形 6">
            <a:extLst>
              <a:ext uri="{FF2B5EF4-FFF2-40B4-BE49-F238E27FC236}">
                <a16:creationId xmlns:a16="http://schemas.microsoft.com/office/drawing/2014/main" id="{B9C302AE-9817-48FC-BBD1-A942A755981E}"/>
              </a:ext>
            </a:extLst>
          </p:cNvPr>
          <p:cNvCxnSpPr>
            <a:stCxn id="4" idx="3"/>
            <a:endCxn id="5" idx="1"/>
          </p:cNvCxnSpPr>
          <p:nvPr/>
        </p:nvCxnSpPr>
        <p:spPr>
          <a:xfrm flipV="1">
            <a:off x="3114261" y="3643796"/>
            <a:ext cx="914400" cy="552"/>
          </a:xfrm>
          <a:prstGeom prst="bentConnector3">
            <a:avLst/>
          </a:prstGeom>
          <a:ln w="381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连接符: 肘形 7">
            <a:extLst>
              <a:ext uri="{FF2B5EF4-FFF2-40B4-BE49-F238E27FC236}">
                <a16:creationId xmlns:a16="http://schemas.microsoft.com/office/drawing/2014/main" id="{89D5BFFE-4E0E-41DE-B349-343ED55B1137}"/>
              </a:ext>
            </a:extLst>
          </p:cNvPr>
          <p:cNvCxnSpPr>
            <a:cxnSpLocks/>
            <a:stCxn id="5" idx="3"/>
            <a:endCxn id="6" idx="1"/>
          </p:cNvCxnSpPr>
          <p:nvPr/>
        </p:nvCxnSpPr>
        <p:spPr>
          <a:xfrm>
            <a:off x="6308035" y="3643796"/>
            <a:ext cx="914400" cy="278848"/>
          </a:xfrm>
          <a:prstGeom prst="bentConnector3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id="{27F13769-2318-402E-8929-249061C492AF}"/>
              </a:ext>
            </a:extLst>
          </p:cNvPr>
          <p:cNvSpPr/>
          <p:nvPr/>
        </p:nvSpPr>
        <p:spPr>
          <a:xfrm>
            <a:off x="8998226" y="2736574"/>
            <a:ext cx="1510748" cy="4572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err="1">
                <a:solidFill>
                  <a:schemeClr val="accent5"/>
                </a:solidFill>
              </a:rPr>
              <a:t>abcd</a:t>
            </a:r>
            <a:endParaRPr lang="zh-CN" altLang="en-US" dirty="0">
              <a:solidFill>
                <a:schemeClr val="accent5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3780B195-7A78-4F4F-88D5-2C5B78034C9D}"/>
              </a:ext>
            </a:extLst>
          </p:cNvPr>
          <p:cNvSpPr/>
          <p:nvPr/>
        </p:nvSpPr>
        <p:spPr>
          <a:xfrm>
            <a:off x="8998226" y="3405809"/>
            <a:ext cx="1934817" cy="42241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379BC195-B9B7-4930-ADF7-D21F51F8A18F}"/>
              </a:ext>
            </a:extLst>
          </p:cNvPr>
          <p:cNvSpPr/>
          <p:nvPr/>
        </p:nvSpPr>
        <p:spPr>
          <a:xfrm>
            <a:off x="8998226" y="4040255"/>
            <a:ext cx="1934817" cy="42241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51972EE4-C4BB-4A27-B26D-71D0C8FEFD35}"/>
              </a:ext>
            </a:extLst>
          </p:cNvPr>
          <p:cNvSpPr/>
          <p:nvPr/>
        </p:nvSpPr>
        <p:spPr>
          <a:xfrm>
            <a:off x="7646504" y="2736575"/>
            <a:ext cx="1060174" cy="4571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编码：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6A9D300-7902-456A-AC76-043B690DDE4D}"/>
              </a:ext>
            </a:extLst>
          </p:cNvPr>
          <p:cNvSpPr/>
          <p:nvPr/>
        </p:nvSpPr>
        <p:spPr>
          <a:xfrm>
            <a:off x="7646504" y="3415195"/>
            <a:ext cx="1060174" cy="4571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名称：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EC801C6A-5B80-4BE1-84BD-09259BDAEA64}"/>
              </a:ext>
            </a:extLst>
          </p:cNvPr>
          <p:cNvSpPr/>
          <p:nvPr/>
        </p:nvSpPr>
        <p:spPr>
          <a:xfrm>
            <a:off x="7659757" y="4058475"/>
            <a:ext cx="1060174" cy="4571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职务：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15" name="等腰三角形 14">
            <a:extLst>
              <a:ext uri="{FF2B5EF4-FFF2-40B4-BE49-F238E27FC236}">
                <a16:creationId xmlns:a16="http://schemas.microsoft.com/office/drawing/2014/main" id="{EE73C9EF-8244-4C73-84E7-30E787BE12B9}"/>
              </a:ext>
            </a:extLst>
          </p:cNvPr>
          <p:cNvSpPr/>
          <p:nvPr/>
        </p:nvSpPr>
        <p:spPr>
          <a:xfrm rot="10800000">
            <a:off x="10581861" y="4040254"/>
            <a:ext cx="331304" cy="367744"/>
          </a:xfrm>
          <a:prstGeom prst="triangle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D867DEBA-3EB4-4DD8-9858-6D52D0250E82}"/>
              </a:ext>
            </a:extLst>
          </p:cNvPr>
          <p:cNvSpPr/>
          <p:nvPr/>
        </p:nvSpPr>
        <p:spPr>
          <a:xfrm>
            <a:off x="8719931" y="4823792"/>
            <a:ext cx="1275949" cy="42241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保存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62EF5CE-6D29-4C79-84A1-A769BD362FCC}"/>
              </a:ext>
            </a:extLst>
          </p:cNvPr>
          <p:cNvSpPr txBox="1"/>
          <p:nvPr/>
        </p:nvSpPr>
        <p:spPr>
          <a:xfrm>
            <a:off x="967409" y="4251460"/>
            <a:ext cx="2305878" cy="95410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&lt;</a:t>
            </a:r>
            <a:r>
              <a:rPr lang="en-US" altLang="zh-CN" sz="1400" dirty="0" err="1"/>
              <a:t>Lable</a:t>
            </a:r>
            <a:r>
              <a:rPr lang="en-US" altLang="zh-CN" sz="1400" dirty="0"/>
              <a:t>&gt;</a:t>
            </a:r>
            <a:r>
              <a:rPr lang="zh-CN" altLang="en-US" sz="1400" dirty="0"/>
              <a:t>编码</a:t>
            </a:r>
            <a:r>
              <a:rPr lang="en-US" altLang="zh-CN" sz="1400" dirty="0"/>
              <a:t>:</a:t>
            </a:r>
          </a:p>
          <a:p>
            <a:r>
              <a:rPr lang="en-US" altLang="zh-CN" sz="1400" dirty="0"/>
              <a:t>&lt;/Label&gt;</a:t>
            </a:r>
          </a:p>
          <a:p>
            <a:r>
              <a:rPr lang="en-US" altLang="zh-CN" sz="1400" dirty="0"/>
              <a:t>&lt;</a:t>
            </a:r>
            <a:r>
              <a:rPr lang="en-US" altLang="zh-CN" sz="1400" dirty="0" err="1"/>
              <a:t>TextBox</a:t>
            </a:r>
            <a:r>
              <a:rPr lang="en-US" altLang="zh-CN" sz="1400" dirty="0"/>
              <a:t>&gt;</a:t>
            </a:r>
            <a:r>
              <a:rPr lang="en-US" altLang="zh-CN" sz="1400" dirty="0" err="1"/>
              <a:t>abcd</a:t>
            </a:r>
            <a:endParaRPr lang="en-US" altLang="zh-CN" sz="1400" dirty="0"/>
          </a:p>
          <a:p>
            <a:r>
              <a:rPr lang="en-US" altLang="zh-CN" sz="1400" dirty="0"/>
              <a:t>&lt;</a:t>
            </a:r>
            <a:r>
              <a:rPr lang="en-US" altLang="zh-CN" sz="1400" dirty="0" err="1"/>
              <a:t>TextBox</a:t>
            </a:r>
            <a:r>
              <a:rPr lang="en-US" altLang="zh-CN" sz="1400" dirty="0"/>
              <a:t>&gt;</a:t>
            </a:r>
            <a:endParaRPr lang="zh-CN" altLang="en-US" sz="1400" dirty="0"/>
          </a:p>
        </p:txBody>
      </p:sp>
      <p:sp>
        <p:nvSpPr>
          <p:cNvPr id="18" name="对话气泡: 矩形 17">
            <a:extLst>
              <a:ext uri="{FF2B5EF4-FFF2-40B4-BE49-F238E27FC236}">
                <a16:creationId xmlns:a16="http://schemas.microsoft.com/office/drawing/2014/main" id="{B494C3A0-57FB-43A6-87D9-4C738839E126}"/>
              </a:ext>
            </a:extLst>
          </p:cNvPr>
          <p:cNvSpPr/>
          <p:nvPr/>
        </p:nvSpPr>
        <p:spPr>
          <a:xfrm>
            <a:off x="861391" y="5671931"/>
            <a:ext cx="1775792" cy="503583"/>
          </a:xfrm>
          <a:prstGeom prst="wedgeRectCallout">
            <a:avLst>
              <a:gd name="adj1" fmla="val -42475"/>
              <a:gd name="adj2" fmla="val -142763"/>
            </a:avLst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示例，实际用</a:t>
            </a:r>
            <a:r>
              <a:rPr lang="en-US" altLang="zh-CN" dirty="0"/>
              <a:t>json</a:t>
            </a:r>
            <a:r>
              <a:rPr lang="zh-CN" altLang="en-US" dirty="0"/>
              <a:t>格式传输</a:t>
            </a:r>
          </a:p>
        </p:txBody>
      </p:sp>
    </p:spTree>
    <p:extLst>
      <p:ext uri="{BB962C8B-B14F-4D97-AF65-F5344CB8AC3E}">
        <p14:creationId xmlns:p14="http://schemas.microsoft.com/office/powerpoint/2010/main" val="576839016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56052B-AD4F-4948-8547-6EFFCE924A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PYTHON</a:t>
            </a:r>
            <a:r>
              <a:rPr lang="zh-CN" altLang="en-US" dirty="0"/>
              <a:t>界面绘图和</a:t>
            </a:r>
            <a:r>
              <a:rPr lang="en-US" altLang="zh-CN" dirty="0"/>
              <a:t>VB</a:t>
            </a:r>
            <a:r>
              <a:rPr lang="zh-CN" altLang="en-US" dirty="0"/>
              <a:t>界面绘图的不同</a:t>
            </a:r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01DEDF10-85DD-43EC-AA81-80D30BDC1487}"/>
              </a:ext>
            </a:extLst>
          </p:cNvPr>
          <p:cNvGraphicFramePr>
            <a:graphicFrameLocks noGrp="1"/>
          </p:cNvGraphicFramePr>
          <p:nvPr/>
        </p:nvGraphicFramePr>
        <p:xfrm>
          <a:off x="525668" y="2190659"/>
          <a:ext cx="11140664" cy="432816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785166">
                  <a:extLst>
                    <a:ext uri="{9D8B030D-6E8A-4147-A177-3AD203B41FA5}">
                      <a16:colId xmlns:a16="http://schemas.microsoft.com/office/drawing/2014/main" val="1394178739"/>
                    </a:ext>
                  </a:extLst>
                </a:gridCol>
                <a:gridCol w="2785166">
                  <a:extLst>
                    <a:ext uri="{9D8B030D-6E8A-4147-A177-3AD203B41FA5}">
                      <a16:colId xmlns:a16="http://schemas.microsoft.com/office/drawing/2014/main" val="2259098331"/>
                    </a:ext>
                  </a:extLst>
                </a:gridCol>
                <a:gridCol w="2785166">
                  <a:extLst>
                    <a:ext uri="{9D8B030D-6E8A-4147-A177-3AD203B41FA5}">
                      <a16:colId xmlns:a16="http://schemas.microsoft.com/office/drawing/2014/main" val="3663145152"/>
                    </a:ext>
                  </a:extLst>
                </a:gridCol>
                <a:gridCol w="2785166">
                  <a:extLst>
                    <a:ext uri="{9D8B030D-6E8A-4147-A177-3AD203B41FA5}">
                      <a16:colId xmlns:a16="http://schemas.microsoft.com/office/drawing/2014/main" val="1108914739"/>
                    </a:ext>
                  </a:extLst>
                </a:gridCol>
              </a:tblGrid>
              <a:tr h="300695">
                <a:tc>
                  <a:txBody>
                    <a:bodyPr/>
                    <a:lstStyle/>
                    <a:p>
                      <a:r>
                        <a:rPr lang="zh-CN" altLang="en-US" dirty="0"/>
                        <a:t>比较项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VB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PYTHON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备注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6664550"/>
                  </a:ext>
                </a:extLst>
              </a:tr>
              <a:tr h="877027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json</a:t>
                      </a:r>
                      <a:r>
                        <a:rPr lang="zh-CN" altLang="en-US" sz="1600" dirty="0"/>
                        <a:t>数据格式支持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标准的</a:t>
                      </a:r>
                      <a:r>
                        <a:rPr lang="en-US" altLang="zh-CN" sz="1600" dirty="0"/>
                        <a:t>VB</a:t>
                      </a:r>
                      <a:r>
                        <a:rPr lang="zh-CN" altLang="en-US" sz="1600" dirty="0"/>
                        <a:t>不支持</a:t>
                      </a:r>
                      <a:r>
                        <a:rPr lang="en-US" altLang="zh-CN" sz="1600" dirty="0"/>
                        <a:t>JSON</a:t>
                      </a:r>
                      <a:r>
                        <a:rPr lang="zh-CN" altLang="en-US" sz="1600" dirty="0"/>
                        <a:t>数据格式，因此需要引入</a:t>
                      </a:r>
                      <a:r>
                        <a:rPr lang="en-US" altLang="zh-CN" sz="1600" dirty="0"/>
                        <a:t>Script Controller</a:t>
                      </a:r>
                      <a:r>
                        <a:rPr lang="zh-CN" altLang="en-US" sz="1600" dirty="0"/>
                        <a:t>来进行解析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通过引入</a:t>
                      </a:r>
                      <a:r>
                        <a:rPr lang="en-US" altLang="zh-CN" sz="1600" dirty="0"/>
                        <a:t>python</a:t>
                      </a:r>
                      <a:r>
                        <a:rPr lang="zh-CN" altLang="en-US" sz="1600" dirty="0"/>
                        <a:t>标准库</a:t>
                      </a:r>
                      <a:r>
                        <a:rPr lang="en-US" altLang="zh-CN" sz="1600" dirty="0"/>
                        <a:t>{json}</a:t>
                      </a:r>
                      <a:r>
                        <a:rPr lang="zh-CN" altLang="en-US" sz="1600" dirty="0"/>
                        <a:t>来进行支持</a:t>
                      </a:r>
                      <a:endParaRPr lang="en-US" altLang="zh-CN" sz="1600" dirty="0"/>
                    </a:p>
                    <a:p>
                      <a:r>
                        <a:rPr lang="en-US" altLang="zh-CN" sz="1600" dirty="0"/>
                        <a:t>Python</a:t>
                      </a:r>
                      <a:r>
                        <a:rPr lang="zh-CN" altLang="en-US" sz="1600" dirty="0"/>
                        <a:t>基本是以原生格式来支持</a:t>
                      </a:r>
                      <a:r>
                        <a:rPr lang="en-US" altLang="zh-CN" sz="1600" dirty="0"/>
                        <a:t>json</a:t>
                      </a:r>
                      <a:r>
                        <a:rPr lang="zh-CN" altLang="en-US" sz="1600" dirty="0"/>
                        <a:t>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VB</a:t>
                      </a:r>
                      <a:r>
                        <a:rPr lang="zh-CN" altLang="en-US" sz="1600" dirty="0"/>
                        <a:t>需要编译执行，</a:t>
                      </a:r>
                      <a:endParaRPr lang="en-US" altLang="zh-CN" sz="1600" dirty="0"/>
                    </a:p>
                    <a:p>
                      <a:r>
                        <a:rPr lang="en-US" altLang="zh-CN" sz="1600" dirty="0"/>
                        <a:t>Python</a:t>
                      </a:r>
                      <a:r>
                        <a:rPr lang="zh-CN" altLang="en-US" sz="1600" dirty="0"/>
                        <a:t>是解释执行，</a:t>
                      </a:r>
                      <a:endParaRPr lang="en-US" altLang="zh-CN" sz="1600" dirty="0"/>
                    </a:p>
                    <a:p>
                      <a:r>
                        <a:rPr lang="zh-CN" altLang="en-US" sz="1600" dirty="0"/>
                        <a:t>语法上更加灵活和简单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9654606"/>
                  </a:ext>
                </a:extLst>
              </a:tr>
              <a:tr h="476100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Ajax</a:t>
                      </a:r>
                      <a:r>
                        <a:rPr lang="zh-CN" altLang="en-US" sz="1600" dirty="0"/>
                        <a:t>后台服务调用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通过引入</a:t>
                      </a:r>
                      <a:r>
                        <a:rPr lang="en-US" altLang="zh-CN" sz="1600" dirty="0" err="1"/>
                        <a:t>XMLHTTPRequest</a:t>
                      </a:r>
                      <a:r>
                        <a:rPr lang="zh-CN" altLang="en-US" sz="1600" dirty="0"/>
                        <a:t>来调用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通过引入</a:t>
                      </a:r>
                      <a:r>
                        <a:rPr lang="en-US" altLang="zh-CN" sz="1600" dirty="0"/>
                        <a:t>python</a:t>
                      </a:r>
                      <a:r>
                        <a:rPr lang="zh-CN" altLang="en-US" sz="1600" dirty="0"/>
                        <a:t>标准库</a:t>
                      </a:r>
                      <a:r>
                        <a:rPr lang="en-US" altLang="zh-CN" sz="1600" dirty="0"/>
                        <a:t>{</a:t>
                      </a:r>
                      <a:r>
                        <a:rPr lang="en-US" altLang="zh-CN" sz="1600" dirty="0" err="1"/>
                        <a:t>url</a:t>
                      </a:r>
                      <a:r>
                        <a:rPr lang="en-US" altLang="zh-CN" sz="1600" dirty="0"/>
                        <a:t>}</a:t>
                      </a:r>
                      <a:r>
                        <a:rPr lang="zh-CN" altLang="en-US" sz="1600" dirty="0"/>
                        <a:t>来进行服务调用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Python</a:t>
                      </a:r>
                      <a:r>
                        <a:rPr lang="zh-CN" altLang="en-US" sz="1600" dirty="0"/>
                        <a:t>调用更简化一些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499117"/>
                  </a:ext>
                </a:extLst>
              </a:tr>
              <a:tr h="476100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界面元素渲染组件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</a:t>
                      </a:r>
                      <a:r>
                        <a:rPr lang="en-US" altLang="zh-CN" sz="1600" dirty="0"/>
                        <a:t>VB</a:t>
                      </a:r>
                      <a:r>
                        <a:rPr lang="zh-CN" altLang="en-US" sz="1600" dirty="0"/>
                        <a:t>标准库来提供支持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通过调用第三方图形库来进行支持，例如</a:t>
                      </a:r>
                      <a:r>
                        <a:rPr lang="en-US" altLang="zh-CN" sz="1600" dirty="0" err="1"/>
                        <a:t>tkinter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Python</a:t>
                      </a:r>
                      <a:r>
                        <a:rPr lang="zh-CN" altLang="en-US" sz="1600" dirty="0"/>
                        <a:t>支持多种图形库</a:t>
                      </a:r>
                      <a:endParaRPr lang="en-US" altLang="zh-CN" sz="1600" dirty="0"/>
                    </a:p>
                    <a:p>
                      <a:r>
                        <a:rPr lang="en-US" altLang="zh-CN" sz="1600" dirty="0"/>
                        <a:t>VB</a:t>
                      </a:r>
                      <a:r>
                        <a:rPr lang="zh-CN" altLang="en-US" sz="1600" dirty="0"/>
                        <a:t>的可用</a:t>
                      </a:r>
                      <a:r>
                        <a:rPr lang="en-US" altLang="zh-CN" sz="1600" dirty="0"/>
                        <a:t>UI</a:t>
                      </a:r>
                      <a:r>
                        <a:rPr lang="zh-CN" altLang="en-US" sz="1600" dirty="0"/>
                        <a:t>组件库不多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9306707"/>
                  </a:ext>
                </a:extLst>
              </a:tr>
              <a:tr h="676563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事件回调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通过自定义调用器实现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元素库作为标准工具来支持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VB</a:t>
                      </a:r>
                      <a:r>
                        <a:rPr lang="zh-CN" altLang="en-US" sz="1600" dirty="0"/>
                        <a:t>是基于</a:t>
                      </a:r>
                      <a:r>
                        <a:rPr lang="en-US" altLang="zh-CN" sz="1600" dirty="0"/>
                        <a:t>windows</a:t>
                      </a:r>
                      <a:r>
                        <a:rPr lang="zh-CN" altLang="en-US" sz="1600" dirty="0"/>
                        <a:t>的事件机制进行封装处理</a:t>
                      </a:r>
                      <a:endParaRPr lang="en-US" altLang="zh-CN" sz="1600" dirty="0"/>
                    </a:p>
                    <a:p>
                      <a:r>
                        <a:rPr lang="en-US" altLang="zh-CN" sz="1600" dirty="0"/>
                        <a:t>Python</a:t>
                      </a:r>
                      <a:r>
                        <a:rPr lang="zh-CN" altLang="en-US" sz="1600" dirty="0"/>
                        <a:t>是跨平台的事件处理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7722306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基本设计模式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面向对象，基于组件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函数编程，基于函数调用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小型项目用函数比较简单</a:t>
                      </a:r>
                      <a:endParaRPr lang="en-US" altLang="zh-CN" sz="1600" dirty="0"/>
                    </a:p>
                    <a:p>
                      <a:r>
                        <a:rPr lang="zh-CN" altLang="en-US" sz="1600" dirty="0"/>
                        <a:t>大型项目用对象比较简单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8740640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二次封装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容易，可封装为</a:t>
                      </a:r>
                      <a:r>
                        <a:rPr lang="en-US" altLang="zh-CN" sz="1600" dirty="0"/>
                        <a:t>ActiveX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封装为标准函数调用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32063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37167656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10E384D-2F3A-4D29-B77A-CB4B714D7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Python</a:t>
            </a:r>
            <a:r>
              <a:rPr lang="zh-CN" altLang="en-US" dirty="0"/>
              <a:t>客户端的技术选型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1EC1856E-C0BB-43FA-AE5D-C679B030B760}"/>
              </a:ext>
            </a:extLst>
          </p:cNvPr>
          <p:cNvSpPr/>
          <p:nvPr/>
        </p:nvSpPr>
        <p:spPr>
          <a:xfrm>
            <a:off x="1249735" y="3641035"/>
            <a:ext cx="2001079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Python</a:t>
            </a:r>
            <a:r>
              <a:rPr lang="zh-CN" altLang="en-US" dirty="0"/>
              <a:t>客户端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EA330AAB-27E2-4597-85A7-6AC42DC9EA3A}"/>
              </a:ext>
            </a:extLst>
          </p:cNvPr>
          <p:cNvSpPr/>
          <p:nvPr/>
        </p:nvSpPr>
        <p:spPr>
          <a:xfrm>
            <a:off x="4691270" y="2663687"/>
            <a:ext cx="1881808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后台服务器访问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251964A0-C5E1-45BE-884E-9A0F27E9C167}"/>
              </a:ext>
            </a:extLst>
          </p:cNvPr>
          <p:cNvSpPr/>
          <p:nvPr/>
        </p:nvSpPr>
        <p:spPr>
          <a:xfrm>
            <a:off x="4691270" y="3641035"/>
            <a:ext cx="1881808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Json</a:t>
            </a:r>
            <a:r>
              <a:rPr lang="zh-CN" altLang="en-US" dirty="0"/>
              <a:t>数据处理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32FBF30C-A669-4BBD-AFC0-C8BAC0070B9B}"/>
              </a:ext>
            </a:extLst>
          </p:cNvPr>
          <p:cNvSpPr/>
          <p:nvPr/>
        </p:nvSpPr>
        <p:spPr>
          <a:xfrm>
            <a:off x="4691270" y="4618383"/>
            <a:ext cx="1881808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界面组件渲染</a:t>
            </a:r>
          </a:p>
        </p:txBody>
      </p:sp>
      <p:cxnSp>
        <p:nvCxnSpPr>
          <p:cNvPr id="9" name="连接符: 肘形 8">
            <a:extLst>
              <a:ext uri="{FF2B5EF4-FFF2-40B4-BE49-F238E27FC236}">
                <a16:creationId xmlns:a16="http://schemas.microsoft.com/office/drawing/2014/main" id="{1E5E10E0-746C-4674-AF9B-59136B4F140D}"/>
              </a:ext>
            </a:extLst>
          </p:cNvPr>
          <p:cNvCxnSpPr>
            <a:cxnSpLocks/>
            <a:stCxn id="4" idx="3"/>
            <a:endCxn id="5" idx="1"/>
          </p:cNvCxnSpPr>
          <p:nvPr/>
        </p:nvCxnSpPr>
        <p:spPr>
          <a:xfrm flipV="1">
            <a:off x="3250814" y="3017169"/>
            <a:ext cx="1440456" cy="97734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连接符: 肘形 10">
            <a:extLst>
              <a:ext uri="{FF2B5EF4-FFF2-40B4-BE49-F238E27FC236}">
                <a16:creationId xmlns:a16="http://schemas.microsoft.com/office/drawing/2014/main" id="{E144E86E-D042-4B2D-8991-F420584ABD36}"/>
              </a:ext>
            </a:extLst>
          </p:cNvPr>
          <p:cNvCxnSpPr>
            <a:cxnSpLocks/>
            <a:stCxn id="4" idx="3"/>
            <a:endCxn id="6" idx="1"/>
          </p:cNvCxnSpPr>
          <p:nvPr/>
        </p:nvCxnSpPr>
        <p:spPr>
          <a:xfrm>
            <a:off x="3250814" y="3994517"/>
            <a:ext cx="1440456" cy="1270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连接符: 肘形 13">
            <a:extLst>
              <a:ext uri="{FF2B5EF4-FFF2-40B4-BE49-F238E27FC236}">
                <a16:creationId xmlns:a16="http://schemas.microsoft.com/office/drawing/2014/main" id="{A09076B1-784F-4D15-AF85-F47175207BF8}"/>
              </a:ext>
            </a:extLst>
          </p:cNvPr>
          <p:cNvCxnSpPr>
            <a:stCxn id="4" idx="3"/>
            <a:endCxn id="7" idx="1"/>
          </p:cNvCxnSpPr>
          <p:nvPr/>
        </p:nvCxnSpPr>
        <p:spPr>
          <a:xfrm>
            <a:off x="3250814" y="3994517"/>
            <a:ext cx="1440456" cy="97734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F15A1B7B-D5B4-4533-841E-18AACFD9ED1F}"/>
              </a:ext>
            </a:extLst>
          </p:cNvPr>
          <p:cNvSpPr/>
          <p:nvPr/>
        </p:nvSpPr>
        <p:spPr>
          <a:xfrm>
            <a:off x="7275444" y="2659360"/>
            <a:ext cx="1815548" cy="706964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err="1"/>
              <a:t>urllib</a:t>
            </a:r>
            <a:endParaRPr lang="zh-CN" altLang="en-US" dirty="0"/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DC68D9A0-2DF4-4A33-95F3-7A49210120BA}"/>
              </a:ext>
            </a:extLst>
          </p:cNvPr>
          <p:cNvSpPr/>
          <p:nvPr/>
        </p:nvSpPr>
        <p:spPr>
          <a:xfrm>
            <a:off x="7275444" y="3638088"/>
            <a:ext cx="1815548" cy="706964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json</a:t>
            </a:r>
            <a:endParaRPr lang="zh-CN" altLang="en-US" dirty="0"/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E73D0B11-4365-4651-BC8B-349BEB192678}"/>
              </a:ext>
            </a:extLst>
          </p:cNvPr>
          <p:cNvSpPr/>
          <p:nvPr/>
        </p:nvSpPr>
        <p:spPr>
          <a:xfrm>
            <a:off x="7275444" y="4616816"/>
            <a:ext cx="1815548" cy="706964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err="1"/>
              <a:t>tkinter</a:t>
            </a:r>
            <a:endParaRPr lang="zh-CN" altLang="en-US" dirty="0"/>
          </a:p>
        </p:txBody>
      </p:sp>
      <p:cxnSp>
        <p:nvCxnSpPr>
          <p:cNvPr id="22" name="连接符: 肘形 21">
            <a:extLst>
              <a:ext uri="{FF2B5EF4-FFF2-40B4-BE49-F238E27FC236}">
                <a16:creationId xmlns:a16="http://schemas.microsoft.com/office/drawing/2014/main" id="{3C077168-06CD-4228-B306-A10832E340F3}"/>
              </a:ext>
            </a:extLst>
          </p:cNvPr>
          <p:cNvCxnSpPr>
            <a:stCxn id="5" idx="3"/>
            <a:endCxn id="18" idx="1"/>
          </p:cNvCxnSpPr>
          <p:nvPr/>
        </p:nvCxnSpPr>
        <p:spPr>
          <a:xfrm flipV="1">
            <a:off x="6573078" y="3012842"/>
            <a:ext cx="702366" cy="432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连接符: 肘形 23">
            <a:extLst>
              <a:ext uri="{FF2B5EF4-FFF2-40B4-BE49-F238E27FC236}">
                <a16:creationId xmlns:a16="http://schemas.microsoft.com/office/drawing/2014/main" id="{131580F3-AA18-4C03-A6CE-01CFE6444CE7}"/>
              </a:ext>
            </a:extLst>
          </p:cNvPr>
          <p:cNvCxnSpPr>
            <a:stCxn id="6" idx="3"/>
            <a:endCxn id="19" idx="1"/>
          </p:cNvCxnSpPr>
          <p:nvPr/>
        </p:nvCxnSpPr>
        <p:spPr>
          <a:xfrm flipV="1">
            <a:off x="6573078" y="3991570"/>
            <a:ext cx="702366" cy="294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连接符: 肘形 25">
            <a:extLst>
              <a:ext uri="{FF2B5EF4-FFF2-40B4-BE49-F238E27FC236}">
                <a16:creationId xmlns:a16="http://schemas.microsoft.com/office/drawing/2014/main" id="{07D3FF9F-7AB3-400B-9363-CF6FB9788FAB}"/>
              </a:ext>
            </a:extLst>
          </p:cNvPr>
          <p:cNvCxnSpPr>
            <a:stCxn id="7" idx="3"/>
            <a:endCxn id="20" idx="1"/>
          </p:cNvCxnSpPr>
          <p:nvPr/>
        </p:nvCxnSpPr>
        <p:spPr>
          <a:xfrm flipV="1">
            <a:off x="6573078" y="4970298"/>
            <a:ext cx="702366" cy="156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6E84D9C9-129C-4697-B63C-FFE5EC5D629D}"/>
              </a:ext>
            </a:extLst>
          </p:cNvPr>
          <p:cNvSpPr/>
          <p:nvPr/>
        </p:nvSpPr>
        <p:spPr>
          <a:xfrm>
            <a:off x="9916367" y="5685183"/>
            <a:ext cx="1864815" cy="331304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第三方标准库</a:t>
            </a:r>
          </a:p>
        </p:txBody>
      </p:sp>
    </p:spTree>
    <p:extLst>
      <p:ext uri="{BB962C8B-B14F-4D97-AF65-F5344CB8AC3E}">
        <p14:creationId xmlns:p14="http://schemas.microsoft.com/office/powerpoint/2010/main" val="527628106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E5AD80-EED1-44C7-BA84-B4E61CE133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Python</a:t>
            </a:r>
            <a:r>
              <a:rPr lang="zh-CN" altLang="en-US" dirty="0"/>
              <a:t>客户端第一版：仅渲染为文本标签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940B57F-71AD-4FF7-9933-0CBCB9D17F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864" y="1680632"/>
            <a:ext cx="6494949" cy="5116226"/>
          </a:xfrm>
          <a:prstGeom prst="rect">
            <a:avLst/>
          </a:prstGeom>
        </p:spPr>
      </p:pic>
      <p:sp>
        <p:nvSpPr>
          <p:cNvPr id="6" name="对话气泡: 矩形 5">
            <a:extLst>
              <a:ext uri="{FF2B5EF4-FFF2-40B4-BE49-F238E27FC236}">
                <a16:creationId xmlns:a16="http://schemas.microsoft.com/office/drawing/2014/main" id="{5F9FADEA-F45A-42F7-9EB9-63A5EDB02269}"/>
              </a:ext>
            </a:extLst>
          </p:cNvPr>
          <p:cNvSpPr/>
          <p:nvPr/>
        </p:nvSpPr>
        <p:spPr>
          <a:xfrm>
            <a:off x="8097078" y="1928192"/>
            <a:ext cx="2663687" cy="596348"/>
          </a:xfrm>
          <a:prstGeom prst="wedgeRectCallout">
            <a:avLst>
              <a:gd name="adj1" fmla="val -275062"/>
              <a:gd name="adj2" fmla="val 24722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/>
              <a:t>引入所需要的类库</a:t>
            </a:r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DEDBB4F7-AE15-46C8-97BD-A9B1BF074021}"/>
              </a:ext>
            </a:extLst>
          </p:cNvPr>
          <p:cNvSpPr/>
          <p:nvPr/>
        </p:nvSpPr>
        <p:spPr>
          <a:xfrm>
            <a:off x="8097077" y="2637183"/>
            <a:ext cx="2663687" cy="596348"/>
          </a:xfrm>
          <a:prstGeom prst="wedgeRectCallout">
            <a:avLst>
              <a:gd name="adj1" fmla="val -97450"/>
              <a:gd name="adj2" fmla="val -30834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/>
              <a:t>向后台发送</a:t>
            </a:r>
            <a:r>
              <a:rPr lang="en-US" altLang="zh-CN" sz="1600" dirty="0"/>
              <a:t>ajax</a:t>
            </a:r>
            <a:r>
              <a:rPr lang="zh-CN" altLang="en-US" sz="1600" dirty="0"/>
              <a:t>请求，检索数据</a:t>
            </a:r>
          </a:p>
        </p:txBody>
      </p:sp>
      <p:sp>
        <p:nvSpPr>
          <p:cNvPr id="8" name="对话气泡: 矩形 7">
            <a:extLst>
              <a:ext uri="{FF2B5EF4-FFF2-40B4-BE49-F238E27FC236}">
                <a16:creationId xmlns:a16="http://schemas.microsoft.com/office/drawing/2014/main" id="{BFB7BFCB-8E3E-4E00-9316-1FC61101EE44}"/>
              </a:ext>
            </a:extLst>
          </p:cNvPr>
          <p:cNvSpPr/>
          <p:nvPr/>
        </p:nvSpPr>
        <p:spPr>
          <a:xfrm>
            <a:off x="8097076" y="3364101"/>
            <a:ext cx="2663687" cy="596348"/>
          </a:xfrm>
          <a:prstGeom prst="wedgeRectCallout">
            <a:avLst>
              <a:gd name="adj1" fmla="val -275559"/>
              <a:gd name="adj2" fmla="val 73610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/>
              <a:t>定义绘制界面的</a:t>
            </a:r>
            <a:r>
              <a:rPr lang="en-US" altLang="zh-CN" sz="1600" dirty="0"/>
              <a:t>frame</a:t>
            </a:r>
            <a:endParaRPr lang="zh-CN" altLang="en-US" sz="1600" dirty="0"/>
          </a:p>
        </p:txBody>
      </p:sp>
      <p:sp>
        <p:nvSpPr>
          <p:cNvPr id="9" name="对话气泡: 矩形 8">
            <a:extLst>
              <a:ext uri="{FF2B5EF4-FFF2-40B4-BE49-F238E27FC236}">
                <a16:creationId xmlns:a16="http://schemas.microsoft.com/office/drawing/2014/main" id="{7C27A25E-409D-414F-B47A-DA3B710DF129}"/>
              </a:ext>
            </a:extLst>
          </p:cNvPr>
          <p:cNvSpPr/>
          <p:nvPr/>
        </p:nvSpPr>
        <p:spPr>
          <a:xfrm>
            <a:off x="8097075" y="4091019"/>
            <a:ext cx="2663687" cy="596348"/>
          </a:xfrm>
          <a:prstGeom prst="wedgeRectCallout">
            <a:avLst>
              <a:gd name="adj1" fmla="val -177549"/>
              <a:gd name="adj2" fmla="val 73610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/>
              <a:t>定义退去按钮</a:t>
            </a:r>
          </a:p>
        </p:txBody>
      </p:sp>
      <p:sp>
        <p:nvSpPr>
          <p:cNvPr id="10" name="对话气泡: 矩形 9">
            <a:extLst>
              <a:ext uri="{FF2B5EF4-FFF2-40B4-BE49-F238E27FC236}">
                <a16:creationId xmlns:a16="http://schemas.microsoft.com/office/drawing/2014/main" id="{EC4FD7E5-10B7-4356-A7B3-8CC89D20342E}"/>
              </a:ext>
            </a:extLst>
          </p:cNvPr>
          <p:cNvSpPr/>
          <p:nvPr/>
        </p:nvSpPr>
        <p:spPr>
          <a:xfrm>
            <a:off x="8103697" y="4800010"/>
            <a:ext cx="2663687" cy="596348"/>
          </a:xfrm>
          <a:prstGeom prst="wedgeRectCallout">
            <a:avLst>
              <a:gd name="adj1" fmla="val -244216"/>
              <a:gd name="adj2" fmla="val -1946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/>
              <a:t>界面元素定义循环</a:t>
            </a:r>
          </a:p>
        </p:txBody>
      </p:sp>
      <p:sp>
        <p:nvSpPr>
          <p:cNvPr id="11" name="对话气泡: 矩形 10">
            <a:extLst>
              <a:ext uri="{FF2B5EF4-FFF2-40B4-BE49-F238E27FC236}">
                <a16:creationId xmlns:a16="http://schemas.microsoft.com/office/drawing/2014/main" id="{F39B5E2C-3FFF-46B2-9C16-AAFEBB278969}"/>
              </a:ext>
            </a:extLst>
          </p:cNvPr>
          <p:cNvSpPr/>
          <p:nvPr/>
        </p:nvSpPr>
        <p:spPr>
          <a:xfrm>
            <a:off x="8103697" y="5586158"/>
            <a:ext cx="2663687" cy="596348"/>
          </a:xfrm>
          <a:prstGeom prst="wedgeRectCallout">
            <a:avLst>
              <a:gd name="adj1" fmla="val -207400"/>
              <a:gd name="adj2" fmla="val -37502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/>
              <a:t>界面元素渲染为</a:t>
            </a:r>
            <a:r>
              <a:rPr lang="en-US" altLang="zh-CN" sz="1600" dirty="0"/>
              <a:t>Label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453917534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02BBF0A-A819-4973-9E4A-1AC95910BA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Python</a:t>
            </a:r>
            <a:r>
              <a:rPr lang="zh-CN" altLang="en-US" dirty="0"/>
              <a:t>客户端第一版界面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A74DBD6E-5AD2-4308-B403-D31CB5D738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4330" y="2383526"/>
            <a:ext cx="8353425" cy="4105275"/>
          </a:xfrm>
          <a:prstGeom prst="rect">
            <a:avLst/>
          </a:prstGeom>
        </p:spPr>
      </p:pic>
      <p:sp>
        <p:nvSpPr>
          <p:cNvPr id="5" name="对话气泡: 矩形 4">
            <a:extLst>
              <a:ext uri="{FF2B5EF4-FFF2-40B4-BE49-F238E27FC236}">
                <a16:creationId xmlns:a16="http://schemas.microsoft.com/office/drawing/2014/main" id="{D3C526AB-4772-4FC9-93EF-EA0AE988A900}"/>
              </a:ext>
            </a:extLst>
          </p:cNvPr>
          <p:cNvSpPr/>
          <p:nvPr/>
        </p:nvSpPr>
        <p:spPr>
          <a:xfrm>
            <a:off x="265044" y="3429000"/>
            <a:ext cx="1137410" cy="347870"/>
          </a:xfrm>
          <a:prstGeom prst="wedgeRectCallout">
            <a:avLst>
              <a:gd name="adj1" fmla="val 127696"/>
              <a:gd name="adj2" fmla="val -158452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退出按钮</a:t>
            </a:r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6C381B07-D017-439D-A602-D6238109A095}"/>
              </a:ext>
            </a:extLst>
          </p:cNvPr>
          <p:cNvSpPr/>
          <p:nvPr/>
        </p:nvSpPr>
        <p:spPr>
          <a:xfrm>
            <a:off x="265044" y="4436162"/>
            <a:ext cx="1137410" cy="573159"/>
          </a:xfrm>
          <a:prstGeom prst="wedgeRectCallout">
            <a:avLst>
              <a:gd name="adj1" fmla="val 156824"/>
              <a:gd name="adj2" fmla="val -166071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动态界面渲染结果</a:t>
            </a:r>
          </a:p>
        </p:txBody>
      </p:sp>
    </p:spTree>
    <p:extLst>
      <p:ext uri="{BB962C8B-B14F-4D97-AF65-F5344CB8AC3E}">
        <p14:creationId xmlns:p14="http://schemas.microsoft.com/office/powerpoint/2010/main" val="3252091484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7BA4561-512E-41A8-A000-8FE9E7827A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VB</a:t>
            </a:r>
            <a:r>
              <a:rPr lang="zh-CN" altLang="en-US" dirty="0"/>
              <a:t>渲染界面与</a:t>
            </a:r>
            <a:r>
              <a:rPr lang="en-US" altLang="zh-CN" dirty="0"/>
              <a:t>Python</a:t>
            </a:r>
            <a:r>
              <a:rPr lang="zh-CN" altLang="en-US" dirty="0"/>
              <a:t>渲染界面对比</a:t>
            </a:r>
          </a:p>
        </p:txBody>
      </p:sp>
      <p:pic>
        <p:nvPicPr>
          <p:cNvPr id="4" name="内容占位符 4">
            <a:extLst>
              <a:ext uri="{FF2B5EF4-FFF2-40B4-BE49-F238E27FC236}">
                <a16:creationId xmlns:a16="http://schemas.microsoft.com/office/drawing/2014/main" id="{871AA77A-6AA4-49F1-96F5-65AAE0DF18F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47050" y="2598396"/>
            <a:ext cx="5363575" cy="2952789"/>
          </a:xfr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D51E5C6B-AF9D-490B-8127-4D195125F5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2773" y="2598396"/>
            <a:ext cx="5572177" cy="2908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680384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3416F1B-210E-411D-89C1-81886C7976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Python </a:t>
            </a:r>
            <a:r>
              <a:rPr lang="en-US" altLang="zh-CN" dirty="0" err="1"/>
              <a:t>webdw</a:t>
            </a:r>
            <a:r>
              <a:rPr lang="zh-CN" altLang="en-US" dirty="0"/>
              <a:t>客户端第二版本设计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C6656595-D1D4-4E9F-B022-828FED24279E}"/>
              </a:ext>
            </a:extLst>
          </p:cNvPr>
          <p:cNvSpPr/>
          <p:nvPr/>
        </p:nvSpPr>
        <p:spPr>
          <a:xfrm>
            <a:off x="1154954" y="4116828"/>
            <a:ext cx="1613887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获取后台服务结果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A38A4FFB-3C68-4E4D-93C5-5700DE844F3C}"/>
              </a:ext>
            </a:extLst>
          </p:cNvPr>
          <p:cNvSpPr/>
          <p:nvPr/>
        </p:nvSpPr>
        <p:spPr>
          <a:xfrm>
            <a:off x="3175909" y="4090689"/>
            <a:ext cx="1501244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转换为本地</a:t>
            </a:r>
            <a:r>
              <a:rPr lang="en-US" altLang="zh-CN" dirty="0"/>
              <a:t>UI</a:t>
            </a:r>
            <a:r>
              <a:rPr lang="zh-CN" altLang="en-US" dirty="0"/>
              <a:t>元素定义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38E989E1-C870-4E5F-859C-2B4DD292ABC4}"/>
              </a:ext>
            </a:extLst>
          </p:cNvPr>
          <p:cNvSpPr/>
          <p:nvPr/>
        </p:nvSpPr>
        <p:spPr>
          <a:xfrm>
            <a:off x="5084221" y="4056362"/>
            <a:ext cx="1501244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本地</a:t>
            </a:r>
            <a:r>
              <a:rPr lang="en-US" altLang="zh-CN" dirty="0"/>
              <a:t>UI</a:t>
            </a:r>
            <a:r>
              <a:rPr lang="zh-CN" altLang="en-US" dirty="0"/>
              <a:t>元素绘图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A48986DC-401B-4EAC-997F-222D758200A3}"/>
              </a:ext>
            </a:extLst>
          </p:cNvPr>
          <p:cNvSpPr/>
          <p:nvPr/>
        </p:nvSpPr>
        <p:spPr>
          <a:xfrm>
            <a:off x="7106046" y="2571752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标签绘制</a:t>
            </a: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11C8932E-90E8-4A6A-98C4-FF2D23290448}"/>
              </a:ext>
            </a:extLst>
          </p:cNvPr>
          <p:cNvSpPr/>
          <p:nvPr/>
        </p:nvSpPr>
        <p:spPr>
          <a:xfrm>
            <a:off x="7106046" y="3210754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文本框绘制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AFCC3644-4621-425F-A5FF-F233052F622A}"/>
              </a:ext>
            </a:extLst>
          </p:cNvPr>
          <p:cNvSpPr/>
          <p:nvPr/>
        </p:nvSpPr>
        <p:spPr>
          <a:xfrm>
            <a:off x="7106046" y="3849756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下拉框绘制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CD408DF7-E2C1-4135-86A8-D3A6C2844FBA}"/>
              </a:ext>
            </a:extLst>
          </p:cNvPr>
          <p:cNvSpPr/>
          <p:nvPr/>
        </p:nvSpPr>
        <p:spPr>
          <a:xfrm>
            <a:off x="7106046" y="4462852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选择框绘制</a:t>
            </a: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8BEFC094-50BD-42B5-9309-F6F1666FDEAB}"/>
              </a:ext>
            </a:extLst>
          </p:cNvPr>
          <p:cNvSpPr/>
          <p:nvPr/>
        </p:nvSpPr>
        <p:spPr>
          <a:xfrm>
            <a:off x="7106046" y="5102818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画板绘制</a:t>
            </a: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37EC8530-881C-4169-81A4-C47CB5424330}"/>
              </a:ext>
            </a:extLst>
          </p:cNvPr>
          <p:cNvSpPr/>
          <p:nvPr/>
        </p:nvSpPr>
        <p:spPr>
          <a:xfrm>
            <a:off x="9647585" y="5115606"/>
            <a:ext cx="1305339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单选钮绘制</a:t>
            </a:r>
          </a:p>
        </p:txBody>
      </p:sp>
      <p:cxnSp>
        <p:nvCxnSpPr>
          <p:cNvPr id="15" name="连接符: 肘形 14">
            <a:extLst>
              <a:ext uri="{FF2B5EF4-FFF2-40B4-BE49-F238E27FC236}">
                <a16:creationId xmlns:a16="http://schemas.microsoft.com/office/drawing/2014/main" id="{BBBD0D79-C5B2-47B3-B85B-11B275D893D5}"/>
              </a:ext>
            </a:extLst>
          </p:cNvPr>
          <p:cNvCxnSpPr>
            <a:stCxn id="5" idx="3"/>
            <a:endCxn id="6" idx="1"/>
          </p:cNvCxnSpPr>
          <p:nvPr/>
        </p:nvCxnSpPr>
        <p:spPr>
          <a:xfrm flipV="1">
            <a:off x="2768841" y="4444171"/>
            <a:ext cx="407068" cy="26139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连接符: 肘形 16">
            <a:extLst>
              <a:ext uri="{FF2B5EF4-FFF2-40B4-BE49-F238E27FC236}">
                <a16:creationId xmlns:a16="http://schemas.microsoft.com/office/drawing/2014/main" id="{90E631E9-544B-43A2-B0E2-294A7CC6E66F}"/>
              </a:ext>
            </a:extLst>
          </p:cNvPr>
          <p:cNvCxnSpPr>
            <a:stCxn id="6" idx="3"/>
            <a:endCxn id="7" idx="1"/>
          </p:cNvCxnSpPr>
          <p:nvPr/>
        </p:nvCxnSpPr>
        <p:spPr>
          <a:xfrm flipV="1">
            <a:off x="4677153" y="4409844"/>
            <a:ext cx="407068" cy="3432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连接符: 肘形 18">
            <a:extLst>
              <a:ext uri="{FF2B5EF4-FFF2-40B4-BE49-F238E27FC236}">
                <a16:creationId xmlns:a16="http://schemas.microsoft.com/office/drawing/2014/main" id="{4D12F6CA-D756-4E14-AB90-F320B11A5F11}"/>
              </a:ext>
            </a:extLst>
          </p:cNvPr>
          <p:cNvCxnSpPr>
            <a:stCxn id="7" idx="3"/>
            <a:endCxn id="8" idx="1"/>
          </p:cNvCxnSpPr>
          <p:nvPr/>
        </p:nvCxnSpPr>
        <p:spPr>
          <a:xfrm flipV="1">
            <a:off x="6585465" y="2789998"/>
            <a:ext cx="520581" cy="1619846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连接符: 肘形 20">
            <a:extLst>
              <a:ext uri="{FF2B5EF4-FFF2-40B4-BE49-F238E27FC236}">
                <a16:creationId xmlns:a16="http://schemas.microsoft.com/office/drawing/2014/main" id="{65DE1B39-2FC2-418B-A365-8B82CB4DD561}"/>
              </a:ext>
            </a:extLst>
          </p:cNvPr>
          <p:cNvCxnSpPr>
            <a:stCxn id="7" idx="3"/>
            <a:endCxn id="9" idx="1"/>
          </p:cNvCxnSpPr>
          <p:nvPr/>
        </p:nvCxnSpPr>
        <p:spPr>
          <a:xfrm flipV="1">
            <a:off x="6585465" y="3429000"/>
            <a:ext cx="520581" cy="980844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连接符: 肘形 22">
            <a:extLst>
              <a:ext uri="{FF2B5EF4-FFF2-40B4-BE49-F238E27FC236}">
                <a16:creationId xmlns:a16="http://schemas.microsoft.com/office/drawing/2014/main" id="{3D28CFA7-F33A-4516-B5FB-B40AAD2F5B75}"/>
              </a:ext>
            </a:extLst>
          </p:cNvPr>
          <p:cNvCxnSpPr>
            <a:stCxn id="7" idx="3"/>
            <a:endCxn id="10" idx="1"/>
          </p:cNvCxnSpPr>
          <p:nvPr/>
        </p:nvCxnSpPr>
        <p:spPr>
          <a:xfrm flipV="1">
            <a:off x="6585465" y="4068002"/>
            <a:ext cx="520581" cy="341842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连接符: 肘形 24">
            <a:extLst>
              <a:ext uri="{FF2B5EF4-FFF2-40B4-BE49-F238E27FC236}">
                <a16:creationId xmlns:a16="http://schemas.microsoft.com/office/drawing/2014/main" id="{68C2A7F5-055D-48AA-AED8-D8E981CF6042}"/>
              </a:ext>
            </a:extLst>
          </p:cNvPr>
          <p:cNvCxnSpPr>
            <a:stCxn id="7" idx="3"/>
            <a:endCxn id="11" idx="1"/>
          </p:cNvCxnSpPr>
          <p:nvPr/>
        </p:nvCxnSpPr>
        <p:spPr>
          <a:xfrm>
            <a:off x="6585465" y="4409844"/>
            <a:ext cx="520581" cy="271254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连接符: 肘形 26">
            <a:extLst>
              <a:ext uri="{FF2B5EF4-FFF2-40B4-BE49-F238E27FC236}">
                <a16:creationId xmlns:a16="http://schemas.microsoft.com/office/drawing/2014/main" id="{99379954-FA6B-420E-B9C5-0F720898C842}"/>
              </a:ext>
            </a:extLst>
          </p:cNvPr>
          <p:cNvCxnSpPr>
            <a:stCxn id="7" idx="3"/>
            <a:endCxn id="12" idx="1"/>
          </p:cNvCxnSpPr>
          <p:nvPr/>
        </p:nvCxnSpPr>
        <p:spPr>
          <a:xfrm>
            <a:off x="6585465" y="4409844"/>
            <a:ext cx="520581" cy="91122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连接符: 肘形 28">
            <a:extLst>
              <a:ext uri="{FF2B5EF4-FFF2-40B4-BE49-F238E27FC236}">
                <a16:creationId xmlns:a16="http://schemas.microsoft.com/office/drawing/2014/main" id="{7599A06A-959F-46EF-8154-1C990BEA904E}"/>
              </a:ext>
            </a:extLst>
          </p:cNvPr>
          <p:cNvCxnSpPr>
            <a:stCxn id="12" idx="3"/>
            <a:endCxn id="13" idx="1"/>
          </p:cNvCxnSpPr>
          <p:nvPr/>
        </p:nvCxnSpPr>
        <p:spPr>
          <a:xfrm>
            <a:off x="9170508" y="5321064"/>
            <a:ext cx="477077" cy="1278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8427585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1CA89F1-BDB9-4341-B0DF-5941E2FEFB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Python</a:t>
            </a:r>
            <a:r>
              <a:rPr lang="zh-CN" altLang="en-US" dirty="0"/>
              <a:t>绘图入口分发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9EA7011-8555-44A1-86F6-8899F99157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1362" y="2285586"/>
            <a:ext cx="5629275" cy="3028950"/>
          </a:xfrm>
          <a:prstGeom prst="rect">
            <a:avLst/>
          </a:prstGeom>
        </p:spPr>
      </p:pic>
      <p:sp>
        <p:nvSpPr>
          <p:cNvPr id="6" name="对话气泡: 矩形 5">
            <a:extLst>
              <a:ext uri="{FF2B5EF4-FFF2-40B4-BE49-F238E27FC236}">
                <a16:creationId xmlns:a16="http://schemas.microsoft.com/office/drawing/2014/main" id="{4A6F91B3-B98F-466F-912F-26FD02539081}"/>
              </a:ext>
            </a:extLst>
          </p:cNvPr>
          <p:cNvSpPr/>
          <p:nvPr/>
        </p:nvSpPr>
        <p:spPr>
          <a:xfrm>
            <a:off x="543340" y="4161183"/>
            <a:ext cx="2239617" cy="569844"/>
          </a:xfrm>
          <a:prstGeom prst="wedgeRectCallout">
            <a:avLst>
              <a:gd name="adj1" fmla="val 108161"/>
              <a:gd name="adj2" fmla="val -204028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/>
              <a:t>得到输入</a:t>
            </a:r>
            <a:r>
              <a:rPr lang="en-US" altLang="zh-CN" sz="1600" dirty="0"/>
              <a:t>json</a:t>
            </a:r>
            <a:r>
              <a:rPr lang="zh-CN" altLang="en-US" sz="1600" dirty="0"/>
              <a:t>对象的</a:t>
            </a:r>
            <a:r>
              <a:rPr lang="en-US" altLang="zh-CN" sz="1600" dirty="0" err="1"/>
              <a:t>classname</a:t>
            </a:r>
            <a:r>
              <a:rPr lang="zh-CN" altLang="en-US" sz="1600" dirty="0"/>
              <a:t>属性</a:t>
            </a:r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EE8CF7B4-2245-4AE2-AF06-23659E871BC8}"/>
              </a:ext>
            </a:extLst>
          </p:cNvPr>
          <p:cNvSpPr/>
          <p:nvPr/>
        </p:nvSpPr>
        <p:spPr>
          <a:xfrm>
            <a:off x="543340" y="5188226"/>
            <a:ext cx="2239617" cy="569844"/>
          </a:xfrm>
          <a:prstGeom prst="wedgeRectCallout">
            <a:avLst>
              <a:gd name="adj1" fmla="val 108161"/>
              <a:gd name="adj2" fmla="val -324958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/>
              <a:t>根据</a:t>
            </a:r>
            <a:r>
              <a:rPr lang="en-US" altLang="zh-CN" sz="1600" dirty="0" err="1"/>
              <a:t>classname</a:t>
            </a:r>
            <a:r>
              <a:rPr lang="zh-CN" altLang="en-US" sz="1600" dirty="0"/>
              <a:t>不同切换到不同分支</a:t>
            </a:r>
          </a:p>
        </p:txBody>
      </p:sp>
    </p:spTree>
    <p:extLst>
      <p:ext uri="{BB962C8B-B14F-4D97-AF65-F5344CB8AC3E}">
        <p14:creationId xmlns:p14="http://schemas.microsoft.com/office/powerpoint/2010/main" val="10097390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6E4E462-F428-4B20-B913-1EF938077B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WebDW2.0</a:t>
            </a:r>
            <a:r>
              <a:rPr lang="zh-CN" altLang="en-US" dirty="0"/>
              <a:t>的优势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5C58121-0021-4E79-AE20-FE65D96EC6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最大限度重用了后端的界面解析代码</a:t>
            </a:r>
            <a:endParaRPr lang="en-US" altLang="zh-CN" dirty="0"/>
          </a:p>
          <a:p>
            <a:r>
              <a:rPr lang="zh-CN" altLang="en-US" dirty="0"/>
              <a:t>将界面的解析和界面的渲染两者进行分离，适应目前的前后端分离总体趋势</a:t>
            </a:r>
            <a:endParaRPr lang="en-US" altLang="zh-CN" dirty="0"/>
          </a:p>
          <a:p>
            <a:r>
              <a:rPr lang="zh-CN" altLang="en-US" dirty="0"/>
              <a:t>前端拿到的是一个已经解析完毕的界面结果，所需要做的工作只是渲染，安全有效，不会对后端的数据进行任何的修改变化</a:t>
            </a:r>
            <a:endParaRPr lang="en-US" altLang="zh-CN" dirty="0"/>
          </a:p>
          <a:p>
            <a:r>
              <a:rPr lang="zh-CN" altLang="en-US" dirty="0"/>
              <a:t>采用多种编程语言对同一界面结果进行渲染成为可能，使得应用系统跨语言迁移成为可能</a:t>
            </a:r>
            <a:endParaRPr lang="en-US" altLang="zh-CN" dirty="0"/>
          </a:p>
          <a:p>
            <a:r>
              <a:rPr lang="zh-CN" altLang="en-US" dirty="0"/>
              <a:t>前端更易于开发，实现和维护</a:t>
            </a:r>
            <a:endParaRPr lang="en-US" altLang="zh-CN" dirty="0"/>
          </a:p>
          <a:p>
            <a:r>
              <a:rPr lang="zh-CN" altLang="en-US" dirty="0"/>
              <a:t>前端（广义前端，不限定语言和技术）的标准化定义与实现</a:t>
            </a:r>
          </a:p>
        </p:txBody>
      </p:sp>
    </p:spTree>
    <p:extLst>
      <p:ext uri="{BB962C8B-B14F-4D97-AF65-F5344CB8AC3E}">
        <p14:creationId xmlns:p14="http://schemas.microsoft.com/office/powerpoint/2010/main" val="3892464470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4E9344B6-10C7-41A1-BC8E-EDDC88001D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3519" y="2369033"/>
            <a:ext cx="5753100" cy="847725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81512B44-60FC-4939-BFBD-4F5734E530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Python</a:t>
            </a:r>
            <a:r>
              <a:rPr lang="zh-CN" altLang="en-US" dirty="0"/>
              <a:t> </a:t>
            </a:r>
            <a:r>
              <a:rPr lang="en-US" altLang="zh-CN" dirty="0"/>
              <a:t>UI</a:t>
            </a:r>
            <a:r>
              <a:rPr lang="zh-CN" altLang="en-US" dirty="0"/>
              <a:t>绘图</a:t>
            </a:r>
            <a:r>
              <a:rPr lang="en-US" altLang="zh-CN" dirty="0"/>
              <a:t>-</a:t>
            </a:r>
            <a:r>
              <a:rPr lang="zh-CN" altLang="en-US" dirty="0"/>
              <a:t>标签</a:t>
            </a:r>
          </a:p>
        </p:txBody>
      </p:sp>
      <p:sp>
        <p:nvSpPr>
          <p:cNvPr id="5" name="对话气泡: 矩形 4">
            <a:extLst>
              <a:ext uri="{FF2B5EF4-FFF2-40B4-BE49-F238E27FC236}">
                <a16:creationId xmlns:a16="http://schemas.microsoft.com/office/drawing/2014/main" id="{2E84069A-03A8-4D93-84A1-F17BE5E91DA0}"/>
              </a:ext>
            </a:extLst>
          </p:cNvPr>
          <p:cNvSpPr/>
          <p:nvPr/>
        </p:nvSpPr>
        <p:spPr>
          <a:xfrm>
            <a:off x="371059" y="3429000"/>
            <a:ext cx="1921565" cy="424070"/>
          </a:xfrm>
          <a:prstGeom prst="wedgeRectCallout">
            <a:avLst>
              <a:gd name="adj1" fmla="val 144368"/>
              <a:gd name="adj2" fmla="val -199999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/>
              <a:t>定义标签</a:t>
            </a:r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238D146B-3027-47D4-8613-BBD64DEB9FBD}"/>
              </a:ext>
            </a:extLst>
          </p:cNvPr>
          <p:cNvSpPr/>
          <p:nvPr/>
        </p:nvSpPr>
        <p:spPr>
          <a:xfrm>
            <a:off x="371059" y="4108175"/>
            <a:ext cx="1921565" cy="424070"/>
          </a:xfrm>
          <a:prstGeom prst="wedgeRectCallout">
            <a:avLst>
              <a:gd name="adj1" fmla="val 145058"/>
              <a:gd name="adj2" fmla="val -331249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/>
              <a:t>放置标签</a:t>
            </a:r>
          </a:p>
        </p:txBody>
      </p:sp>
      <p:sp>
        <p:nvSpPr>
          <p:cNvPr id="8" name="对话气泡: 矩形 7">
            <a:extLst>
              <a:ext uri="{FF2B5EF4-FFF2-40B4-BE49-F238E27FC236}">
                <a16:creationId xmlns:a16="http://schemas.microsoft.com/office/drawing/2014/main" id="{BFDBF0EE-967C-4F5C-A162-CA972F064669}"/>
              </a:ext>
            </a:extLst>
          </p:cNvPr>
          <p:cNvSpPr/>
          <p:nvPr/>
        </p:nvSpPr>
        <p:spPr>
          <a:xfrm>
            <a:off x="371059" y="4800601"/>
            <a:ext cx="2637184" cy="424070"/>
          </a:xfrm>
          <a:prstGeom prst="wedgeRectCallout">
            <a:avLst>
              <a:gd name="adj1" fmla="val 108060"/>
              <a:gd name="adj2" fmla="val -446874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/>
              <a:t>存储标签（删除用）</a:t>
            </a:r>
          </a:p>
        </p:txBody>
      </p:sp>
    </p:spTree>
    <p:extLst>
      <p:ext uri="{BB962C8B-B14F-4D97-AF65-F5344CB8AC3E}">
        <p14:creationId xmlns:p14="http://schemas.microsoft.com/office/powerpoint/2010/main" val="2002096852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3E0D988-2C72-4A04-BE85-4BFB27014D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Python UI</a:t>
            </a:r>
            <a:r>
              <a:rPr lang="zh-CN" altLang="en-US" dirty="0"/>
              <a:t>绘图</a:t>
            </a:r>
            <a:r>
              <a:rPr lang="en-US" altLang="zh-CN" dirty="0"/>
              <a:t>-</a:t>
            </a:r>
            <a:r>
              <a:rPr lang="zh-CN" altLang="en-US" dirty="0"/>
              <a:t>文本框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B01B342E-551D-4F2A-A6A0-F71B598390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9450" y="2603500"/>
            <a:ext cx="5753100" cy="1095375"/>
          </a:xfrm>
          <a:prstGeom prst="rect">
            <a:avLst/>
          </a:prstGeom>
        </p:spPr>
      </p:pic>
      <p:sp>
        <p:nvSpPr>
          <p:cNvPr id="6" name="对话气泡: 矩形 5">
            <a:extLst>
              <a:ext uri="{FF2B5EF4-FFF2-40B4-BE49-F238E27FC236}">
                <a16:creationId xmlns:a16="http://schemas.microsoft.com/office/drawing/2014/main" id="{7987122D-5A2F-452F-B7FC-75C241146A1D}"/>
              </a:ext>
            </a:extLst>
          </p:cNvPr>
          <p:cNvSpPr/>
          <p:nvPr/>
        </p:nvSpPr>
        <p:spPr>
          <a:xfrm>
            <a:off x="702365" y="3717233"/>
            <a:ext cx="1815548" cy="410819"/>
          </a:xfrm>
          <a:prstGeom prst="wedgeRectCallout">
            <a:avLst>
              <a:gd name="adj1" fmla="val 115663"/>
              <a:gd name="adj2" fmla="val -195000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/>
              <a:t>定义文本框</a:t>
            </a:r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E636EB24-A7DE-4DA1-B10E-972DD08005F3}"/>
              </a:ext>
            </a:extLst>
          </p:cNvPr>
          <p:cNvSpPr/>
          <p:nvPr/>
        </p:nvSpPr>
        <p:spPr>
          <a:xfrm>
            <a:off x="702365" y="4353338"/>
            <a:ext cx="1815548" cy="410819"/>
          </a:xfrm>
          <a:prstGeom prst="wedgeRectCallout">
            <a:avLst>
              <a:gd name="adj1" fmla="val 117123"/>
              <a:gd name="adj2" fmla="val -275000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/>
              <a:t>放置文本框</a:t>
            </a:r>
          </a:p>
        </p:txBody>
      </p:sp>
      <p:sp>
        <p:nvSpPr>
          <p:cNvPr id="8" name="对话气泡: 矩形 7">
            <a:extLst>
              <a:ext uri="{FF2B5EF4-FFF2-40B4-BE49-F238E27FC236}">
                <a16:creationId xmlns:a16="http://schemas.microsoft.com/office/drawing/2014/main" id="{2671C20C-9EDF-4A8B-A336-D9F0511CEF65}"/>
              </a:ext>
            </a:extLst>
          </p:cNvPr>
          <p:cNvSpPr/>
          <p:nvPr/>
        </p:nvSpPr>
        <p:spPr>
          <a:xfrm>
            <a:off x="702365" y="4989443"/>
            <a:ext cx="1815548" cy="410819"/>
          </a:xfrm>
          <a:prstGeom prst="wedgeRectCallout">
            <a:avLst>
              <a:gd name="adj1" fmla="val 117123"/>
              <a:gd name="adj2" fmla="val -362500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/>
              <a:t>存储文本框</a:t>
            </a:r>
          </a:p>
        </p:txBody>
      </p:sp>
    </p:spTree>
    <p:extLst>
      <p:ext uri="{BB962C8B-B14F-4D97-AF65-F5344CB8AC3E}">
        <p14:creationId xmlns:p14="http://schemas.microsoft.com/office/powerpoint/2010/main" val="312587708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F35792C-98DA-46E1-8106-D6D39CB4B3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Python UI</a:t>
            </a:r>
            <a:r>
              <a:rPr lang="zh-CN" altLang="en-US" dirty="0"/>
              <a:t>绘制</a:t>
            </a:r>
            <a:r>
              <a:rPr lang="en-US" altLang="zh-CN" dirty="0"/>
              <a:t>-</a:t>
            </a:r>
            <a:r>
              <a:rPr lang="zh-CN" altLang="en-US" dirty="0"/>
              <a:t>下拉框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8F2B4B66-9C8D-43F6-B4F7-FB17292588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4687" y="2195926"/>
            <a:ext cx="5762625" cy="2943225"/>
          </a:xfrm>
          <a:prstGeom prst="rect">
            <a:avLst/>
          </a:prstGeom>
        </p:spPr>
      </p:pic>
      <p:sp>
        <p:nvSpPr>
          <p:cNvPr id="5" name="对话气泡: 矩形 4">
            <a:extLst>
              <a:ext uri="{FF2B5EF4-FFF2-40B4-BE49-F238E27FC236}">
                <a16:creationId xmlns:a16="http://schemas.microsoft.com/office/drawing/2014/main" id="{3F01099C-59A7-46C6-A000-2B4AAEEDBAF8}"/>
              </a:ext>
            </a:extLst>
          </p:cNvPr>
          <p:cNvSpPr/>
          <p:nvPr/>
        </p:nvSpPr>
        <p:spPr>
          <a:xfrm>
            <a:off x="1020417" y="4028661"/>
            <a:ext cx="1364974" cy="503582"/>
          </a:xfrm>
          <a:prstGeom prst="wedgeRectCallout">
            <a:avLst>
              <a:gd name="adj1" fmla="val 156837"/>
              <a:gd name="adj2" fmla="val -76974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/>
              <a:t>定义</a:t>
            </a:r>
          </a:p>
        </p:txBody>
      </p:sp>
      <p:sp>
        <p:nvSpPr>
          <p:cNvPr id="6" name="对话气泡: 矩形 5">
            <a:extLst>
              <a:ext uri="{FF2B5EF4-FFF2-40B4-BE49-F238E27FC236}">
                <a16:creationId xmlns:a16="http://schemas.microsoft.com/office/drawing/2014/main" id="{6F37A490-1645-4FFD-BE49-522C2617F121}"/>
              </a:ext>
            </a:extLst>
          </p:cNvPr>
          <p:cNvSpPr/>
          <p:nvPr/>
        </p:nvSpPr>
        <p:spPr>
          <a:xfrm>
            <a:off x="1020417" y="5015948"/>
            <a:ext cx="1364974" cy="503582"/>
          </a:xfrm>
          <a:prstGeom prst="wedgeRectCallout">
            <a:avLst>
              <a:gd name="adj1" fmla="val 156837"/>
              <a:gd name="adj2" fmla="val -76974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/>
              <a:t>放置</a:t>
            </a:r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7E3677BB-B02B-4E61-B8C4-D2A7BD47766F}"/>
              </a:ext>
            </a:extLst>
          </p:cNvPr>
          <p:cNvSpPr/>
          <p:nvPr/>
        </p:nvSpPr>
        <p:spPr>
          <a:xfrm>
            <a:off x="1020417" y="5632541"/>
            <a:ext cx="1364974" cy="503582"/>
          </a:xfrm>
          <a:prstGeom prst="wedgeRectCallout">
            <a:avLst>
              <a:gd name="adj1" fmla="val 152953"/>
              <a:gd name="adj2" fmla="val -176974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/>
              <a:t>存储</a:t>
            </a:r>
          </a:p>
        </p:txBody>
      </p:sp>
    </p:spTree>
    <p:extLst>
      <p:ext uri="{BB962C8B-B14F-4D97-AF65-F5344CB8AC3E}">
        <p14:creationId xmlns:p14="http://schemas.microsoft.com/office/powerpoint/2010/main" val="988490278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C9C5373-1027-46BA-99F0-7301BA2226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Python UI</a:t>
            </a:r>
            <a:r>
              <a:rPr lang="zh-CN" altLang="en-US" dirty="0"/>
              <a:t>绘制</a:t>
            </a:r>
            <a:r>
              <a:rPr lang="en-US" altLang="zh-CN" dirty="0"/>
              <a:t>-</a:t>
            </a:r>
            <a:r>
              <a:rPr lang="zh-CN" altLang="en-US" dirty="0"/>
              <a:t>单选按钮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517A132-30A1-49D9-BF1E-0587228E3D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9450" y="2447925"/>
            <a:ext cx="5753100" cy="1962150"/>
          </a:xfrm>
          <a:prstGeom prst="rect">
            <a:avLst/>
          </a:prstGeom>
        </p:spPr>
      </p:pic>
      <p:sp>
        <p:nvSpPr>
          <p:cNvPr id="5" name="对话气泡: 矩形 4">
            <a:extLst>
              <a:ext uri="{FF2B5EF4-FFF2-40B4-BE49-F238E27FC236}">
                <a16:creationId xmlns:a16="http://schemas.microsoft.com/office/drawing/2014/main" id="{90302DF7-885F-45E7-B8C5-22578CDDAF7C}"/>
              </a:ext>
            </a:extLst>
          </p:cNvPr>
          <p:cNvSpPr/>
          <p:nvPr/>
        </p:nvSpPr>
        <p:spPr>
          <a:xfrm>
            <a:off x="954157" y="3429000"/>
            <a:ext cx="1656521" cy="612913"/>
          </a:xfrm>
          <a:prstGeom prst="wedgeRectCallout">
            <a:avLst>
              <a:gd name="adj1" fmla="val 114367"/>
              <a:gd name="adj2" fmla="val -125608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记录总偏移量</a:t>
            </a:r>
          </a:p>
        </p:txBody>
      </p:sp>
      <p:sp>
        <p:nvSpPr>
          <p:cNvPr id="6" name="对话气泡: 矩形 5">
            <a:extLst>
              <a:ext uri="{FF2B5EF4-FFF2-40B4-BE49-F238E27FC236}">
                <a16:creationId xmlns:a16="http://schemas.microsoft.com/office/drawing/2014/main" id="{84FD2F5F-91A0-4B93-9750-1307D407A519}"/>
              </a:ext>
            </a:extLst>
          </p:cNvPr>
          <p:cNvSpPr/>
          <p:nvPr/>
        </p:nvSpPr>
        <p:spPr>
          <a:xfrm>
            <a:off x="954156" y="4410075"/>
            <a:ext cx="1656521" cy="612913"/>
          </a:xfrm>
          <a:prstGeom prst="wedgeRectCallout">
            <a:avLst>
              <a:gd name="adj1" fmla="val 146367"/>
              <a:gd name="adj2" fmla="val -106149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绘制单选按钮</a:t>
            </a:r>
          </a:p>
        </p:txBody>
      </p:sp>
    </p:spTree>
    <p:extLst>
      <p:ext uri="{BB962C8B-B14F-4D97-AF65-F5344CB8AC3E}">
        <p14:creationId xmlns:p14="http://schemas.microsoft.com/office/powerpoint/2010/main" val="3489547934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DCF14C3-2DBF-4A65-9559-D78B8F7048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Python UI</a:t>
            </a:r>
            <a:r>
              <a:rPr lang="zh-CN" altLang="en-US" dirty="0"/>
              <a:t>绘制</a:t>
            </a:r>
            <a:r>
              <a:rPr lang="en-US" altLang="zh-CN" dirty="0"/>
              <a:t>- </a:t>
            </a:r>
            <a:r>
              <a:rPr lang="zh-CN" altLang="en-US" dirty="0"/>
              <a:t>复选框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640F500-87C6-4C28-A3C6-49D56D3871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4212" y="2424112"/>
            <a:ext cx="5743575" cy="2009775"/>
          </a:xfrm>
          <a:prstGeom prst="rect">
            <a:avLst/>
          </a:prstGeom>
        </p:spPr>
      </p:pic>
      <p:sp>
        <p:nvSpPr>
          <p:cNvPr id="5" name="对话气泡: 矩形 4">
            <a:extLst>
              <a:ext uri="{FF2B5EF4-FFF2-40B4-BE49-F238E27FC236}">
                <a16:creationId xmlns:a16="http://schemas.microsoft.com/office/drawing/2014/main" id="{EAA7CFC4-92D5-44D8-96CA-E48787F9B16E}"/>
              </a:ext>
            </a:extLst>
          </p:cNvPr>
          <p:cNvSpPr/>
          <p:nvPr/>
        </p:nvSpPr>
        <p:spPr>
          <a:xfrm>
            <a:off x="1868557" y="3969510"/>
            <a:ext cx="1355655" cy="424070"/>
          </a:xfrm>
          <a:prstGeom prst="wedgeRectCallout">
            <a:avLst>
              <a:gd name="adj1" fmla="val 87675"/>
              <a:gd name="adj2" fmla="val -84375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绘制复选框</a:t>
            </a:r>
          </a:p>
        </p:txBody>
      </p:sp>
    </p:spTree>
    <p:extLst>
      <p:ext uri="{BB962C8B-B14F-4D97-AF65-F5344CB8AC3E}">
        <p14:creationId xmlns:p14="http://schemas.microsoft.com/office/powerpoint/2010/main" val="2883335595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6B1C5EB-2D16-4783-87E0-008F49E85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Python </a:t>
            </a:r>
            <a:r>
              <a:rPr lang="zh-CN" altLang="en-US" dirty="0"/>
              <a:t>客户端运行界面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F32572C-E496-4196-988A-D9E7EC6EB6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B94B3690-28D6-4C75-96AC-3AB37C37A8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930400"/>
            <a:ext cx="1064895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0116809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B6A115B-50A2-4853-BE49-5A9ADB5465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06F3390-0A4A-458F-989B-B4A37D2F35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936474"/>
            <a:ext cx="1064895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5968518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C10E53C-F6E2-4B6E-A14D-6E45060AB5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Python </a:t>
            </a:r>
            <a:r>
              <a:rPr lang="zh-CN" altLang="en-US" dirty="0"/>
              <a:t>客户端运行界面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B770444-006B-457C-9F3E-F63785771C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0F94BD4-6627-4C63-8F21-891600AD50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930400"/>
            <a:ext cx="1064895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6575394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A9F4425-4C24-4464-B89F-30385EFC50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Python </a:t>
            </a:r>
            <a:r>
              <a:rPr lang="zh-CN" altLang="en-US" dirty="0"/>
              <a:t>客户端运行界面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7CDAB8B-A96A-4752-BBB0-24B6FE6D1A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AF80AC9F-87CA-42AB-8B97-60BAC16D57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600200"/>
            <a:ext cx="1064895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5447687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ECE30EA-5D85-4D8A-8DA0-6BB6C5BE49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Python</a:t>
            </a:r>
            <a:r>
              <a:rPr lang="zh-CN" altLang="en-US" dirty="0"/>
              <a:t>客户端待完成工作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425D69B-BA33-4819-BB17-A8F84BFACA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文本框事件监听</a:t>
            </a:r>
            <a:endParaRPr lang="en-US" altLang="zh-CN" dirty="0"/>
          </a:p>
          <a:p>
            <a:r>
              <a:rPr lang="zh-CN" altLang="en-US" dirty="0"/>
              <a:t>单选按钮事件监听</a:t>
            </a:r>
            <a:endParaRPr lang="en-US" altLang="zh-CN" dirty="0"/>
          </a:p>
          <a:p>
            <a:r>
              <a:rPr lang="zh-CN" altLang="en-US" dirty="0"/>
              <a:t>复选按钮事件监听</a:t>
            </a:r>
            <a:endParaRPr lang="en-US" altLang="zh-CN" dirty="0"/>
          </a:p>
          <a:p>
            <a:r>
              <a:rPr lang="zh-CN" altLang="en-US" dirty="0"/>
              <a:t>下拉框事件监听</a:t>
            </a:r>
            <a:endParaRPr lang="en-US" altLang="zh-CN" dirty="0"/>
          </a:p>
          <a:p>
            <a:r>
              <a:rPr lang="en-US" altLang="zh-CN" dirty="0"/>
              <a:t>UI</a:t>
            </a:r>
            <a:r>
              <a:rPr lang="zh-CN" altLang="en-US" dirty="0"/>
              <a:t>元素界面美化</a:t>
            </a:r>
            <a:endParaRPr lang="en-US" altLang="zh-CN" dirty="0"/>
          </a:p>
          <a:p>
            <a:r>
              <a:rPr lang="zh-CN" altLang="en-US" dirty="0"/>
              <a:t>新</a:t>
            </a:r>
            <a:r>
              <a:rPr lang="en-US" altLang="zh-CN" dirty="0"/>
              <a:t>UI</a:t>
            </a:r>
            <a:r>
              <a:rPr lang="zh-CN" altLang="en-US" dirty="0"/>
              <a:t>元素加入渲染</a:t>
            </a:r>
          </a:p>
        </p:txBody>
      </p:sp>
    </p:spTree>
    <p:extLst>
      <p:ext uri="{BB962C8B-B14F-4D97-AF65-F5344CB8AC3E}">
        <p14:creationId xmlns:p14="http://schemas.microsoft.com/office/powerpoint/2010/main" val="1624451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6A10026-A5B3-4C4F-A981-FE30D3C236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在浏览器环境上实现界面渲染的方案</a:t>
            </a:r>
            <a:br>
              <a:rPr lang="en-US" altLang="zh-CN" dirty="0"/>
            </a:br>
            <a:r>
              <a:rPr lang="zh-CN" altLang="en-US" dirty="0"/>
              <a:t>（针对标准化的界面数据进行渲染）</a:t>
            </a:r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ACC79960-A521-4ADF-B31D-4DF46F3AB56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7028776"/>
              </p:ext>
            </p:extLst>
          </p:nvPr>
        </p:nvGraphicFramePr>
        <p:xfrm>
          <a:off x="744137" y="2349683"/>
          <a:ext cx="10904523" cy="383908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203933">
                  <a:extLst>
                    <a:ext uri="{9D8B030D-6E8A-4147-A177-3AD203B41FA5}">
                      <a16:colId xmlns:a16="http://schemas.microsoft.com/office/drawing/2014/main" val="1535706806"/>
                    </a:ext>
                  </a:extLst>
                </a:gridCol>
                <a:gridCol w="6599582">
                  <a:extLst>
                    <a:ext uri="{9D8B030D-6E8A-4147-A177-3AD203B41FA5}">
                      <a16:colId xmlns:a16="http://schemas.microsoft.com/office/drawing/2014/main" val="565375568"/>
                    </a:ext>
                  </a:extLst>
                </a:gridCol>
                <a:gridCol w="3101008">
                  <a:extLst>
                    <a:ext uri="{9D8B030D-6E8A-4147-A177-3AD203B41FA5}">
                      <a16:colId xmlns:a16="http://schemas.microsoft.com/office/drawing/2014/main" val="3173648118"/>
                    </a:ext>
                  </a:extLst>
                </a:gridCol>
              </a:tblGrid>
              <a:tr h="767816">
                <a:tc>
                  <a:txBody>
                    <a:bodyPr/>
                    <a:lstStyle/>
                    <a:p>
                      <a:r>
                        <a:rPr lang="zh-CN" altLang="en-US" dirty="0"/>
                        <a:t>方案编号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技术方案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备注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4564214"/>
                  </a:ext>
                </a:extLst>
              </a:tr>
              <a:tr h="767816">
                <a:tc>
                  <a:txBody>
                    <a:bodyPr/>
                    <a:lstStyle/>
                    <a:p>
                      <a:r>
                        <a:rPr lang="zh-CN" altLang="en-US" dirty="0"/>
                        <a:t>方案</a:t>
                      </a:r>
                      <a:r>
                        <a:rPr lang="en-US" altLang="zh-CN" dirty="0"/>
                        <a:t>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将输入的界面元素，渲染成标准的</a:t>
                      </a:r>
                      <a:r>
                        <a:rPr lang="en-US" altLang="zh-CN" dirty="0"/>
                        <a:t>HTML DOM</a:t>
                      </a:r>
                      <a:r>
                        <a:rPr lang="zh-CN" altLang="en-US" dirty="0"/>
                        <a:t>元素，界面样式通过</a:t>
                      </a:r>
                      <a:r>
                        <a:rPr lang="en-US" altLang="zh-CN" dirty="0"/>
                        <a:t>CSS</a:t>
                      </a:r>
                      <a:r>
                        <a:rPr lang="zh-CN" altLang="en-US" dirty="0"/>
                        <a:t>定义控制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已部分实现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2897422"/>
                  </a:ext>
                </a:extLst>
              </a:tr>
              <a:tr h="767816">
                <a:tc>
                  <a:txBody>
                    <a:bodyPr/>
                    <a:lstStyle/>
                    <a:p>
                      <a:r>
                        <a:rPr lang="zh-CN" altLang="en-US" dirty="0"/>
                        <a:t>方案</a:t>
                      </a:r>
                      <a:r>
                        <a:rPr lang="en-US" altLang="zh-CN" dirty="0"/>
                        <a:t>2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将输入的界面元素，选择特定的</a:t>
                      </a:r>
                      <a:r>
                        <a:rPr lang="en-US" altLang="zh-CN" dirty="0"/>
                        <a:t>JS UI</a:t>
                      </a:r>
                      <a:r>
                        <a:rPr lang="zh-CN" altLang="en-US" dirty="0"/>
                        <a:t>组件库，使用</a:t>
                      </a:r>
                      <a:r>
                        <a:rPr lang="en-US" altLang="zh-CN" dirty="0"/>
                        <a:t>UI</a:t>
                      </a:r>
                      <a:r>
                        <a:rPr lang="zh-CN" altLang="en-US" dirty="0"/>
                        <a:t>组件库进行渲染，样式由</a:t>
                      </a:r>
                      <a:r>
                        <a:rPr lang="en-US" altLang="zh-CN" dirty="0"/>
                        <a:t>UI</a:t>
                      </a:r>
                      <a:r>
                        <a:rPr lang="zh-CN" altLang="en-US" dirty="0"/>
                        <a:t>组件库控制实现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已部分实现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4613625"/>
                  </a:ext>
                </a:extLst>
              </a:tr>
              <a:tr h="767816">
                <a:tc>
                  <a:txBody>
                    <a:bodyPr/>
                    <a:lstStyle/>
                    <a:p>
                      <a:r>
                        <a:rPr lang="zh-CN" altLang="en-US" dirty="0"/>
                        <a:t>方案</a:t>
                      </a:r>
                      <a:r>
                        <a:rPr lang="en-US" altLang="zh-CN" dirty="0"/>
                        <a:t>3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将输入的界面元素，通过</a:t>
                      </a:r>
                      <a:r>
                        <a:rPr lang="en-US" altLang="zh-CN" dirty="0"/>
                        <a:t>CANVAS</a:t>
                      </a:r>
                      <a:r>
                        <a:rPr lang="zh-CN" altLang="en-US" dirty="0"/>
                        <a:t>绘图的方式，自行绘制出一个一个界面元素进行渲染，需要自行开发</a:t>
                      </a:r>
                      <a:r>
                        <a:rPr lang="en-US" altLang="zh-CN" dirty="0"/>
                        <a:t>UI</a:t>
                      </a:r>
                      <a:r>
                        <a:rPr lang="zh-CN" altLang="en-US" dirty="0"/>
                        <a:t>界面库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已部分实现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1708656"/>
                  </a:ext>
                </a:extLst>
              </a:tr>
              <a:tr h="767816">
                <a:tc>
                  <a:txBody>
                    <a:bodyPr/>
                    <a:lstStyle/>
                    <a:p>
                      <a:r>
                        <a:rPr lang="zh-CN" altLang="en-US" dirty="0"/>
                        <a:t>方案</a:t>
                      </a:r>
                      <a:r>
                        <a:rPr lang="en-US" altLang="zh-CN" dirty="0"/>
                        <a:t>4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将输入的界面元素，选择指定的</a:t>
                      </a:r>
                      <a:r>
                        <a:rPr lang="en-US" altLang="zh-CN" dirty="0"/>
                        <a:t>JS UI</a:t>
                      </a:r>
                      <a:r>
                        <a:rPr lang="zh-CN" altLang="en-US" dirty="0"/>
                        <a:t>组件库，通过在</a:t>
                      </a:r>
                      <a:r>
                        <a:rPr lang="en-US" altLang="zh-CN" dirty="0"/>
                        <a:t>CANVAS</a:t>
                      </a:r>
                      <a:r>
                        <a:rPr lang="zh-CN" altLang="en-US" dirty="0"/>
                        <a:t>上绘图的方式来进行渲染，样式由选定的组件库控制是心啊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待实现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33537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4904911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211D125-F870-4B94-9946-695E6290AD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目录</a:t>
            </a:r>
          </a:p>
        </p:txBody>
      </p:sp>
      <p:sp>
        <p:nvSpPr>
          <p:cNvPr id="6" name="箭头: 五边形 5">
            <a:extLst>
              <a:ext uri="{FF2B5EF4-FFF2-40B4-BE49-F238E27FC236}">
                <a16:creationId xmlns:a16="http://schemas.microsoft.com/office/drawing/2014/main" id="{3387E899-878E-4BED-A4A8-D83B971A76BF}"/>
              </a:ext>
            </a:extLst>
          </p:cNvPr>
          <p:cNvSpPr/>
          <p:nvPr/>
        </p:nvSpPr>
        <p:spPr>
          <a:xfrm>
            <a:off x="5247856" y="3196161"/>
            <a:ext cx="4823791" cy="377772"/>
          </a:xfrm>
          <a:prstGeom prst="homePlat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dirty="0"/>
              <a:t>浏览器上动态界面绘制的技术讨论</a:t>
            </a:r>
          </a:p>
        </p:txBody>
      </p:sp>
      <p:sp>
        <p:nvSpPr>
          <p:cNvPr id="7" name="箭头: 五边形 6">
            <a:extLst>
              <a:ext uri="{FF2B5EF4-FFF2-40B4-BE49-F238E27FC236}">
                <a16:creationId xmlns:a16="http://schemas.microsoft.com/office/drawing/2014/main" id="{B7466BCD-0621-4940-8D48-1CFE2B04DE13}"/>
              </a:ext>
            </a:extLst>
          </p:cNvPr>
          <p:cNvSpPr/>
          <p:nvPr/>
        </p:nvSpPr>
        <p:spPr>
          <a:xfrm>
            <a:off x="5247853" y="3660742"/>
            <a:ext cx="4823791" cy="377772"/>
          </a:xfrm>
          <a:prstGeom prst="homePlat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/>
              <a:t>WebDW</a:t>
            </a:r>
            <a:r>
              <a:rPr lang="zh-CN" altLang="en-US" sz="2000" dirty="0"/>
              <a:t>的技术架构说明</a:t>
            </a:r>
          </a:p>
        </p:txBody>
      </p:sp>
      <p:sp>
        <p:nvSpPr>
          <p:cNvPr id="9" name="箭头: 五边形 8">
            <a:extLst>
              <a:ext uri="{FF2B5EF4-FFF2-40B4-BE49-F238E27FC236}">
                <a16:creationId xmlns:a16="http://schemas.microsoft.com/office/drawing/2014/main" id="{6EE71305-92FE-40AC-95D6-311BE2493003}"/>
              </a:ext>
            </a:extLst>
          </p:cNvPr>
          <p:cNvSpPr/>
          <p:nvPr/>
        </p:nvSpPr>
        <p:spPr>
          <a:xfrm>
            <a:off x="5247856" y="4201603"/>
            <a:ext cx="4823791" cy="377772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 err="1"/>
              <a:t>WebDW</a:t>
            </a:r>
            <a:r>
              <a:rPr lang="en-US" altLang="zh-CN" sz="2000" dirty="0"/>
              <a:t> Electron</a:t>
            </a:r>
            <a:r>
              <a:rPr lang="zh-CN" altLang="en-US" sz="2000" dirty="0"/>
              <a:t>客户端的的设计实现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DC80E9D3-7A74-44D2-AC48-D203522D7E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825" y="2398643"/>
            <a:ext cx="4098386" cy="4373217"/>
          </a:xfrm>
          <a:prstGeom prst="rect">
            <a:avLst/>
          </a:prstGeom>
        </p:spPr>
      </p:pic>
      <p:sp>
        <p:nvSpPr>
          <p:cNvPr id="16" name="箭头: 五边形 15">
            <a:extLst>
              <a:ext uri="{FF2B5EF4-FFF2-40B4-BE49-F238E27FC236}">
                <a16:creationId xmlns:a16="http://schemas.microsoft.com/office/drawing/2014/main" id="{943FBED8-F421-4979-A34E-64AF6F7F4917}"/>
              </a:ext>
            </a:extLst>
          </p:cNvPr>
          <p:cNvSpPr/>
          <p:nvPr/>
        </p:nvSpPr>
        <p:spPr>
          <a:xfrm>
            <a:off x="5824325" y="4655631"/>
            <a:ext cx="4823791" cy="284339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/>
              <a:t>Electron</a:t>
            </a:r>
            <a:r>
              <a:rPr lang="zh-CN" altLang="en-US" dirty="0"/>
              <a:t>客户端的总体</a:t>
            </a:r>
            <a:r>
              <a:rPr lang="en-US" altLang="zh-CN" dirty="0"/>
              <a:t>IPO</a:t>
            </a:r>
            <a:endParaRPr lang="zh-CN" altLang="en-US" dirty="0"/>
          </a:p>
        </p:txBody>
      </p:sp>
      <p:sp>
        <p:nvSpPr>
          <p:cNvPr id="17" name="箭头: 五边形 16">
            <a:extLst>
              <a:ext uri="{FF2B5EF4-FFF2-40B4-BE49-F238E27FC236}">
                <a16:creationId xmlns:a16="http://schemas.microsoft.com/office/drawing/2014/main" id="{4235650D-5454-40A4-97A6-ADA649E86BCE}"/>
              </a:ext>
            </a:extLst>
          </p:cNvPr>
          <p:cNvSpPr/>
          <p:nvPr/>
        </p:nvSpPr>
        <p:spPr>
          <a:xfrm>
            <a:off x="5824322" y="5037366"/>
            <a:ext cx="4823791" cy="284339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/>
              <a:t>Electron</a:t>
            </a:r>
            <a:r>
              <a:rPr lang="zh-CN" altLang="en-US" dirty="0"/>
              <a:t>客户端的技术选型</a:t>
            </a:r>
          </a:p>
        </p:txBody>
      </p:sp>
      <p:sp>
        <p:nvSpPr>
          <p:cNvPr id="18" name="箭头: 五边形 17">
            <a:extLst>
              <a:ext uri="{FF2B5EF4-FFF2-40B4-BE49-F238E27FC236}">
                <a16:creationId xmlns:a16="http://schemas.microsoft.com/office/drawing/2014/main" id="{E288B6CD-A900-4896-BD20-4AF20E8800FE}"/>
              </a:ext>
            </a:extLst>
          </p:cNvPr>
          <p:cNvSpPr/>
          <p:nvPr/>
        </p:nvSpPr>
        <p:spPr>
          <a:xfrm>
            <a:off x="5824321" y="5442623"/>
            <a:ext cx="4823791" cy="284339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 err="1"/>
              <a:t>Eletron</a:t>
            </a:r>
            <a:r>
              <a:rPr lang="zh-CN" altLang="en-US" dirty="0"/>
              <a:t>客户端具体实现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6DDCCAD4-D28D-432F-B22C-8EA5BC509D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5953" y="461252"/>
            <a:ext cx="1729421" cy="1729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097379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32EA76D-D375-4EA7-BADB-3BB31CBB19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Electron</a:t>
            </a:r>
            <a:r>
              <a:rPr lang="zh-CN" altLang="en-US" dirty="0"/>
              <a:t>界面绘图总体</a:t>
            </a:r>
            <a:r>
              <a:rPr lang="en-US" altLang="zh-CN" dirty="0"/>
              <a:t>IPO</a:t>
            </a:r>
            <a:endParaRPr lang="zh-CN" altLang="en-US" dirty="0"/>
          </a:p>
        </p:txBody>
      </p:sp>
      <p:sp>
        <p:nvSpPr>
          <p:cNvPr id="4" name="流程图: 多文档 3">
            <a:extLst>
              <a:ext uri="{FF2B5EF4-FFF2-40B4-BE49-F238E27FC236}">
                <a16:creationId xmlns:a16="http://schemas.microsoft.com/office/drawing/2014/main" id="{191ED3E2-1B72-4DA8-B706-0574F371D63C}"/>
              </a:ext>
            </a:extLst>
          </p:cNvPr>
          <p:cNvSpPr/>
          <p:nvPr/>
        </p:nvSpPr>
        <p:spPr>
          <a:xfrm>
            <a:off x="1417983" y="3193774"/>
            <a:ext cx="1696278" cy="901148"/>
          </a:xfrm>
          <a:prstGeom prst="flowChartMultidocumen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界面元素定义模型</a:t>
            </a:r>
          </a:p>
        </p:txBody>
      </p:sp>
      <p:sp>
        <p:nvSpPr>
          <p:cNvPr id="5" name="流程图: 可选过程 4">
            <a:extLst>
              <a:ext uri="{FF2B5EF4-FFF2-40B4-BE49-F238E27FC236}">
                <a16:creationId xmlns:a16="http://schemas.microsoft.com/office/drawing/2014/main" id="{D0AEE95E-39F9-42D4-91D9-C08FFAF34BFC}"/>
              </a:ext>
            </a:extLst>
          </p:cNvPr>
          <p:cNvSpPr/>
          <p:nvPr/>
        </p:nvSpPr>
        <p:spPr>
          <a:xfrm>
            <a:off x="4028661" y="2928178"/>
            <a:ext cx="2279374" cy="1431235"/>
          </a:xfrm>
          <a:prstGeom prst="flowChartAlternateProces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Electron</a:t>
            </a:r>
            <a:r>
              <a:rPr lang="zh-CN" altLang="en-US" dirty="0"/>
              <a:t>动态界面渲染</a:t>
            </a:r>
          </a:p>
        </p:txBody>
      </p:sp>
      <p:sp>
        <p:nvSpPr>
          <p:cNvPr id="6" name="流程图: 过程 5">
            <a:extLst>
              <a:ext uri="{FF2B5EF4-FFF2-40B4-BE49-F238E27FC236}">
                <a16:creationId xmlns:a16="http://schemas.microsoft.com/office/drawing/2014/main" id="{86EBA51F-CF10-4A3E-A4E2-10F91606D083}"/>
              </a:ext>
            </a:extLst>
          </p:cNvPr>
          <p:cNvSpPr/>
          <p:nvPr/>
        </p:nvSpPr>
        <p:spPr>
          <a:xfrm>
            <a:off x="7222435" y="2451653"/>
            <a:ext cx="4002155" cy="2941982"/>
          </a:xfrm>
          <a:prstGeom prst="flowChartProcess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7" name="连接符: 肘形 6">
            <a:extLst>
              <a:ext uri="{FF2B5EF4-FFF2-40B4-BE49-F238E27FC236}">
                <a16:creationId xmlns:a16="http://schemas.microsoft.com/office/drawing/2014/main" id="{B9C302AE-9817-48FC-BBD1-A942A755981E}"/>
              </a:ext>
            </a:extLst>
          </p:cNvPr>
          <p:cNvCxnSpPr>
            <a:stCxn id="4" idx="3"/>
            <a:endCxn id="5" idx="1"/>
          </p:cNvCxnSpPr>
          <p:nvPr/>
        </p:nvCxnSpPr>
        <p:spPr>
          <a:xfrm flipV="1">
            <a:off x="3114261" y="3643796"/>
            <a:ext cx="914400" cy="552"/>
          </a:xfrm>
          <a:prstGeom prst="bentConnector3">
            <a:avLst/>
          </a:prstGeom>
          <a:ln w="381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连接符: 肘形 7">
            <a:extLst>
              <a:ext uri="{FF2B5EF4-FFF2-40B4-BE49-F238E27FC236}">
                <a16:creationId xmlns:a16="http://schemas.microsoft.com/office/drawing/2014/main" id="{89D5BFFE-4E0E-41DE-B349-343ED55B1137}"/>
              </a:ext>
            </a:extLst>
          </p:cNvPr>
          <p:cNvCxnSpPr>
            <a:cxnSpLocks/>
            <a:stCxn id="5" idx="3"/>
            <a:endCxn id="6" idx="1"/>
          </p:cNvCxnSpPr>
          <p:nvPr/>
        </p:nvCxnSpPr>
        <p:spPr>
          <a:xfrm>
            <a:off x="6308035" y="3643796"/>
            <a:ext cx="914400" cy="278848"/>
          </a:xfrm>
          <a:prstGeom prst="bentConnector3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id="{27F13769-2318-402E-8929-249061C492AF}"/>
              </a:ext>
            </a:extLst>
          </p:cNvPr>
          <p:cNvSpPr/>
          <p:nvPr/>
        </p:nvSpPr>
        <p:spPr>
          <a:xfrm>
            <a:off x="8998226" y="2736574"/>
            <a:ext cx="1510748" cy="4572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err="1">
                <a:solidFill>
                  <a:schemeClr val="accent5"/>
                </a:solidFill>
              </a:rPr>
              <a:t>abcd</a:t>
            </a:r>
            <a:endParaRPr lang="zh-CN" altLang="en-US" dirty="0">
              <a:solidFill>
                <a:schemeClr val="accent5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3780B195-7A78-4F4F-88D5-2C5B78034C9D}"/>
              </a:ext>
            </a:extLst>
          </p:cNvPr>
          <p:cNvSpPr/>
          <p:nvPr/>
        </p:nvSpPr>
        <p:spPr>
          <a:xfrm>
            <a:off x="8998226" y="3405809"/>
            <a:ext cx="1934817" cy="42241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379BC195-B9B7-4930-ADF7-D21F51F8A18F}"/>
              </a:ext>
            </a:extLst>
          </p:cNvPr>
          <p:cNvSpPr/>
          <p:nvPr/>
        </p:nvSpPr>
        <p:spPr>
          <a:xfrm>
            <a:off x="8998226" y="4040255"/>
            <a:ext cx="1934817" cy="42241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51972EE4-C4BB-4A27-B26D-71D0C8FEFD35}"/>
              </a:ext>
            </a:extLst>
          </p:cNvPr>
          <p:cNvSpPr/>
          <p:nvPr/>
        </p:nvSpPr>
        <p:spPr>
          <a:xfrm>
            <a:off x="7646504" y="2736575"/>
            <a:ext cx="1060174" cy="4571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编码：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6A9D300-7902-456A-AC76-043B690DDE4D}"/>
              </a:ext>
            </a:extLst>
          </p:cNvPr>
          <p:cNvSpPr/>
          <p:nvPr/>
        </p:nvSpPr>
        <p:spPr>
          <a:xfrm>
            <a:off x="7646504" y="3415195"/>
            <a:ext cx="1060174" cy="4571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名称：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EC801C6A-5B80-4BE1-84BD-09259BDAEA64}"/>
              </a:ext>
            </a:extLst>
          </p:cNvPr>
          <p:cNvSpPr/>
          <p:nvPr/>
        </p:nvSpPr>
        <p:spPr>
          <a:xfrm>
            <a:off x="7659757" y="4058475"/>
            <a:ext cx="1060174" cy="4571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职务：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15" name="等腰三角形 14">
            <a:extLst>
              <a:ext uri="{FF2B5EF4-FFF2-40B4-BE49-F238E27FC236}">
                <a16:creationId xmlns:a16="http://schemas.microsoft.com/office/drawing/2014/main" id="{EE73C9EF-8244-4C73-84E7-30E787BE12B9}"/>
              </a:ext>
            </a:extLst>
          </p:cNvPr>
          <p:cNvSpPr/>
          <p:nvPr/>
        </p:nvSpPr>
        <p:spPr>
          <a:xfrm rot="10800000">
            <a:off x="10581861" y="4040254"/>
            <a:ext cx="331304" cy="367744"/>
          </a:xfrm>
          <a:prstGeom prst="triangle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D867DEBA-3EB4-4DD8-9858-6D52D0250E82}"/>
              </a:ext>
            </a:extLst>
          </p:cNvPr>
          <p:cNvSpPr/>
          <p:nvPr/>
        </p:nvSpPr>
        <p:spPr>
          <a:xfrm>
            <a:off x="8719931" y="4823792"/>
            <a:ext cx="1275949" cy="42241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保存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62EF5CE-6D29-4C79-84A1-A769BD362FCC}"/>
              </a:ext>
            </a:extLst>
          </p:cNvPr>
          <p:cNvSpPr txBox="1"/>
          <p:nvPr/>
        </p:nvSpPr>
        <p:spPr>
          <a:xfrm>
            <a:off x="967409" y="4251460"/>
            <a:ext cx="2305878" cy="95410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&lt;</a:t>
            </a:r>
            <a:r>
              <a:rPr lang="en-US" altLang="zh-CN" sz="1400" dirty="0" err="1"/>
              <a:t>Lable</a:t>
            </a:r>
            <a:r>
              <a:rPr lang="en-US" altLang="zh-CN" sz="1400" dirty="0"/>
              <a:t>&gt;</a:t>
            </a:r>
            <a:r>
              <a:rPr lang="zh-CN" altLang="en-US" sz="1400" dirty="0"/>
              <a:t>编码</a:t>
            </a:r>
            <a:r>
              <a:rPr lang="en-US" altLang="zh-CN" sz="1400" dirty="0"/>
              <a:t>:</a:t>
            </a:r>
          </a:p>
          <a:p>
            <a:r>
              <a:rPr lang="en-US" altLang="zh-CN" sz="1400" dirty="0"/>
              <a:t>&lt;/Label&gt;</a:t>
            </a:r>
          </a:p>
          <a:p>
            <a:r>
              <a:rPr lang="en-US" altLang="zh-CN" sz="1400" dirty="0"/>
              <a:t>&lt;</a:t>
            </a:r>
            <a:r>
              <a:rPr lang="en-US" altLang="zh-CN" sz="1400" dirty="0" err="1"/>
              <a:t>TextBox</a:t>
            </a:r>
            <a:r>
              <a:rPr lang="en-US" altLang="zh-CN" sz="1400" dirty="0"/>
              <a:t>&gt;</a:t>
            </a:r>
            <a:r>
              <a:rPr lang="en-US" altLang="zh-CN" sz="1400" dirty="0" err="1"/>
              <a:t>abcd</a:t>
            </a:r>
            <a:endParaRPr lang="en-US" altLang="zh-CN" sz="1400" dirty="0"/>
          </a:p>
          <a:p>
            <a:r>
              <a:rPr lang="en-US" altLang="zh-CN" sz="1400" dirty="0"/>
              <a:t>&lt;</a:t>
            </a:r>
            <a:r>
              <a:rPr lang="en-US" altLang="zh-CN" sz="1400" dirty="0" err="1"/>
              <a:t>TextBox</a:t>
            </a:r>
            <a:r>
              <a:rPr lang="en-US" altLang="zh-CN" sz="1400" dirty="0"/>
              <a:t>&gt;</a:t>
            </a:r>
            <a:endParaRPr lang="zh-CN" altLang="en-US" sz="1400" dirty="0"/>
          </a:p>
        </p:txBody>
      </p:sp>
      <p:sp>
        <p:nvSpPr>
          <p:cNvPr id="18" name="对话气泡: 矩形 17">
            <a:extLst>
              <a:ext uri="{FF2B5EF4-FFF2-40B4-BE49-F238E27FC236}">
                <a16:creationId xmlns:a16="http://schemas.microsoft.com/office/drawing/2014/main" id="{B494C3A0-57FB-43A6-87D9-4C738839E126}"/>
              </a:ext>
            </a:extLst>
          </p:cNvPr>
          <p:cNvSpPr/>
          <p:nvPr/>
        </p:nvSpPr>
        <p:spPr>
          <a:xfrm>
            <a:off x="861391" y="5671931"/>
            <a:ext cx="1775792" cy="503583"/>
          </a:xfrm>
          <a:prstGeom prst="wedgeRectCallout">
            <a:avLst>
              <a:gd name="adj1" fmla="val -42475"/>
              <a:gd name="adj2" fmla="val -142763"/>
            </a:avLst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示例，实际用</a:t>
            </a:r>
            <a:r>
              <a:rPr lang="en-US" altLang="zh-CN" dirty="0"/>
              <a:t>json</a:t>
            </a:r>
            <a:r>
              <a:rPr lang="zh-CN" altLang="en-US" dirty="0"/>
              <a:t>格式传输</a:t>
            </a:r>
          </a:p>
        </p:txBody>
      </p:sp>
    </p:spTree>
    <p:extLst>
      <p:ext uri="{BB962C8B-B14F-4D97-AF65-F5344CB8AC3E}">
        <p14:creationId xmlns:p14="http://schemas.microsoft.com/office/powerpoint/2010/main" val="3014287894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56052B-AD4F-4948-8547-6EFFCE924A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Electron</a:t>
            </a:r>
            <a:r>
              <a:rPr lang="zh-CN" altLang="en-US" dirty="0"/>
              <a:t>界面绘图和</a:t>
            </a:r>
            <a:r>
              <a:rPr lang="en-US" altLang="zh-CN" dirty="0"/>
              <a:t>VB</a:t>
            </a:r>
            <a:r>
              <a:rPr lang="zh-CN" altLang="en-US" dirty="0"/>
              <a:t>界面绘图的不同</a:t>
            </a:r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01DEDF10-85DD-43EC-AA81-80D30BDC14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1479694"/>
              </p:ext>
            </p:extLst>
          </p:nvPr>
        </p:nvGraphicFramePr>
        <p:xfrm>
          <a:off x="525668" y="2190659"/>
          <a:ext cx="11140664" cy="408343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785166">
                  <a:extLst>
                    <a:ext uri="{9D8B030D-6E8A-4147-A177-3AD203B41FA5}">
                      <a16:colId xmlns:a16="http://schemas.microsoft.com/office/drawing/2014/main" val="1394178739"/>
                    </a:ext>
                  </a:extLst>
                </a:gridCol>
                <a:gridCol w="2785166">
                  <a:extLst>
                    <a:ext uri="{9D8B030D-6E8A-4147-A177-3AD203B41FA5}">
                      <a16:colId xmlns:a16="http://schemas.microsoft.com/office/drawing/2014/main" val="2259098331"/>
                    </a:ext>
                  </a:extLst>
                </a:gridCol>
                <a:gridCol w="2785166">
                  <a:extLst>
                    <a:ext uri="{9D8B030D-6E8A-4147-A177-3AD203B41FA5}">
                      <a16:colId xmlns:a16="http://schemas.microsoft.com/office/drawing/2014/main" val="3663145152"/>
                    </a:ext>
                  </a:extLst>
                </a:gridCol>
                <a:gridCol w="2785166">
                  <a:extLst>
                    <a:ext uri="{9D8B030D-6E8A-4147-A177-3AD203B41FA5}">
                      <a16:colId xmlns:a16="http://schemas.microsoft.com/office/drawing/2014/main" val="1108914739"/>
                    </a:ext>
                  </a:extLst>
                </a:gridCol>
              </a:tblGrid>
              <a:tr h="300695">
                <a:tc>
                  <a:txBody>
                    <a:bodyPr/>
                    <a:lstStyle/>
                    <a:p>
                      <a:r>
                        <a:rPr lang="zh-CN" altLang="en-US" dirty="0"/>
                        <a:t>比较项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VB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Electron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备注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6664550"/>
                  </a:ext>
                </a:extLst>
              </a:tr>
              <a:tr h="877027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json</a:t>
                      </a:r>
                      <a:r>
                        <a:rPr lang="zh-CN" altLang="en-US" sz="1600" dirty="0"/>
                        <a:t>数据格式支持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标准的</a:t>
                      </a:r>
                      <a:r>
                        <a:rPr lang="en-US" altLang="zh-CN" sz="1600" dirty="0"/>
                        <a:t>VB</a:t>
                      </a:r>
                      <a:r>
                        <a:rPr lang="zh-CN" altLang="en-US" sz="1600" dirty="0"/>
                        <a:t>不支持</a:t>
                      </a:r>
                      <a:r>
                        <a:rPr lang="en-US" altLang="zh-CN" sz="1600" dirty="0"/>
                        <a:t>JSON</a:t>
                      </a:r>
                      <a:r>
                        <a:rPr lang="zh-CN" altLang="en-US" sz="1600" dirty="0"/>
                        <a:t>数据格式，因此需要引入</a:t>
                      </a:r>
                      <a:r>
                        <a:rPr lang="en-US" altLang="zh-CN" sz="1600" dirty="0"/>
                        <a:t>Script Controller</a:t>
                      </a:r>
                      <a:r>
                        <a:rPr lang="zh-CN" altLang="en-US" sz="1600" dirty="0"/>
                        <a:t>来进行解析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err="1"/>
                        <a:t>Javascript</a:t>
                      </a:r>
                      <a:r>
                        <a:rPr lang="zh-CN" altLang="en-US" sz="1600" dirty="0"/>
                        <a:t>语言原生直接支持</a:t>
                      </a:r>
                      <a:r>
                        <a:rPr lang="en-US" altLang="zh-CN" sz="1600" dirty="0"/>
                        <a:t>JSON</a:t>
                      </a:r>
                      <a:r>
                        <a:rPr lang="zh-CN" altLang="en-US" sz="1600" dirty="0"/>
                        <a:t>格式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9654606"/>
                  </a:ext>
                </a:extLst>
              </a:tr>
              <a:tr h="476100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Ajax</a:t>
                      </a:r>
                      <a:r>
                        <a:rPr lang="zh-CN" altLang="en-US" sz="1600" dirty="0"/>
                        <a:t>后台服务调用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通过引入</a:t>
                      </a:r>
                      <a:r>
                        <a:rPr lang="en-US" altLang="zh-CN" sz="1600" dirty="0" err="1"/>
                        <a:t>XMLHTTPRequest</a:t>
                      </a:r>
                      <a:r>
                        <a:rPr lang="zh-CN" altLang="en-US" sz="1600" dirty="0"/>
                        <a:t>来调用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Node.js</a:t>
                      </a:r>
                      <a:r>
                        <a:rPr lang="zh-CN" altLang="en-US" sz="1600" dirty="0"/>
                        <a:t>通过加入</a:t>
                      </a:r>
                      <a:r>
                        <a:rPr lang="en-US" altLang="zh-CN" sz="1600" dirty="0"/>
                        <a:t>http</a:t>
                      </a:r>
                      <a:r>
                        <a:rPr lang="zh-CN" altLang="en-US" sz="1600" dirty="0"/>
                        <a:t>包来实现请求调用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499117"/>
                  </a:ext>
                </a:extLst>
              </a:tr>
              <a:tr h="476100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界面元素渲染组件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</a:t>
                      </a:r>
                      <a:r>
                        <a:rPr lang="en-US" altLang="zh-CN" sz="1600" dirty="0"/>
                        <a:t>VB</a:t>
                      </a:r>
                      <a:r>
                        <a:rPr lang="zh-CN" altLang="en-US" sz="1600" dirty="0"/>
                        <a:t>标准库来提供支持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通过浏览器元素来支持界面元素渲染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9306707"/>
                  </a:ext>
                </a:extLst>
              </a:tr>
              <a:tr h="676563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事件回调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通过自定义调用器实现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浏览器元素本身支持事件回调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7722306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基本设计模式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面向对象，基于组件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面向对象，基于</a:t>
                      </a:r>
                      <a:r>
                        <a:rPr lang="en-US" altLang="zh-CN" sz="1600" dirty="0"/>
                        <a:t>DOM</a:t>
                      </a:r>
                      <a:r>
                        <a:rPr lang="zh-CN" altLang="en-US" sz="1600" dirty="0"/>
                        <a:t>对象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8740640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二次封装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容易，可封装为</a:t>
                      </a:r>
                      <a:r>
                        <a:rPr lang="en-US" altLang="zh-CN" sz="1600" dirty="0"/>
                        <a:t>ActiveX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3206399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线程支持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单线程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单线程支持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46028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15714475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10E384D-2F3A-4D29-B77A-CB4B714D7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Electron</a:t>
            </a:r>
            <a:r>
              <a:rPr lang="zh-CN" altLang="en-US" dirty="0"/>
              <a:t>客户端的技术选型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1EC1856E-C0BB-43FA-AE5D-C679B030B760}"/>
              </a:ext>
            </a:extLst>
          </p:cNvPr>
          <p:cNvSpPr/>
          <p:nvPr/>
        </p:nvSpPr>
        <p:spPr>
          <a:xfrm>
            <a:off x="1249735" y="3641035"/>
            <a:ext cx="2001079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Electron</a:t>
            </a:r>
            <a:r>
              <a:rPr lang="zh-CN" altLang="en-US" dirty="0"/>
              <a:t>客户端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EA330AAB-27E2-4597-85A7-6AC42DC9EA3A}"/>
              </a:ext>
            </a:extLst>
          </p:cNvPr>
          <p:cNvSpPr/>
          <p:nvPr/>
        </p:nvSpPr>
        <p:spPr>
          <a:xfrm>
            <a:off x="4691270" y="2663687"/>
            <a:ext cx="1881808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后台服务器访问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251964A0-C5E1-45BE-884E-9A0F27E9C167}"/>
              </a:ext>
            </a:extLst>
          </p:cNvPr>
          <p:cNvSpPr/>
          <p:nvPr/>
        </p:nvSpPr>
        <p:spPr>
          <a:xfrm>
            <a:off x="4691270" y="3641035"/>
            <a:ext cx="1881808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Json</a:t>
            </a:r>
            <a:r>
              <a:rPr lang="zh-CN" altLang="en-US" dirty="0"/>
              <a:t>数据处理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32FBF30C-A669-4BBD-AFC0-C8BAC0070B9B}"/>
              </a:ext>
            </a:extLst>
          </p:cNvPr>
          <p:cNvSpPr/>
          <p:nvPr/>
        </p:nvSpPr>
        <p:spPr>
          <a:xfrm>
            <a:off x="4691270" y="4618383"/>
            <a:ext cx="1881808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界面组件渲染</a:t>
            </a:r>
          </a:p>
        </p:txBody>
      </p:sp>
      <p:cxnSp>
        <p:nvCxnSpPr>
          <p:cNvPr id="9" name="连接符: 肘形 8">
            <a:extLst>
              <a:ext uri="{FF2B5EF4-FFF2-40B4-BE49-F238E27FC236}">
                <a16:creationId xmlns:a16="http://schemas.microsoft.com/office/drawing/2014/main" id="{1E5E10E0-746C-4674-AF9B-59136B4F140D}"/>
              </a:ext>
            </a:extLst>
          </p:cNvPr>
          <p:cNvCxnSpPr>
            <a:cxnSpLocks/>
            <a:stCxn id="4" idx="3"/>
            <a:endCxn id="5" idx="1"/>
          </p:cNvCxnSpPr>
          <p:nvPr/>
        </p:nvCxnSpPr>
        <p:spPr>
          <a:xfrm flipV="1">
            <a:off x="3250814" y="3017169"/>
            <a:ext cx="1440456" cy="97734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连接符: 肘形 10">
            <a:extLst>
              <a:ext uri="{FF2B5EF4-FFF2-40B4-BE49-F238E27FC236}">
                <a16:creationId xmlns:a16="http://schemas.microsoft.com/office/drawing/2014/main" id="{E144E86E-D042-4B2D-8991-F420584ABD36}"/>
              </a:ext>
            </a:extLst>
          </p:cNvPr>
          <p:cNvCxnSpPr>
            <a:cxnSpLocks/>
            <a:stCxn id="4" idx="3"/>
            <a:endCxn id="6" idx="1"/>
          </p:cNvCxnSpPr>
          <p:nvPr/>
        </p:nvCxnSpPr>
        <p:spPr>
          <a:xfrm>
            <a:off x="3250814" y="3994517"/>
            <a:ext cx="1440456" cy="1270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连接符: 肘形 13">
            <a:extLst>
              <a:ext uri="{FF2B5EF4-FFF2-40B4-BE49-F238E27FC236}">
                <a16:creationId xmlns:a16="http://schemas.microsoft.com/office/drawing/2014/main" id="{A09076B1-784F-4D15-AF85-F47175207BF8}"/>
              </a:ext>
            </a:extLst>
          </p:cNvPr>
          <p:cNvCxnSpPr>
            <a:stCxn id="4" idx="3"/>
            <a:endCxn id="7" idx="1"/>
          </p:cNvCxnSpPr>
          <p:nvPr/>
        </p:nvCxnSpPr>
        <p:spPr>
          <a:xfrm>
            <a:off x="3250814" y="3994517"/>
            <a:ext cx="1440456" cy="97734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F15A1B7B-D5B4-4533-841E-18AACFD9ED1F}"/>
              </a:ext>
            </a:extLst>
          </p:cNvPr>
          <p:cNvSpPr/>
          <p:nvPr/>
        </p:nvSpPr>
        <p:spPr>
          <a:xfrm>
            <a:off x="7275444" y="2659360"/>
            <a:ext cx="1815548" cy="706964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http</a:t>
            </a:r>
            <a:r>
              <a:rPr lang="zh-CN" altLang="en-US" dirty="0"/>
              <a:t>包</a:t>
            </a: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DC68D9A0-2DF4-4A33-95F3-7A49210120BA}"/>
              </a:ext>
            </a:extLst>
          </p:cNvPr>
          <p:cNvSpPr/>
          <p:nvPr/>
        </p:nvSpPr>
        <p:spPr>
          <a:xfrm>
            <a:off x="7275444" y="3638088"/>
            <a:ext cx="1815548" cy="706964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Js</a:t>
            </a:r>
            <a:r>
              <a:rPr lang="zh-CN" altLang="en-US" dirty="0"/>
              <a:t>原生支持</a:t>
            </a: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E73D0B11-4365-4651-BC8B-349BEB192678}"/>
              </a:ext>
            </a:extLst>
          </p:cNvPr>
          <p:cNvSpPr/>
          <p:nvPr/>
        </p:nvSpPr>
        <p:spPr>
          <a:xfrm>
            <a:off x="7275444" y="4616816"/>
            <a:ext cx="1815548" cy="706964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HTML</a:t>
            </a:r>
            <a:r>
              <a:rPr lang="zh-CN" altLang="en-US" dirty="0"/>
              <a:t>标准组件</a:t>
            </a:r>
          </a:p>
        </p:txBody>
      </p:sp>
      <p:cxnSp>
        <p:nvCxnSpPr>
          <p:cNvPr id="22" name="连接符: 肘形 21">
            <a:extLst>
              <a:ext uri="{FF2B5EF4-FFF2-40B4-BE49-F238E27FC236}">
                <a16:creationId xmlns:a16="http://schemas.microsoft.com/office/drawing/2014/main" id="{3C077168-06CD-4228-B306-A10832E340F3}"/>
              </a:ext>
            </a:extLst>
          </p:cNvPr>
          <p:cNvCxnSpPr>
            <a:stCxn id="5" idx="3"/>
            <a:endCxn id="18" idx="1"/>
          </p:cNvCxnSpPr>
          <p:nvPr/>
        </p:nvCxnSpPr>
        <p:spPr>
          <a:xfrm flipV="1">
            <a:off x="6573078" y="3012842"/>
            <a:ext cx="702366" cy="432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连接符: 肘形 23">
            <a:extLst>
              <a:ext uri="{FF2B5EF4-FFF2-40B4-BE49-F238E27FC236}">
                <a16:creationId xmlns:a16="http://schemas.microsoft.com/office/drawing/2014/main" id="{131580F3-AA18-4C03-A6CE-01CFE6444CE7}"/>
              </a:ext>
            </a:extLst>
          </p:cNvPr>
          <p:cNvCxnSpPr>
            <a:stCxn id="6" idx="3"/>
            <a:endCxn id="19" idx="1"/>
          </p:cNvCxnSpPr>
          <p:nvPr/>
        </p:nvCxnSpPr>
        <p:spPr>
          <a:xfrm flipV="1">
            <a:off x="6573078" y="3991570"/>
            <a:ext cx="702366" cy="294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连接符: 肘形 25">
            <a:extLst>
              <a:ext uri="{FF2B5EF4-FFF2-40B4-BE49-F238E27FC236}">
                <a16:creationId xmlns:a16="http://schemas.microsoft.com/office/drawing/2014/main" id="{07D3FF9F-7AB3-400B-9363-CF6FB9788FAB}"/>
              </a:ext>
            </a:extLst>
          </p:cNvPr>
          <p:cNvCxnSpPr>
            <a:stCxn id="7" idx="3"/>
            <a:endCxn id="20" idx="1"/>
          </p:cNvCxnSpPr>
          <p:nvPr/>
        </p:nvCxnSpPr>
        <p:spPr>
          <a:xfrm flipV="1">
            <a:off x="6573078" y="4970298"/>
            <a:ext cx="702366" cy="156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6E84D9C9-129C-4697-B63C-FFE5EC5D629D}"/>
              </a:ext>
            </a:extLst>
          </p:cNvPr>
          <p:cNvSpPr/>
          <p:nvPr/>
        </p:nvSpPr>
        <p:spPr>
          <a:xfrm>
            <a:off x="9674087" y="5685183"/>
            <a:ext cx="2107095" cy="331304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第三方标准代码</a:t>
            </a: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AC54502C-F872-4063-BC64-692EFCEF2B43}"/>
              </a:ext>
            </a:extLst>
          </p:cNvPr>
          <p:cNvSpPr/>
          <p:nvPr/>
        </p:nvSpPr>
        <p:spPr>
          <a:xfrm>
            <a:off x="9674086" y="5158128"/>
            <a:ext cx="2107095" cy="331304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Flex</a:t>
            </a:r>
            <a:r>
              <a:rPr lang="zh-CN" altLang="en-US" dirty="0"/>
              <a:t>标准类库</a:t>
            </a:r>
          </a:p>
        </p:txBody>
      </p:sp>
    </p:spTree>
    <p:extLst>
      <p:ext uri="{BB962C8B-B14F-4D97-AF65-F5344CB8AC3E}">
        <p14:creationId xmlns:p14="http://schemas.microsoft.com/office/powerpoint/2010/main" val="1956345604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3416F1B-210E-411D-89C1-81886C7976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Electron </a:t>
            </a:r>
            <a:r>
              <a:rPr lang="en-US" altLang="zh-CN" dirty="0" err="1"/>
              <a:t>webdw</a:t>
            </a:r>
            <a:r>
              <a:rPr lang="zh-CN" altLang="en-US" dirty="0"/>
              <a:t>客户端设计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C6656595-D1D4-4E9F-B022-828FED24279E}"/>
              </a:ext>
            </a:extLst>
          </p:cNvPr>
          <p:cNvSpPr/>
          <p:nvPr/>
        </p:nvSpPr>
        <p:spPr>
          <a:xfrm>
            <a:off x="1154954" y="4090689"/>
            <a:ext cx="1613887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获取后台服务结果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A38A4FFB-3C68-4E4D-93C5-5700DE844F3C}"/>
              </a:ext>
            </a:extLst>
          </p:cNvPr>
          <p:cNvSpPr/>
          <p:nvPr/>
        </p:nvSpPr>
        <p:spPr>
          <a:xfrm>
            <a:off x="3175909" y="4090689"/>
            <a:ext cx="1501244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转换为</a:t>
            </a:r>
            <a:r>
              <a:rPr lang="en-US" altLang="zh-CN" dirty="0"/>
              <a:t>json</a:t>
            </a:r>
            <a:r>
              <a:rPr lang="zh-CN" altLang="en-US" dirty="0"/>
              <a:t>对象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38E989E1-C870-4E5F-859C-2B4DD292ABC4}"/>
              </a:ext>
            </a:extLst>
          </p:cNvPr>
          <p:cNvSpPr/>
          <p:nvPr/>
        </p:nvSpPr>
        <p:spPr>
          <a:xfrm>
            <a:off x="5084221" y="4056362"/>
            <a:ext cx="1501244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json</a:t>
            </a:r>
            <a:r>
              <a:rPr lang="zh-CN" altLang="en-US" dirty="0"/>
              <a:t>元素绘图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A48986DC-401B-4EAC-997F-222D758200A3}"/>
              </a:ext>
            </a:extLst>
          </p:cNvPr>
          <p:cNvSpPr/>
          <p:nvPr/>
        </p:nvSpPr>
        <p:spPr>
          <a:xfrm>
            <a:off x="7106046" y="2571752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标签绘制</a:t>
            </a: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11C8932E-90E8-4A6A-98C4-FF2D23290448}"/>
              </a:ext>
            </a:extLst>
          </p:cNvPr>
          <p:cNvSpPr/>
          <p:nvPr/>
        </p:nvSpPr>
        <p:spPr>
          <a:xfrm>
            <a:off x="7106046" y="3210754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文本框绘制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AFCC3644-4621-425F-A5FF-F233052F622A}"/>
              </a:ext>
            </a:extLst>
          </p:cNvPr>
          <p:cNvSpPr/>
          <p:nvPr/>
        </p:nvSpPr>
        <p:spPr>
          <a:xfrm>
            <a:off x="7106046" y="3849756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下拉框绘制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CD408DF7-E2C1-4135-86A8-D3A6C2844FBA}"/>
              </a:ext>
            </a:extLst>
          </p:cNvPr>
          <p:cNvSpPr/>
          <p:nvPr/>
        </p:nvSpPr>
        <p:spPr>
          <a:xfrm>
            <a:off x="7106046" y="4462852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选择框绘制</a:t>
            </a: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8BEFC094-50BD-42B5-9309-F6F1666FDEAB}"/>
              </a:ext>
            </a:extLst>
          </p:cNvPr>
          <p:cNvSpPr/>
          <p:nvPr/>
        </p:nvSpPr>
        <p:spPr>
          <a:xfrm>
            <a:off x="7106046" y="5102818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画板绘制</a:t>
            </a: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37EC8530-881C-4169-81A4-C47CB5424330}"/>
              </a:ext>
            </a:extLst>
          </p:cNvPr>
          <p:cNvSpPr/>
          <p:nvPr/>
        </p:nvSpPr>
        <p:spPr>
          <a:xfrm>
            <a:off x="9647585" y="5115606"/>
            <a:ext cx="1305339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单选钮绘制</a:t>
            </a:r>
          </a:p>
        </p:txBody>
      </p:sp>
      <p:cxnSp>
        <p:nvCxnSpPr>
          <p:cNvPr id="15" name="连接符: 肘形 14">
            <a:extLst>
              <a:ext uri="{FF2B5EF4-FFF2-40B4-BE49-F238E27FC236}">
                <a16:creationId xmlns:a16="http://schemas.microsoft.com/office/drawing/2014/main" id="{BBBD0D79-C5B2-47B3-B85B-11B275D893D5}"/>
              </a:ext>
            </a:extLst>
          </p:cNvPr>
          <p:cNvCxnSpPr>
            <a:stCxn id="5" idx="3"/>
            <a:endCxn id="6" idx="1"/>
          </p:cNvCxnSpPr>
          <p:nvPr/>
        </p:nvCxnSpPr>
        <p:spPr>
          <a:xfrm>
            <a:off x="2768841" y="4444171"/>
            <a:ext cx="407068" cy="1270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连接符: 肘形 16">
            <a:extLst>
              <a:ext uri="{FF2B5EF4-FFF2-40B4-BE49-F238E27FC236}">
                <a16:creationId xmlns:a16="http://schemas.microsoft.com/office/drawing/2014/main" id="{90E631E9-544B-43A2-B0E2-294A7CC6E66F}"/>
              </a:ext>
            </a:extLst>
          </p:cNvPr>
          <p:cNvCxnSpPr>
            <a:stCxn id="6" idx="3"/>
            <a:endCxn id="7" idx="1"/>
          </p:cNvCxnSpPr>
          <p:nvPr/>
        </p:nvCxnSpPr>
        <p:spPr>
          <a:xfrm flipV="1">
            <a:off x="4677153" y="4409844"/>
            <a:ext cx="407068" cy="3432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连接符: 肘形 18">
            <a:extLst>
              <a:ext uri="{FF2B5EF4-FFF2-40B4-BE49-F238E27FC236}">
                <a16:creationId xmlns:a16="http://schemas.microsoft.com/office/drawing/2014/main" id="{4D12F6CA-D756-4E14-AB90-F320B11A5F11}"/>
              </a:ext>
            </a:extLst>
          </p:cNvPr>
          <p:cNvCxnSpPr>
            <a:stCxn id="7" idx="3"/>
            <a:endCxn id="8" idx="1"/>
          </p:cNvCxnSpPr>
          <p:nvPr/>
        </p:nvCxnSpPr>
        <p:spPr>
          <a:xfrm flipV="1">
            <a:off x="6585465" y="2789998"/>
            <a:ext cx="520581" cy="1619846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连接符: 肘形 20">
            <a:extLst>
              <a:ext uri="{FF2B5EF4-FFF2-40B4-BE49-F238E27FC236}">
                <a16:creationId xmlns:a16="http://schemas.microsoft.com/office/drawing/2014/main" id="{65DE1B39-2FC2-418B-A365-8B82CB4DD561}"/>
              </a:ext>
            </a:extLst>
          </p:cNvPr>
          <p:cNvCxnSpPr>
            <a:stCxn id="7" idx="3"/>
            <a:endCxn id="9" idx="1"/>
          </p:cNvCxnSpPr>
          <p:nvPr/>
        </p:nvCxnSpPr>
        <p:spPr>
          <a:xfrm flipV="1">
            <a:off x="6585465" y="3429000"/>
            <a:ext cx="520581" cy="980844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连接符: 肘形 22">
            <a:extLst>
              <a:ext uri="{FF2B5EF4-FFF2-40B4-BE49-F238E27FC236}">
                <a16:creationId xmlns:a16="http://schemas.microsoft.com/office/drawing/2014/main" id="{3D28CFA7-F33A-4516-B5FB-B40AAD2F5B75}"/>
              </a:ext>
            </a:extLst>
          </p:cNvPr>
          <p:cNvCxnSpPr>
            <a:stCxn id="7" idx="3"/>
            <a:endCxn id="10" idx="1"/>
          </p:cNvCxnSpPr>
          <p:nvPr/>
        </p:nvCxnSpPr>
        <p:spPr>
          <a:xfrm flipV="1">
            <a:off x="6585465" y="4068002"/>
            <a:ext cx="520581" cy="341842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连接符: 肘形 24">
            <a:extLst>
              <a:ext uri="{FF2B5EF4-FFF2-40B4-BE49-F238E27FC236}">
                <a16:creationId xmlns:a16="http://schemas.microsoft.com/office/drawing/2014/main" id="{68C2A7F5-055D-48AA-AED8-D8E981CF6042}"/>
              </a:ext>
            </a:extLst>
          </p:cNvPr>
          <p:cNvCxnSpPr>
            <a:stCxn id="7" idx="3"/>
            <a:endCxn id="11" idx="1"/>
          </p:cNvCxnSpPr>
          <p:nvPr/>
        </p:nvCxnSpPr>
        <p:spPr>
          <a:xfrm>
            <a:off x="6585465" y="4409844"/>
            <a:ext cx="520581" cy="271254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连接符: 肘形 26">
            <a:extLst>
              <a:ext uri="{FF2B5EF4-FFF2-40B4-BE49-F238E27FC236}">
                <a16:creationId xmlns:a16="http://schemas.microsoft.com/office/drawing/2014/main" id="{99379954-FA6B-420E-B9C5-0F720898C842}"/>
              </a:ext>
            </a:extLst>
          </p:cNvPr>
          <p:cNvCxnSpPr>
            <a:stCxn id="7" idx="3"/>
            <a:endCxn id="12" idx="1"/>
          </p:cNvCxnSpPr>
          <p:nvPr/>
        </p:nvCxnSpPr>
        <p:spPr>
          <a:xfrm>
            <a:off x="6585465" y="4409844"/>
            <a:ext cx="520581" cy="91122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连接符: 肘形 28">
            <a:extLst>
              <a:ext uri="{FF2B5EF4-FFF2-40B4-BE49-F238E27FC236}">
                <a16:creationId xmlns:a16="http://schemas.microsoft.com/office/drawing/2014/main" id="{7599A06A-959F-46EF-8154-1C990BEA904E}"/>
              </a:ext>
            </a:extLst>
          </p:cNvPr>
          <p:cNvCxnSpPr>
            <a:stCxn id="12" idx="3"/>
            <a:endCxn id="13" idx="1"/>
          </p:cNvCxnSpPr>
          <p:nvPr/>
        </p:nvCxnSpPr>
        <p:spPr>
          <a:xfrm>
            <a:off x="9170508" y="5321064"/>
            <a:ext cx="477077" cy="1278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0236973"/>
      </p:ext>
    </p:extLst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3B3A00A-BEC2-4553-A0DA-B417C39513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Electron</a:t>
            </a:r>
            <a:r>
              <a:rPr lang="zh-CN" altLang="en-US" dirty="0"/>
              <a:t>客户端界面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CC4EE8D-AB38-48D8-8CC9-AFEDBC41D0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3160" y="1455837"/>
            <a:ext cx="7873207" cy="5402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521493"/>
      </p:ext>
    </p:extLst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591BFC1-55F6-47E4-B845-C13AC08231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Electron</a:t>
            </a:r>
            <a:r>
              <a:rPr lang="zh-CN" altLang="en-US" dirty="0"/>
              <a:t>客户端界面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25F3E67-E272-4296-9BBE-AF16FF617D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9275" y="1446831"/>
            <a:ext cx="7833450" cy="5374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929029"/>
      </p:ext>
    </p:extLst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5DDEE23-6639-4EBC-84EF-FFD4DE3242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Electron</a:t>
            </a:r>
            <a:r>
              <a:rPr lang="zh-CN" altLang="en-US" dirty="0"/>
              <a:t>客户端界面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2F014285-C239-4E35-A81C-229773F4B9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6266" y="1410373"/>
            <a:ext cx="7939468" cy="5447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2289774"/>
      </p:ext>
    </p:extLst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CB7A358-E857-4A38-BF23-DE1BD97594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Electron</a:t>
            </a:r>
            <a:r>
              <a:rPr lang="zh-CN" altLang="en-US" dirty="0"/>
              <a:t>客户端界面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F58EEC4-DC53-4B04-BE44-A75E69DB8C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2649" y="1474024"/>
            <a:ext cx="7846702" cy="5383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133576"/>
      </p:ext>
    </p:extLst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211D125-F870-4B94-9946-695E6290AD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目录</a:t>
            </a:r>
          </a:p>
        </p:txBody>
      </p:sp>
      <p:sp>
        <p:nvSpPr>
          <p:cNvPr id="6" name="箭头: 五边形 5">
            <a:extLst>
              <a:ext uri="{FF2B5EF4-FFF2-40B4-BE49-F238E27FC236}">
                <a16:creationId xmlns:a16="http://schemas.microsoft.com/office/drawing/2014/main" id="{3387E899-878E-4BED-A4A8-D83B971A76BF}"/>
              </a:ext>
            </a:extLst>
          </p:cNvPr>
          <p:cNvSpPr/>
          <p:nvPr/>
        </p:nvSpPr>
        <p:spPr>
          <a:xfrm>
            <a:off x="5247859" y="3269122"/>
            <a:ext cx="4823791" cy="377772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dirty="0"/>
              <a:t>浏览器上动态界面绘制的技术讨论</a:t>
            </a:r>
          </a:p>
        </p:txBody>
      </p:sp>
      <p:sp>
        <p:nvSpPr>
          <p:cNvPr id="7" name="箭头: 五边形 6">
            <a:extLst>
              <a:ext uri="{FF2B5EF4-FFF2-40B4-BE49-F238E27FC236}">
                <a16:creationId xmlns:a16="http://schemas.microsoft.com/office/drawing/2014/main" id="{B7466BCD-0621-4940-8D48-1CFE2B04DE13}"/>
              </a:ext>
            </a:extLst>
          </p:cNvPr>
          <p:cNvSpPr/>
          <p:nvPr/>
        </p:nvSpPr>
        <p:spPr>
          <a:xfrm>
            <a:off x="5247856" y="3733703"/>
            <a:ext cx="4823791" cy="377772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/>
              <a:t>WebDW</a:t>
            </a:r>
            <a:r>
              <a:rPr lang="zh-CN" altLang="en-US" sz="2000" dirty="0"/>
              <a:t>的技术架构说明</a:t>
            </a:r>
          </a:p>
        </p:txBody>
      </p:sp>
      <p:sp>
        <p:nvSpPr>
          <p:cNvPr id="9" name="箭头: 五边形 8">
            <a:extLst>
              <a:ext uri="{FF2B5EF4-FFF2-40B4-BE49-F238E27FC236}">
                <a16:creationId xmlns:a16="http://schemas.microsoft.com/office/drawing/2014/main" id="{6EE71305-92FE-40AC-95D6-311BE2493003}"/>
              </a:ext>
            </a:extLst>
          </p:cNvPr>
          <p:cNvSpPr/>
          <p:nvPr/>
        </p:nvSpPr>
        <p:spPr>
          <a:xfrm>
            <a:off x="5247856" y="4307619"/>
            <a:ext cx="4823791" cy="377772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 err="1"/>
              <a:t>WebDW</a:t>
            </a:r>
            <a:r>
              <a:rPr lang="en-US" altLang="zh-CN" sz="2000" dirty="0"/>
              <a:t> JS</a:t>
            </a:r>
            <a:r>
              <a:rPr lang="zh-CN" altLang="en-US" sz="2000" dirty="0"/>
              <a:t>客户端的的设计实现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DC80E9D3-7A74-44D2-AC48-D203522D7E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825" y="2398643"/>
            <a:ext cx="4098386" cy="4373217"/>
          </a:xfrm>
          <a:prstGeom prst="rect">
            <a:avLst/>
          </a:prstGeom>
        </p:spPr>
      </p:pic>
      <p:sp>
        <p:nvSpPr>
          <p:cNvPr id="16" name="箭头: 五边形 15">
            <a:extLst>
              <a:ext uri="{FF2B5EF4-FFF2-40B4-BE49-F238E27FC236}">
                <a16:creationId xmlns:a16="http://schemas.microsoft.com/office/drawing/2014/main" id="{943FBED8-F421-4979-A34E-64AF6F7F4917}"/>
              </a:ext>
            </a:extLst>
          </p:cNvPr>
          <p:cNvSpPr/>
          <p:nvPr/>
        </p:nvSpPr>
        <p:spPr>
          <a:xfrm>
            <a:off x="5824325" y="4761647"/>
            <a:ext cx="4823791" cy="284339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/>
              <a:t>JS</a:t>
            </a:r>
            <a:r>
              <a:rPr lang="zh-CN" altLang="en-US" dirty="0"/>
              <a:t>客户端的总体</a:t>
            </a:r>
            <a:r>
              <a:rPr lang="en-US" altLang="zh-CN" dirty="0"/>
              <a:t>IPO</a:t>
            </a:r>
            <a:endParaRPr lang="zh-CN" altLang="en-US" dirty="0"/>
          </a:p>
        </p:txBody>
      </p:sp>
      <p:sp>
        <p:nvSpPr>
          <p:cNvPr id="17" name="箭头: 五边形 16">
            <a:extLst>
              <a:ext uri="{FF2B5EF4-FFF2-40B4-BE49-F238E27FC236}">
                <a16:creationId xmlns:a16="http://schemas.microsoft.com/office/drawing/2014/main" id="{4235650D-5454-40A4-97A6-ADA649E86BCE}"/>
              </a:ext>
            </a:extLst>
          </p:cNvPr>
          <p:cNvSpPr/>
          <p:nvPr/>
        </p:nvSpPr>
        <p:spPr>
          <a:xfrm>
            <a:off x="5824322" y="5143382"/>
            <a:ext cx="4823791" cy="284339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/>
              <a:t>JS</a:t>
            </a:r>
            <a:r>
              <a:rPr lang="zh-CN" altLang="en-US" dirty="0"/>
              <a:t>客户端的技术选型</a:t>
            </a:r>
          </a:p>
        </p:txBody>
      </p:sp>
      <p:sp>
        <p:nvSpPr>
          <p:cNvPr id="18" name="箭头: 五边形 17">
            <a:extLst>
              <a:ext uri="{FF2B5EF4-FFF2-40B4-BE49-F238E27FC236}">
                <a16:creationId xmlns:a16="http://schemas.microsoft.com/office/drawing/2014/main" id="{E288B6CD-A900-4896-BD20-4AF20E8800FE}"/>
              </a:ext>
            </a:extLst>
          </p:cNvPr>
          <p:cNvSpPr/>
          <p:nvPr/>
        </p:nvSpPr>
        <p:spPr>
          <a:xfrm>
            <a:off x="5824321" y="5548639"/>
            <a:ext cx="4823791" cy="284339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/>
              <a:t>JS</a:t>
            </a:r>
            <a:r>
              <a:rPr lang="zh-CN" altLang="en-US" dirty="0"/>
              <a:t>客户端具体实现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9D13DDD-212D-467C-98AA-FCA622202C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1855" y="483988"/>
            <a:ext cx="2269871" cy="2282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6926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E0EE50C-C6AD-4C7F-953D-E228BB4C20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前后端界面标准属性定义</a:t>
            </a:r>
          </a:p>
        </p:txBody>
      </p:sp>
      <p:graphicFrame>
        <p:nvGraphicFramePr>
          <p:cNvPr id="10" name="表格 10">
            <a:extLst>
              <a:ext uri="{FF2B5EF4-FFF2-40B4-BE49-F238E27FC236}">
                <a16:creationId xmlns:a16="http://schemas.microsoft.com/office/drawing/2014/main" id="{0D560700-E5F9-42A5-8BCE-0525F474A3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5266265"/>
              </p:ext>
            </p:extLst>
          </p:nvPr>
        </p:nvGraphicFramePr>
        <p:xfrm>
          <a:off x="532294" y="2058136"/>
          <a:ext cx="11195883" cy="466852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243987">
                  <a:extLst>
                    <a:ext uri="{9D8B030D-6E8A-4147-A177-3AD203B41FA5}">
                      <a16:colId xmlns:a16="http://schemas.microsoft.com/office/drawing/2014/main" val="705873593"/>
                    </a:ext>
                  </a:extLst>
                </a:gridCol>
                <a:gridCol w="1243987">
                  <a:extLst>
                    <a:ext uri="{9D8B030D-6E8A-4147-A177-3AD203B41FA5}">
                      <a16:colId xmlns:a16="http://schemas.microsoft.com/office/drawing/2014/main" val="565855553"/>
                    </a:ext>
                  </a:extLst>
                </a:gridCol>
                <a:gridCol w="1243987">
                  <a:extLst>
                    <a:ext uri="{9D8B030D-6E8A-4147-A177-3AD203B41FA5}">
                      <a16:colId xmlns:a16="http://schemas.microsoft.com/office/drawing/2014/main" val="1525451112"/>
                    </a:ext>
                  </a:extLst>
                </a:gridCol>
                <a:gridCol w="1243987">
                  <a:extLst>
                    <a:ext uri="{9D8B030D-6E8A-4147-A177-3AD203B41FA5}">
                      <a16:colId xmlns:a16="http://schemas.microsoft.com/office/drawing/2014/main" val="363170278"/>
                    </a:ext>
                  </a:extLst>
                </a:gridCol>
                <a:gridCol w="1243987">
                  <a:extLst>
                    <a:ext uri="{9D8B030D-6E8A-4147-A177-3AD203B41FA5}">
                      <a16:colId xmlns:a16="http://schemas.microsoft.com/office/drawing/2014/main" val="2143812979"/>
                    </a:ext>
                  </a:extLst>
                </a:gridCol>
                <a:gridCol w="1243987">
                  <a:extLst>
                    <a:ext uri="{9D8B030D-6E8A-4147-A177-3AD203B41FA5}">
                      <a16:colId xmlns:a16="http://schemas.microsoft.com/office/drawing/2014/main" val="241334228"/>
                    </a:ext>
                  </a:extLst>
                </a:gridCol>
                <a:gridCol w="1243987">
                  <a:extLst>
                    <a:ext uri="{9D8B030D-6E8A-4147-A177-3AD203B41FA5}">
                      <a16:colId xmlns:a16="http://schemas.microsoft.com/office/drawing/2014/main" val="3793860910"/>
                    </a:ext>
                  </a:extLst>
                </a:gridCol>
                <a:gridCol w="1243987">
                  <a:extLst>
                    <a:ext uri="{9D8B030D-6E8A-4147-A177-3AD203B41FA5}">
                      <a16:colId xmlns:a16="http://schemas.microsoft.com/office/drawing/2014/main" val="945499899"/>
                    </a:ext>
                  </a:extLst>
                </a:gridCol>
                <a:gridCol w="1243987">
                  <a:extLst>
                    <a:ext uri="{9D8B030D-6E8A-4147-A177-3AD203B41FA5}">
                      <a16:colId xmlns:a16="http://schemas.microsoft.com/office/drawing/2014/main" val="41152263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元素类型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id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name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type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Left top width height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Text </a:t>
                      </a:r>
                    </a:p>
                    <a:p>
                      <a:r>
                        <a:rPr lang="en-US" altLang="zh-CN" sz="1600" dirty="0"/>
                        <a:t>value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font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其他属性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备注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10879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文本标签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元素</a:t>
                      </a:r>
                      <a:r>
                        <a:rPr lang="en-US" altLang="zh-CN" sz="1600" dirty="0"/>
                        <a:t>ID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元素名称，同元素</a:t>
                      </a:r>
                      <a:r>
                        <a:rPr lang="en-US" altLang="zh-CN" sz="1600" dirty="0"/>
                        <a:t>ID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Label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位置信息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文本值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字体定义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用来定义文本标签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81762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文本框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元素</a:t>
                      </a:r>
                      <a:r>
                        <a:rPr lang="en-US" altLang="zh-CN" sz="1600" dirty="0"/>
                        <a:t>ID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元素名称，同元素</a:t>
                      </a:r>
                      <a:r>
                        <a:rPr lang="en-US" altLang="zh-CN" sz="1600" dirty="0"/>
                        <a:t>ID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Text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/>
                        <a:t>位置信息</a:t>
                      </a:r>
                    </a:p>
                    <a:p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文本值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字体定义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用来定义文本框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1632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线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元素</a:t>
                      </a:r>
                      <a:r>
                        <a:rPr lang="en-US" altLang="zh-CN" sz="1600" dirty="0"/>
                        <a:t>ID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/>
                        <a:t>元素名称，同元素</a:t>
                      </a:r>
                      <a:r>
                        <a:rPr lang="en-US" altLang="zh-CN" sz="1600" dirty="0"/>
                        <a:t>ID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Line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/>
                        <a:t>位置信息</a:t>
                      </a:r>
                    </a:p>
                    <a:p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-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-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用来在界面上画直线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166810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单选钮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元素</a:t>
                      </a:r>
                      <a:r>
                        <a:rPr lang="en-US" altLang="zh-CN" sz="1600" dirty="0"/>
                        <a:t>ID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/>
                        <a:t>元素名称，同元素</a:t>
                      </a:r>
                      <a:r>
                        <a:rPr lang="en-US" altLang="zh-CN" sz="1600" dirty="0"/>
                        <a:t>ID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err="1"/>
                        <a:t>RadioButton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/>
                        <a:t>位置信息</a:t>
                      </a:r>
                    </a:p>
                    <a:p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选中值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/>
                        <a:t>字体定义</a:t>
                      </a:r>
                    </a:p>
                    <a:p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定义单选按钮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38631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复选框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元素</a:t>
                      </a:r>
                      <a:r>
                        <a:rPr lang="en-US" altLang="zh-CN" sz="1600" dirty="0"/>
                        <a:t>ID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/>
                        <a:t>元素名称，同元素</a:t>
                      </a:r>
                      <a:r>
                        <a:rPr lang="en-US" altLang="zh-CN" sz="1600" dirty="0"/>
                        <a:t>ID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err="1"/>
                        <a:t>CheckBox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/>
                        <a:t>位置信息</a:t>
                      </a:r>
                    </a:p>
                    <a:p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选中值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/>
                        <a:t>字体定义</a:t>
                      </a:r>
                    </a:p>
                    <a:p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定义复选按钮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19047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下拉框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元素</a:t>
                      </a:r>
                      <a:r>
                        <a:rPr lang="en-US" altLang="zh-CN" sz="1600" dirty="0"/>
                        <a:t>ID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/>
                        <a:t>元素名称，同元素</a:t>
                      </a:r>
                      <a:r>
                        <a:rPr lang="en-US" altLang="zh-CN" sz="1600" dirty="0"/>
                        <a:t>ID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err="1"/>
                        <a:t>DropdownBox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/>
                        <a:t>位置信息</a:t>
                      </a:r>
                    </a:p>
                    <a:p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选中值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/>
                        <a:t>字体定义</a:t>
                      </a:r>
                    </a:p>
                    <a:p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定义下拉框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82169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64293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0908922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32EA76D-D375-4EA7-BADB-3BB31CBB19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JS</a:t>
            </a:r>
            <a:r>
              <a:rPr lang="zh-CN" altLang="en-US" dirty="0"/>
              <a:t>界面绘图总体</a:t>
            </a:r>
            <a:r>
              <a:rPr lang="en-US" altLang="zh-CN" dirty="0"/>
              <a:t>IPO</a:t>
            </a:r>
            <a:endParaRPr lang="zh-CN" altLang="en-US" dirty="0"/>
          </a:p>
        </p:txBody>
      </p:sp>
      <p:sp>
        <p:nvSpPr>
          <p:cNvPr id="4" name="流程图: 多文档 3">
            <a:extLst>
              <a:ext uri="{FF2B5EF4-FFF2-40B4-BE49-F238E27FC236}">
                <a16:creationId xmlns:a16="http://schemas.microsoft.com/office/drawing/2014/main" id="{191ED3E2-1B72-4DA8-B706-0574F371D63C}"/>
              </a:ext>
            </a:extLst>
          </p:cNvPr>
          <p:cNvSpPr/>
          <p:nvPr/>
        </p:nvSpPr>
        <p:spPr>
          <a:xfrm>
            <a:off x="1417983" y="3193774"/>
            <a:ext cx="1696278" cy="901148"/>
          </a:xfrm>
          <a:prstGeom prst="flowChartMultidocumen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界面元素定义模型</a:t>
            </a:r>
          </a:p>
        </p:txBody>
      </p:sp>
      <p:sp>
        <p:nvSpPr>
          <p:cNvPr id="5" name="流程图: 可选过程 4">
            <a:extLst>
              <a:ext uri="{FF2B5EF4-FFF2-40B4-BE49-F238E27FC236}">
                <a16:creationId xmlns:a16="http://schemas.microsoft.com/office/drawing/2014/main" id="{D0AEE95E-39F9-42D4-91D9-C08FFAF34BFC}"/>
              </a:ext>
            </a:extLst>
          </p:cNvPr>
          <p:cNvSpPr/>
          <p:nvPr/>
        </p:nvSpPr>
        <p:spPr>
          <a:xfrm>
            <a:off x="4028661" y="2928178"/>
            <a:ext cx="2279374" cy="1431235"/>
          </a:xfrm>
          <a:prstGeom prst="flowChartAlternateProces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JS</a:t>
            </a:r>
            <a:r>
              <a:rPr lang="zh-CN" altLang="en-US" dirty="0"/>
              <a:t>动态界面渲染</a:t>
            </a:r>
          </a:p>
        </p:txBody>
      </p:sp>
      <p:sp>
        <p:nvSpPr>
          <p:cNvPr id="6" name="流程图: 过程 5">
            <a:extLst>
              <a:ext uri="{FF2B5EF4-FFF2-40B4-BE49-F238E27FC236}">
                <a16:creationId xmlns:a16="http://schemas.microsoft.com/office/drawing/2014/main" id="{86EBA51F-CF10-4A3E-A4E2-10F91606D083}"/>
              </a:ext>
            </a:extLst>
          </p:cNvPr>
          <p:cNvSpPr/>
          <p:nvPr/>
        </p:nvSpPr>
        <p:spPr>
          <a:xfrm>
            <a:off x="7222435" y="2451653"/>
            <a:ext cx="4002155" cy="2941982"/>
          </a:xfrm>
          <a:prstGeom prst="flowChartProcess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7" name="连接符: 肘形 6">
            <a:extLst>
              <a:ext uri="{FF2B5EF4-FFF2-40B4-BE49-F238E27FC236}">
                <a16:creationId xmlns:a16="http://schemas.microsoft.com/office/drawing/2014/main" id="{B9C302AE-9817-48FC-BBD1-A942A755981E}"/>
              </a:ext>
            </a:extLst>
          </p:cNvPr>
          <p:cNvCxnSpPr>
            <a:stCxn id="4" idx="3"/>
            <a:endCxn id="5" idx="1"/>
          </p:cNvCxnSpPr>
          <p:nvPr/>
        </p:nvCxnSpPr>
        <p:spPr>
          <a:xfrm flipV="1">
            <a:off x="3114261" y="3643796"/>
            <a:ext cx="914400" cy="552"/>
          </a:xfrm>
          <a:prstGeom prst="bentConnector3">
            <a:avLst/>
          </a:prstGeom>
          <a:ln w="381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连接符: 肘形 7">
            <a:extLst>
              <a:ext uri="{FF2B5EF4-FFF2-40B4-BE49-F238E27FC236}">
                <a16:creationId xmlns:a16="http://schemas.microsoft.com/office/drawing/2014/main" id="{89D5BFFE-4E0E-41DE-B349-343ED55B1137}"/>
              </a:ext>
            </a:extLst>
          </p:cNvPr>
          <p:cNvCxnSpPr>
            <a:cxnSpLocks/>
            <a:stCxn id="5" idx="3"/>
            <a:endCxn id="6" idx="1"/>
          </p:cNvCxnSpPr>
          <p:nvPr/>
        </p:nvCxnSpPr>
        <p:spPr>
          <a:xfrm>
            <a:off x="6308035" y="3643796"/>
            <a:ext cx="914400" cy="278848"/>
          </a:xfrm>
          <a:prstGeom prst="bentConnector3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id="{27F13769-2318-402E-8929-249061C492AF}"/>
              </a:ext>
            </a:extLst>
          </p:cNvPr>
          <p:cNvSpPr/>
          <p:nvPr/>
        </p:nvSpPr>
        <p:spPr>
          <a:xfrm>
            <a:off x="8998226" y="2736574"/>
            <a:ext cx="1510748" cy="4572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err="1">
                <a:solidFill>
                  <a:schemeClr val="accent5"/>
                </a:solidFill>
              </a:rPr>
              <a:t>abcd</a:t>
            </a:r>
            <a:endParaRPr lang="zh-CN" altLang="en-US" dirty="0">
              <a:solidFill>
                <a:schemeClr val="accent5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3780B195-7A78-4F4F-88D5-2C5B78034C9D}"/>
              </a:ext>
            </a:extLst>
          </p:cNvPr>
          <p:cNvSpPr/>
          <p:nvPr/>
        </p:nvSpPr>
        <p:spPr>
          <a:xfrm>
            <a:off x="8998226" y="3405809"/>
            <a:ext cx="1934817" cy="42241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379BC195-B9B7-4930-ADF7-D21F51F8A18F}"/>
              </a:ext>
            </a:extLst>
          </p:cNvPr>
          <p:cNvSpPr/>
          <p:nvPr/>
        </p:nvSpPr>
        <p:spPr>
          <a:xfrm>
            <a:off x="8998226" y="4040255"/>
            <a:ext cx="1934817" cy="42241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51972EE4-C4BB-4A27-B26D-71D0C8FEFD35}"/>
              </a:ext>
            </a:extLst>
          </p:cNvPr>
          <p:cNvSpPr/>
          <p:nvPr/>
        </p:nvSpPr>
        <p:spPr>
          <a:xfrm>
            <a:off x="7646504" y="2736575"/>
            <a:ext cx="1060174" cy="4571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编码：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6A9D300-7902-456A-AC76-043B690DDE4D}"/>
              </a:ext>
            </a:extLst>
          </p:cNvPr>
          <p:cNvSpPr/>
          <p:nvPr/>
        </p:nvSpPr>
        <p:spPr>
          <a:xfrm>
            <a:off x="7646504" y="3415195"/>
            <a:ext cx="1060174" cy="4571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名称：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EC801C6A-5B80-4BE1-84BD-09259BDAEA64}"/>
              </a:ext>
            </a:extLst>
          </p:cNvPr>
          <p:cNvSpPr/>
          <p:nvPr/>
        </p:nvSpPr>
        <p:spPr>
          <a:xfrm>
            <a:off x="7659757" y="4058475"/>
            <a:ext cx="1060174" cy="4571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职务：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15" name="等腰三角形 14">
            <a:extLst>
              <a:ext uri="{FF2B5EF4-FFF2-40B4-BE49-F238E27FC236}">
                <a16:creationId xmlns:a16="http://schemas.microsoft.com/office/drawing/2014/main" id="{EE73C9EF-8244-4C73-84E7-30E787BE12B9}"/>
              </a:ext>
            </a:extLst>
          </p:cNvPr>
          <p:cNvSpPr/>
          <p:nvPr/>
        </p:nvSpPr>
        <p:spPr>
          <a:xfrm rot="10800000">
            <a:off x="10581861" y="4040254"/>
            <a:ext cx="331304" cy="367744"/>
          </a:xfrm>
          <a:prstGeom prst="triangle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D867DEBA-3EB4-4DD8-9858-6D52D0250E82}"/>
              </a:ext>
            </a:extLst>
          </p:cNvPr>
          <p:cNvSpPr/>
          <p:nvPr/>
        </p:nvSpPr>
        <p:spPr>
          <a:xfrm>
            <a:off x="8719931" y="4823792"/>
            <a:ext cx="1275949" cy="42241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保存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62EF5CE-6D29-4C79-84A1-A769BD362FCC}"/>
              </a:ext>
            </a:extLst>
          </p:cNvPr>
          <p:cNvSpPr txBox="1"/>
          <p:nvPr/>
        </p:nvSpPr>
        <p:spPr>
          <a:xfrm>
            <a:off x="967409" y="4251460"/>
            <a:ext cx="2305878" cy="95410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&lt;</a:t>
            </a:r>
            <a:r>
              <a:rPr lang="en-US" altLang="zh-CN" sz="1400" dirty="0" err="1"/>
              <a:t>Lable</a:t>
            </a:r>
            <a:r>
              <a:rPr lang="en-US" altLang="zh-CN" sz="1400" dirty="0"/>
              <a:t>&gt;</a:t>
            </a:r>
            <a:r>
              <a:rPr lang="zh-CN" altLang="en-US" sz="1400" dirty="0"/>
              <a:t>编码</a:t>
            </a:r>
            <a:r>
              <a:rPr lang="en-US" altLang="zh-CN" sz="1400" dirty="0"/>
              <a:t>:</a:t>
            </a:r>
          </a:p>
          <a:p>
            <a:r>
              <a:rPr lang="en-US" altLang="zh-CN" sz="1400" dirty="0"/>
              <a:t>&lt;/Label&gt;</a:t>
            </a:r>
          </a:p>
          <a:p>
            <a:r>
              <a:rPr lang="en-US" altLang="zh-CN" sz="1400" dirty="0"/>
              <a:t>&lt;</a:t>
            </a:r>
            <a:r>
              <a:rPr lang="en-US" altLang="zh-CN" sz="1400" dirty="0" err="1"/>
              <a:t>TextBox</a:t>
            </a:r>
            <a:r>
              <a:rPr lang="en-US" altLang="zh-CN" sz="1400" dirty="0"/>
              <a:t>&gt;</a:t>
            </a:r>
            <a:r>
              <a:rPr lang="en-US" altLang="zh-CN" sz="1400" dirty="0" err="1"/>
              <a:t>abcd</a:t>
            </a:r>
            <a:endParaRPr lang="en-US" altLang="zh-CN" sz="1400" dirty="0"/>
          </a:p>
          <a:p>
            <a:r>
              <a:rPr lang="en-US" altLang="zh-CN" sz="1400" dirty="0"/>
              <a:t>&lt;</a:t>
            </a:r>
            <a:r>
              <a:rPr lang="en-US" altLang="zh-CN" sz="1400" dirty="0" err="1"/>
              <a:t>TextBox</a:t>
            </a:r>
            <a:r>
              <a:rPr lang="en-US" altLang="zh-CN" sz="1400" dirty="0"/>
              <a:t>&gt;</a:t>
            </a:r>
            <a:endParaRPr lang="zh-CN" altLang="en-US" sz="1400" dirty="0"/>
          </a:p>
        </p:txBody>
      </p:sp>
      <p:sp>
        <p:nvSpPr>
          <p:cNvPr id="18" name="对话气泡: 矩形 17">
            <a:extLst>
              <a:ext uri="{FF2B5EF4-FFF2-40B4-BE49-F238E27FC236}">
                <a16:creationId xmlns:a16="http://schemas.microsoft.com/office/drawing/2014/main" id="{B494C3A0-57FB-43A6-87D9-4C738839E126}"/>
              </a:ext>
            </a:extLst>
          </p:cNvPr>
          <p:cNvSpPr/>
          <p:nvPr/>
        </p:nvSpPr>
        <p:spPr>
          <a:xfrm>
            <a:off x="861391" y="5671931"/>
            <a:ext cx="1775792" cy="503583"/>
          </a:xfrm>
          <a:prstGeom prst="wedgeRectCallout">
            <a:avLst>
              <a:gd name="adj1" fmla="val -42475"/>
              <a:gd name="adj2" fmla="val -142763"/>
            </a:avLst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示例，实际用</a:t>
            </a:r>
            <a:r>
              <a:rPr lang="en-US" altLang="zh-CN" dirty="0"/>
              <a:t>json</a:t>
            </a:r>
            <a:r>
              <a:rPr lang="zh-CN" altLang="en-US" dirty="0"/>
              <a:t>格式传输</a:t>
            </a:r>
          </a:p>
        </p:txBody>
      </p:sp>
    </p:spTree>
    <p:extLst>
      <p:ext uri="{BB962C8B-B14F-4D97-AF65-F5344CB8AC3E}">
        <p14:creationId xmlns:p14="http://schemas.microsoft.com/office/powerpoint/2010/main" val="4120883696"/>
      </p:ext>
    </p:extLst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56052B-AD4F-4948-8547-6EFFCE924A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JS</a:t>
            </a:r>
            <a:r>
              <a:rPr lang="zh-CN" altLang="en-US" dirty="0"/>
              <a:t>界面绘图和</a:t>
            </a:r>
            <a:r>
              <a:rPr lang="en-US" altLang="zh-CN" dirty="0"/>
              <a:t>VB</a:t>
            </a:r>
            <a:r>
              <a:rPr lang="zh-CN" altLang="en-US" dirty="0"/>
              <a:t>界面绘图的不同</a:t>
            </a:r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01DEDF10-85DD-43EC-AA81-80D30BDC14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2829361"/>
              </p:ext>
            </p:extLst>
          </p:nvPr>
        </p:nvGraphicFramePr>
        <p:xfrm>
          <a:off x="525668" y="2190659"/>
          <a:ext cx="11140664" cy="398041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785166">
                  <a:extLst>
                    <a:ext uri="{9D8B030D-6E8A-4147-A177-3AD203B41FA5}">
                      <a16:colId xmlns:a16="http://schemas.microsoft.com/office/drawing/2014/main" val="1394178739"/>
                    </a:ext>
                  </a:extLst>
                </a:gridCol>
                <a:gridCol w="2785166">
                  <a:extLst>
                    <a:ext uri="{9D8B030D-6E8A-4147-A177-3AD203B41FA5}">
                      <a16:colId xmlns:a16="http://schemas.microsoft.com/office/drawing/2014/main" val="2259098331"/>
                    </a:ext>
                  </a:extLst>
                </a:gridCol>
                <a:gridCol w="2785166">
                  <a:extLst>
                    <a:ext uri="{9D8B030D-6E8A-4147-A177-3AD203B41FA5}">
                      <a16:colId xmlns:a16="http://schemas.microsoft.com/office/drawing/2014/main" val="3663145152"/>
                    </a:ext>
                  </a:extLst>
                </a:gridCol>
                <a:gridCol w="2785166">
                  <a:extLst>
                    <a:ext uri="{9D8B030D-6E8A-4147-A177-3AD203B41FA5}">
                      <a16:colId xmlns:a16="http://schemas.microsoft.com/office/drawing/2014/main" val="1108914739"/>
                    </a:ext>
                  </a:extLst>
                </a:gridCol>
              </a:tblGrid>
              <a:tr h="300695">
                <a:tc>
                  <a:txBody>
                    <a:bodyPr/>
                    <a:lstStyle/>
                    <a:p>
                      <a:r>
                        <a:rPr lang="zh-CN" altLang="en-US" dirty="0"/>
                        <a:t>比较项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VB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JS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备注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6664550"/>
                  </a:ext>
                </a:extLst>
              </a:tr>
              <a:tr h="877027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json</a:t>
                      </a:r>
                      <a:r>
                        <a:rPr lang="zh-CN" altLang="en-US" sz="1600" dirty="0"/>
                        <a:t>数据格式支持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标准的</a:t>
                      </a:r>
                      <a:r>
                        <a:rPr lang="en-US" altLang="zh-CN" sz="1600" dirty="0"/>
                        <a:t>VB</a:t>
                      </a:r>
                      <a:r>
                        <a:rPr lang="zh-CN" altLang="en-US" sz="1600" dirty="0"/>
                        <a:t>不支持</a:t>
                      </a:r>
                      <a:r>
                        <a:rPr lang="en-US" altLang="zh-CN" sz="1600" dirty="0"/>
                        <a:t>JSON</a:t>
                      </a:r>
                      <a:r>
                        <a:rPr lang="zh-CN" altLang="en-US" sz="1600" dirty="0"/>
                        <a:t>数据格式，因此需要引入</a:t>
                      </a:r>
                      <a:r>
                        <a:rPr lang="en-US" altLang="zh-CN" sz="1600" dirty="0"/>
                        <a:t>Script Controller</a:t>
                      </a:r>
                      <a:r>
                        <a:rPr lang="zh-CN" altLang="en-US" sz="1600" dirty="0"/>
                        <a:t>来进行解析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JS</a:t>
                      </a:r>
                      <a:r>
                        <a:rPr lang="zh-CN" altLang="en-US" sz="1600" dirty="0"/>
                        <a:t>原生支持</a:t>
                      </a:r>
                      <a:r>
                        <a:rPr lang="en-US" altLang="zh-CN" sz="1600" dirty="0"/>
                        <a:t>json</a:t>
                      </a:r>
                      <a:r>
                        <a:rPr lang="zh-CN" altLang="en-US" sz="1600" dirty="0"/>
                        <a:t>格式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9654606"/>
                  </a:ext>
                </a:extLst>
              </a:tr>
              <a:tr h="476100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Ajax</a:t>
                      </a:r>
                      <a:r>
                        <a:rPr lang="zh-CN" altLang="en-US" sz="1600" dirty="0"/>
                        <a:t>后台服务调用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通过引入</a:t>
                      </a:r>
                      <a:r>
                        <a:rPr lang="en-US" altLang="zh-CN" sz="1600" dirty="0" err="1"/>
                        <a:t>XMLHTTPRequest</a:t>
                      </a:r>
                      <a:r>
                        <a:rPr lang="zh-CN" altLang="en-US" sz="1600" dirty="0"/>
                        <a:t>来调用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</a:t>
                      </a:r>
                      <a:r>
                        <a:rPr lang="en-US" altLang="zh-CN" sz="1600" dirty="0" err="1"/>
                        <a:t>Jquery</a:t>
                      </a:r>
                      <a:r>
                        <a:rPr lang="zh-CN" altLang="en-US" sz="1600" dirty="0"/>
                        <a:t>封装来发起</a:t>
                      </a:r>
                      <a:r>
                        <a:rPr lang="en-US" altLang="zh-CN" sz="1600" dirty="0"/>
                        <a:t>Ajax</a:t>
                      </a:r>
                      <a:r>
                        <a:rPr lang="zh-CN" altLang="en-US" sz="1600" dirty="0"/>
                        <a:t>调用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499117"/>
                  </a:ext>
                </a:extLst>
              </a:tr>
              <a:tr h="476100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界面元素渲染组件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</a:t>
                      </a:r>
                      <a:r>
                        <a:rPr lang="en-US" altLang="zh-CN" sz="1600" dirty="0"/>
                        <a:t>VB</a:t>
                      </a:r>
                      <a:r>
                        <a:rPr lang="zh-CN" altLang="en-US" sz="1600" dirty="0"/>
                        <a:t>标准库来提供支持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</a:t>
                      </a:r>
                      <a:r>
                        <a:rPr lang="en-US" altLang="zh-CN" sz="1600" dirty="0"/>
                        <a:t>HTML</a:t>
                      </a:r>
                      <a:r>
                        <a:rPr lang="zh-CN" altLang="en-US" sz="1600" dirty="0"/>
                        <a:t>元素进行渲染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9306707"/>
                  </a:ext>
                </a:extLst>
              </a:tr>
              <a:tr h="676563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事件回调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通过自定义调用器实现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HTML</a:t>
                      </a:r>
                      <a:r>
                        <a:rPr lang="zh-CN" altLang="en-US" sz="1600" dirty="0"/>
                        <a:t>元素支持事件回调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7722306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基本设计模式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面向对象，基于组件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面向对象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8740640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二次封装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容易，可封装为</a:t>
                      </a:r>
                      <a:r>
                        <a:rPr lang="en-US" altLang="zh-CN" sz="1600" dirty="0"/>
                        <a:t>ActiveX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封装为</a:t>
                      </a:r>
                      <a:r>
                        <a:rPr lang="en-US" altLang="zh-CN" sz="1600" dirty="0"/>
                        <a:t>JS</a:t>
                      </a:r>
                      <a:r>
                        <a:rPr lang="zh-CN" altLang="en-US" sz="1600" dirty="0"/>
                        <a:t>对象和</a:t>
                      </a:r>
                      <a:r>
                        <a:rPr lang="en-US" altLang="zh-CN" sz="1600" dirty="0"/>
                        <a:t>UI</a:t>
                      </a:r>
                      <a:r>
                        <a:rPr lang="zh-CN" altLang="en-US" sz="1600" dirty="0"/>
                        <a:t>组件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3206399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线程支持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单线程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单线程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46028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03681828"/>
      </p:ext>
    </p:extLst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10E384D-2F3A-4D29-B77A-CB4B714D7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JS</a:t>
            </a:r>
            <a:r>
              <a:rPr lang="zh-CN" altLang="en-US" dirty="0"/>
              <a:t>客户端的技术选型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1EC1856E-C0BB-43FA-AE5D-C679B030B760}"/>
              </a:ext>
            </a:extLst>
          </p:cNvPr>
          <p:cNvSpPr/>
          <p:nvPr/>
        </p:nvSpPr>
        <p:spPr>
          <a:xfrm>
            <a:off x="1249735" y="3641035"/>
            <a:ext cx="2001079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Flex</a:t>
            </a:r>
            <a:r>
              <a:rPr lang="zh-CN" altLang="en-US" dirty="0"/>
              <a:t>客户端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EA330AAB-27E2-4597-85A7-6AC42DC9EA3A}"/>
              </a:ext>
            </a:extLst>
          </p:cNvPr>
          <p:cNvSpPr/>
          <p:nvPr/>
        </p:nvSpPr>
        <p:spPr>
          <a:xfrm>
            <a:off x="4691270" y="2663687"/>
            <a:ext cx="1881808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后台服务器访问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251964A0-C5E1-45BE-884E-9A0F27E9C167}"/>
              </a:ext>
            </a:extLst>
          </p:cNvPr>
          <p:cNvSpPr/>
          <p:nvPr/>
        </p:nvSpPr>
        <p:spPr>
          <a:xfrm>
            <a:off x="4691270" y="3641035"/>
            <a:ext cx="1881808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Json</a:t>
            </a:r>
            <a:r>
              <a:rPr lang="zh-CN" altLang="en-US" dirty="0"/>
              <a:t>数据处理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32FBF30C-A669-4BBD-AFC0-C8BAC0070B9B}"/>
              </a:ext>
            </a:extLst>
          </p:cNvPr>
          <p:cNvSpPr/>
          <p:nvPr/>
        </p:nvSpPr>
        <p:spPr>
          <a:xfrm>
            <a:off x="4691270" y="4618383"/>
            <a:ext cx="1881808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界面组件渲染</a:t>
            </a:r>
          </a:p>
        </p:txBody>
      </p:sp>
      <p:cxnSp>
        <p:nvCxnSpPr>
          <p:cNvPr id="9" name="连接符: 肘形 8">
            <a:extLst>
              <a:ext uri="{FF2B5EF4-FFF2-40B4-BE49-F238E27FC236}">
                <a16:creationId xmlns:a16="http://schemas.microsoft.com/office/drawing/2014/main" id="{1E5E10E0-746C-4674-AF9B-59136B4F140D}"/>
              </a:ext>
            </a:extLst>
          </p:cNvPr>
          <p:cNvCxnSpPr>
            <a:cxnSpLocks/>
            <a:stCxn id="4" idx="3"/>
            <a:endCxn id="5" idx="1"/>
          </p:cNvCxnSpPr>
          <p:nvPr/>
        </p:nvCxnSpPr>
        <p:spPr>
          <a:xfrm flipV="1">
            <a:off x="3250814" y="3017169"/>
            <a:ext cx="1440456" cy="97734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连接符: 肘形 10">
            <a:extLst>
              <a:ext uri="{FF2B5EF4-FFF2-40B4-BE49-F238E27FC236}">
                <a16:creationId xmlns:a16="http://schemas.microsoft.com/office/drawing/2014/main" id="{E144E86E-D042-4B2D-8991-F420584ABD36}"/>
              </a:ext>
            </a:extLst>
          </p:cNvPr>
          <p:cNvCxnSpPr>
            <a:cxnSpLocks/>
            <a:stCxn id="4" idx="3"/>
            <a:endCxn id="6" idx="1"/>
          </p:cNvCxnSpPr>
          <p:nvPr/>
        </p:nvCxnSpPr>
        <p:spPr>
          <a:xfrm>
            <a:off x="3250814" y="3994517"/>
            <a:ext cx="1440456" cy="1270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连接符: 肘形 13">
            <a:extLst>
              <a:ext uri="{FF2B5EF4-FFF2-40B4-BE49-F238E27FC236}">
                <a16:creationId xmlns:a16="http://schemas.microsoft.com/office/drawing/2014/main" id="{A09076B1-784F-4D15-AF85-F47175207BF8}"/>
              </a:ext>
            </a:extLst>
          </p:cNvPr>
          <p:cNvCxnSpPr>
            <a:stCxn id="4" idx="3"/>
            <a:endCxn id="7" idx="1"/>
          </p:cNvCxnSpPr>
          <p:nvPr/>
        </p:nvCxnSpPr>
        <p:spPr>
          <a:xfrm>
            <a:off x="3250814" y="3994517"/>
            <a:ext cx="1440456" cy="97734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F15A1B7B-D5B4-4533-841E-18AACFD9ED1F}"/>
              </a:ext>
            </a:extLst>
          </p:cNvPr>
          <p:cNvSpPr/>
          <p:nvPr/>
        </p:nvSpPr>
        <p:spPr>
          <a:xfrm>
            <a:off x="7275444" y="2659360"/>
            <a:ext cx="1815548" cy="706964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err="1"/>
              <a:t>Jquery</a:t>
            </a:r>
            <a:r>
              <a:rPr lang="zh-CN" altLang="en-US" dirty="0"/>
              <a:t>调用</a:t>
            </a: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DC68D9A0-2DF4-4A33-95F3-7A49210120BA}"/>
              </a:ext>
            </a:extLst>
          </p:cNvPr>
          <p:cNvSpPr/>
          <p:nvPr/>
        </p:nvSpPr>
        <p:spPr>
          <a:xfrm>
            <a:off x="7275444" y="3638088"/>
            <a:ext cx="1815548" cy="706964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Js</a:t>
            </a:r>
            <a:r>
              <a:rPr lang="zh-CN" altLang="en-US" dirty="0"/>
              <a:t>原生支持</a:t>
            </a: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E73D0B11-4365-4651-BC8B-349BEB192678}"/>
              </a:ext>
            </a:extLst>
          </p:cNvPr>
          <p:cNvSpPr/>
          <p:nvPr/>
        </p:nvSpPr>
        <p:spPr>
          <a:xfrm>
            <a:off x="7275444" y="4616816"/>
            <a:ext cx="1815548" cy="706964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HTML </a:t>
            </a:r>
            <a:r>
              <a:rPr lang="zh-CN" altLang="en-US" dirty="0"/>
              <a:t>元素渲染</a:t>
            </a:r>
          </a:p>
        </p:txBody>
      </p:sp>
      <p:cxnSp>
        <p:nvCxnSpPr>
          <p:cNvPr id="22" name="连接符: 肘形 21">
            <a:extLst>
              <a:ext uri="{FF2B5EF4-FFF2-40B4-BE49-F238E27FC236}">
                <a16:creationId xmlns:a16="http://schemas.microsoft.com/office/drawing/2014/main" id="{3C077168-06CD-4228-B306-A10832E340F3}"/>
              </a:ext>
            </a:extLst>
          </p:cNvPr>
          <p:cNvCxnSpPr>
            <a:stCxn id="5" idx="3"/>
            <a:endCxn id="18" idx="1"/>
          </p:cNvCxnSpPr>
          <p:nvPr/>
        </p:nvCxnSpPr>
        <p:spPr>
          <a:xfrm flipV="1">
            <a:off x="6573078" y="3012842"/>
            <a:ext cx="702366" cy="432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连接符: 肘形 23">
            <a:extLst>
              <a:ext uri="{FF2B5EF4-FFF2-40B4-BE49-F238E27FC236}">
                <a16:creationId xmlns:a16="http://schemas.microsoft.com/office/drawing/2014/main" id="{131580F3-AA18-4C03-A6CE-01CFE6444CE7}"/>
              </a:ext>
            </a:extLst>
          </p:cNvPr>
          <p:cNvCxnSpPr>
            <a:stCxn id="6" idx="3"/>
            <a:endCxn id="19" idx="1"/>
          </p:cNvCxnSpPr>
          <p:nvPr/>
        </p:nvCxnSpPr>
        <p:spPr>
          <a:xfrm flipV="1">
            <a:off x="6573078" y="3991570"/>
            <a:ext cx="702366" cy="294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连接符: 肘形 25">
            <a:extLst>
              <a:ext uri="{FF2B5EF4-FFF2-40B4-BE49-F238E27FC236}">
                <a16:creationId xmlns:a16="http://schemas.microsoft.com/office/drawing/2014/main" id="{07D3FF9F-7AB3-400B-9363-CF6FB9788FAB}"/>
              </a:ext>
            </a:extLst>
          </p:cNvPr>
          <p:cNvCxnSpPr>
            <a:stCxn id="7" idx="3"/>
            <a:endCxn id="20" idx="1"/>
          </p:cNvCxnSpPr>
          <p:nvPr/>
        </p:nvCxnSpPr>
        <p:spPr>
          <a:xfrm flipV="1">
            <a:off x="6573078" y="4970298"/>
            <a:ext cx="702366" cy="156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6E84D9C9-129C-4697-B63C-FFE5EC5D629D}"/>
              </a:ext>
            </a:extLst>
          </p:cNvPr>
          <p:cNvSpPr/>
          <p:nvPr/>
        </p:nvSpPr>
        <p:spPr>
          <a:xfrm>
            <a:off x="9674087" y="5685183"/>
            <a:ext cx="2107095" cy="331304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第三方标准代码</a:t>
            </a: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AC54502C-F872-4063-BC64-692EFCEF2B43}"/>
              </a:ext>
            </a:extLst>
          </p:cNvPr>
          <p:cNvSpPr/>
          <p:nvPr/>
        </p:nvSpPr>
        <p:spPr>
          <a:xfrm>
            <a:off x="9674086" y="5158128"/>
            <a:ext cx="2107095" cy="331304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JS</a:t>
            </a:r>
            <a:r>
              <a:rPr lang="zh-CN" altLang="en-US" dirty="0"/>
              <a:t>标准类库</a:t>
            </a:r>
          </a:p>
        </p:txBody>
      </p:sp>
    </p:spTree>
    <p:extLst>
      <p:ext uri="{BB962C8B-B14F-4D97-AF65-F5344CB8AC3E}">
        <p14:creationId xmlns:p14="http://schemas.microsoft.com/office/powerpoint/2010/main" val="3572515175"/>
      </p:ext>
    </p:extLst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3416F1B-210E-411D-89C1-81886C7976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JS </a:t>
            </a:r>
            <a:r>
              <a:rPr lang="en-US" altLang="zh-CN" dirty="0" err="1"/>
              <a:t>webdw</a:t>
            </a:r>
            <a:r>
              <a:rPr lang="zh-CN" altLang="en-US" dirty="0"/>
              <a:t>客户端设计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C6656595-D1D4-4E9F-B022-828FED24279E}"/>
              </a:ext>
            </a:extLst>
          </p:cNvPr>
          <p:cNvSpPr/>
          <p:nvPr/>
        </p:nvSpPr>
        <p:spPr>
          <a:xfrm>
            <a:off x="1154954" y="4090689"/>
            <a:ext cx="1613887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获取后台服务结果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A38A4FFB-3C68-4E4D-93C5-5700DE844F3C}"/>
              </a:ext>
            </a:extLst>
          </p:cNvPr>
          <p:cNvSpPr/>
          <p:nvPr/>
        </p:nvSpPr>
        <p:spPr>
          <a:xfrm>
            <a:off x="3175909" y="4090689"/>
            <a:ext cx="1501244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转换为</a:t>
            </a:r>
            <a:r>
              <a:rPr lang="en-US" altLang="zh-CN" dirty="0"/>
              <a:t>json</a:t>
            </a:r>
            <a:r>
              <a:rPr lang="zh-CN" altLang="en-US" dirty="0"/>
              <a:t>对象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38E989E1-C870-4E5F-859C-2B4DD292ABC4}"/>
              </a:ext>
            </a:extLst>
          </p:cNvPr>
          <p:cNvSpPr/>
          <p:nvPr/>
        </p:nvSpPr>
        <p:spPr>
          <a:xfrm>
            <a:off x="5084221" y="4056362"/>
            <a:ext cx="1501244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json</a:t>
            </a:r>
            <a:r>
              <a:rPr lang="zh-CN" altLang="en-US" dirty="0"/>
              <a:t>元素绘图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A48986DC-401B-4EAC-997F-222D758200A3}"/>
              </a:ext>
            </a:extLst>
          </p:cNvPr>
          <p:cNvSpPr/>
          <p:nvPr/>
        </p:nvSpPr>
        <p:spPr>
          <a:xfrm>
            <a:off x="7106046" y="2571752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标签绘制</a:t>
            </a: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11C8932E-90E8-4A6A-98C4-FF2D23290448}"/>
              </a:ext>
            </a:extLst>
          </p:cNvPr>
          <p:cNvSpPr/>
          <p:nvPr/>
        </p:nvSpPr>
        <p:spPr>
          <a:xfrm>
            <a:off x="7106046" y="3210754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文本框绘制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AFCC3644-4621-425F-A5FF-F233052F622A}"/>
              </a:ext>
            </a:extLst>
          </p:cNvPr>
          <p:cNvSpPr/>
          <p:nvPr/>
        </p:nvSpPr>
        <p:spPr>
          <a:xfrm>
            <a:off x="7106046" y="3849756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下拉框绘制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CD408DF7-E2C1-4135-86A8-D3A6C2844FBA}"/>
              </a:ext>
            </a:extLst>
          </p:cNvPr>
          <p:cNvSpPr/>
          <p:nvPr/>
        </p:nvSpPr>
        <p:spPr>
          <a:xfrm>
            <a:off x="7106046" y="4462852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选择框绘制</a:t>
            </a: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8BEFC094-50BD-42B5-9309-F6F1666FDEAB}"/>
              </a:ext>
            </a:extLst>
          </p:cNvPr>
          <p:cNvSpPr/>
          <p:nvPr/>
        </p:nvSpPr>
        <p:spPr>
          <a:xfrm>
            <a:off x="7106046" y="5102818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画板绘制</a:t>
            </a: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37EC8530-881C-4169-81A4-C47CB5424330}"/>
              </a:ext>
            </a:extLst>
          </p:cNvPr>
          <p:cNvSpPr/>
          <p:nvPr/>
        </p:nvSpPr>
        <p:spPr>
          <a:xfrm>
            <a:off x="9647585" y="5115606"/>
            <a:ext cx="1305339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单选钮绘制</a:t>
            </a:r>
          </a:p>
        </p:txBody>
      </p:sp>
      <p:cxnSp>
        <p:nvCxnSpPr>
          <p:cNvPr id="15" name="连接符: 肘形 14">
            <a:extLst>
              <a:ext uri="{FF2B5EF4-FFF2-40B4-BE49-F238E27FC236}">
                <a16:creationId xmlns:a16="http://schemas.microsoft.com/office/drawing/2014/main" id="{BBBD0D79-C5B2-47B3-B85B-11B275D893D5}"/>
              </a:ext>
            </a:extLst>
          </p:cNvPr>
          <p:cNvCxnSpPr>
            <a:stCxn id="5" idx="3"/>
            <a:endCxn id="6" idx="1"/>
          </p:cNvCxnSpPr>
          <p:nvPr/>
        </p:nvCxnSpPr>
        <p:spPr>
          <a:xfrm>
            <a:off x="2768841" y="4444171"/>
            <a:ext cx="407068" cy="1270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连接符: 肘形 16">
            <a:extLst>
              <a:ext uri="{FF2B5EF4-FFF2-40B4-BE49-F238E27FC236}">
                <a16:creationId xmlns:a16="http://schemas.microsoft.com/office/drawing/2014/main" id="{90E631E9-544B-43A2-B0E2-294A7CC6E66F}"/>
              </a:ext>
            </a:extLst>
          </p:cNvPr>
          <p:cNvCxnSpPr>
            <a:stCxn id="6" idx="3"/>
            <a:endCxn id="7" idx="1"/>
          </p:cNvCxnSpPr>
          <p:nvPr/>
        </p:nvCxnSpPr>
        <p:spPr>
          <a:xfrm flipV="1">
            <a:off x="4677153" y="4409844"/>
            <a:ext cx="407068" cy="3432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连接符: 肘形 18">
            <a:extLst>
              <a:ext uri="{FF2B5EF4-FFF2-40B4-BE49-F238E27FC236}">
                <a16:creationId xmlns:a16="http://schemas.microsoft.com/office/drawing/2014/main" id="{4D12F6CA-D756-4E14-AB90-F320B11A5F11}"/>
              </a:ext>
            </a:extLst>
          </p:cNvPr>
          <p:cNvCxnSpPr>
            <a:stCxn id="7" idx="3"/>
            <a:endCxn id="8" idx="1"/>
          </p:cNvCxnSpPr>
          <p:nvPr/>
        </p:nvCxnSpPr>
        <p:spPr>
          <a:xfrm flipV="1">
            <a:off x="6585465" y="2789998"/>
            <a:ext cx="520581" cy="1619846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连接符: 肘形 20">
            <a:extLst>
              <a:ext uri="{FF2B5EF4-FFF2-40B4-BE49-F238E27FC236}">
                <a16:creationId xmlns:a16="http://schemas.microsoft.com/office/drawing/2014/main" id="{65DE1B39-2FC2-418B-A365-8B82CB4DD561}"/>
              </a:ext>
            </a:extLst>
          </p:cNvPr>
          <p:cNvCxnSpPr>
            <a:stCxn id="7" idx="3"/>
            <a:endCxn id="9" idx="1"/>
          </p:cNvCxnSpPr>
          <p:nvPr/>
        </p:nvCxnSpPr>
        <p:spPr>
          <a:xfrm flipV="1">
            <a:off x="6585465" y="3429000"/>
            <a:ext cx="520581" cy="980844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连接符: 肘形 22">
            <a:extLst>
              <a:ext uri="{FF2B5EF4-FFF2-40B4-BE49-F238E27FC236}">
                <a16:creationId xmlns:a16="http://schemas.microsoft.com/office/drawing/2014/main" id="{3D28CFA7-F33A-4516-B5FB-B40AAD2F5B75}"/>
              </a:ext>
            </a:extLst>
          </p:cNvPr>
          <p:cNvCxnSpPr>
            <a:stCxn id="7" idx="3"/>
            <a:endCxn id="10" idx="1"/>
          </p:cNvCxnSpPr>
          <p:nvPr/>
        </p:nvCxnSpPr>
        <p:spPr>
          <a:xfrm flipV="1">
            <a:off x="6585465" y="4068002"/>
            <a:ext cx="520581" cy="341842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连接符: 肘形 24">
            <a:extLst>
              <a:ext uri="{FF2B5EF4-FFF2-40B4-BE49-F238E27FC236}">
                <a16:creationId xmlns:a16="http://schemas.microsoft.com/office/drawing/2014/main" id="{68C2A7F5-055D-48AA-AED8-D8E981CF6042}"/>
              </a:ext>
            </a:extLst>
          </p:cNvPr>
          <p:cNvCxnSpPr>
            <a:stCxn id="7" idx="3"/>
            <a:endCxn id="11" idx="1"/>
          </p:cNvCxnSpPr>
          <p:nvPr/>
        </p:nvCxnSpPr>
        <p:spPr>
          <a:xfrm>
            <a:off x="6585465" y="4409844"/>
            <a:ext cx="520581" cy="271254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连接符: 肘形 26">
            <a:extLst>
              <a:ext uri="{FF2B5EF4-FFF2-40B4-BE49-F238E27FC236}">
                <a16:creationId xmlns:a16="http://schemas.microsoft.com/office/drawing/2014/main" id="{99379954-FA6B-420E-B9C5-0F720898C842}"/>
              </a:ext>
            </a:extLst>
          </p:cNvPr>
          <p:cNvCxnSpPr>
            <a:stCxn id="7" idx="3"/>
            <a:endCxn id="12" idx="1"/>
          </p:cNvCxnSpPr>
          <p:nvPr/>
        </p:nvCxnSpPr>
        <p:spPr>
          <a:xfrm>
            <a:off x="6585465" y="4409844"/>
            <a:ext cx="520581" cy="91122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连接符: 肘形 28">
            <a:extLst>
              <a:ext uri="{FF2B5EF4-FFF2-40B4-BE49-F238E27FC236}">
                <a16:creationId xmlns:a16="http://schemas.microsoft.com/office/drawing/2014/main" id="{7599A06A-959F-46EF-8154-1C990BEA904E}"/>
              </a:ext>
            </a:extLst>
          </p:cNvPr>
          <p:cNvCxnSpPr>
            <a:stCxn id="12" idx="3"/>
            <a:endCxn id="13" idx="1"/>
          </p:cNvCxnSpPr>
          <p:nvPr/>
        </p:nvCxnSpPr>
        <p:spPr>
          <a:xfrm>
            <a:off x="9170508" y="5321064"/>
            <a:ext cx="477077" cy="1278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171188"/>
      </p:ext>
    </p:extLst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A322A75-665C-4AD1-8078-9C908E0873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JS </a:t>
            </a:r>
            <a:r>
              <a:rPr lang="en-US" altLang="zh-CN" dirty="0" err="1"/>
              <a:t>WebDW</a:t>
            </a:r>
            <a:r>
              <a:rPr lang="zh-CN" altLang="en-US" dirty="0"/>
              <a:t>客户端界面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ADEDFAD-A442-4FD7-91C7-E689348ECC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2856" y="1680632"/>
            <a:ext cx="8226287" cy="5173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470056"/>
      </p:ext>
    </p:extLst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8B6E9C4-F99E-431D-B68F-D2312341BA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JS </a:t>
            </a:r>
            <a:r>
              <a:rPr lang="en-US" altLang="zh-CN" dirty="0" err="1"/>
              <a:t>WebDW</a:t>
            </a:r>
            <a:r>
              <a:rPr lang="zh-CN" altLang="en-US" dirty="0"/>
              <a:t>客户端界面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86CF078F-C1DB-42A9-AAD0-1BA84713D1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7047" y="1577009"/>
            <a:ext cx="8397906" cy="5280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569834"/>
      </p:ext>
    </p:extLst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04AB9B5-5B26-4B20-BF31-66424A45B5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838200"/>
            <a:ext cx="8761413" cy="706964"/>
          </a:xfrm>
        </p:spPr>
        <p:txBody>
          <a:bodyPr/>
          <a:lstStyle/>
          <a:p>
            <a:r>
              <a:rPr lang="en-US" altLang="zh-CN" dirty="0"/>
              <a:t>JS </a:t>
            </a:r>
            <a:r>
              <a:rPr lang="en-US" altLang="zh-CN" dirty="0" err="1"/>
              <a:t>WebDW</a:t>
            </a:r>
            <a:r>
              <a:rPr lang="zh-CN" altLang="en-US" dirty="0"/>
              <a:t>客户端界面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4C69974-7FDF-4B66-90D6-509BD15E57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3708" y="1545164"/>
            <a:ext cx="8504583" cy="5348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9220423"/>
      </p:ext>
    </p:extLst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85DFAF8-69D4-4303-8C0D-4F718EC49D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JS </a:t>
            </a:r>
            <a:r>
              <a:rPr lang="en-US" altLang="zh-CN" dirty="0" err="1"/>
              <a:t>WebDW</a:t>
            </a:r>
            <a:r>
              <a:rPr lang="zh-CN" altLang="en-US" dirty="0"/>
              <a:t>客户端界面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B94E963-93D6-4B6F-9CA4-40CCF7AE01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0335" y="1518260"/>
            <a:ext cx="8491330" cy="5339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8609422"/>
      </p:ext>
    </p:extLst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211D125-F870-4B94-9946-695E6290AD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目录</a:t>
            </a:r>
          </a:p>
        </p:txBody>
      </p:sp>
      <p:sp>
        <p:nvSpPr>
          <p:cNvPr id="6" name="箭头: 五边形 5">
            <a:extLst>
              <a:ext uri="{FF2B5EF4-FFF2-40B4-BE49-F238E27FC236}">
                <a16:creationId xmlns:a16="http://schemas.microsoft.com/office/drawing/2014/main" id="{3387E899-878E-4BED-A4A8-D83B971A76BF}"/>
              </a:ext>
            </a:extLst>
          </p:cNvPr>
          <p:cNvSpPr/>
          <p:nvPr/>
        </p:nvSpPr>
        <p:spPr>
          <a:xfrm>
            <a:off x="5247859" y="3269122"/>
            <a:ext cx="4823791" cy="377772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dirty="0"/>
              <a:t>浏览器上动态界面绘制的技术讨论</a:t>
            </a:r>
          </a:p>
        </p:txBody>
      </p:sp>
      <p:sp>
        <p:nvSpPr>
          <p:cNvPr id="7" name="箭头: 五边形 6">
            <a:extLst>
              <a:ext uri="{FF2B5EF4-FFF2-40B4-BE49-F238E27FC236}">
                <a16:creationId xmlns:a16="http://schemas.microsoft.com/office/drawing/2014/main" id="{B7466BCD-0621-4940-8D48-1CFE2B04DE13}"/>
              </a:ext>
            </a:extLst>
          </p:cNvPr>
          <p:cNvSpPr/>
          <p:nvPr/>
        </p:nvSpPr>
        <p:spPr>
          <a:xfrm>
            <a:off x="5247856" y="3733703"/>
            <a:ext cx="4823791" cy="377772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/>
              <a:t>WebDW</a:t>
            </a:r>
            <a:r>
              <a:rPr lang="zh-CN" altLang="en-US" sz="2000" dirty="0"/>
              <a:t>的技术架构说明</a:t>
            </a:r>
          </a:p>
        </p:txBody>
      </p:sp>
      <p:sp>
        <p:nvSpPr>
          <p:cNvPr id="9" name="箭头: 五边形 8">
            <a:extLst>
              <a:ext uri="{FF2B5EF4-FFF2-40B4-BE49-F238E27FC236}">
                <a16:creationId xmlns:a16="http://schemas.microsoft.com/office/drawing/2014/main" id="{6EE71305-92FE-40AC-95D6-311BE2493003}"/>
              </a:ext>
            </a:extLst>
          </p:cNvPr>
          <p:cNvSpPr/>
          <p:nvPr/>
        </p:nvSpPr>
        <p:spPr>
          <a:xfrm>
            <a:off x="5247856" y="4307619"/>
            <a:ext cx="4823791" cy="377772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/>
              <a:t>WebDW FLEX</a:t>
            </a:r>
            <a:r>
              <a:rPr lang="zh-CN" altLang="en-US" sz="2000" dirty="0"/>
              <a:t>客户端的的设计实现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DC80E9D3-7A74-44D2-AC48-D203522D7E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825" y="2398643"/>
            <a:ext cx="4098386" cy="4373217"/>
          </a:xfrm>
          <a:prstGeom prst="rect">
            <a:avLst/>
          </a:prstGeom>
        </p:spPr>
      </p:pic>
      <p:sp>
        <p:nvSpPr>
          <p:cNvPr id="16" name="箭头: 五边形 15">
            <a:extLst>
              <a:ext uri="{FF2B5EF4-FFF2-40B4-BE49-F238E27FC236}">
                <a16:creationId xmlns:a16="http://schemas.microsoft.com/office/drawing/2014/main" id="{943FBED8-F421-4979-A34E-64AF6F7F4917}"/>
              </a:ext>
            </a:extLst>
          </p:cNvPr>
          <p:cNvSpPr/>
          <p:nvPr/>
        </p:nvSpPr>
        <p:spPr>
          <a:xfrm>
            <a:off x="5824325" y="4761647"/>
            <a:ext cx="4823791" cy="284339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/>
              <a:t>Flex</a:t>
            </a:r>
            <a:r>
              <a:rPr lang="zh-CN" altLang="en-US" dirty="0"/>
              <a:t>客户端的总体</a:t>
            </a:r>
            <a:r>
              <a:rPr lang="en-US" altLang="zh-CN" dirty="0"/>
              <a:t>IPO</a:t>
            </a:r>
            <a:endParaRPr lang="zh-CN" altLang="en-US" dirty="0"/>
          </a:p>
        </p:txBody>
      </p:sp>
      <p:sp>
        <p:nvSpPr>
          <p:cNvPr id="17" name="箭头: 五边形 16">
            <a:extLst>
              <a:ext uri="{FF2B5EF4-FFF2-40B4-BE49-F238E27FC236}">
                <a16:creationId xmlns:a16="http://schemas.microsoft.com/office/drawing/2014/main" id="{4235650D-5454-40A4-97A6-ADA649E86BCE}"/>
              </a:ext>
            </a:extLst>
          </p:cNvPr>
          <p:cNvSpPr/>
          <p:nvPr/>
        </p:nvSpPr>
        <p:spPr>
          <a:xfrm>
            <a:off x="5824322" y="5143382"/>
            <a:ext cx="4823791" cy="284339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/>
              <a:t>Flex</a:t>
            </a:r>
            <a:r>
              <a:rPr lang="zh-CN" altLang="en-US" dirty="0"/>
              <a:t>客户端的技术选型</a:t>
            </a:r>
          </a:p>
        </p:txBody>
      </p:sp>
      <p:sp>
        <p:nvSpPr>
          <p:cNvPr id="18" name="箭头: 五边形 17">
            <a:extLst>
              <a:ext uri="{FF2B5EF4-FFF2-40B4-BE49-F238E27FC236}">
                <a16:creationId xmlns:a16="http://schemas.microsoft.com/office/drawing/2014/main" id="{E288B6CD-A900-4896-BD20-4AF20E8800FE}"/>
              </a:ext>
            </a:extLst>
          </p:cNvPr>
          <p:cNvSpPr/>
          <p:nvPr/>
        </p:nvSpPr>
        <p:spPr>
          <a:xfrm>
            <a:off x="5824321" y="5548639"/>
            <a:ext cx="4823791" cy="284339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/>
              <a:t>Flex</a:t>
            </a:r>
            <a:r>
              <a:rPr lang="zh-CN" altLang="en-US" dirty="0"/>
              <a:t>客户端具体实现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8FA00F4-1409-443D-A2DA-632159BFE0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2949" y="224987"/>
            <a:ext cx="1853267" cy="1853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091338"/>
      </p:ext>
    </p:extLst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32EA76D-D375-4EA7-BADB-3BB31CBB19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Flex</a:t>
            </a:r>
            <a:r>
              <a:rPr lang="zh-CN" altLang="en-US" dirty="0"/>
              <a:t>界面绘图总体</a:t>
            </a:r>
            <a:r>
              <a:rPr lang="en-US" altLang="zh-CN" dirty="0"/>
              <a:t>IPO</a:t>
            </a:r>
            <a:endParaRPr lang="zh-CN" altLang="en-US" dirty="0"/>
          </a:p>
        </p:txBody>
      </p:sp>
      <p:sp>
        <p:nvSpPr>
          <p:cNvPr id="4" name="流程图: 多文档 3">
            <a:extLst>
              <a:ext uri="{FF2B5EF4-FFF2-40B4-BE49-F238E27FC236}">
                <a16:creationId xmlns:a16="http://schemas.microsoft.com/office/drawing/2014/main" id="{191ED3E2-1B72-4DA8-B706-0574F371D63C}"/>
              </a:ext>
            </a:extLst>
          </p:cNvPr>
          <p:cNvSpPr/>
          <p:nvPr/>
        </p:nvSpPr>
        <p:spPr>
          <a:xfrm>
            <a:off x="1417983" y="3193774"/>
            <a:ext cx="1696278" cy="901148"/>
          </a:xfrm>
          <a:prstGeom prst="flowChartMultidocumen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界面元素定义模型</a:t>
            </a:r>
          </a:p>
        </p:txBody>
      </p:sp>
      <p:sp>
        <p:nvSpPr>
          <p:cNvPr id="5" name="流程图: 可选过程 4">
            <a:extLst>
              <a:ext uri="{FF2B5EF4-FFF2-40B4-BE49-F238E27FC236}">
                <a16:creationId xmlns:a16="http://schemas.microsoft.com/office/drawing/2014/main" id="{D0AEE95E-39F9-42D4-91D9-C08FFAF34BFC}"/>
              </a:ext>
            </a:extLst>
          </p:cNvPr>
          <p:cNvSpPr/>
          <p:nvPr/>
        </p:nvSpPr>
        <p:spPr>
          <a:xfrm>
            <a:off x="4028661" y="2928178"/>
            <a:ext cx="2279374" cy="1431235"/>
          </a:xfrm>
          <a:prstGeom prst="flowChartAlternateProces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Flex</a:t>
            </a:r>
            <a:r>
              <a:rPr lang="zh-CN" altLang="en-US" dirty="0"/>
              <a:t>动态界面渲染</a:t>
            </a:r>
          </a:p>
        </p:txBody>
      </p:sp>
      <p:sp>
        <p:nvSpPr>
          <p:cNvPr id="6" name="流程图: 过程 5">
            <a:extLst>
              <a:ext uri="{FF2B5EF4-FFF2-40B4-BE49-F238E27FC236}">
                <a16:creationId xmlns:a16="http://schemas.microsoft.com/office/drawing/2014/main" id="{86EBA51F-CF10-4A3E-A4E2-10F91606D083}"/>
              </a:ext>
            </a:extLst>
          </p:cNvPr>
          <p:cNvSpPr/>
          <p:nvPr/>
        </p:nvSpPr>
        <p:spPr>
          <a:xfrm>
            <a:off x="7222435" y="2451653"/>
            <a:ext cx="4002155" cy="2941982"/>
          </a:xfrm>
          <a:prstGeom prst="flowChartProcess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7" name="连接符: 肘形 6">
            <a:extLst>
              <a:ext uri="{FF2B5EF4-FFF2-40B4-BE49-F238E27FC236}">
                <a16:creationId xmlns:a16="http://schemas.microsoft.com/office/drawing/2014/main" id="{B9C302AE-9817-48FC-BBD1-A942A755981E}"/>
              </a:ext>
            </a:extLst>
          </p:cNvPr>
          <p:cNvCxnSpPr>
            <a:stCxn id="4" idx="3"/>
            <a:endCxn id="5" idx="1"/>
          </p:cNvCxnSpPr>
          <p:nvPr/>
        </p:nvCxnSpPr>
        <p:spPr>
          <a:xfrm flipV="1">
            <a:off x="3114261" y="3643796"/>
            <a:ext cx="914400" cy="552"/>
          </a:xfrm>
          <a:prstGeom prst="bentConnector3">
            <a:avLst/>
          </a:prstGeom>
          <a:ln w="381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连接符: 肘形 7">
            <a:extLst>
              <a:ext uri="{FF2B5EF4-FFF2-40B4-BE49-F238E27FC236}">
                <a16:creationId xmlns:a16="http://schemas.microsoft.com/office/drawing/2014/main" id="{89D5BFFE-4E0E-41DE-B349-343ED55B1137}"/>
              </a:ext>
            </a:extLst>
          </p:cNvPr>
          <p:cNvCxnSpPr>
            <a:cxnSpLocks/>
            <a:stCxn id="5" idx="3"/>
            <a:endCxn id="6" idx="1"/>
          </p:cNvCxnSpPr>
          <p:nvPr/>
        </p:nvCxnSpPr>
        <p:spPr>
          <a:xfrm>
            <a:off x="6308035" y="3643796"/>
            <a:ext cx="914400" cy="278848"/>
          </a:xfrm>
          <a:prstGeom prst="bentConnector3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id="{27F13769-2318-402E-8929-249061C492AF}"/>
              </a:ext>
            </a:extLst>
          </p:cNvPr>
          <p:cNvSpPr/>
          <p:nvPr/>
        </p:nvSpPr>
        <p:spPr>
          <a:xfrm>
            <a:off x="8998226" y="2736574"/>
            <a:ext cx="1510748" cy="4572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err="1">
                <a:solidFill>
                  <a:schemeClr val="accent5"/>
                </a:solidFill>
              </a:rPr>
              <a:t>abcd</a:t>
            </a:r>
            <a:endParaRPr lang="zh-CN" altLang="en-US" dirty="0">
              <a:solidFill>
                <a:schemeClr val="accent5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3780B195-7A78-4F4F-88D5-2C5B78034C9D}"/>
              </a:ext>
            </a:extLst>
          </p:cNvPr>
          <p:cNvSpPr/>
          <p:nvPr/>
        </p:nvSpPr>
        <p:spPr>
          <a:xfrm>
            <a:off x="8998226" y="3405809"/>
            <a:ext cx="1934817" cy="42241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379BC195-B9B7-4930-ADF7-D21F51F8A18F}"/>
              </a:ext>
            </a:extLst>
          </p:cNvPr>
          <p:cNvSpPr/>
          <p:nvPr/>
        </p:nvSpPr>
        <p:spPr>
          <a:xfrm>
            <a:off x="8998226" y="4040255"/>
            <a:ext cx="1934817" cy="42241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51972EE4-C4BB-4A27-B26D-71D0C8FEFD35}"/>
              </a:ext>
            </a:extLst>
          </p:cNvPr>
          <p:cNvSpPr/>
          <p:nvPr/>
        </p:nvSpPr>
        <p:spPr>
          <a:xfrm>
            <a:off x="7646504" y="2736575"/>
            <a:ext cx="1060174" cy="4571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编码：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6A9D300-7902-456A-AC76-043B690DDE4D}"/>
              </a:ext>
            </a:extLst>
          </p:cNvPr>
          <p:cNvSpPr/>
          <p:nvPr/>
        </p:nvSpPr>
        <p:spPr>
          <a:xfrm>
            <a:off x="7646504" y="3415195"/>
            <a:ext cx="1060174" cy="4571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名称：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EC801C6A-5B80-4BE1-84BD-09259BDAEA64}"/>
              </a:ext>
            </a:extLst>
          </p:cNvPr>
          <p:cNvSpPr/>
          <p:nvPr/>
        </p:nvSpPr>
        <p:spPr>
          <a:xfrm>
            <a:off x="7659757" y="4058475"/>
            <a:ext cx="1060174" cy="4571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职务：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15" name="等腰三角形 14">
            <a:extLst>
              <a:ext uri="{FF2B5EF4-FFF2-40B4-BE49-F238E27FC236}">
                <a16:creationId xmlns:a16="http://schemas.microsoft.com/office/drawing/2014/main" id="{EE73C9EF-8244-4C73-84E7-30E787BE12B9}"/>
              </a:ext>
            </a:extLst>
          </p:cNvPr>
          <p:cNvSpPr/>
          <p:nvPr/>
        </p:nvSpPr>
        <p:spPr>
          <a:xfrm rot="10800000">
            <a:off x="10581861" y="4040254"/>
            <a:ext cx="331304" cy="367744"/>
          </a:xfrm>
          <a:prstGeom prst="triangle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D867DEBA-3EB4-4DD8-9858-6D52D0250E82}"/>
              </a:ext>
            </a:extLst>
          </p:cNvPr>
          <p:cNvSpPr/>
          <p:nvPr/>
        </p:nvSpPr>
        <p:spPr>
          <a:xfrm>
            <a:off x="8719931" y="4823792"/>
            <a:ext cx="1275949" cy="42241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保存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62EF5CE-6D29-4C79-84A1-A769BD362FCC}"/>
              </a:ext>
            </a:extLst>
          </p:cNvPr>
          <p:cNvSpPr txBox="1"/>
          <p:nvPr/>
        </p:nvSpPr>
        <p:spPr>
          <a:xfrm>
            <a:off x="967409" y="4251460"/>
            <a:ext cx="2305878" cy="95410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&lt;</a:t>
            </a:r>
            <a:r>
              <a:rPr lang="en-US" altLang="zh-CN" sz="1400" dirty="0" err="1"/>
              <a:t>Lable</a:t>
            </a:r>
            <a:r>
              <a:rPr lang="en-US" altLang="zh-CN" sz="1400" dirty="0"/>
              <a:t>&gt;</a:t>
            </a:r>
            <a:r>
              <a:rPr lang="zh-CN" altLang="en-US" sz="1400" dirty="0"/>
              <a:t>编码</a:t>
            </a:r>
            <a:r>
              <a:rPr lang="en-US" altLang="zh-CN" sz="1400" dirty="0"/>
              <a:t>:</a:t>
            </a:r>
          </a:p>
          <a:p>
            <a:r>
              <a:rPr lang="en-US" altLang="zh-CN" sz="1400" dirty="0"/>
              <a:t>&lt;/Label&gt;</a:t>
            </a:r>
          </a:p>
          <a:p>
            <a:r>
              <a:rPr lang="en-US" altLang="zh-CN" sz="1400" dirty="0"/>
              <a:t>&lt;</a:t>
            </a:r>
            <a:r>
              <a:rPr lang="en-US" altLang="zh-CN" sz="1400" dirty="0" err="1"/>
              <a:t>TextBox</a:t>
            </a:r>
            <a:r>
              <a:rPr lang="en-US" altLang="zh-CN" sz="1400" dirty="0"/>
              <a:t>&gt;</a:t>
            </a:r>
            <a:r>
              <a:rPr lang="en-US" altLang="zh-CN" sz="1400" dirty="0" err="1"/>
              <a:t>abcd</a:t>
            </a:r>
            <a:endParaRPr lang="en-US" altLang="zh-CN" sz="1400" dirty="0"/>
          </a:p>
          <a:p>
            <a:r>
              <a:rPr lang="en-US" altLang="zh-CN" sz="1400" dirty="0"/>
              <a:t>&lt;</a:t>
            </a:r>
            <a:r>
              <a:rPr lang="en-US" altLang="zh-CN" sz="1400" dirty="0" err="1"/>
              <a:t>TextBox</a:t>
            </a:r>
            <a:r>
              <a:rPr lang="en-US" altLang="zh-CN" sz="1400" dirty="0"/>
              <a:t>&gt;</a:t>
            </a:r>
            <a:endParaRPr lang="zh-CN" altLang="en-US" sz="1400" dirty="0"/>
          </a:p>
        </p:txBody>
      </p:sp>
      <p:sp>
        <p:nvSpPr>
          <p:cNvPr id="18" name="对话气泡: 矩形 17">
            <a:extLst>
              <a:ext uri="{FF2B5EF4-FFF2-40B4-BE49-F238E27FC236}">
                <a16:creationId xmlns:a16="http://schemas.microsoft.com/office/drawing/2014/main" id="{B494C3A0-57FB-43A6-87D9-4C738839E126}"/>
              </a:ext>
            </a:extLst>
          </p:cNvPr>
          <p:cNvSpPr/>
          <p:nvPr/>
        </p:nvSpPr>
        <p:spPr>
          <a:xfrm>
            <a:off x="861391" y="5671931"/>
            <a:ext cx="1775792" cy="503583"/>
          </a:xfrm>
          <a:prstGeom prst="wedgeRectCallout">
            <a:avLst>
              <a:gd name="adj1" fmla="val -42475"/>
              <a:gd name="adj2" fmla="val -142763"/>
            </a:avLst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示例，实际用</a:t>
            </a:r>
            <a:r>
              <a:rPr lang="en-US" altLang="zh-CN" dirty="0"/>
              <a:t>json</a:t>
            </a:r>
            <a:r>
              <a:rPr lang="zh-CN" altLang="en-US" dirty="0"/>
              <a:t>格式传输</a:t>
            </a:r>
          </a:p>
        </p:txBody>
      </p:sp>
    </p:spTree>
    <p:extLst>
      <p:ext uri="{BB962C8B-B14F-4D97-AF65-F5344CB8AC3E}">
        <p14:creationId xmlns:p14="http://schemas.microsoft.com/office/powerpoint/2010/main" val="4237800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211D125-F870-4B94-9946-695E6290AD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目录</a:t>
            </a:r>
          </a:p>
        </p:txBody>
      </p:sp>
      <p:sp>
        <p:nvSpPr>
          <p:cNvPr id="6" name="箭头: 五边形 5">
            <a:extLst>
              <a:ext uri="{FF2B5EF4-FFF2-40B4-BE49-F238E27FC236}">
                <a16:creationId xmlns:a16="http://schemas.microsoft.com/office/drawing/2014/main" id="{3387E899-878E-4BED-A4A8-D83B971A76BF}"/>
              </a:ext>
            </a:extLst>
          </p:cNvPr>
          <p:cNvSpPr/>
          <p:nvPr/>
        </p:nvSpPr>
        <p:spPr>
          <a:xfrm>
            <a:off x="5247860" y="3017186"/>
            <a:ext cx="4823791" cy="343429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dirty="0"/>
              <a:t>浏览器上动态界面绘制的技术讨论</a:t>
            </a:r>
          </a:p>
        </p:txBody>
      </p:sp>
      <p:sp>
        <p:nvSpPr>
          <p:cNvPr id="7" name="箭头: 五边形 6">
            <a:extLst>
              <a:ext uri="{FF2B5EF4-FFF2-40B4-BE49-F238E27FC236}">
                <a16:creationId xmlns:a16="http://schemas.microsoft.com/office/drawing/2014/main" id="{B7466BCD-0621-4940-8D48-1CFE2B04DE13}"/>
              </a:ext>
            </a:extLst>
          </p:cNvPr>
          <p:cNvSpPr/>
          <p:nvPr/>
        </p:nvSpPr>
        <p:spPr>
          <a:xfrm>
            <a:off x="5247857" y="3481767"/>
            <a:ext cx="4823791" cy="343429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/>
              <a:t>WebDW</a:t>
            </a:r>
            <a:r>
              <a:rPr lang="zh-CN" altLang="en-US" sz="2000" dirty="0"/>
              <a:t>的技术架构说明</a:t>
            </a:r>
          </a:p>
        </p:txBody>
      </p:sp>
      <p:sp>
        <p:nvSpPr>
          <p:cNvPr id="9" name="箭头: 五边形 8">
            <a:extLst>
              <a:ext uri="{FF2B5EF4-FFF2-40B4-BE49-F238E27FC236}">
                <a16:creationId xmlns:a16="http://schemas.microsoft.com/office/drawing/2014/main" id="{6EE71305-92FE-40AC-95D6-311BE2493003}"/>
              </a:ext>
            </a:extLst>
          </p:cNvPr>
          <p:cNvSpPr/>
          <p:nvPr/>
        </p:nvSpPr>
        <p:spPr>
          <a:xfrm>
            <a:off x="5247856" y="3990494"/>
            <a:ext cx="4823791" cy="377772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/>
              <a:t>WebDW PB</a:t>
            </a:r>
            <a:r>
              <a:rPr lang="zh-CN" altLang="en-US" sz="2000" dirty="0"/>
              <a:t>客户端的的设计实现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DC80E9D3-7A74-44D2-AC48-D203522D7E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825" y="2398643"/>
            <a:ext cx="4098386" cy="4373217"/>
          </a:xfrm>
          <a:prstGeom prst="rect">
            <a:avLst/>
          </a:prstGeom>
        </p:spPr>
      </p:pic>
      <p:sp>
        <p:nvSpPr>
          <p:cNvPr id="16" name="箭头: 五边形 15">
            <a:extLst>
              <a:ext uri="{FF2B5EF4-FFF2-40B4-BE49-F238E27FC236}">
                <a16:creationId xmlns:a16="http://schemas.microsoft.com/office/drawing/2014/main" id="{943FBED8-F421-4979-A34E-64AF6F7F4917}"/>
              </a:ext>
            </a:extLst>
          </p:cNvPr>
          <p:cNvSpPr/>
          <p:nvPr/>
        </p:nvSpPr>
        <p:spPr>
          <a:xfrm>
            <a:off x="5824325" y="4444522"/>
            <a:ext cx="4823791" cy="284339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/>
              <a:t>PB</a:t>
            </a:r>
            <a:r>
              <a:rPr lang="zh-CN" altLang="en-US" dirty="0"/>
              <a:t>客户端的总体</a:t>
            </a:r>
            <a:r>
              <a:rPr lang="en-US" altLang="zh-CN" dirty="0"/>
              <a:t>IPO</a:t>
            </a:r>
            <a:endParaRPr lang="zh-CN" altLang="en-US" dirty="0"/>
          </a:p>
        </p:txBody>
      </p:sp>
      <p:sp>
        <p:nvSpPr>
          <p:cNvPr id="17" name="箭头: 五边形 16">
            <a:extLst>
              <a:ext uri="{FF2B5EF4-FFF2-40B4-BE49-F238E27FC236}">
                <a16:creationId xmlns:a16="http://schemas.microsoft.com/office/drawing/2014/main" id="{4235650D-5454-40A4-97A6-ADA649E86BCE}"/>
              </a:ext>
            </a:extLst>
          </p:cNvPr>
          <p:cNvSpPr/>
          <p:nvPr/>
        </p:nvSpPr>
        <p:spPr>
          <a:xfrm>
            <a:off x="5824322" y="4826257"/>
            <a:ext cx="4823791" cy="284339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/>
              <a:t>PB</a:t>
            </a:r>
            <a:r>
              <a:rPr lang="zh-CN" altLang="en-US" dirty="0"/>
              <a:t>客户端的技术选型</a:t>
            </a:r>
          </a:p>
        </p:txBody>
      </p:sp>
      <p:sp>
        <p:nvSpPr>
          <p:cNvPr id="18" name="箭头: 五边形 17">
            <a:extLst>
              <a:ext uri="{FF2B5EF4-FFF2-40B4-BE49-F238E27FC236}">
                <a16:creationId xmlns:a16="http://schemas.microsoft.com/office/drawing/2014/main" id="{E288B6CD-A900-4896-BD20-4AF20E8800FE}"/>
              </a:ext>
            </a:extLst>
          </p:cNvPr>
          <p:cNvSpPr/>
          <p:nvPr/>
        </p:nvSpPr>
        <p:spPr>
          <a:xfrm>
            <a:off x="5824321" y="5231514"/>
            <a:ext cx="4823791" cy="284339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/>
              <a:t>PB</a:t>
            </a:r>
            <a:r>
              <a:rPr lang="zh-CN" altLang="en-US" dirty="0"/>
              <a:t>客户端具体实现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49DF1FBD-69FC-4BCF-9732-0D3F659C6F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4204" y="682292"/>
            <a:ext cx="5111094" cy="128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590710"/>
      </p:ext>
    </p:extLst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56052B-AD4F-4948-8547-6EFFCE924A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Flex</a:t>
            </a:r>
            <a:r>
              <a:rPr lang="zh-CN" altLang="en-US" dirty="0"/>
              <a:t>界面绘图和</a:t>
            </a:r>
            <a:r>
              <a:rPr lang="en-US" altLang="zh-CN" dirty="0"/>
              <a:t>VB</a:t>
            </a:r>
            <a:r>
              <a:rPr lang="zh-CN" altLang="en-US" dirty="0"/>
              <a:t>界面绘图的不同</a:t>
            </a:r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01DEDF10-85DD-43EC-AA81-80D30BDC14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3417364"/>
              </p:ext>
            </p:extLst>
          </p:nvPr>
        </p:nvGraphicFramePr>
        <p:xfrm>
          <a:off x="525668" y="2190659"/>
          <a:ext cx="11140664" cy="422425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785166">
                  <a:extLst>
                    <a:ext uri="{9D8B030D-6E8A-4147-A177-3AD203B41FA5}">
                      <a16:colId xmlns:a16="http://schemas.microsoft.com/office/drawing/2014/main" val="1394178739"/>
                    </a:ext>
                  </a:extLst>
                </a:gridCol>
                <a:gridCol w="2785166">
                  <a:extLst>
                    <a:ext uri="{9D8B030D-6E8A-4147-A177-3AD203B41FA5}">
                      <a16:colId xmlns:a16="http://schemas.microsoft.com/office/drawing/2014/main" val="2259098331"/>
                    </a:ext>
                  </a:extLst>
                </a:gridCol>
                <a:gridCol w="2785166">
                  <a:extLst>
                    <a:ext uri="{9D8B030D-6E8A-4147-A177-3AD203B41FA5}">
                      <a16:colId xmlns:a16="http://schemas.microsoft.com/office/drawing/2014/main" val="3663145152"/>
                    </a:ext>
                  </a:extLst>
                </a:gridCol>
                <a:gridCol w="2785166">
                  <a:extLst>
                    <a:ext uri="{9D8B030D-6E8A-4147-A177-3AD203B41FA5}">
                      <a16:colId xmlns:a16="http://schemas.microsoft.com/office/drawing/2014/main" val="1108914739"/>
                    </a:ext>
                  </a:extLst>
                </a:gridCol>
              </a:tblGrid>
              <a:tr h="300695">
                <a:tc>
                  <a:txBody>
                    <a:bodyPr/>
                    <a:lstStyle/>
                    <a:p>
                      <a:r>
                        <a:rPr lang="zh-CN" altLang="en-US" dirty="0"/>
                        <a:t>比较项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VB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Flex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备注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6664550"/>
                  </a:ext>
                </a:extLst>
              </a:tr>
              <a:tr h="877027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json</a:t>
                      </a:r>
                      <a:r>
                        <a:rPr lang="zh-CN" altLang="en-US" sz="1600" dirty="0"/>
                        <a:t>数据格式支持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标准的</a:t>
                      </a:r>
                      <a:r>
                        <a:rPr lang="en-US" altLang="zh-CN" sz="1600" dirty="0"/>
                        <a:t>VB</a:t>
                      </a:r>
                      <a:r>
                        <a:rPr lang="zh-CN" altLang="en-US" sz="1600" dirty="0"/>
                        <a:t>不支持</a:t>
                      </a:r>
                      <a:r>
                        <a:rPr lang="en-US" altLang="zh-CN" sz="1600" dirty="0"/>
                        <a:t>JSON</a:t>
                      </a:r>
                      <a:r>
                        <a:rPr lang="zh-CN" altLang="en-US" sz="1600" dirty="0"/>
                        <a:t>数据格式，因此需要引入</a:t>
                      </a:r>
                      <a:r>
                        <a:rPr lang="en-US" altLang="zh-CN" sz="1600" dirty="0"/>
                        <a:t>Script Controller</a:t>
                      </a:r>
                      <a:r>
                        <a:rPr lang="zh-CN" altLang="en-US" sz="1600" dirty="0"/>
                        <a:t>来进行解析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ActionScript</a:t>
                      </a:r>
                      <a:r>
                        <a:rPr lang="zh-CN" altLang="en-US" sz="1600" dirty="0"/>
                        <a:t>原生支持</a:t>
                      </a:r>
                      <a:r>
                        <a:rPr lang="en-US" altLang="zh-CN" sz="1600" dirty="0"/>
                        <a:t>json</a:t>
                      </a:r>
                      <a:r>
                        <a:rPr lang="zh-CN" altLang="en-US" sz="1600" dirty="0"/>
                        <a:t>数据格式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9654606"/>
                  </a:ext>
                </a:extLst>
              </a:tr>
              <a:tr h="476100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Ajax</a:t>
                      </a:r>
                      <a:r>
                        <a:rPr lang="zh-CN" altLang="en-US" sz="1600" dirty="0"/>
                        <a:t>后台服务调用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通过引入</a:t>
                      </a:r>
                      <a:r>
                        <a:rPr lang="en-US" altLang="zh-CN" sz="1600" dirty="0" err="1"/>
                        <a:t>XMLHTTPRequest</a:t>
                      </a:r>
                      <a:r>
                        <a:rPr lang="zh-CN" altLang="en-US" sz="1600" dirty="0"/>
                        <a:t>来调用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Flex</a:t>
                      </a:r>
                      <a:r>
                        <a:rPr lang="zh-CN" altLang="en-US" sz="1600" dirty="0"/>
                        <a:t>通过外部的</a:t>
                      </a:r>
                      <a:r>
                        <a:rPr lang="en-US" altLang="zh-CN" sz="1600" dirty="0"/>
                        <a:t>JavaScript</a:t>
                      </a:r>
                      <a:r>
                        <a:rPr lang="zh-CN" altLang="en-US" sz="1600" dirty="0"/>
                        <a:t>调用来执行</a:t>
                      </a:r>
                      <a:r>
                        <a:rPr lang="en-US" altLang="zh-CN" sz="1600" dirty="0"/>
                        <a:t>Ajax</a:t>
                      </a:r>
                      <a:r>
                        <a:rPr lang="zh-CN" altLang="en-US" sz="1600" dirty="0"/>
                        <a:t>请求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VB</a:t>
                      </a:r>
                      <a:r>
                        <a:rPr lang="zh-CN" altLang="en-US" sz="1600" dirty="0"/>
                        <a:t>是同步调用</a:t>
                      </a:r>
                      <a:endParaRPr lang="en-US" altLang="zh-CN" sz="1600" dirty="0"/>
                    </a:p>
                    <a:p>
                      <a:pPr algn="l"/>
                      <a:r>
                        <a:rPr lang="en-US" altLang="zh-CN" sz="1600" dirty="0"/>
                        <a:t>Flex</a:t>
                      </a:r>
                      <a:r>
                        <a:rPr lang="zh-CN" altLang="en-US" sz="1600" dirty="0"/>
                        <a:t>是异步调用回调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499117"/>
                  </a:ext>
                </a:extLst>
              </a:tr>
              <a:tr h="476100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界面元素渲染组件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</a:t>
                      </a:r>
                      <a:r>
                        <a:rPr lang="en-US" altLang="zh-CN" sz="1600" dirty="0"/>
                        <a:t>VB</a:t>
                      </a:r>
                      <a:r>
                        <a:rPr lang="zh-CN" altLang="en-US" sz="1600" dirty="0"/>
                        <a:t>标准库来提供支持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</a:t>
                      </a:r>
                      <a:r>
                        <a:rPr lang="en-US" altLang="zh-CN" sz="1600" dirty="0"/>
                        <a:t>Flex</a:t>
                      </a:r>
                      <a:r>
                        <a:rPr lang="zh-CN" altLang="en-US" sz="1600" dirty="0"/>
                        <a:t>标准库提供支持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9306707"/>
                  </a:ext>
                </a:extLst>
              </a:tr>
              <a:tr h="676563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事件回调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通过自定义调用器实现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元素库作为标准工具来支持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7722306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基本设计模式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面向对象，基于组件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面向对象，基于组件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8740640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二次封装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容易，可封装为</a:t>
                      </a:r>
                      <a:r>
                        <a:rPr lang="en-US" altLang="zh-CN" sz="1600" dirty="0"/>
                        <a:t>ActiveX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封装为标准</a:t>
                      </a:r>
                      <a:r>
                        <a:rPr lang="en-US" altLang="zh-CN" sz="1600" dirty="0"/>
                        <a:t>Flash</a:t>
                      </a:r>
                      <a:r>
                        <a:rPr lang="zh-CN" altLang="en-US" sz="1600" dirty="0"/>
                        <a:t>组件来支持调用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3206399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线程支持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单线程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多线程支持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46028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00365044"/>
      </p:ext>
    </p:extLst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10E384D-2F3A-4D29-B77A-CB4B714D7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Flex</a:t>
            </a:r>
            <a:r>
              <a:rPr lang="zh-CN" altLang="en-US" dirty="0"/>
              <a:t>客户端的技术选型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1EC1856E-C0BB-43FA-AE5D-C679B030B760}"/>
              </a:ext>
            </a:extLst>
          </p:cNvPr>
          <p:cNvSpPr/>
          <p:nvPr/>
        </p:nvSpPr>
        <p:spPr>
          <a:xfrm>
            <a:off x="1249735" y="3641035"/>
            <a:ext cx="2001079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Flex</a:t>
            </a:r>
            <a:r>
              <a:rPr lang="zh-CN" altLang="en-US" dirty="0"/>
              <a:t>客户端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EA330AAB-27E2-4597-85A7-6AC42DC9EA3A}"/>
              </a:ext>
            </a:extLst>
          </p:cNvPr>
          <p:cNvSpPr/>
          <p:nvPr/>
        </p:nvSpPr>
        <p:spPr>
          <a:xfrm>
            <a:off x="4691270" y="2663687"/>
            <a:ext cx="1881808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后台服务器访问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251964A0-C5E1-45BE-884E-9A0F27E9C167}"/>
              </a:ext>
            </a:extLst>
          </p:cNvPr>
          <p:cNvSpPr/>
          <p:nvPr/>
        </p:nvSpPr>
        <p:spPr>
          <a:xfrm>
            <a:off x="4691270" y="3641035"/>
            <a:ext cx="1881808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Json</a:t>
            </a:r>
            <a:r>
              <a:rPr lang="zh-CN" altLang="en-US" dirty="0"/>
              <a:t>数据处理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32FBF30C-A669-4BBD-AFC0-C8BAC0070B9B}"/>
              </a:ext>
            </a:extLst>
          </p:cNvPr>
          <p:cNvSpPr/>
          <p:nvPr/>
        </p:nvSpPr>
        <p:spPr>
          <a:xfrm>
            <a:off x="4691270" y="4618383"/>
            <a:ext cx="1881808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界面组件渲染</a:t>
            </a:r>
          </a:p>
        </p:txBody>
      </p:sp>
      <p:cxnSp>
        <p:nvCxnSpPr>
          <p:cNvPr id="9" name="连接符: 肘形 8">
            <a:extLst>
              <a:ext uri="{FF2B5EF4-FFF2-40B4-BE49-F238E27FC236}">
                <a16:creationId xmlns:a16="http://schemas.microsoft.com/office/drawing/2014/main" id="{1E5E10E0-746C-4674-AF9B-59136B4F140D}"/>
              </a:ext>
            </a:extLst>
          </p:cNvPr>
          <p:cNvCxnSpPr>
            <a:cxnSpLocks/>
            <a:stCxn id="4" idx="3"/>
            <a:endCxn id="5" idx="1"/>
          </p:cNvCxnSpPr>
          <p:nvPr/>
        </p:nvCxnSpPr>
        <p:spPr>
          <a:xfrm flipV="1">
            <a:off x="3250814" y="3017169"/>
            <a:ext cx="1440456" cy="97734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连接符: 肘形 10">
            <a:extLst>
              <a:ext uri="{FF2B5EF4-FFF2-40B4-BE49-F238E27FC236}">
                <a16:creationId xmlns:a16="http://schemas.microsoft.com/office/drawing/2014/main" id="{E144E86E-D042-4B2D-8991-F420584ABD36}"/>
              </a:ext>
            </a:extLst>
          </p:cNvPr>
          <p:cNvCxnSpPr>
            <a:cxnSpLocks/>
            <a:stCxn id="4" idx="3"/>
            <a:endCxn id="6" idx="1"/>
          </p:cNvCxnSpPr>
          <p:nvPr/>
        </p:nvCxnSpPr>
        <p:spPr>
          <a:xfrm>
            <a:off x="3250814" y="3994517"/>
            <a:ext cx="1440456" cy="1270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连接符: 肘形 13">
            <a:extLst>
              <a:ext uri="{FF2B5EF4-FFF2-40B4-BE49-F238E27FC236}">
                <a16:creationId xmlns:a16="http://schemas.microsoft.com/office/drawing/2014/main" id="{A09076B1-784F-4D15-AF85-F47175207BF8}"/>
              </a:ext>
            </a:extLst>
          </p:cNvPr>
          <p:cNvCxnSpPr>
            <a:stCxn id="4" idx="3"/>
            <a:endCxn id="7" idx="1"/>
          </p:cNvCxnSpPr>
          <p:nvPr/>
        </p:nvCxnSpPr>
        <p:spPr>
          <a:xfrm>
            <a:off x="3250814" y="3994517"/>
            <a:ext cx="1440456" cy="97734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F15A1B7B-D5B4-4533-841E-18AACFD9ED1F}"/>
              </a:ext>
            </a:extLst>
          </p:cNvPr>
          <p:cNvSpPr/>
          <p:nvPr/>
        </p:nvSpPr>
        <p:spPr>
          <a:xfrm>
            <a:off x="7275444" y="2659360"/>
            <a:ext cx="1815548" cy="706964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Js </a:t>
            </a:r>
            <a:r>
              <a:rPr lang="en-US" altLang="zh-CN" dirty="0" err="1"/>
              <a:t>jquery</a:t>
            </a:r>
            <a:r>
              <a:rPr lang="zh-CN" altLang="en-US" dirty="0"/>
              <a:t>调用</a:t>
            </a: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DC68D9A0-2DF4-4A33-95F3-7A49210120BA}"/>
              </a:ext>
            </a:extLst>
          </p:cNvPr>
          <p:cNvSpPr/>
          <p:nvPr/>
        </p:nvSpPr>
        <p:spPr>
          <a:xfrm>
            <a:off x="7275444" y="3638088"/>
            <a:ext cx="1815548" cy="706964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Adobe json</a:t>
            </a:r>
            <a:endParaRPr lang="zh-CN" altLang="en-US" dirty="0"/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E73D0B11-4365-4651-BC8B-349BEB192678}"/>
              </a:ext>
            </a:extLst>
          </p:cNvPr>
          <p:cNvSpPr/>
          <p:nvPr/>
        </p:nvSpPr>
        <p:spPr>
          <a:xfrm>
            <a:off x="7275444" y="4616816"/>
            <a:ext cx="1815548" cy="706964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Flex</a:t>
            </a:r>
            <a:r>
              <a:rPr lang="zh-CN" altLang="en-US" dirty="0"/>
              <a:t>标准库</a:t>
            </a:r>
          </a:p>
        </p:txBody>
      </p:sp>
      <p:cxnSp>
        <p:nvCxnSpPr>
          <p:cNvPr id="22" name="连接符: 肘形 21">
            <a:extLst>
              <a:ext uri="{FF2B5EF4-FFF2-40B4-BE49-F238E27FC236}">
                <a16:creationId xmlns:a16="http://schemas.microsoft.com/office/drawing/2014/main" id="{3C077168-06CD-4228-B306-A10832E340F3}"/>
              </a:ext>
            </a:extLst>
          </p:cNvPr>
          <p:cNvCxnSpPr>
            <a:stCxn id="5" idx="3"/>
            <a:endCxn id="18" idx="1"/>
          </p:cNvCxnSpPr>
          <p:nvPr/>
        </p:nvCxnSpPr>
        <p:spPr>
          <a:xfrm flipV="1">
            <a:off x="6573078" y="3012842"/>
            <a:ext cx="702366" cy="432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连接符: 肘形 23">
            <a:extLst>
              <a:ext uri="{FF2B5EF4-FFF2-40B4-BE49-F238E27FC236}">
                <a16:creationId xmlns:a16="http://schemas.microsoft.com/office/drawing/2014/main" id="{131580F3-AA18-4C03-A6CE-01CFE6444CE7}"/>
              </a:ext>
            </a:extLst>
          </p:cNvPr>
          <p:cNvCxnSpPr>
            <a:stCxn id="6" idx="3"/>
            <a:endCxn id="19" idx="1"/>
          </p:cNvCxnSpPr>
          <p:nvPr/>
        </p:nvCxnSpPr>
        <p:spPr>
          <a:xfrm flipV="1">
            <a:off x="6573078" y="3991570"/>
            <a:ext cx="702366" cy="294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连接符: 肘形 25">
            <a:extLst>
              <a:ext uri="{FF2B5EF4-FFF2-40B4-BE49-F238E27FC236}">
                <a16:creationId xmlns:a16="http://schemas.microsoft.com/office/drawing/2014/main" id="{07D3FF9F-7AB3-400B-9363-CF6FB9788FAB}"/>
              </a:ext>
            </a:extLst>
          </p:cNvPr>
          <p:cNvCxnSpPr>
            <a:stCxn id="7" idx="3"/>
            <a:endCxn id="20" idx="1"/>
          </p:cNvCxnSpPr>
          <p:nvPr/>
        </p:nvCxnSpPr>
        <p:spPr>
          <a:xfrm flipV="1">
            <a:off x="6573078" y="4970298"/>
            <a:ext cx="702366" cy="156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6E84D9C9-129C-4697-B63C-FFE5EC5D629D}"/>
              </a:ext>
            </a:extLst>
          </p:cNvPr>
          <p:cNvSpPr/>
          <p:nvPr/>
        </p:nvSpPr>
        <p:spPr>
          <a:xfrm>
            <a:off x="9674087" y="5685183"/>
            <a:ext cx="2107095" cy="331304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第三方标准代码</a:t>
            </a: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AC54502C-F872-4063-BC64-692EFCEF2B43}"/>
              </a:ext>
            </a:extLst>
          </p:cNvPr>
          <p:cNvSpPr/>
          <p:nvPr/>
        </p:nvSpPr>
        <p:spPr>
          <a:xfrm>
            <a:off x="9674086" y="5158128"/>
            <a:ext cx="2107095" cy="331304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Flex</a:t>
            </a:r>
            <a:r>
              <a:rPr lang="zh-CN" altLang="en-US" dirty="0"/>
              <a:t>标准类库</a:t>
            </a:r>
          </a:p>
        </p:txBody>
      </p:sp>
    </p:spTree>
    <p:extLst>
      <p:ext uri="{BB962C8B-B14F-4D97-AF65-F5344CB8AC3E}">
        <p14:creationId xmlns:p14="http://schemas.microsoft.com/office/powerpoint/2010/main" val="539469690"/>
      </p:ext>
    </p:extLst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3416F1B-210E-411D-89C1-81886C7976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Flex </a:t>
            </a:r>
            <a:r>
              <a:rPr lang="en-US" altLang="zh-CN" dirty="0" err="1"/>
              <a:t>webdw</a:t>
            </a:r>
            <a:r>
              <a:rPr lang="zh-CN" altLang="en-US" dirty="0"/>
              <a:t>客户端设计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C6656595-D1D4-4E9F-B022-828FED24279E}"/>
              </a:ext>
            </a:extLst>
          </p:cNvPr>
          <p:cNvSpPr/>
          <p:nvPr/>
        </p:nvSpPr>
        <p:spPr>
          <a:xfrm>
            <a:off x="1154954" y="4090689"/>
            <a:ext cx="1613887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获取后台服务结果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A38A4FFB-3C68-4E4D-93C5-5700DE844F3C}"/>
              </a:ext>
            </a:extLst>
          </p:cNvPr>
          <p:cNvSpPr/>
          <p:nvPr/>
        </p:nvSpPr>
        <p:spPr>
          <a:xfrm>
            <a:off x="3175909" y="4090689"/>
            <a:ext cx="1501244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转换为</a:t>
            </a:r>
            <a:r>
              <a:rPr lang="en-US" altLang="zh-CN" dirty="0"/>
              <a:t>json</a:t>
            </a:r>
            <a:r>
              <a:rPr lang="zh-CN" altLang="en-US" dirty="0"/>
              <a:t>对象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38E989E1-C870-4E5F-859C-2B4DD292ABC4}"/>
              </a:ext>
            </a:extLst>
          </p:cNvPr>
          <p:cNvSpPr/>
          <p:nvPr/>
        </p:nvSpPr>
        <p:spPr>
          <a:xfrm>
            <a:off x="5084221" y="4056362"/>
            <a:ext cx="1501244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json</a:t>
            </a:r>
            <a:r>
              <a:rPr lang="zh-CN" altLang="en-US" dirty="0"/>
              <a:t>元素绘图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A48986DC-401B-4EAC-997F-222D758200A3}"/>
              </a:ext>
            </a:extLst>
          </p:cNvPr>
          <p:cNvSpPr/>
          <p:nvPr/>
        </p:nvSpPr>
        <p:spPr>
          <a:xfrm>
            <a:off x="7106046" y="2571752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标签绘制</a:t>
            </a: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11C8932E-90E8-4A6A-98C4-FF2D23290448}"/>
              </a:ext>
            </a:extLst>
          </p:cNvPr>
          <p:cNvSpPr/>
          <p:nvPr/>
        </p:nvSpPr>
        <p:spPr>
          <a:xfrm>
            <a:off x="7106046" y="3210754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文本框绘制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AFCC3644-4621-425F-A5FF-F233052F622A}"/>
              </a:ext>
            </a:extLst>
          </p:cNvPr>
          <p:cNvSpPr/>
          <p:nvPr/>
        </p:nvSpPr>
        <p:spPr>
          <a:xfrm>
            <a:off x="7106046" y="3849756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下拉框绘制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CD408DF7-E2C1-4135-86A8-D3A6C2844FBA}"/>
              </a:ext>
            </a:extLst>
          </p:cNvPr>
          <p:cNvSpPr/>
          <p:nvPr/>
        </p:nvSpPr>
        <p:spPr>
          <a:xfrm>
            <a:off x="7106046" y="4462852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选择框绘制</a:t>
            </a: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8BEFC094-50BD-42B5-9309-F6F1666FDEAB}"/>
              </a:ext>
            </a:extLst>
          </p:cNvPr>
          <p:cNvSpPr/>
          <p:nvPr/>
        </p:nvSpPr>
        <p:spPr>
          <a:xfrm>
            <a:off x="7106046" y="5102818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画板绘制</a:t>
            </a: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37EC8530-881C-4169-81A4-C47CB5424330}"/>
              </a:ext>
            </a:extLst>
          </p:cNvPr>
          <p:cNvSpPr/>
          <p:nvPr/>
        </p:nvSpPr>
        <p:spPr>
          <a:xfrm>
            <a:off x="9647585" y="5115606"/>
            <a:ext cx="1305339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单选钮绘制</a:t>
            </a:r>
          </a:p>
        </p:txBody>
      </p:sp>
      <p:cxnSp>
        <p:nvCxnSpPr>
          <p:cNvPr id="15" name="连接符: 肘形 14">
            <a:extLst>
              <a:ext uri="{FF2B5EF4-FFF2-40B4-BE49-F238E27FC236}">
                <a16:creationId xmlns:a16="http://schemas.microsoft.com/office/drawing/2014/main" id="{BBBD0D79-C5B2-47B3-B85B-11B275D893D5}"/>
              </a:ext>
            </a:extLst>
          </p:cNvPr>
          <p:cNvCxnSpPr>
            <a:stCxn id="5" idx="3"/>
            <a:endCxn id="6" idx="1"/>
          </p:cNvCxnSpPr>
          <p:nvPr/>
        </p:nvCxnSpPr>
        <p:spPr>
          <a:xfrm>
            <a:off x="2768841" y="4444171"/>
            <a:ext cx="407068" cy="1270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连接符: 肘形 16">
            <a:extLst>
              <a:ext uri="{FF2B5EF4-FFF2-40B4-BE49-F238E27FC236}">
                <a16:creationId xmlns:a16="http://schemas.microsoft.com/office/drawing/2014/main" id="{90E631E9-544B-43A2-B0E2-294A7CC6E66F}"/>
              </a:ext>
            </a:extLst>
          </p:cNvPr>
          <p:cNvCxnSpPr>
            <a:stCxn id="6" idx="3"/>
            <a:endCxn id="7" idx="1"/>
          </p:cNvCxnSpPr>
          <p:nvPr/>
        </p:nvCxnSpPr>
        <p:spPr>
          <a:xfrm flipV="1">
            <a:off x="4677153" y="4409844"/>
            <a:ext cx="407068" cy="3432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连接符: 肘形 18">
            <a:extLst>
              <a:ext uri="{FF2B5EF4-FFF2-40B4-BE49-F238E27FC236}">
                <a16:creationId xmlns:a16="http://schemas.microsoft.com/office/drawing/2014/main" id="{4D12F6CA-D756-4E14-AB90-F320B11A5F11}"/>
              </a:ext>
            </a:extLst>
          </p:cNvPr>
          <p:cNvCxnSpPr>
            <a:stCxn id="7" idx="3"/>
            <a:endCxn id="8" idx="1"/>
          </p:cNvCxnSpPr>
          <p:nvPr/>
        </p:nvCxnSpPr>
        <p:spPr>
          <a:xfrm flipV="1">
            <a:off x="6585465" y="2789998"/>
            <a:ext cx="520581" cy="1619846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连接符: 肘形 20">
            <a:extLst>
              <a:ext uri="{FF2B5EF4-FFF2-40B4-BE49-F238E27FC236}">
                <a16:creationId xmlns:a16="http://schemas.microsoft.com/office/drawing/2014/main" id="{65DE1B39-2FC2-418B-A365-8B82CB4DD561}"/>
              </a:ext>
            </a:extLst>
          </p:cNvPr>
          <p:cNvCxnSpPr>
            <a:stCxn id="7" idx="3"/>
            <a:endCxn id="9" idx="1"/>
          </p:cNvCxnSpPr>
          <p:nvPr/>
        </p:nvCxnSpPr>
        <p:spPr>
          <a:xfrm flipV="1">
            <a:off x="6585465" y="3429000"/>
            <a:ext cx="520581" cy="980844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连接符: 肘形 22">
            <a:extLst>
              <a:ext uri="{FF2B5EF4-FFF2-40B4-BE49-F238E27FC236}">
                <a16:creationId xmlns:a16="http://schemas.microsoft.com/office/drawing/2014/main" id="{3D28CFA7-F33A-4516-B5FB-B40AAD2F5B75}"/>
              </a:ext>
            </a:extLst>
          </p:cNvPr>
          <p:cNvCxnSpPr>
            <a:stCxn id="7" idx="3"/>
            <a:endCxn id="10" idx="1"/>
          </p:cNvCxnSpPr>
          <p:nvPr/>
        </p:nvCxnSpPr>
        <p:spPr>
          <a:xfrm flipV="1">
            <a:off x="6585465" y="4068002"/>
            <a:ext cx="520581" cy="341842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连接符: 肘形 24">
            <a:extLst>
              <a:ext uri="{FF2B5EF4-FFF2-40B4-BE49-F238E27FC236}">
                <a16:creationId xmlns:a16="http://schemas.microsoft.com/office/drawing/2014/main" id="{68C2A7F5-055D-48AA-AED8-D8E981CF6042}"/>
              </a:ext>
            </a:extLst>
          </p:cNvPr>
          <p:cNvCxnSpPr>
            <a:stCxn id="7" idx="3"/>
            <a:endCxn id="11" idx="1"/>
          </p:cNvCxnSpPr>
          <p:nvPr/>
        </p:nvCxnSpPr>
        <p:spPr>
          <a:xfrm>
            <a:off x="6585465" y="4409844"/>
            <a:ext cx="520581" cy="271254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连接符: 肘形 26">
            <a:extLst>
              <a:ext uri="{FF2B5EF4-FFF2-40B4-BE49-F238E27FC236}">
                <a16:creationId xmlns:a16="http://schemas.microsoft.com/office/drawing/2014/main" id="{99379954-FA6B-420E-B9C5-0F720898C842}"/>
              </a:ext>
            </a:extLst>
          </p:cNvPr>
          <p:cNvCxnSpPr>
            <a:stCxn id="7" idx="3"/>
            <a:endCxn id="12" idx="1"/>
          </p:cNvCxnSpPr>
          <p:nvPr/>
        </p:nvCxnSpPr>
        <p:spPr>
          <a:xfrm>
            <a:off x="6585465" y="4409844"/>
            <a:ext cx="520581" cy="91122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连接符: 肘形 28">
            <a:extLst>
              <a:ext uri="{FF2B5EF4-FFF2-40B4-BE49-F238E27FC236}">
                <a16:creationId xmlns:a16="http://schemas.microsoft.com/office/drawing/2014/main" id="{7599A06A-959F-46EF-8154-1C990BEA904E}"/>
              </a:ext>
            </a:extLst>
          </p:cNvPr>
          <p:cNvCxnSpPr>
            <a:stCxn id="12" idx="3"/>
            <a:endCxn id="13" idx="1"/>
          </p:cNvCxnSpPr>
          <p:nvPr/>
        </p:nvCxnSpPr>
        <p:spPr>
          <a:xfrm>
            <a:off x="9170508" y="5321064"/>
            <a:ext cx="477077" cy="1278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0291925"/>
      </p:ext>
    </p:extLst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5D151C3-EA2B-43C1-8C8C-044149D804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Flex</a:t>
            </a:r>
            <a:r>
              <a:rPr lang="zh-CN" altLang="en-US" dirty="0"/>
              <a:t>与</a:t>
            </a:r>
            <a:r>
              <a:rPr lang="en-US" altLang="zh-CN" dirty="0"/>
              <a:t>JS</a:t>
            </a:r>
            <a:r>
              <a:rPr lang="zh-CN" altLang="en-US" dirty="0"/>
              <a:t>相互调用：回调与调用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D9B11DB-9487-48FE-9286-1053073A72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7924792-EDD6-4910-9532-FBD0DE77A0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087" y="1680632"/>
            <a:ext cx="11131826" cy="5117707"/>
          </a:xfrm>
          <a:prstGeom prst="rect">
            <a:avLst/>
          </a:prstGeom>
        </p:spPr>
      </p:pic>
      <p:sp>
        <p:nvSpPr>
          <p:cNvPr id="5" name="对话气泡: 矩形 4">
            <a:extLst>
              <a:ext uri="{FF2B5EF4-FFF2-40B4-BE49-F238E27FC236}">
                <a16:creationId xmlns:a16="http://schemas.microsoft.com/office/drawing/2014/main" id="{94838DD5-1D74-4F9D-BBFA-F1028A071AB0}"/>
              </a:ext>
            </a:extLst>
          </p:cNvPr>
          <p:cNvSpPr/>
          <p:nvPr/>
        </p:nvSpPr>
        <p:spPr>
          <a:xfrm>
            <a:off x="622851" y="4046606"/>
            <a:ext cx="2822713" cy="530087"/>
          </a:xfrm>
          <a:prstGeom prst="wedgeRectCallout">
            <a:avLst>
              <a:gd name="adj1" fmla="val 77233"/>
              <a:gd name="adj2" fmla="val -1325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Flex</a:t>
            </a:r>
            <a:r>
              <a:rPr lang="zh-CN" altLang="en-US" dirty="0"/>
              <a:t>定义</a:t>
            </a:r>
            <a:r>
              <a:rPr lang="en-US" altLang="zh-CN" dirty="0" err="1"/>
              <a:t>js</a:t>
            </a:r>
            <a:r>
              <a:rPr lang="zh-CN" altLang="en-US" dirty="0"/>
              <a:t>的回调函数</a:t>
            </a:r>
          </a:p>
        </p:txBody>
      </p:sp>
      <p:sp>
        <p:nvSpPr>
          <p:cNvPr id="6" name="对话气泡: 矩形 5">
            <a:extLst>
              <a:ext uri="{FF2B5EF4-FFF2-40B4-BE49-F238E27FC236}">
                <a16:creationId xmlns:a16="http://schemas.microsoft.com/office/drawing/2014/main" id="{374D2C07-F036-4738-8B30-3EF5852A3200}"/>
              </a:ext>
            </a:extLst>
          </p:cNvPr>
          <p:cNvSpPr/>
          <p:nvPr/>
        </p:nvSpPr>
        <p:spPr>
          <a:xfrm>
            <a:off x="622850" y="5157428"/>
            <a:ext cx="2822713" cy="530087"/>
          </a:xfrm>
          <a:prstGeom prst="wedgeRectCallout">
            <a:avLst>
              <a:gd name="adj1" fmla="val 77233"/>
              <a:gd name="adj2" fmla="val -1325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Flex</a:t>
            </a:r>
            <a:r>
              <a:rPr lang="zh-CN" altLang="en-US" dirty="0"/>
              <a:t>调用</a:t>
            </a:r>
            <a:r>
              <a:rPr lang="en-US" altLang="zh-CN" dirty="0" err="1"/>
              <a:t>js</a:t>
            </a:r>
            <a:r>
              <a:rPr lang="zh-CN" altLang="en-US" dirty="0"/>
              <a:t>编写的函数</a:t>
            </a:r>
          </a:p>
        </p:txBody>
      </p:sp>
    </p:spTree>
    <p:extLst>
      <p:ext uri="{BB962C8B-B14F-4D97-AF65-F5344CB8AC3E}">
        <p14:creationId xmlns:p14="http://schemas.microsoft.com/office/powerpoint/2010/main" val="3635577044"/>
      </p:ext>
    </p:extLst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835E641-20FA-40FA-8A1C-C740D44FA7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Flex</a:t>
            </a:r>
            <a:r>
              <a:rPr lang="zh-CN" altLang="en-US" dirty="0"/>
              <a:t>绘图入口功能分发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A563439-E3E2-402A-AE06-3B93FDDE7C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322E6E5-79FC-45F6-9370-6C948F6232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211" y="1677884"/>
            <a:ext cx="11267577" cy="5180116"/>
          </a:xfrm>
          <a:prstGeom prst="rect">
            <a:avLst/>
          </a:prstGeom>
        </p:spPr>
      </p:pic>
      <p:sp>
        <p:nvSpPr>
          <p:cNvPr id="5" name="对话气泡: 矩形 4">
            <a:extLst>
              <a:ext uri="{FF2B5EF4-FFF2-40B4-BE49-F238E27FC236}">
                <a16:creationId xmlns:a16="http://schemas.microsoft.com/office/drawing/2014/main" id="{05AE0A1B-14C6-4781-9538-D98D2D0BB42B}"/>
              </a:ext>
            </a:extLst>
          </p:cNvPr>
          <p:cNvSpPr/>
          <p:nvPr/>
        </p:nvSpPr>
        <p:spPr>
          <a:xfrm>
            <a:off x="702365" y="5300870"/>
            <a:ext cx="3154018" cy="583462"/>
          </a:xfrm>
          <a:prstGeom prst="wedgeRectCallout">
            <a:avLst>
              <a:gd name="adj1" fmla="val 69338"/>
              <a:gd name="adj2" fmla="val -2327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根据</a:t>
            </a:r>
            <a:r>
              <a:rPr lang="en-US" altLang="zh-CN" dirty="0" err="1"/>
              <a:t>classname</a:t>
            </a:r>
            <a:r>
              <a:rPr lang="zh-CN" altLang="en-US" dirty="0"/>
              <a:t>进行分发</a:t>
            </a:r>
          </a:p>
        </p:txBody>
      </p:sp>
      <p:sp>
        <p:nvSpPr>
          <p:cNvPr id="6" name="对话气泡: 矩形 5">
            <a:extLst>
              <a:ext uri="{FF2B5EF4-FFF2-40B4-BE49-F238E27FC236}">
                <a16:creationId xmlns:a16="http://schemas.microsoft.com/office/drawing/2014/main" id="{D91141C7-0A4D-4E1D-ADB6-9D5FFAFA5DA9}"/>
              </a:ext>
            </a:extLst>
          </p:cNvPr>
          <p:cNvSpPr/>
          <p:nvPr/>
        </p:nvSpPr>
        <p:spPr>
          <a:xfrm>
            <a:off x="462211" y="4378002"/>
            <a:ext cx="3154018" cy="406033"/>
          </a:xfrm>
          <a:prstGeom prst="wedgeRectCallout">
            <a:avLst>
              <a:gd name="adj1" fmla="val 68917"/>
              <a:gd name="adj2" fmla="val -29804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字符串转</a:t>
            </a:r>
            <a:r>
              <a:rPr lang="en-US" altLang="zh-CN" dirty="0"/>
              <a:t>json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43462120"/>
      </p:ext>
    </p:extLst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5B38121-2F96-4399-A7CB-860DDE421C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Flex</a:t>
            </a:r>
            <a:r>
              <a:rPr lang="zh-CN" altLang="en-US" dirty="0"/>
              <a:t>绘图：标签绘制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77AACE6-CA81-4766-96B3-66FB3DA0CB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D8F771D-3FB8-4F0E-9059-CD4F639EE0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089" y="1573579"/>
            <a:ext cx="11227821" cy="5161839"/>
          </a:xfrm>
          <a:prstGeom prst="rect">
            <a:avLst/>
          </a:prstGeom>
        </p:spPr>
      </p:pic>
      <p:sp>
        <p:nvSpPr>
          <p:cNvPr id="5" name="对话气泡: 矩形 4">
            <a:extLst>
              <a:ext uri="{FF2B5EF4-FFF2-40B4-BE49-F238E27FC236}">
                <a16:creationId xmlns:a16="http://schemas.microsoft.com/office/drawing/2014/main" id="{BAA38A1F-5959-4F10-B77B-9F5E17D5CCF7}"/>
              </a:ext>
            </a:extLst>
          </p:cNvPr>
          <p:cNvSpPr/>
          <p:nvPr/>
        </p:nvSpPr>
        <p:spPr>
          <a:xfrm>
            <a:off x="1298713" y="4810539"/>
            <a:ext cx="1987826" cy="397565"/>
          </a:xfrm>
          <a:prstGeom prst="wedgeRectCallout">
            <a:avLst>
              <a:gd name="adj1" fmla="val 82500"/>
              <a:gd name="adj2" fmla="val -31083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标签绘制</a:t>
            </a:r>
          </a:p>
        </p:txBody>
      </p:sp>
    </p:spTree>
    <p:extLst>
      <p:ext uri="{BB962C8B-B14F-4D97-AF65-F5344CB8AC3E}">
        <p14:creationId xmlns:p14="http://schemas.microsoft.com/office/powerpoint/2010/main" val="3905593921"/>
      </p:ext>
    </p:extLst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B74B5B3-3201-4743-AF6C-C7964DDC78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Flex</a:t>
            </a:r>
            <a:r>
              <a:rPr lang="zh-CN" altLang="en-US" dirty="0"/>
              <a:t>绘图：文本框绘制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D9F5A15-9578-4786-8890-99F720EBFB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5448121A-615F-4E32-8CC5-0675BFE7D0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078" y="1680632"/>
            <a:ext cx="11237844" cy="5166447"/>
          </a:xfrm>
          <a:prstGeom prst="rect">
            <a:avLst/>
          </a:prstGeom>
        </p:spPr>
      </p:pic>
      <p:sp>
        <p:nvSpPr>
          <p:cNvPr id="5" name="对话气泡: 矩形 4">
            <a:extLst>
              <a:ext uri="{FF2B5EF4-FFF2-40B4-BE49-F238E27FC236}">
                <a16:creationId xmlns:a16="http://schemas.microsoft.com/office/drawing/2014/main" id="{3FA72BEE-EB8F-487C-B99C-6FE575CF2230}"/>
              </a:ext>
            </a:extLst>
          </p:cNvPr>
          <p:cNvSpPr/>
          <p:nvPr/>
        </p:nvSpPr>
        <p:spPr>
          <a:xfrm>
            <a:off x="1524000" y="5062330"/>
            <a:ext cx="2001078" cy="490331"/>
          </a:xfrm>
          <a:prstGeom prst="wedgeRectCallout">
            <a:avLst>
              <a:gd name="adj1" fmla="val 68571"/>
              <a:gd name="adj2" fmla="val -25101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文本框绘制</a:t>
            </a:r>
          </a:p>
        </p:txBody>
      </p:sp>
    </p:spTree>
    <p:extLst>
      <p:ext uri="{BB962C8B-B14F-4D97-AF65-F5344CB8AC3E}">
        <p14:creationId xmlns:p14="http://schemas.microsoft.com/office/powerpoint/2010/main" val="2503128268"/>
      </p:ext>
    </p:extLst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89B57ED-F1B9-498B-9DB7-38F82D0380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Flex</a:t>
            </a:r>
            <a:r>
              <a:rPr lang="zh-CN" altLang="en-US" dirty="0"/>
              <a:t>绘图：复选框绘制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25F1D08-0050-4014-8E7B-682AE69A5B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60FA81EC-0CDD-4250-8B52-AE519737C0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330" y="1534858"/>
            <a:ext cx="11211340" cy="5154262"/>
          </a:xfrm>
          <a:prstGeom prst="rect">
            <a:avLst/>
          </a:prstGeom>
        </p:spPr>
      </p:pic>
      <p:sp>
        <p:nvSpPr>
          <p:cNvPr id="5" name="对话气泡: 矩形 4">
            <a:extLst>
              <a:ext uri="{FF2B5EF4-FFF2-40B4-BE49-F238E27FC236}">
                <a16:creationId xmlns:a16="http://schemas.microsoft.com/office/drawing/2014/main" id="{9F33D61C-EF58-40C8-9FDF-C441E989E497}"/>
              </a:ext>
            </a:extLst>
          </p:cNvPr>
          <p:cNvSpPr/>
          <p:nvPr/>
        </p:nvSpPr>
        <p:spPr>
          <a:xfrm>
            <a:off x="1470991" y="4002157"/>
            <a:ext cx="1974574" cy="530086"/>
          </a:xfrm>
          <a:prstGeom prst="wedgeRectCallout">
            <a:avLst>
              <a:gd name="adj1" fmla="val 73798"/>
              <a:gd name="adj2" fmla="val -2125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复选框绘制</a:t>
            </a:r>
          </a:p>
        </p:txBody>
      </p:sp>
    </p:spTree>
    <p:extLst>
      <p:ext uri="{BB962C8B-B14F-4D97-AF65-F5344CB8AC3E}">
        <p14:creationId xmlns:p14="http://schemas.microsoft.com/office/powerpoint/2010/main" val="3992361226"/>
      </p:ext>
    </p:extLst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527ECFF-9BBD-4E0F-8966-C56F1C6282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Flex</a:t>
            </a:r>
            <a:r>
              <a:rPr lang="zh-CN" altLang="en-US" dirty="0"/>
              <a:t>绘图：下拉框绘制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E2EB655-768C-480F-9545-AC5FDB147B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24700EB-D5E3-444F-8462-CB4437F406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687" y="1531339"/>
            <a:ext cx="11315487" cy="5202142"/>
          </a:xfrm>
          <a:prstGeom prst="rect">
            <a:avLst/>
          </a:prstGeom>
        </p:spPr>
      </p:pic>
      <p:sp>
        <p:nvSpPr>
          <p:cNvPr id="5" name="对话气泡: 矩形 4">
            <a:extLst>
              <a:ext uri="{FF2B5EF4-FFF2-40B4-BE49-F238E27FC236}">
                <a16:creationId xmlns:a16="http://schemas.microsoft.com/office/drawing/2014/main" id="{0650C525-72CC-478B-9984-ECAAAC4DE089}"/>
              </a:ext>
            </a:extLst>
          </p:cNvPr>
          <p:cNvSpPr/>
          <p:nvPr/>
        </p:nvSpPr>
        <p:spPr>
          <a:xfrm>
            <a:off x="1351722" y="4399722"/>
            <a:ext cx="2186608" cy="490330"/>
          </a:xfrm>
          <a:prstGeom prst="wedgeRectCallout">
            <a:avLst>
              <a:gd name="adj1" fmla="val 65834"/>
              <a:gd name="adj2" fmla="val -29966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下拉框绘制</a:t>
            </a:r>
          </a:p>
        </p:txBody>
      </p:sp>
    </p:spTree>
    <p:extLst>
      <p:ext uri="{BB962C8B-B14F-4D97-AF65-F5344CB8AC3E}">
        <p14:creationId xmlns:p14="http://schemas.microsoft.com/office/powerpoint/2010/main" val="3837720831"/>
      </p:ext>
    </p:extLst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445EF93-F0B9-446D-AE22-8AC26F2260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Flex</a:t>
            </a:r>
            <a:r>
              <a:rPr lang="zh-CN" altLang="en-US" dirty="0"/>
              <a:t>绘图：单选钮绘制（有</a:t>
            </a:r>
            <a:r>
              <a:rPr lang="en-US" altLang="zh-CN" dirty="0"/>
              <a:t>Bug</a:t>
            </a:r>
            <a:r>
              <a:rPr lang="zh-CN" altLang="en-US" dirty="0"/>
              <a:t>）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91936CD-DAA9-41D1-BAE1-812B2F9CFB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07A42B96-3605-4DC3-AFFA-B3A8C513EC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208" y="1585899"/>
            <a:ext cx="11171583" cy="5135984"/>
          </a:xfrm>
          <a:prstGeom prst="rect">
            <a:avLst/>
          </a:prstGeom>
        </p:spPr>
      </p:pic>
      <p:sp>
        <p:nvSpPr>
          <p:cNvPr id="5" name="对话气泡: 矩形 4">
            <a:extLst>
              <a:ext uri="{FF2B5EF4-FFF2-40B4-BE49-F238E27FC236}">
                <a16:creationId xmlns:a16="http://schemas.microsoft.com/office/drawing/2014/main" id="{B417652F-3DDB-416E-9838-DC45C5CBE698}"/>
              </a:ext>
            </a:extLst>
          </p:cNvPr>
          <p:cNvSpPr/>
          <p:nvPr/>
        </p:nvSpPr>
        <p:spPr>
          <a:xfrm>
            <a:off x="1497496" y="4890052"/>
            <a:ext cx="2120347" cy="490331"/>
          </a:xfrm>
          <a:prstGeom prst="wedgeRectCallout">
            <a:avLst>
              <a:gd name="adj1" fmla="val 69792"/>
              <a:gd name="adj2" fmla="val -46182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单选钮绘制</a:t>
            </a:r>
          </a:p>
        </p:txBody>
      </p:sp>
    </p:spTree>
    <p:extLst>
      <p:ext uri="{BB962C8B-B14F-4D97-AF65-F5344CB8AC3E}">
        <p14:creationId xmlns:p14="http://schemas.microsoft.com/office/powerpoint/2010/main" val="26469339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32EA76D-D375-4EA7-BADB-3BB31CBB19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PB</a:t>
            </a:r>
            <a:r>
              <a:rPr lang="zh-CN" altLang="en-US" dirty="0"/>
              <a:t>界面绘图总体</a:t>
            </a:r>
            <a:r>
              <a:rPr lang="en-US" altLang="zh-CN" dirty="0"/>
              <a:t>IPO</a:t>
            </a:r>
            <a:endParaRPr lang="zh-CN" altLang="en-US" dirty="0"/>
          </a:p>
        </p:txBody>
      </p:sp>
      <p:sp>
        <p:nvSpPr>
          <p:cNvPr id="4" name="流程图: 多文档 3">
            <a:extLst>
              <a:ext uri="{FF2B5EF4-FFF2-40B4-BE49-F238E27FC236}">
                <a16:creationId xmlns:a16="http://schemas.microsoft.com/office/drawing/2014/main" id="{191ED3E2-1B72-4DA8-B706-0574F371D63C}"/>
              </a:ext>
            </a:extLst>
          </p:cNvPr>
          <p:cNvSpPr/>
          <p:nvPr/>
        </p:nvSpPr>
        <p:spPr>
          <a:xfrm>
            <a:off x="1417983" y="3193774"/>
            <a:ext cx="1696278" cy="901148"/>
          </a:xfrm>
          <a:prstGeom prst="flowChartMultidocumen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界面元素定义模型</a:t>
            </a:r>
          </a:p>
        </p:txBody>
      </p:sp>
      <p:sp>
        <p:nvSpPr>
          <p:cNvPr id="5" name="流程图: 可选过程 4">
            <a:extLst>
              <a:ext uri="{FF2B5EF4-FFF2-40B4-BE49-F238E27FC236}">
                <a16:creationId xmlns:a16="http://schemas.microsoft.com/office/drawing/2014/main" id="{D0AEE95E-39F9-42D4-91D9-C08FFAF34BFC}"/>
              </a:ext>
            </a:extLst>
          </p:cNvPr>
          <p:cNvSpPr/>
          <p:nvPr/>
        </p:nvSpPr>
        <p:spPr>
          <a:xfrm>
            <a:off x="4028661" y="2928178"/>
            <a:ext cx="2279374" cy="1431235"/>
          </a:xfrm>
          <a:prstGeom prst="flowChartAlternateProces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PB</a:t>
            </a:r>
            <a:r>
              <a:rPr lang="zh-CN" altLang="en-US" dirty="0"/>
              <a:t>动态界面渲染</a:t>
            </a:r>
          </a:p>
        </p:txBody>
      </p:sp>
      <p:sp>
        <p:nvSpPr>
          <p:cNvPr id="6" name="流程图: 过程 5">
            <a:extLst>
              <a:ext uri="{FF2B5EF4-FFF2-40B4-BE49-F238E27FC236}">
                <a16:creationId xmlns:a16="http://schemas.microsoft.com/office/drawing/2014/main" id="{86EBA51F-CF10-4A3E-A4E2-10F91606D083}"/>
              </a:ext>
            </a:extLst>
          </p:cNvPr>
          <p:cNvSpPr/>
          <p:nvPr/>
        </p:nvSpPr>
        <p:spPr>
          <a:xfrm>
            <a:off x="7222435" y="2451653"/>
            <a:ext cx="4002155" cy="2941982"/>
          </a:xfrm>
          <a:prstGeom prst="flowChartProcess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7" name="连接符: 肘形 6">
            <a:extLst>
              <a:ext uri="{FF2B5EF4-FFF2-40B4-BE49-F238E27FC236}">
                <a16:creationId xmlns:a16="http://schemas.microsoft.com/office/drawing/2014/main" id="{B9C302AE-9817-48FC-BBD1-A942A755981E}"/>
              </a:ext>
            </a:extLst>
          </p:cNvPr>
          <p:cNvCxnSpPr>
            <a:stCxn id="4" idx="3"/>
            <a:endCxn id="5" idx="1"/>
          </p:cNvCxnSpPr>
          <p:nvPr/>
        </p:nvCxnSpPr>
        <p:spPr>
          <a:xfrm flipV="1">
            <a:off x="3114261" y="3643796"/>
            <a:ext cx="914400" cy="552"/>
          </a:xfrm>
          <a:prstGeom prst="bentConnector3">
            <a:avLst/>
          </a:prstGeom>
          <a:ln w="381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连接符: 肘形 7">
            <a:extLst>
              <a:ext uri="{FF2B5EF4-FFF2-40B4-BE49-F238E27FC236}">
                <a16:creationId xmlns:a16="http://schemas.microsoft.com/office/drawing/2014/main" id="{89D5BFFE-4E0E-41DE-B349-343ED55B1137}"/>
              </a:ext>
            </a:extLst>
          </p:cNvPr>
          <p:cNvCxnSpPr>
            <a:cxnSpLocks/>
            <a:stCxn id="5" idx="3"/>
            <a:endCxn id="6" idx="1"/>
          </p:cNvCxnSpPr>
          <p:nvPr/>
        </p:nvCxnSpPr>
        <p:spPr>
          <a:xfrm>
            <a:off x="6308035" y="3643796"/>
            <a:ext cx="914400" cy="278848"/>
          </a:xfrm>
          <a:prstGeom prst="bentConnector3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id="{27F13769-2318-402E-8929-249061C492AF}"/>
              </a:ext>
            </a:extLst>
          </p:cNvPr>
          <p:cNvSpPr/>
          <p:nvPr/>
        </p:nvSpPr>
        <p:spPr>
          <a:xfrm>
            <a:off x="8998226" y="2736574"/>
            <a:ext cx="1510748" cy="4572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err="1">
                <a:solidFill>
                  <a:schemeClr val="accent5"/>
                </a:solidFill>
              </a:rPr>
              <a:t>abcd</a:t>
            </a:r>
            <a:endParaRPr lang="zh-CN" altLang="en-US" dirty="0">
              <a:solidFill>
                <a:schemeClr val="accent5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3780B195-7A78-4F4F-88D5-2C5B78034C9D}"/>
              </a:ext>
            </a:extLst>
          </p:cNvPr>
          <p:cNvSpPr/>
          <p:nvPr/>
        </p:nvSpPr>
        <p:spPr>
          <a:xfrm>
            <a:off x="8998226" y="3405809"/>
            <a:ext cx="1934817" cy="42241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379BC195-B9B7-4930-ADF7-D21F51F8A18F}"/>
              </a:ext>
            </a:extLst>
          </p:cNvPr>
          <p:cNvSpPr/>
          <p:nvPr/>
        </p:nvSpPr>
        <p:spPr>
          <a:xfrm>
            <a:off x="8998226" y="4040255"/>
            <a:ext cx="1934817" cy="42241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51972EE4-C4BB-4A27-B26D-71D0C8FEFD35}"/>
              </a:ext>
            </a:extLst>
          </p:cNvPr>
          <p:cNvSpPr/>
          <p:nvPr/>
        </p:nvSpPr>
        <p:spPr>
          <a:xfrm>
            <a:off x="7646504" y="2736575"/>
            <a:ext cx="1060174" cy="4571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编码：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6A9D300-7902-456A-AC76-043B690DDE4D}"/>
              </a:ext>
            </a:extLst>
          </p:cNvPr>
          <p:cNvSpPr/>
          <p:nvPr/>
        </p:nvSpPr>
        <p:spPr>
          <a:xfrm>
            <a:off x="7646504" y="3415195"/>
            <a:ext cx="1060174" cy="4571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名称：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EC801C6A-5B80-4BE1-84BD-09259BDAEA64}"/>
              </a:ext>
            </a:extLst>
          </p:cNvPr>
          <p:cNvSpPr/>
          <p:nvPr/>
        </p:nvSpPr>
        <p:spPr>
          <a:xfrm>
            <a:off x="7659757" y="4058475"/>
            <a:ext cx="1060174" cy="4571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职务：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15" name="等腰三角形 14">
            <a:extLst>
              <a:ext uri="{FF2B5EF4-FFF2-40B4-BE49-F238E27FC236}">
                <a16:creationId xmlns:a16="http://schemas.microsoft.com/office/drawing/2014/main" id="{EE73C9EF-8244-4C73-84E7-30E787BE12B9}"/>
              </a:ext>
            </a:extLst>
          </p:cNvPr>
          <p:cNvSpPr/>
          <p:nvPr/>
        </p:nvSpPr>
        <p:spPr>
          <a:xfrm rot="10800000">
            <a:off x="10581861" y="4040254"/>
            <a:ext cx="331304" cy="367744"/>
          </a:xfrm>
          <a:prstGeom prst="triangle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D867DEBA-3EB4-4DD8-9858-6D52D0250E82}"/>
              </a:ext>
            </a:extLst>
          </p:cNvPr>
          <p:cNvSpPr/>
          <p:nvPr/>
        </p:nvSpPr>
        <p:spPr>
          <a:xfrm>
            <a:off x="8719931" y="4823792"/>
            <a:ext cx="1275949" cy="42241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保存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62EF5CE-6D29-4C79-84A1-A769BD362FCC}"/>
              </a:ext>
            </a:extLst>
          </p:cNvPr>
          <p:cNvSpPr txBox="1"/>
          <p:nvPr/>
        </p:nvSpPr>
        <p:spPr>
          <a:xfrm>
            <a:off x="967409" y="4251460"/>
            <a:ext cx="2305878" cy="95410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&lt;</a:t>
            </a:r>
            <a:r>
              <a:rPr lang="en-US" altLang="zh-CN" sz="1400" dirty="0" err="1"/>
              <a:t>Lable</a:t>
            </a:r>
            <a:r>
              <a:rPr lang="en-US" altLang="zh-CN" sz="1400" dirty="0"/>
              <a:t>&gt;</a:t>
            </a:r>
            <a:r>
              <a:rPr lang="zh-CN" altLang="en-US" sz="1400" dirty="0"/>
              <a:t>编码</a:t>
            </a:r>
            <a:r>
              <a:rPr lang="en-US" altLang="zh-CN" sz="1400" dirty="0"/>
              <a:t>:</a:t>
            </a:r>
          </a:p>
          <a:p>
            <a:r>
              <a:rPr lang="en-US" altLang="zh-CN" sz="1400" dirty="0"/>
              <a:t>&lt;/Label&gt;</a:t>
            </a:r>
          </a:p>
          <a:p>
            <a:r>
              <a:rPr lang="en-US" altLang="zh-CN" sz="1400" dirty="0"/>
              <a:t>&lt;</a:t>
            </a:r>
            <a:r>
              <a:rPr lang="en-US" altLang="zh-CN" sz="1400" dirty="0" err="1"/>
              <a:t>TextBox</a:t>
            </a:r>
            <a:r>
              <a:rPr lang="en-US" altLang="zh-CN" sz="1400" dirty="0"/>
              <a:t>&gt;</a:t>
            </a:r>
            <a:r>
              <a:rPr lang="en-US" altLang="zh-CN" sz="1400" dirty="0" err="1"/>
              <a:t>abcd</a:t>
            </a:r>
            <a:endParaRPr lang="en-US" altLang="zh-CN" sz="1400" dirty="0"/>
          </a:p>
          <a:p>
            <a:r>
              <a:rPr lang="en-US" altLang="zh-CN" sz="1400" dirty="0"/>
              <a:t>&lt;</a:t>
            </a:r>
            <a:r>
              <a:rPr lang="en-US" altLang="zh-CN" sz="1400" dirty="0" err="1"/>
              <a:t>TextBox</a:t>
            </a:r>
            <a:r>
              <a:rPr lang="en-US" altLang="zh-CN" sz="1400" dirty="0"/>
              <a:t>&gt;</a:t>
            </a:r>
            <a:endParaRPr lang="zh-CN" altLang="en-US" sz="1400" dirty="0"/>
          </a:p>
        </p:txBody>
      </p:sp>
      <p:sp>
        <p:nvSpPr>
          <p:cNvPr id="18" name="对话气泡: 矩形 17">
            <a:extLst>
              <a:ext uri="{FF2B5EF4-FFF2-40B4-BE49-F238E27FC236}">
                <a16:creationId xmlns:a16="http://schemas.microsoft.com/office/drawing/2014/main" id="{B494C3A0-57FB-43A6-87D9-4C738839E126}"/>
              </a:ext>
            </a:extLst>
          </p:cNvPr>
          <p:cNvSpPr/>
          <p:nvPr/>
        </p:nvSpPr>
        <p:spPr>
          <a:xfrm>
            <a:off x="861391" y="5671931"/>
            <a:ext cx="1775792" cy="503583"/>
          </a:xfrm>
          <a:prstGeom prst="wedgeRectCallout">
            <a:avLst>
              <a:gd name="adj1" fmla="val -42475"/>
              <a:gd name="adj2" fmla="val -142763"/>
            </a:avLst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示例，实际用</a:t>
            </a:r>
            <a:r>
              <a:rPr lang="en-US" altLang="zh-CN" dirty="0"/>
              <a:t>json</a:t>
            </a:r>
            <a:r>
              <a:rPr lang="zh-CN" altLang="en-US" dirty="0"/>
              <a:t>格式传输</a:t>
            </a:r>
          </a:p>
        </p:txBody>
      </p:sp>
    </p:spTree>
    <p:extLst>
      <p:ext uri="{BB962C8B-B14F-4D97-AF65-F5344CB8AC3E}">
        <p14:creationId xmlns:p14="http://schemas.microsoft.com/office/powerpoint/2010/main" val="1725136933"/>
      </p:ext>
    </p:extLst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CD292BD-1F4D-44BA-93C2-69F0BD192D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Flex</a:t>
            </a:r>
            <a:r>
              <a:rPr lang="zh-CN" altLang="en-US" dirty="0"/>
              <a:t>运行界面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B56F08C-E6C9-44BB-8A65-192745DCC4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B70AF876-570C-4E47-AAFF-051E057668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713" y="1577009"/>
            <a:ext cx="11118574" cy="5280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650095"/>
      </p:ext>
    </p:extLst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C23CE27-4659-4AF1-B301-373FFF42CF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Flex</a:t>
            </a:r>
            <a:r>
              <a:rPr lang="zh-CN" altLang="en-US" dirty="0"/>
              <a:t>运行界面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766E09F-FFF1-4E7E-A230-D546F2E2EC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8FBAD72-D2DB-4B61-A30D-E3FE8940BD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330" y="1577009"/>
            <a:ext cx="11224591" cy="5142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985656"/>
      </p:ext>
    </p:extLst>
  </p:cSld>
  <p:clrMapOvr>
    <a:masterClrMapping/>
  </p:clrMapOvr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79A87E4-5472-460D-AAA4-874956107C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Flex</a:t>
            </a:r>
            <a:r>
              <a:rPr lang="zh-CN" altLang="en-US" dirty="0"/>
              <a:t>运行界面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611089D-0AD0-42C4-8734-D937B1906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BA08AB57-720E-4869-A72B-FB158A5404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330" y="1550504"/>
            <a:ext cx="11211339" cy="5307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573303"/>
      </p:ext>
    </p:extLst>
  </p:cSld>
  <p:clrMapOvr>
    <a:masterClrMapping/>
  </p:clrMapOvr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77DF5BD-AD7B-4D2B-BD19-663048E3AD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Flex</a:t>
            </a:r>
            <a:r>
              <a:rPr lang="zh-CN" altLang="en-US" dirty="0"/>
              <a:t>运行界面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C317AB8-3430-4DCC-98C0-00199AA141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27F91B6D-CB6D-4D7B-A07D-BD57CA1BC9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079" y="1563757"/>
            <a:ext cx="11211338" cy="5294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791819"/>
      </p:ext>
    </p:extLst>
  </p:cSld>
  <p:clrMapOvr>
    <a:masterClrMapping/>
  </p:clrMapOvr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1DE954B-C671-48AB-8536-53901F2CD2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Flex</a:t>
            </a:r>
            <a:r>
              <a:rPr lang="zh-CN" altLang="en-US" dirty="0"/>
              <a:t>版本下一步工作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15CD0FD-B657-405A-BB60-A8FE876F2A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修复</a:t>
            </a:r>
            <a:r>
              <a:rPr lang="en-US" altLang="zh-CN" dirty="0" err="1"/>
              <a:t>RadioButton</a:t>
            </a:r>
            <a:r>
              <a:rPr lang="zh-CN" altLang="en-US" dirty="0"/>
              <a:t>显示的</a:t>
            </a:r>
            <a:r>
              <a:rPr lang="en-US" altLang="zh-CN" dirty="0"/>
              <a:t>Bug</a:t>
            </a:r>
          </a:p>
          <a:p>
            <a:r>
              <a:rPr lang="zh-CN" altLang="en-US" dirty="0"/>
              <a:t>尝试不同风格的显示效果</a:t>
            </a:r>
            <a:endParaRPr lang="en-US" altLang="zh-CN" dirty="0"/>
          </a:p>
          <a:p>
            <a:r>
              <a:rPr lang="zh-CN" altLang="en-US" dirty="0"/>
              <a:t>将</a:t>
            </a:r>
            <a:r>
              <a:rPr lang="en-US" altLang="zh-CN" dirty="0"/>
              <a:t>Flex</a:t>
            </a:r>
            <a:r>
              <a:rPr lang="zh-CN" altLang="en-US" dirty="0"/>
              <a:t>封装为</a:t>
            </a:r>
            <a:r>
              <a:rPr lang="en-US" altLang="zh-CN" dirty="0"/>
              <a:t>JS</a:t>
            </a:r>
            <a:r>
              <a:rPr lang="zh-CN" altLang="en-US" dirty="0"/>
              <a:t>调用的标准显示库，</a:t>
            </a:r>
            <a:r>
              <a:rPr lang="en-US" altLang="zh-CN" dirty="0"/>
              <a:t>JS</a:t>
            </a:r>
            <a:r>
              <a:rPr lang="zh-CN" altLang="en-US" dirty="0"/>
              <a:t>负责交互，而</a:t>
            </a:r>
            <a:r>
              <a:rPr lang="en-US" altLang="zh-CN" dirty="0"/>
              <a:t>Flex</a:t>
            </a:r>
            <a:r>
              <a:rPr lang="zh-CN" altLang="en-US" dirty="0"/>
              <a:t>负责界面渲染</a:t>
            </a:r>
          </a:p>
        </p:txBody>
      </p:sp>
    </p:spTree>
    <p:extLst>
      <p:ext uri="{BB962C8B-B14F-4D97-AF65-F5344CB8AC3E}">
        <p14:creationId xmlns:p14="http://schemas.microsoft.com/office/powerpoint/2010/main" val="4103786567"/>
      </p:ext>
    </p:extLst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253DC50-D7EE-4519-8D0B-538F895A37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Flex</a:t>
            </a:r>
            <a:r>
              <a:rPr lang="zh-CN" altLang="en-US" dirty="0"/>
              <a:t>作为组件显示的优点与缺点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F227540-2B70-460C-8224-E02CA1D6BF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优点是界面比较美观，具有良好的定制性</a:t>
            </a:r>
            <a:endParaRPr lang="en-US" altLang="zh-CN" dirty="0"/>
          </a:p>
          <a:p>
            <a:r>
              <a:rPr lang="zh-CN" altLang="en-US" dirty="0"/>
              <a:t>相对专业的</a:t>
            </a:r>
            <a:r>
              <a:rPr lang="en-US" altLang="zh-CN" dirty="0"/>
              <a:t>IDE</a:t>
            </a:r>
            <a:r>
              <a:rPr lang="zh-CN" altLang="en-US" dirty="0"/>
              <a:t>支持</a:t>
            </a:r>
            <a:endParaRPr lang="en-US" altLang="zh-CN" dirty="0"/>
          </a:p>
          <a:p>
            <a:r>
              <a:rPr lang="zh-CN" altLang="en-US" dirty="0"/>
              <a:t>缺点</a:t>
            </a:r>
            <a:r>
              <a:rPr lang="en-US" altLang="zh-CN" dirty="0"/>
              <a:t>1</a:t>
            </a:r>
            <a:r>
              <a:rPr lang="zh-CN" altLang="en-US" dirty="0"/>
              <a:t>：依赖</a:t>
            </a:r>
            <a:r>
              <a:rPr lang="en-US" altLang="zh-CN" dirty="0"/>
              <a:t>Flash</a:t>
            </a:r>
            <a:r>
              <a:rPr lang="zh-CN" altLang="en-US" dirty="0"/>
              <a:t>插件支持，</a:t>
            </a:r>
            <a:r>
              <a:rPr lang="en-US" altLang="zh-CN" dirty="0"/>
              <a:t>chrome</a:t>
            </a:r>
            <a:r>
              <a:rPr lang="zh-CN" altLang="en-US" dirty="0"/>
              <a:t>将于</a:t>
            </a:r>
            <a:r>
              <a:rPr lang="en-US" altLang="zh-CN" dirty="0"/>
              <a:t>2020</a:t>
            </a:r>
            <a:r>
              <a:rPr lang="zh-CN" altLang="en-US" dirty="0"/>
              <a:t>年</a:t>
            </a:r>
            <a:r>
              <a:rPr lang="en-US" altLang="zh-CN" dirty="0"/>
              <a:t>12</a:t>
            </a:r>
            <a:r>
              <a:rPr lang="zh-CN" altLang="en-US" dirty="0"/>
              <a:t>月停用</a:t>
            </a:r>
            <a:endParaRPr lang="en-US" altLang="zh-CN" dirty="0"/>
          </a:p>
          <a:p>
            <a:r>
              <a:rPr lang="zh-CN" altLang="en-US" dirty="0"/>
              <a:t>缺点</a:t>
            </a:r>
            <a:r>
              <a:rPr lang="en-US" altLang="zh-CN" dirty="0"/>
              <a:t>2</a:t>
            </a:r>
            <a:r>
              <a:rPr lang="zh-CN" altLang="en-US" dirty="0"/>
              <a:t>：开发难度比较大，对开发人员要求比较高</a:t>
            </a:r>
            <a:endParaRPr lang="en-US" altLang="zh-CN" dirty="0"/>
          </a:p>
          <a:p>
            <a:r>
              <a:rPr lang="zh-CN" altLang="en-US" dirty="0"/>
              <a:t>缺点</a:t>
            </a:r>
            <a:r>
              <a:rPr lang="en-US" altLang="zh-CN" dirty="0"/>
              <a:t>3</a:t>
            </a:r>
            <a:r>
              <a:rPr lang="zh-CN" altLang="en-US" dirty="0"/>
              <a:t>：</a:t>
            </a:r>
            <a:r>
              <a:rPr lang="en-US" altLang="zh-CN" dirty="0"/>
              <a:t>Flex Builder</a:t>
            </a:r>
            <a:r>
              <a:rPr lang="zh-CN" altLang="en-US" dirty="0"/>
              <a:t>需要购买才能使用，价格较高</a:t>
            </a:r>
          </a:p>
        </p:txBody>
      </p:sp>
    </p:spTree>
    <p:extLst>
      <p:ext uri="{BB962C8B-B14F-4D97-AF65-F5344CB8AC3E}">
        <p14:creationId xmlns:p14="http://schemas.microsoft.com/office/powerpoint/2010/main" val="1773257821"/>
      </p:ext>
    </p:extLst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211D125-F870-4B94-9946-695E6290AD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目录</a:t>
            </a:r>
          </a:p>
        </p:txBody>
      </p:sp>
      <p:sp>
        <p:nvSpPr>
          <p:cNvPr id="6" name="箭头: 五边形 5">
            <a:extLst>
              <a:ext uri="{FF2B5EF4-FFF2-40B4-BE49-F238E27FC236}">
                <a16:creationId xmlns:a16="http://schemas.microsoft.com/office/drawing/2014/main" id="{3387E899-878E-4BED-A4A8-D83B971A76BF}"/>
              </a:ext>
            </a:extLst>
          </p:cNvPr>
          <p:cNvSpPr/>
          <p:nvPr/>
        </p:nvSpPr>
        <p:spPr>
          <a:xfrm>
            <a:off x="5247859" y="3269122"/>
            <a:ext cx="4823791" cy="377772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dirty="0"/>
              <a:t>浏览器上动态界面绘制的技术讨论</a:t>
            </a:r>
          </a:p>
        </p:txBody>
      </p:sp>
      <p:sp>
        <p:nvSpPr>
          <p:cNvPr id="7" name="箭头: 五边形 6">
            <a:extLst>
              <a:ext uri="{FF2B5EF4-FFF2-40B4-BE49-F238E27FC236}">
                <a16:creationId xmlns:a16="http://schemas.microsoft.com/office/drawing/2014/main" id="{B7466BCD-0621-4940-8D48-1CFE2B04DE13}"/>
              </a:ext>
            </a:extLst>
          </p:cNvPr>
          <p:cNvSpPr/>
          <p:nvPr/>
        </p:nvSpPr>
        <p:spPr>
          <a:xfrm>
            <a:off x="5247856" y="3733703"/>
            <a:ext cx="4823791" cy="377772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/>
              <a:t>WebDW</a:t>
            </a:r>
            <a:r>
              <a:rPr lang="zh-CN" altLang="en-US" sz="2000" dirty="0"/>
              <a:t>的技术架构说明</a:t>
            </a:r>
          </a:p>
        </p:txBody>
      </p:sp>
      <p:sp>
        <p:nvSpPr>
          <p:cNvPr id="9" name="箭头: 五边形 8">
            <a:extLst>
              <a:ext uri="{FF2B5EF4-FFF2-40B4-BE49-F238E27FC236}">
                <a16:creationId xmlns:a16="http://schemas.microsoft.com/office/drawing/2014/main" id="{6EE71305-92FE-40AC-95D6-311BE2493003}"/>
              </a:ext>
            </a:extLst>
          </p:cNvPr>
          <p:cNvSpPr/>
          <p:nvPr/>
        </p:nvSpPr>
        <p:spPr>
          <a:xfrm>
            <a:off x="5247856" y="4307619"/>
            <a:ext cx="4823791" cy="377772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 err="1"/>
              <a:t>WebDW</a:t>
            </a:r>
            <a:r>
              <a:rPr lang="en-US" altLang="zh-CN" sz="2000" dirty="0"/>
              <a:t> GWT</a:t>
            </a:r>
            <a:r>
              <a:rPr lang="zh-CN" altLang="en-US" sz="2000" dirty="0"/>
              <a:t>客户端的的设计实现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DC80E9D3-7A74-44D2-AC48-D203522D7E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825" y="2398643"/>
            <a:ext cx="4098386" cy="4373217"/>
          </a:xfrm>
          <a:prstGeom prst="rect">
            <a:avLst/>
          </a:prstGeom>
        </p:spPr>
      </p:pic>
      <p:sp>
        <p:nvSpPr>
          <p:cNvPr id="16" name="箭头: 五边形 15">
            <a:extLst>
              <a:ext uri="{FF2B5EF4-FFF2-40B4-BE49-F238E27FC236}">
                <a16:creationId xmlns:a16="http://schemas.microsoft.com/office/drawing/2014/main" id="{943FBED8-F421-4979-A34E-64AF6F7F4917}"/>
              </a:ext>
            </a:extLst>
          </p:cNvPr>
          <p:cNvSpPr/>
          <p:nvPr/>
        </p:nvSpPr>
        <p:spPr>
          <a:xfrm>
            <a:off x="5824325" y="4761647"/>
            <a:ext cx="4823791" cy="284339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/>
              <a:t>GWT</a:t>
            </a:r>
            <a:r>
              <a:rPr lang="zh-CN" altLang="en-US" dirty="0"/>
              <a:t>客户端的总体</a:t>
            </a:r>
            <a:r>
              <a:rPr lang="en-US" altLang="zh-CN" dirty="0"/>
              <a:t>IPO</a:t>
            </a:r>
            <a:endParaRPr lang="zh-CN" altLang="en-US" dirty="0"/>
          </a:p>
        </p:txBody>
      </p:sp>
      <p:sp>
        <p:nvSpPr>
          <p:cNvPr id="17" name="箭头: 五边形 16">
            <a:extLst>
              <a:ext uri="{FF2B5EF4-FFF2-40B4-BE49-F238E27FC236}">
                <a16:creationId xmlns:a16="http://schemas.microsoft.com/office/drawing/2014/main" id="{4235650D-5454-40A4-97A6-ADA649E86BCE}"/>
              </a:ext>
            </a:extLst>
          </p:cNvPr>
          <p:cNvSpPr/>
          <p:nvPr/>
        </p:nvSpPr>
        <p:spPr>
          <a:xfrm>
            <a:off x="5824322" y="5143382"/>
            <a:ext cx="4823791" cy="284339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/>
              <a:t>GWT</a:t>
            </a:r>
            <a:r>
              <a:rPr lang="zh-CN" altLang="en-US" dirty="0"/>
              <a:t>客户端的技术选型</a:t>
            </a:r>
          </a:p>
        </p:txBody>
      </p:sp>
      <p:sp>
        <p:nvSpPr>
          <p:cNvPr id="18" name="箭头: 五边形 17">
            <a:extLst>
              <a:ext uri="{FF2B5EF4-FFF2-40B4-BE49-F238E27FC236}">
                <a16:creationId xmlns:a16="http://schemas.microsoft.com/office/drawing/2014/main" id="{E288B6CD-A900-4896-BD20-4AF20E8800FE}"/>
              </a:ext>
            </a:extLst>
          </p:cNvPr>
          <p:cNvSpPr/>
          <p:nvPr/>
        </p:nvSpPr>
        <p:spPr>
          <a:xfrm>
            <a:off x="5824321" y="5548639"/>
            <a:ext cx="4823791" cy="284339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/>
              <a:t>GWT</a:t>
            </a:r>
            <a:r>
              <a:rPr lang="zh-CN" altLang="en-US" dirty="0"/>
              <a:t>客户端具体实现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425EBA9-C366-472C-973E-95BD1C709E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9981" y="531145"/>
            <a:ext cx="1755635" cy="1755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858873"/>
      </p:ext>
    </p:extLst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32EA76D-D375-4EA7-BADB-3BB31CBB19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Flex</a:t>
            </a:r>
            <a:r>
              <a:rPr lang="zh-CN" altLang="en-US" dirty="0"/>
              <a:t>界面绘图总体</a:t>
            </a:r>
            <a:r>
              <a:rPr lang="en-US" altLang="zh-CN" dirty="0"/>
              <a:t>IPO</a:t>
            </a:r>
            <a:endParaRPr lang="zh-CN" altLang="en-US" dirty="0"/>
          </a:p>
        </p:txBody>
      </p:sp>
      <p:sp>
        <p:nvSpPr>
          <p:cNvPr id="4" name="流程图: 多文档 3">
            <a:extLst>
              <a:ext uri="{FF2B5EF4-FFF2-40B4-BE49-F238E27FC236}">
                <a16:creationId xmlns:a16="http://schemas.microsoft.com/office/drawing/2014/main" id="{191ED3E2-1B72-4DA8-B706-0574F371D63C}"/>
              </a:ext>
            </a:extLst>
          </p:cNvPr>
          <p:cNvSpPr/>
          <p:nvPr/>
        </p:nvSpPr>
        <p:spPr>
          <a:xfrm>
            <a:off x="1417983" y="3193774"/>
            <a:ext cx="1696278" cy="901148"/>
          </a:xfrm>
          <a:prstGeom prst="flowChartMultidocumen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界面元素定义模型</a:t>
            </a:r>
          </a:p>
        </p:txBody>
      </p:sp>
      <p:sp>
        <p:nvSpPr>
          <p:cNvPr id="5" name="流程图: 可选过程 4">
            <a:extLst>
              <a:ext uri="{FF2B5EF4-FFF2-40B4-BE49-F238E27FC236}">
                <a16:creationId xmlns:a16="http://schemas.microsoft.com/office/drawing/2014/main" id="{D0AEE95E-39F9-42D4-91D9-C08FFAF34BFC}"/>
              </a:ext>
            </a:extLst>
          </p:cNvPr>
          <p:cNvSpPr/>
          <p:nvPr/>
        </p:nvSpPr>
        <p:spPr>
          <a:xfrm>
            <a:off x="4028661" y="2928178"/>
            <a:ext cx="2279374" cy="1431235"/>
          </a:xfrm>
          <a:prstGeom prst="flowChartAlternateProces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GWT</a:t>
            </a:r>
            <a:r>
              <a:rPr lang="zh-CN" altLang="en-US" dirty="0"/>
              <a:t>动态界面渲染</a:t>
            </a:r>
          </a:p>
        </p:txBody>
      </p:sp>
      <p:sp>
        <p:nvSpPr>
          <p:cNvPr id="6" name="流程图: 过程 5">
            <a:extLst>
              <a:ext uri="{FF2B5EF4-FFF2-40B4-BE49-F238E27FC236}">
                <a16:creationId xmlns:a16="http://schemas.microsoft.com/office/drawing/2014/main" id="{86EBA51F-CF10-4A3E-A4E2-10F91606D083}"/>
              </a:ext>
            </a:extLst>
          </p:cNvPr>
          <p:cNvSpPr/>
          <p:nvPr/>
        </p:nvSpPr>
        <p:spPr>
          <a:xfrm>
            <a:off x="7222435" y="2451653"/>
            <a:ext cx="4002155" cy="2941982"/>
          </a:xfrm>
          <a:prstGeom prst="flowChartProcess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7" name="连接符: 肘形 6">
            <a:extLst>
              <a:ext uri="{FF2B5EF4-FFF2-40B4-BE49-F238E27FC236}">
                <a16:creationId xmlns:a16="http://schemas.microsoft.com/office/drawing/2014/main" id="{B9C302AE-9817-48FC-BBD1-A942A755981E}"/>
              </a:ext>
            </a:extLst>
          </p:cNvPr>
          <p:cNvCxnSpPr>
            <a:stCxn id="4" idx="3"/>
            <a:endCxn id="5" idx="1"/>
          </p:cNvCxnSpPr>
          <p:nvPr/>
        </p:nvCxnSpPr>
        <p:spPr>
          <a:xfrm flipV="1">
            <a:off x="3114261" y="3643796"/>
            <a:ext cx="914400" cy="552"/>
          </a:xfrm>
          <a:prstGeom prst="bentConnector3">
            <a:avLst/>
          </a:prstGeom>
          <a:ln w="381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连接符: 肘形 7">
            <a:extLst>
              <a:ext uri="{FF2B5EF4-FFF2-40B4-BE49-F238E27FC236}">
                <a16:creationId xmlns:a16="http://schemas.microsoft.com/office/drawing/2014/main" id="{89D5BFFE-4E0E-41DE-B349-343ED55B1137}"/>
              </a:ext>
            </a:extLst>
          </p:cNvPr>
          <p:cNvCxnSpPr>
            <a:cxnSpLocks/>
            <a:stCxn id="5" idx="3"/>
            <a:endCxn id="6" idx="1"/>
          </p:cNvCxnSpPr>
          <p:nvPr/>
        </p:nvCxnSpPr>
        <p:spPr>
          <a:xfrm>
            <a:off x="6308035" y="3643796"/>
            <a:ext cx="914400" cy="278848"/>
          </a:xfrm>
          <a:prstGeom prst="bentConnector3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id="{27F13769-2318-402E-8929-249061C492AF}"/>
              </a:ext>
            </a:extLst>
          </p:cNvPr>
          <p:cNvSpPr/>
          <p:nvPr/>
        </p:nvSpPr>
        <p:spPr>
          <a:xfrm>
            <a:off x="8998226" y="2736574"/>
            <a:ext cx="1510748" cy="4572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err="1">
                <a:solidFill>
                  <a:schemeClr val="accent5"/>
                </a:solidFill>
              </a:rPr>
              <a:t>abcd</a:t>
            </a:r>
            <a:endParaRPr lang="zh-CN" altLang="en-US" dirty="0">
              <a:solidFill>
                <a:schemeClr val="accent5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3780B195-7A78-4F4F-88D5-2C5B78034C9D}"/>
              </a:ext>
            </a:extLst>
          </p:cNvPr>
          <p:cNvSpPr/>
          <p:nvPr/>
        </p:nvSpPr>
        <p:spPr>
          <a:xfrm>
            <a:off x="8998226" y="3405809"/>
            <a:ext cx="1934817" cy="42241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379BC195-B9B7-4930-ADF7-D21F51F8A18F}"/>
              </a:ext>
            </a:extLst>
          </p:cNvPr>
          <p:cNvSpPr/>
          <p:nvPr/>
        </p:nvSpPr>
        <p:spPr>
          <a:xfrm>
            <a:off x="8998226" y="4040255"/>
            <a:ext cx="1934817" cy="42241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51972EE4-C4BB-4A27-B26D-71D0C8FEFD35}"/>
              </a:ext>
            </a:extLst>
          </p:cNvPr>
          <p:cNvSpPr/>
          <p:nvPr/>
        </p:nvSpPr>
        <p:spPr>
          <a:xfrm>
            <a:off x="7646504" y="2736575"/>
            <a:ext cx="1060174" cy="4571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编码：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6A9D300-7902-456A-AC76-043B690DDE4D}"/>
              </a:ext>
            </a:extLst>
          </p:cNvPr>
          <p:cNvSpPr/>
          <p:nvPr/>
        </p:nvSpPr>
        <p:spPr>
          <a:xfrm>
            <a:off x="7646504" y="3415195"/>
            <a:ext cx="1060174" cy="4571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名称：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EC801C6A-5B80-4BE1-84BD-09259BDAEA64}"/>
              </a:ext>
            </a:extLst>
          </p:cNvPr>
          <p:cNvSpPr/>
          <p:nvPr/>
        </p:nvSpPr>
        <p:spPr>
          <a:xfrm>
            <a:off x="7659757" y="4058475"/>
            <a:ext cx="1060174" cy="4571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职务：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15" name="等腰三角形 14">
            <a:extLst>
              <a:ext uri="{FF2B5EF4-FFF2-40B4-BE49-F238E27FC236}">
                <a16:creationId xmlns:a16="http://schemas.microsoft.com/office/drawing/2014/main" id="{EE73C9EF-8244-4C73-84E7-30E787BE12B9}"/>
              </a:ext>
            </a:extLst>
          </p:cNvPr>
          <p:cNvSpPr/>
          <p:nvPr/>
        </p:nvSpPr>
        <p:spPr>
          <a:xfrm rot="10800000">
            <a:off x="10581861" y="4040254"/>
            <a:ext cx="331304" cy="367744"/>
          </a:xfrm>
          <a:prstGeom prst="triangle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D867DEBA-3EB4-4DD8-9858-6D52D0250E82}"/>
              </a:ext>
            </a:extLst>
          </p:cNvPr>
          <p:cNvSpPr/>
          <p:nvPr/>
        </p:nvSpPr>
        <p:spPr>
          <a:xfrm>
            <a:off x="8719931" y="4823792"/>
            <a:ext cx="1275949" cy="42241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保存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62EF5CE-6D29-4C79-84A1-A769BD362FCC}"/>
              </a:ext>
            </a:extLst>
          </p:cNvPr>
          <p:cNvSpPr txBox="1"/>
          <p:nvPr/>
        </p:nvSpPr>
        <p:spPr>
          <a:xfrm>
            <a:off x="967409" y="4251460"/>
            <a:ext cx="2305878" cy="95410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&lt;</a:t>
            </a:r>
            <a:r>
              <a:rPr lang="en-US" altLang="zh-CN" sz="1400" dirty="0" err="1"/>
              <a:t>Lable</a:t>
            </a:r>
            <a:r>
              <a:rPr lang="en-US" altLang="zh-CN" sz="1400" dirty="0"/>
              <a:t>&gt;</a:t>
            </a:r>
            <a:r>
              <a:rPr lang="zh-CN" altLang="en-US" sz="1400" dirty="0"/>
              <a:t>编码</a:t>
            </a:r>
            <a:r>
              <a:rPr lang="en-US" altLang="zh-CN" sz="1400" dirty="0"/>
              <a:t>:</a:t>
            </a:r>
          </a:p>
          <a:p>
            <a:r>
              <a:rPr lang="en-US" altLang="zh-CN" sz="1400" dirty="0"/>
              <a:t>&lt;/Label&gt;</a:t>
            </a:r>
          </a:p>
          <a:p>
            <a:r>
              <a:rPr lang="en-US" altLang="zh-CN" sz="1400" dirty="0"/>
              <a:t>&lt;</a:t>
            </a:r>
            <a:r>
              <a:rPr lang="en-US" altLang="zh-CN" sz="1400" dirty="0" err="1"/>
              <a:t>TextBox</a:t>
            </a:r>
            <a:r>
              <a:rPr lang="en-US" altLang="zh-CN" sz="1400" dirty="0"/>
              <a:t>&gt;</a:t>
            </a:r>
            <a:r>
              <a:rPr lang="en-US" altLang="zh-CN" sz="1400" dirty="0" err="1"/>
              <a:t>abcd</a:t>
            </a:r>
            <a:endParaRPr lang="en-US" altLang="zh-CN" sz="1400" dirty="0"/>
          </a:p>
          <a:p>
            <a:r>
              <a:rPr lang="en-US" altLang="zh-CN" sz="1400" dirty="0"/>
              <a:t>&lt;</a:t>
            </a:r>
            <a:r>
              <a:rPr lang="en-US" altLang="zh-CN" sz="1400" dirty="0" err="1"/>
              <a:t>TextBox</a:t>
            </a:r>
            <a:r>
              <a:rPr lang="en-US" altLang="zh-CN" sz="1400" dirty="0"/>
              <a:t>&gt;</a:t>
            </a:r>
            <a:endParaRPr lang="zh-CN" altLang="en-US" sz="1400" dirty="0"/>
          </a:p>
        </p:txBody>
      </p:sp>
      <p:sp>
        <p:nvSpPr>
          <p:cNvPr id="18" name="对话气泡: 矩形 17">
            <a:extLst>
              <a:ext uri="{FF2B5EF4-FFF2-40B4-BE49-F238E27FC236}">
                <a16:creationId xmlns:a16="http://schemas.microsoft.com/office/drawing/2014/main" id="{B494C3A0-57FB-43A6-87D9-4C738839E126}"/>
              </a:ext>
            </a:extLst>
          </p:cNvPr>
          <p:cNvSpPr/>
          <p:nvPr/>
        </p:nvSpPr>
        <p:spPr>
          <a:xfrm>
            <a:off x="861391" y="5671931"/>
            <a:ext cx="1775792" cy="503583"/>
          </a:xfrm>
          <a:prstGeom prst="wedgeRectCallout">
            <a:avLst>
              <a:gd name="adj1" fmla="val -42475"/>
              <a:gd name="adj2" fmla="val -142763"/>
            </a:avLst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示例，实际用</a:t>
            </a:r>
            <a:r>
              <a:rPr lang="en-US" altLang="zh-CN" dirty="0"/>
              <a:t>json</a:t>
            </a:r>
            <a:r>
              <a:rPr lang="zh-CN" altLang="en-US" dirty="0"/>
              <a:t>格式传输</a:t>
            </a:r>
          </a:p>
        </p:txBody>
      </p:sp>
    </p:spTree>
    <p:extLst>
      <p:ext uri="{BB962C8B-B14F-4D97-AF65-F5344CB8AC3E}">
        <p14:creationId xmlns:p14="http://schemas.microsoft.com/office/powerpoint/2010/main" val="1213224555"/>
      </p:ext>
    </p:extLst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56052B-AD4F-4948-8547-6EFFCE924A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GWT</a:t>
            </a:r>
            <a:r>
              <a:rPr lang="zh-CN" altLang="en-US" dirty="0"/>
              <a:t>界面绘图和</a:t>
            </a:r>
            <a:r>
              <a:rPr lang="en-US" altLang="zh-CN" dirty="0"/>
              <a:t>VB</a:t>
            </a:r>
            <a:r>
              <a:rPr lang="zh-CN" altLang="en-US" dirty="0"/>
              <a:t>界面绘图的不同</a:t>
            </a:r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01DEDF10-85DD-43EC-AA81-80D30BDC14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6652472"/>
              </p:ext>
            </p:extLst>
          </p:nvPr>
        </p:nvGraphicFramePr>
        <p:xfrm>
          <a:off x="525668" y="2190659"/>
          <a:ext cx="11140664" cy="471193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785166">
                  <a:extLst>
                    <a:ext uri="{9D8B030D-6E8A-4147-A177-3AD203B41FA5}">
                      <a16:colId xmlns:a16="http://schemas.microsoft.com/office/drawing/2014/main" val="1394178739"/>
                    </a:ext>
                  </a:extLst>
                </a:gridCol>
                <a:gridCol w="2785166">
                  <a:extLst>
                    <a:ext uri="{9D8B030D-6E8A-4147-A177-3AD203B41FA5}">
                      <a16:colId xmlns:a16="http://schemas.microsoft.com/office/drawing/2014/main" val="2259098331"/>
                    </a:ext>
                  </a:extLst>
                </a:gridCol>
                <a:gridCol w="2785166">
                  <a:extLst>
                    <a:ext uri="{9D8B030D-6E8A-4147-A177-3AD203B41FA5}">
                      <a16:colId xmlns:a16="http://schemas.microsoft.com/office/drawing/2014/main" val="3663145152"/>
                    </a:ext>
                  </a:extLst>
                </a:gridCol>
                <a:gridCol w="2785166">
                  <a:extLst>
                    <a:ext uri="{9D8B030D-6E8A-4147-A177-3AD203B41FA5}">
                      <a16:colId xmlns:a16="http://schemas.microsoft.com/office/drawing/2014/main" val="1108914739"/>
                    </a:ext>
                  </a:extLst>
                </a:gridCol>
              </a:tblGrid>
              <a:tr h="300695">
                <a:tc>
                  <a:txBody>
                    <a:bodyPr/>
                    <a:lstStyle/>
                    <a:p>
                      <a:r>
                        <a:rPr lang="zh-CN" altLang="en-US" dirty="0"/>
                        <a:t>比较项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VB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GWT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备注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6664550"/>
                  </a:ext>
                </a:extLst>
              </a:tr>
              <a:tr h="877027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json</a:t>
                      </a:r>
                      <a:r>
                        <a:rPr lang="zh-CN" altLang="en-US" sz="1600" dirty="0"/>
                        <a:t>数据格式支持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标准的</a:t>
                      </a:r>
                      <a:r>
                        <a:rPr lang="en-US" altLang="zh-CN" sz="1600" dirty="0"/>
                        <a:t>VB</a:t>
                      </a:r>
                      <a:r>
                        <a:rPr lang="zh-CN" altLang="en-US" sz="1600" dirty="0"/>
                        <a:t>不支持</a:t>
                      </a:r>
                      <a:r>
                        <a:rPr lang="en-US" altLang="zh-CN" sz="1600" dirty="0"/>
                        <a:t>JSON</a:t>
                      </a:r>
                      <a:r>
                        <a:rPr lang="zh-CN" altLang="en-US" sz="1600" dirty="0"/>
                        <a:t>数据格式，因此需要引入</a:t>
                      </a:r>
                      <a:r>
                        <a:rPr lang="en-US" altLang="zh-CN" sz="1600" dirty="0"/>
                        <a:t>Script Controller</a:t>
                      </a:r>
                      <a:r>
                        <a:rPr lang="zh-CN" altLang="en-US" sz="1600" dirty="0"/>
                        <a:t>来进行解析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客户端采用</a:t>
                      </a:r>
                      <a:r>
                        <a:rPr lang="en-US" altLang="zh-CN" sz="1600" dirty="0" err="1"/>
                        <a:t>com.google.gwt</a:t>
                      </a:r>
                      <a:r>
                        <a:rPr lang="en-US" altLang="zh-CN" sz="1600" dirty="0"/>
                        <a:t>. </a:t>
                      </a:r>
                      <a:r>
                        <a:rPr lang="en-US" altLang="zh-CN" sz="1600" dirty="0" err="1"/>
                        <a:t>json.JSON</a:t>
                      </a:r>
                      <a:r>
                        <a:rPr lang="zh-CN" altLang="en-US" sz="1600" dirty="0"/>
                        <a:t>来支持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9654606"/>
                  </a:ext>
                </a:extLst>
              </a:tr>
              <a:tr h="476100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Ajax</a:t>
                      </a:r>
                      <a:r>
                        <a:rPr lang="zh-CN" altLang="en-US" sz="1600" dirty="0"/>
                        <a:t>后台服务调用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通过引入</a:t>
                      </a:r>
                      <a:r>
                        <a:rPr lang="en-US" altLang="zh-CN" sz="1600" dirty="0" err="1"/>
                        <a:t>XMLHTTPRequest</a:t>
                      </a:r>
                      <a:r>
                        <a:rPr lang="zh-CN" altLang="en-US" sz="1600" dirty="0"/>
                        <a:t>来调用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服务端采用</a:t>
                      </a:r>
                      <a:r>
                        <a:rPr lang="en-US" altLang="zh-CN" sz="1600" dirty="0" err="1"/>
                        <a:t>com.google.gwt</a:t>
                      </a:r>
                      <a:r>
                        <a:rPr lang="en-US" altLang="zh-CN" sz="1600" dirty="0"/>
                        <a:t>. </a:t>
                      </a:r>
                      <a:r>
                        <a:rPr lang="en-US" altLang="zh-CN" sz="1600" dirty="0" err="1"/>
                        <a:t>http.HTTP</a:t>
                      </a:r>
                      <a:r>
                        <a:rPr lang="zh-CN" altLang="en-US" sz="1600" dirty="0"/>
                        <a:t>包来支持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499117"/>
                  </a:ext>
                </a:extLst>
              </a:tr>
              <a:tr h="476100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界面元素渲染组件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</a:t>
                      </a:r>
                      <a:r>
                        <a:rPr lang="en-US" altLang="zh-CN" sz="1600" dirty="0"/>
                        <a:t>VB</a:t>
                      </a:r>
                      <a:r>
                        <a:rPr lang="zh-CN" altLang="en-US" sz="1600" dirty="0"/>
                        <a:t>标准库来提供支持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</a:t>
                      </a:r>
                      <a:r>
                        <a:rPr lang="en-US" altLang="zh-CN" sz="1600" dirty="0"/>
                        <a:t>GWT</a:t>
                      </a:r>
                      <a:r>
                        <a:rPr lang="zh-CN" altLang="en-US" sz="1600" dirty="0"/>
                        <a:t>标准</a:t>
                      </a:r>
                      <a:r>
                        <a:rPr lang="en-US" altLang="zh-CN" sz="1600" dirty="0"/>
                        <a:t>UI</a:t>
                      </a:r>
                      <a:r>
                        <a:rPr lang="zh-CN" altLang="en-US" sz="1600" dirty="0"/>
                        <a:t>库来支持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9306707"/>
                  </a:ext>
                </a:extLst>
              </a:tr>
              <a:tr h="676563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事件回调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通过自定义调用器实现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GWT</a:t>
                      </a:r>
                      <a:r>
                        <a:rPr lang="zh-CN" altLang="en-US" sz="1600" dirty="0"/>
                        <a:t>标准</a:t>
                      </a:r>
                      <a:r>
                        <a:rPr lang="en-US" altLang="zh-CN" sz="1600" dirty="0"/>
                        <a:t>UI</a:t>
                      </a:r>
                      <a:r>
                        <a:rPr lang="zh-CN" altLang="en-US" sz="1600" dirty="0"/>
                        <a:t>库支持事件回调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7722306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基本设计模式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面向对象，基于组件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面向对象，基于</a:t>
                      </a:r>
                      <a:r>
                        <a:rPr lang="en-US" altLang="zh-CN" sz="1600" dirty="0"/>
                        <a:t>JAVA</a:t>
                      </a:r>
                      <a:r>
                        <a:rPr lang="zh-CN" altLang="en-US" sz="1600" dirty="0"/>
                        <a:t>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8740640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二次封装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容易，可封装为</a:t>
                      </a:r>
                      <a:r>
                        <a:rPr lang="en-US" altLang="zh-CN" sz="1600" dirty="0"/>
                        <a:t>ActiveX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可封装为</a:t>
                      </a:r>
                      <a:r>
                        <a:rPr lang="en-US" altLang="zh-CN" sz="1600" dirty="0"/>
                        <a:t>GWT</a:t>
                      </a:r>
                      <a:r>
                        <a:rPr lang="zh-CN" altLang="en-US" sz="1600" dirty="0"/>
                        <a:t>标准</a:t>
                      </a:r>
                      <a:r>
                        <a:rPr lang="en-US" altLang="zh-CN" sz="1600" dirty="0"/>
                        <a:t>Widget</a:t>
                      </a:r>
                      <a:r>
                        <a:rPr lang="zh-CN" altLang="en-US" sz="1600" dirty="0"/>
                        <a:t>来复用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3206399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线程支持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单线程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多线程支持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GWT</a:t>
                      </a:r>
                      <a:r>
                        <a:rPr lang="zh-CN" altLang="en-US" sz="1600" dirty="0"/>
                        <a:t>切分为客户端与服务器端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46028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50272507"/>
      </p:ext>
    </p:extLst>
  </p:cSld>
  <p:clrMapOvr>
    <a:masterClrMapping/>
  </p:clrMapOvr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10E384D-2F3A-4D29-B77A-CB4B714D7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GWT</a:t>
            </a:r>
            <a:r>
              <a:rPr lang="zh-CN" altLang="en-US" dirty="0"/>
              <a:t>客户端的技术选型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1EC1856E-C0BB-43FA-AE5D-C679B030B760}"/>
              </a:ext>
            </a:extLst>
          </p:cNvPr>
          <p:cNvSpPr/>
          <p:nvPr/>
        </p:nvSpPr>
        <p:spPr>
          <a:xfrm>
            <a:off x="1249735" y="3641035"/>
            <a:ext cx="2001079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GWT</a:t>
            </a:r>
            <a:r>
              <a:rPr lang="zh-CN" altLang="en-US" dirty="0"/>
              <a:t>客户端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EA330AAB-27E2-4597-85A7-6AC42DC9EA3A}"/>
              </a:ext>
            </a:extLst>
          </p:cNvPr>
          <p:cNvSpPr/>
          <p:nvPr/>
        </p:nvSpPr>
        <p:spPr>
          <a:xfrm>
            <a:off x="4691270" y="2663687"/>
            <a:ext cx="1881808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后台服务器访问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251964A0-C5E1-45BE-884E-9A0F27E9C167}"/>
              </a:ext>
            </a:extLst>
          </p:cNvPr>
          <p:cNvSpPr/>
          <p:nvPr/>
        </p:nvSpPr>
        <p:spPr>
          <a:xfrm>
            <a:off x="4691270" y="3641035"/>
            <a:ext cx="1881808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Json</a:t>
            </a:r>
            <a:r>
              <a:rPr lang="zh-CN" altLang="en-US" dirty="0"/>
              <a:t>数据处理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32FBF30C-A669-4BBD-AFC0-C8BAC0070B9B}"/>
              </a:ext>
            </a:extLst>
          </p:cNvPr>
          <p:cNvSpPr/>
          <p:nvPr/>
        </p:nvSpPr>
        <p:spPr>
          <a:xfrm>
            <a:off x="4691270" y="4618383"/>
            <a:ext cx="1881808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界面组件渲染</a:t>
            </a:r>
          </a:p>
        </p:txBody>
      </p:sp>
      <p:cxnSp>
        <p:nvCxnSpPr>
          <p:cNvPr id="9" name="连接符: 肘形 8">
            <a:extLst>
              <a:ext uri="{FF2B5EF4-FFF2-40B4-BE49-F238E27FC236}">
                <a16:creationId xmlns:a16="http://schemas.microsoft.com/office/drawing/2014/main" id="{1E5E10E0-746C-4674-AF9B-59136B4F140D}"/>
              </a:ext>
            </a:extLst>
          </p:cNvPr>
          <p:cNvCxnSpPr>
            <a:cxnSpLocks/>
            <a:stCxn id="4" idx="3"/>
            <a:endCxn id="5" idx="1"/>
          </p:cNvCxnSpPr>
          <p:nvPr/>
        </p:nvCxnSpPr>
        <p:spPr>
          <a:xfrm flipV="1">
            <a:off x="3250814" y="3017169"/>
            <a:ext cx="1440456" cy="97734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连接符: 肘形 10">
            <a:extLst>
              <a:ext uri="{FF2B5EF4-FFF2-40B4-BE49-F238E27FC236}">
                <a16:creationId xmlns:a16="http://schemas.microsoft.com/office/drawing/2014/main" id="{E144E86E-D042-4B2D-8991-F420584ABD36}"/>
              </a:ext>
            </a:extLst>
          </p:cNvPr>
          <p:cNvCxnSpPr>
            <a:cxnSpLocks/>
            <a:stCxn id="4" idx="3"/>
            <a:endCxn id="6" idx="1"/>
          </p:cNvCxnSpPr>
          <p:nvPr/>
        </p:nvCxnSpPr>
        <p:spPr>
          <a:xfrm>
            <a:off x="3250814" y="3994517"/>
            <a:ext cx="1440456" cy="1270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连接符: 肘形 13">
            <a:extLst>
              <a:ext uri="{FF2B5EF4-FFF2-40B4-BE49-F238E27FC236}">
                <a16:creationId xmlns:a16="http://schemas.microsoft.com/office/drawing/2014/main" id="{A09076B1-784F-4D15-AF85-F47175207BF8}"/>
              </a:ext>
            </a:extLst>
          </p:cNvPr>
          <p:cNvCxnSpPr>
            <a:stCxn id="4" idx="3"/>
            <a:endCxn id="7" idx="1"/>
          </p:cNvCxnSpPr>
          <p:nvPr/>
        </p:nvCxnSpPr>
        <p:spPr>
          <a:xfrm>
            <a:off x="3250814" y="3994517"/>
            <a:ext cx="1440456" cy="97734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F15A1B7B-D5B4-4533-841E-18AACFD9ED1F}"/>
              </a:ext>
            </a:extLst>
          </p:cNvPr>
          <p:cNvSpPr/>
          <p:nvPr/>
        </p:nvSpPr>
        <p:spPr>
          <a:xfrm>
            <a:off x="7275444" y="2659360"/>
            <a:ext cx="1815548" cy="706964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GWT</a:t>
            </a:r>
            <a:r>
              <a:rPr lang="zh-CN" altLang="en-US" dirty="0"/>
              <a:t>的</a:t>
            </a:r>
            <a:r>
              <a:rPr lang="en-US" altLang="zh-CN" dirty="0"/>
              <a:t>HTTP</a:t>
            </a:r>
            <a:r>
              <a:rPr lang="zh-CN" altLang="en-US" dirty="0"/>
              <a:t>包</a:t>
            </a: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DC68D9A0-2DF4-4A33-95F3-7A49210120BA}"/>
              </a:ext>
            </a:extLst>
          </p:cNvPr>
          <p:cNvSpPr/>
          <p:nvPr/>
        </p:nvSpPr>
        <p:spPr>
          <a:xfrm>
            <a:off x="7275444" y="3638088"/>
            <a:ext cx="1815548" cy="706964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GWT</a:t>
            </a:r>
            <a:r>
              <a:rPr lang="zh-CN" altLang="en-US" dirty="0"/>
              <a:t>的</a:t>
            </a:r>
            <a:r>
              <a:rPr lang="en-US" altLang="zh-CN" dirty="0"/>
              <a:t>JSON</a:t>
            </a:r>
            <a:r>
              <a:rPr lang="zh-CN" altLang="en-US" dirty="0"/>
              <a:t>包</a:t>
            </a: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E73D0B11-4365-4651-BC8B-349BEB192678}"/>
              </a:ext>
            </a:extLst>
          </p:cNvPr>
          <p:cNvSpPr/>
          <p:nvPr/>
        </p:nvSpPr>
        <p:spPr>
          <a:xfrm>
            <a:off x="7275444" y="4616816"/>
            <a:ext cx="1815548" cy="706964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GWT</a:t>
            </a:r>
            <a:r>
              <a:rPr lang="zh-CN" altLang="en-US" dirty="0"/>
              <a:t>的</a:t>
            </a:r>
            <a:r>
              <a:rPr lang="en-US" altLang="zh-CN" dirty="0"/>
              <a:t>UI</a:t>
            </a:r>
            <a:r>
              <a:rPr lang="zh-CN" altLang="en-US" dirty="0"/>
              <a:t>标准库</a:t>
            </a:r>
          </a:p>
        </p:txBody>
      </p:sp>
      <p:cxnSp>
        <p:nvCxnSpPr>
          <p:cNvPr id="22" name="连接符: 肘形 21">
            <a:extLst>
              <a:ext uri="{FF2B5EF4-FFF2-40B4-BE49-F238E27FC236}">
                <a16:creationId xmlns:a16="http://schemas.microsoft.com/office/drawing/2014/main" id="{3C077168-06CD-4228-B306-A10832E340F3}"/>
              </a:ext>
            </a:extLst>
          </p:cNvPr>
          <p:cNvCxnSpPr>
            <a:stCxn id="5" idx="3"/>
            <a:endCxn id="18" idx="1"/>
          </p:cNvCxnSpPr>
          <p:nvPr/>
        </p:nvCxnSpPr>
        <p:spPr>
          <a:xfrm flipV="1">
            <a:off x="6573078" y="3012842"/>
            <a:ext cx="702366" cy="432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连接符: 肘形 23">
            <a:extLst>
              <a:ext uri="{FF2B5EF4-FFF2-40B4-BE49-F238E27FC236}">
                <a16:creationId xmlns:a16="http://schemas.microsoft.com/office/drawing/2014/main" id="{131580F3-AA18-4C03-A6CE-01CFE6444CE7}"/>
              </a:ext>
            </a:extLst>
          </p:cNvPr>
          <p:cNvCxnSpPr>
            <a:stCxn id="6" idx="3"/>
            <a:endCxn id="19" idx="1"/>
          </p:cNvCxnSpPr>
          <p:nvPr/>
        </p:nvCxnSpPr>
        <p:spPr>
          <a:xfrm flipV="1">
            <a:off x="6573078" y="3991570"/>
            <a:ext cx="702366" cy="294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连接符: 肘形 25">
            <a:extLst>
              <a:ext uri="{FF2B5EF4-FFF2-40B4-BE49-F238E27FC236}">
                <a16:creationId xmlns:a16="http://schemas.microsoft.com/office/drawing/2014/main" id="{07D3FF9F-7AB3-400B-9363-CF6FB9788FAB}"/>
              </a:ext>
            </a:extLst>
          </p:cNvPr>
          <p:cNvCxnSpPr>
            <a:stCxn id="7" idx="3"/>
            <a:endCxn id="20" idx="1"/>
          </p:cNvCxnSpPr>
          <p:nvPr/>
        </p:nvCxnSpPr>
        <p:spPr>
          <a:xfrm flipV="1">
            <a:off x="6573078" y="4970298"/>
            <a:ext cx="702366" cy="156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6E84D9C9-129C-4697-B63C-FFE5EC5D629D}"/>
              </a:ext>
            </a:extLst>
          </p:cNvPr>
          <p:cNvSpPr/>
          <p:nvPr/>
        </p:nvSpPr>
        <p:spPr>
          <a:xfrm>
            <a:off x="9674087" y="5685183"/>
            <a:ext cx="2107095" cy="331304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第三方标准代码</a:t>
            </a: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AC54502C-F872-4063-BC64-692EFCEF2B43}"/>
              </a:ext>
            </a:extLst>
          </p:cNvPr>
          <p:cNvSpPr/>
          <p:nvPr/>
        </p:nvSpPr>
        <p:spPr>
          <a:xfrm>
            <a:off x="9674086" y="5158128"/>
            <a:ext cx="2107095" cy="331304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GWT</a:t>
            </a:r>
            <a:r>
              <a:rPr lang="zh-CN" altLang="en-US" dirty="0"/>
              <a:t>标准类库</a:t>
            </a:r>
          </a:p>
        </p:txBody>
      </p:sp>
    </p:spTree>
    <p:extLst>
      <p:ext uri="{BB962C8B-B14F-4D97-AF65-F5344CB8AC3E}">
        <p14:creationId xmlns:p14="http://schemas.microsoft.com/office/powerpoint/2010/main" val="30837463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56052B-AD4F-4948-8547-6EFFCE924A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PB</a:t>
            </a:r>
            <a:r>
              <a:rPr lang="zh-CN" altLang="en-US" dirty="0"/>
              <a:t>界面绘图和</a:t>
            </a:r>
            <a:r>
              <a:rPr lang="en-US" altLang="zh-CN" dirty="0"/>
              <a:t>VB</a:t>
            </a:r>
            <a:r>
              <a:rPr lang="zh-CN" altLang="en-US" dirty="0"/>
              <a:t>界面绘图的不同</a:t>
            </a:r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01DEDF10-85DD-43EC-AA81-80D30BDC1487}"/>
              </a:ext>
            </a:extLst>
          </p:cNvPr>
          <p:cNvGraphicFramePr>
            <a:graphicFrameLocks noGrp="1"/>
          </p:cNvGraphicFramePr>
          <p:nvPr/>
        </p:nvGraphicFramePr>
        <p:xfrm>
          <a:off x="525668" y="2190659"/>
          <a:ext cx="11140664" cy="3894547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785166">
                  <a:extLst>
                    <a:ext uri="{9D8B030D-6E8A-4147-A177-3AD203B41FA5}">
                      <a16:colId xmlns:a16="http://schemas.microsoft.com/office/drawing/2014/main" val="1394178739"/>
                    </a:ext>
                  </a:extLst>
                </a:gridCol>
                <a:gridCol w="2785166">
                  <a:extLst>
                    <a:ext uri="{9D8B030D-6E8A-4147-A177-3AD203B41FA5}">
                      <a16:colId xmlns:a16="http://schemas.microsoft.com/office/drawing/2014/main" val="2259098331"/>
                    </a:ext>
                  </a:extLst>
                </a:gridCol>
                <a:gridCol w="2785166">
                  <a:extLst>
                    <a:ext uri="{9D8B030D-6E8A-4147-A177-3AD203B41FA5}">
                      <a16:colId xmlns:a16="http://schemas.microsoft.com/office/drawing/2014/main" val="3663145152"/>
                    </a:ext>
                  </a:extLst>
                </a:gridCol>
                <a:gridCol w="2785166">
                  <a:extLst>
                    <a:ext uri="{9D8B030D-6E8A-4147-A177-3AD203B41FA5}">
                      <a16:colId xmlns:a16="http://schemas.microsoft.com/office/drawing/2014/main" val="1108914739"/>
                    </a:ext>
                  </a:extLst>
                </a:gridCol>
              </a:tblGrid>
              <a:tr h="300695">
                <a:tc>
                  <a:txBody>
                    <a:bodyPr/>
                    <a:lstStyle/>
                    <a:p>
                      <a:r>
                        <a:rPr lang="zh-CN" altLang="en-US" dirty="0"/>
                        <a:t>比较项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VB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PB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备注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6664550"/>
                  </a:ext>
                </a:extLst>
              </a:tr>
              <a:tr h="877027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json</a:t>
                      </a:r>
                      <a:r>
                        <a:rPr lang="zh-CN" altLang="en-US" sz="1600" dirty="0"/>
                        <a:t>数据格式支持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标准的</a:t>
                      </a:r>
                      <a:r>
                        <a:rPr lang="en-US" altLang="zh-CN" sz="1600" dirty="0"/>
                        <a:t>VB</a:t>
                      </a:r>
                      <a:r>
                        <a:rPr lang="zh-CN" altLang="en-US" sz="1600" dirty="0"/>
                        <a:t>不支持</a:t>
                      </a:r>
                      <a:r>
                        <a:rPr lang="en-US" altLang="zh-CN" sz="1600" dirty="0"/>
                        <a:t>JSON</a:t>
                      </a:r>
                      <a:r>
                        <a:rPr lang="zh-CN" altLang="en-US" sz="1600" dirty="0"/>
                        <a:t>数据格式，因此需要引入</a:t>
                      </a:r>
                      <a:r>
                        <a:rPr lang="en-US" altLang="zh-CN" sz="1600" dirty="0"/>
                        <a:t>Script Controller</a:t>
                      </a:r>
                      <a:r>
                        <a:rPr lang="zh-CN" altLang="en-US" sz="1600" dirty="0"/>
                        <a:t>来进行解析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标准的</a:t>
                      </a:r>
                      <a:r>
                        <a:rPr lang="en-US" altLang="zh-CN" sz="1600" dirty="0"/>
                        <a:t>PB</a:t>
                      </a:r>
                      <a:r>
                        <a:rPr lang="zh-CN" altLang="en-US" sz="1600" dirty="0"/>
                        <a:t>也不支持</a:t>
                      </a:r>
                      <a:r>
                        <a:rPr lang="en-US" altLang="zh-CN" sz="1600" dirty="0"/>
                        <a:t>JSON</a:t>
                      </a:r>
                      <a:r>
                        <a:rPr lang="zh-CN" altLang="en-US" sz="1600" dirty="0"/>
                        <a:t>数据格式，因此需要引入新的对象定义来解析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9654606"/>
                  </a:ext>
                </a:extLst>
              </a:tr>
              <a:tr h="476100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Ajax</a:t>
                      </a:r>
                      <a:r>
                        <a:rPr lang="zh-CN" altLang="en-US" sz="1600" dirty="0"/>
                        <a:t>后台服务调用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通过引入</a:t>
                      </a:r>
                      <a:r>
                        <a:rPr lang="en-US" altLang="zh-CN" sz="1600" dirty="0" err="1"/>
                        <a:t>XMLHTTPRequest</a:t>
                      </a:r>
                      <a:r>
                        <a:rPr lang="zh-CN" altLang="en-US" sz="1600" dirty="0"/>
                        <a:t>来调用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通过使用内置</a:t>
                      </a:r>
                      <a:r>
                        <a:rPr lang="en-US" altLang="zh-CN" sz="1600" dirty="0" err="1"/>
                        <a:t>Inet</a:t>
                      </a:r>
                      <a:r>
                        <a:rPr lang="zh-CN" altLang="en-US" sz="1600" dirty="0"/>
                        <a:t>对象来支持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499117"/>
                  </a:ext>
                </a:extLst>
              </a:tr>
              <a:tr h="476100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界面元素渲染组件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</a:t>
                      </a:r>
                      <a:r>
                        <a:rPr lang="en-US" altLang="zh-CN" sz="1600" dirty="0"/>
                        <a:t>VB</a:t>
                      </a:r>
                      <a:r>
                        <a:rPr lang="zh-CN" altLang="en-US" sz="1600" dirty="0"/>
                        <a:t>标准库来提供支持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</a:t>
                      </a:r>
                      <a:r>
                        <a:rPr lang="en-US" altLang="zh-CN" sz="1600" dirty="0"/>
                        <a:t>PB</a:t>
                      </a:r>
                      <a:r>
                        <a:rPr lang="zh-CN" altLang="en-US" sz="1600" dirty="0"/>
                        <a:t>标准库来提供支持，部分元素需要进行二次封装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9306707"/>
                  </a:ext>
                </a:extLst>
              </a:tr>
              <a:tr h="676563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事件回调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通过自定义调用器实现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如果使用标准库则无法回调，事件回调需要使用自定义对象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7722306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基本设计模式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面向对象，基于组件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面向对象，基于组件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8740640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二次封装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容易，可封装为</a:t>
                      </a:r>
                      <a:r>
                        <a:rPr lang="en-US" altLang="zh-CN" sz="1600" dirty="0"/>
                        <a:t>ActiveX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容易，代码层次复用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32063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0994684"/>
      </p:ext>
    </p:extLst>
  </p:cSld>
  <p:clrMapOvr>
    <a:masterClrMapping/>
  </p:clrMapOvr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3416F1B-210E-411D-89C1-81886C7976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GWT </a:t>
            </a:r>
            <a:r>
              <a:rPr lang="en-US" altLang="zh-CN" dirty="0" err="1"/>
              <a:t>webdw</a:t>
            </a:r>
            <a:r>
              <a:rPr lang="zh-CN" altLang="en-US" dirty="0"/>
              <a:t>客户端设计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C6656595-D1D4-4E9F-B022-828FED24279E}"/>
              </a:ext>
            </a:extLst>
          </p:cNvPr>
          <p:cNvSpPr/>
          <p:nvPr/>
        </p:nvSpPr>
        <p:spPr>
          <a:xfrm>
            <a:off x="1154954" y="4090689"/>
            <a:ext cx="1613887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获取后台服务结果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A38A4FFB-3C68-4E4D-93C5-5700DE844F3C}"/>
              </a:ext>
            </a:extLst>
          </p:cNvPr>
          <p:cNvSpPr/>
          <p:nvPr/>
        </p:nvSpPr>
        <p:spPr>
          <a:xfrm>
            <a:off x="3175909" y="4090689"/>
            <a:ext cx="1501244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转换为</a:t>
            </a:r>
            <a:r>
              <a:rPr lang="en-US" altLang="zh-CN" dirty="0"/>
              <a:t>json</a:t>
            </a:r>
            <a:r>
              <a:rPr lang="zh-CN" altLang="en-US" dirty="0"/>
              <a:t>对象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38E989E1-C870-4E5F-859C-2B4DD292ABC4}"/>
              </a:ext>
            </a:extLst>
          </p:cNvPr>
          <p:cNvSpPr/>
          <p:nvPr/>
        </p:nvSpPr>
        <p:spPr>
          <a:xfrm>
            <a:off x="5084221" y="4056362"/>
            <a:ext cx="1501244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json</a:t>
            </a:r>
            <a:r>
              <a:rPr lang="zh-CN" altLang="en-US" dirty="0"/>
              <a:t>元素绘图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A48986DC-401B-4EAC-997F-222D758200A3}"/>
              </a:ext>
            </a:extLst>
          </p:cNvPr>
          <p:cNvSpPr/>
          <p:nvPr/>
        </p:nvSpPr>
        <p:spPr>
          <a:xfrm>
            <a:off x="7106046" y="2571752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标签绘制</a:t>
            </a: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11C8932E-90E8-4A6A-98C4-FF2D23290448}"/>
              </a:ext>
            </a:extLst>
          </p:cNvPr>
          <p:cNvSpPr/>
          <p:nvPr/>
        </p:nvSpPr>
        <p:spPr>
          <a:xfrm>
            <a:off x="7106046" y="3210754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文本框绘制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AFCC3644-4621-425F-A5FF-F233052F622A}"/>
              </a:ext>
            </a:extLst>
          </p:cNvPr>
          <p:cNvSpPr/>
          <p:nvPr/>
        </p:nvSpPr>
        <p:spPr>
          <a:xfrm>
            <a:off x="7106046" y="3849756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下拉框绘制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CD408DF7-E2C1-4135-86A8-D3A6C2844FBA}"/>
              </a:ext>
            </a:extLst>
          </p:cNvPr>
          <p:cNvSpPr/>
          <p:nvPr/>
        </p:nvSpPr>
        <p:spPr>
          <a:xfrm>
            <a:off x="7106046" y="4462852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选择框绘制</a:t>
            </a: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8BEFC094-50BD-42B5-9309-F6F1666FDEAB}"/>
              </a:ext>
            </a:extLst>
          </p:cNvPr>
          <p:cNvSpPr/>
          <p:nvPr/>
        </p:nvSpPr>
        <p:spPr>
          <a:xfrm>
            <a:off x="7106046" y="5102818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画板绘制</a:t>
            </a: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37EC8530-881C-4169-81A4-C47CB5424330}"/>
              </a:ext>
            </a:extLst>
          </p:cNvPr>
          <p:cNvSpPr/>
          <p:nvPr/>
        </p:nvSpPr>
        <p:spPr>
          <a:xfrm>
            <a:off x="9647585" y="5115606"/>
            <a:ext cx="1305339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单选钮绘制</a:t>
            </a:r>
          </a:p>
        </p:txBody>
      </p:sp>
      <p:cxnSp>
        <p:nvCxnSpPr>
          <p:cNvPr id="15" name="连接符: 肘形 14">
            <a:extLst>
              <a:ext uri="{FF2B5EF4-FFF2-40B4-BE49-F238E27FC236}">
                <a16:creationId xmlns:a16="http://schemas.microsoft.com/office/drawing/2014/main" id="{BBBD0D79-C5B2-47B3-B85B-11B275D893D5}"/>
              </a:ext>
            </a:extLst>
          </p:cNvPr>
          <p:cNvCxnSpPr>
            <a:stCxn id="5" idx="3"/>
            <a:endCxn id="6" idx="1"/>
          </p:cNvCxnSpPr>
          <p:nvPr/>
        </p:nvCxnSpPr>
        <p:spPr>
          <a:xfrm>
            <a:off x="2768841" y="4444171"/>
            <a:ext cx="407068" cy="1270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连接符: 肘形 16">
            <a:extLst>
              <a:ext uri="{FF2B5EF4-FFF2-40B4-BE49-F238E27FC236}">
                <a16:creationId xmlns:a16="http://schemas.microsoft.com/office/drawing/2014/main" id="{90E631E9-544B-43A2-B0E2-294A7CC6E66F}"/>
              </a:ext>
            </a:extLst>
          </p:cNvPr>
          <p:cNvCxnSpPr>
            <a:stCxn id="6" idx="3"/>
            <a:endCxn id="7" idx="1"/>
          </p:cNvCxnSpPr>
          <p:nvPr/>
        </p:nvCxnSpPr>
        <p:spPr>
          <a:xfrm flipV="1">
            <a:off x="4677153" y="4409844"/>
            <a:ext cx="407068" cy="3432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连接符: 肘形 18">
            <a:extLst>
              <a:ext uri="{FF2B5EF4-FFF2-40B4-BE49-F238E27FC236}">
                <a16:creationId xmlns:a16="http://schemas.microsoft.com/office/drawing/2014/main" id="{4D12F6CA-D756-4E14-AB90-F320B11A5F11}"/>
              </a:ext>
            </a:extLst>
          </p:cNvPr>
          <p:cNvCxnSpPr>
            <a:stCxn id="7" idx="3"/>
            <a:endCxn id="8" idx="1"/>
          </p:cNvCxnSpPr>
          <p:nvPr/>
        </p:nvCxnSpPr>
        <p:spPr>
          <a:xfrm flipV="1">
            <a:off x="6585465" y="2789998"/>
            <a:ext cx="520581" cy="1619846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连接符: 肘形 20">
            <a:extLst>
              <a:ext uri="{FF2B5EF4-FFF2-40B4-BE49-F238E27FC236}">
                <a16:creationId xmlns:a16="http://schemas.microsoft.com/office/drawing/2014/main" id="{65DE1B39-2FC2-418B-A365-8B82CB4DD561}"/>
              </a:ext>
            </a:extLst>
          </p:cNvPr>
          <p:cNvCxnSpPr>
            <a:stCxn id="7" idx="3"/>
            <a:endCxn id="9" idx="1"/>
          </p:cNvCxnSpPr>
          <p:nvPr/>
        </p:nvCxnSpPr>
        <p:spPr>
          <a:xfrm flipV="1">
            <a:off x="6585465" y="3429000"/>
            <a:ext cx="520581" cy="980844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连接符: 肘形 22">
            <a:extLst>
              <a:ext uri="{FF2B5EF4-FFF2-40B4-BE49-F238E27FC236}">
                <a16:creationId xmlns:a16="http://schemas.microsoft.com/office/drawing/2014/main" id="{3D28CFA7-F33A-4516-B5FB-B40AAD2F5B75}"/>
              </a:ext>
            </a:extLst>
          </p:cNvPr>
          <p:cNvCxnSpPr>
            <a:stCxn id="7" idx="3"/>
            <a:endCxn id="10" idx="1"/>
          </p:cNvCxnSpPr>
          <p:nvPr/>
        </p:nvCxnSpPr>
        <p:spPr>
          <a:xfrm flipV="1">
            <a:off x="6585465" y="4068002"/>
            <a:ext cx="520581" cy="341842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连接符: 肘形 24">
            <a:extLst>
              <a:ext uri="{FF2B5EF4-FFF2-40B4-BE49-F238E27FC236}">
                <a16:creationId xmlns:a16="http://schemas.microsoft.com/office/drawing/2014/main" id="{68C2A7F5-055D-48AA-AED8-D8E981CF6042}"/>
              </a:ext>
            </a:extLst>
          </p:cNvPr>
          <p:cNvCxnSpPr>
            <a:stCxn id="7" idx="3"/>
            <a:endCxn id="11" idx="1"/>
          </p:cNvCxnSpPr>
          <p:nvPr/>
        </p:nvCxnSpPr>
        <p:spPr>
          <a:xfrm>
            <a:off x="6585465" y="4409844"/>
            <a:ext cx="520581" cy="271254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连接符: 肘形 26">
            <a:extLst>
              <a:ext uri="{FF2B5EF4-FFF2-40B4-BE49-F238E27FC236}">
                <a16:creationId xmlns:a16="http://schemas.microsoft.com/office/drawing/2014/main" id="{99379954-FA6B-420E-B9C5-0F720898C842}"/>
              </a:ext>
            </a:extLst>
          </p:cNvPr>
          <p:cNvCxnSpPr>
            <a:stCxn id="7" idx="3"/>
            <a:endCxn id="12" idx="1"/>
          </p:cNvCxnSpPr>
          <p:nvPr/>
        </p:nvCxnSpPr>
        <p:spPr>
          <a:xfrm>
            <a:off x="6585465" y="4409844"/>
            <a:ext cx="520581" cy="91122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连接符: 肘形 28">
            <a:extLst>
              <a:ext uri="{FF2B5EF4-FFF2-40B4-BE49-F238E27FC236}">
                <a16:creationId xmlns:a16="http://schemas.microsoft.com/office/drawing/2014/main" id="{7599A06A-959F-46EF-8154-1C990BEA904E}"/>
              </a:ext>
            </a:extLst>
          </p:cNvPr>
          <p:cNvCxnSpPr>
            <a:stCxn id="12" idx="3"/>
            <a:endCxn id="13" idx="1"/>
          </p:cNvCxnSpPr>
          <p:nvPr/>
        </p:nvCxnSpPr>
        <p:spPr>
          <a:xfrm>
            <a:off x="9170508" y="5321064"/>
            <a:ext cx="477077" cy="1278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08576759"/>
      </p:ext>
    </p:extLst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77DF5BD-AD7B-4D2B-BD19-663048E3AD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GWT</a:t>
            </a:r>
            <a:r>
              <a:rPr lang="zh-CN" altLang="en-US" dirty="0"/>
              <a:t>运行界面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2196E04-E5E2-4657-A7C8-AD4343E6DC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4560" y="1381238"/>
            <a:ext cx="8682879" cy="5476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72295"/>
      </p:ext>
    </p:extLst>
  </p:cSld>
  <p:clrMapOvr>
    <a:masterClrMapping/>
  </p:clrMapOvr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1DE954B-C671-48AB-8536-53901F2CD2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GWT</a:t>
            </a:r>
            <a:r>
              <a:rPr lang="zh-CN" altLang="en-US" dirty="0"/>
              <a:t>版本下一步工作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15CD0FD-B657-405A-BB60-A8FE876F2A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多种编辑风格支持扩展</a:t>
            </a:r>
            <a:endParaRPr lang="en-US" altLang="zh-CN" dirty="0"/>
          </a:p>
          <a:p>
            <a:r>
              <a:rPr lang="zh-CN" altLang="en-US" dirty="0"/>
              <a:t>标准化</a:t>
            </a:r>
            <a:r>
              <a:rPr lang="en-US" altLang="zh-CN" dirty="0"/>
              <a:t>Widget</a:t>
            </a:r>
            <a:r>
              <a:rPr lang="zh-CN" altLang="en-US" dirty="0"/>
              <a:t>封装尝试</a:t>
            </a:r>
            <a:endParaRPr lang="en-US" altLang="zh-CN" dirty="0"/>
          </a:p>
          <a:p>
            <a:r>
              <a:rPr lang="zh-CN" altLang="en-US" dirty="0"/>
              <a:t>在实际项目中试用并扩展功能</a:t>
            </a:r>
          </a:p>
        </p:txBody>
      </p:sp>
    </p:spTree>
    <p:extLst>
      <p:ext uri="{BB962C8B-B14F-4D97-AF65-F5344CB8AC3E}">
        <p14:creationId xmlns:p14="http://schemas.microsoft.com/office/powerpoint/2010/main" val="265893232"/>
      </p:ext>
    </p:extLst>
  </p:cSld>
  <p:clrMapOvr>
    <a:masterClrMapping/>
  </p:clrMapOvr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211D125-F870-4B94-9946-695E6290AD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目录</a:t>
            </a:r>
          </a:p>
        </p:txBody>
      </p:sp>
      <p:sp>
        <p:nvSpPr>
          <p:cNvPr id="6" name="箭头: 五边形 5">
            <a:extLst>
              <a:ext uri="{FF2B5EF4-FFF2-40B4-BE49-F238E27FC236}">
                <a16:creationId xmlns:a16="http://schemas.microsoft.com/office/drawing/2014/main" id="{3387E899-878E-4BED-A4A8-D83B971A76BF}"/>
              </a:ext>
            </a:extLst>
          </p:cNvPr>
          <p:cNvSpPr/>
          <p:nvPr/>
        </p:nvSpPr>
        <p:spPr>
          <a:xfrm>
            <a:off x="5247859" y="3269122"/>
            <a:ext cx="4823791" cy="377772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dirty="0"/>
              <a:t>浏览器上动态界面绘制的技术讨论</a:t>
            </a:r>
          </a:p>
        </p:txBody>
      </p:sp>
      <p:sp>
        <p:nvSpPr>
          <p:cNvPr id="7" name="箭头: 五边形 6">
            <a:extLst>
              <a:ext uri="{FF2B5EF4-FFF2-40B4-BE49-F238E27FC236}">
                <a16:creationId xmlns:a16="http://schemas.microsoft.com/office/drawing/2014/main" id="{B7466BCD-0621-4940-8D48-1CFE2B04DE13}"/>
              </a:ext>
            </a:extLst>
          </p:cNvPr>
          <p:cNvSpPr/>
          <p:nvPr/>
        </p:nvSpPr>
        <p:spPr>
          <a:xfrm>
            <a:off x="5247856" y="3733703"/>
            <a:ext cx="4823791" cy="377772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/>
              <a:t>WebDW</a:t>
            </a:r>
            <a:r>
              <a:rPr lang="zh-CN" altLang="en-US" sz="2000" dirty="0"/>
              <a:t>的技术架构说明</a:t>
            </a:r>
          </a:p>
        </p:txBody>
      </p:sp>
      <p:sp>
        <p:nvSpPr>
          <p:cNvPr id="9" name="箭头: 五边形 8">
            <a:extLst>
              <a:ext uri="{FF2B5EF4-FFF2-40B4-BE49-F238E27FC236}">
                <a16:creationId xmlns:a16="http://schemas.microsoft.com/office/drawing/2014/main" id="{6EE71305-92FE-40AC-95D6-311BE2493003}"/>
              </a:ext>
            </a:extLst>
          </p:cNvPr>
          <p:cNvSpPr/>
          <p:nvPr/>
        </p:nvSpPr>
        <p:spPr>
          <a:xfrm>
            <a:off x="5247856" y="4307619"/>
            <a:ext cx="4823791" cy="377772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 err="1"/>
              <a:t>WebDW</a:t>
            </a:r>
            <a:r>
              <a:rPr lang="en-US" altLang="zh-CN" sz="2000" dirty="0"/>
              <a:t> </a:t>
            </a:r>
            <a:r>
              <a:rPr lang="en-US" altLang="zh-CN" sz="2000" dirty="0" err="1"/>
              <a:t>Andriod</a:t>
            </a:r>
            <a:r>
              <a:rPr lang="zh-CN" altLang="en-US" sz="2000" dirty="0"/>
              <a:t>客户端的的设计实现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DC80E9D3-7A74-44D2-AC48-D203522D7E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825" y="2398643"/>
            <a:ext cx="4098386" cy="4373217"/>
          </a:xfrm>
          <a:prstGeom prst="rect">
            <a:avLst/>
          </a:prstGeom>
        </p:spPr>
      </p:pic>
      <p:sp>
        <p:nvSpPr>
          <p:cNvPr id="16" name="箭头: 五边形 15">
            <a:extLst>
              <a:ext uri="{FF2B5EF4-FFF2-40B4-BE49-F238E27FC236}">
                <a16:creationId xmlns:a16="http://schemas.microsoft.com/office/drawing/2014/main" id="{943FBED8-F421-4979-A34E-64AF6F7F4917}"/>
              </a:ext>
            </a:extLst>
          </p:cNvPr>
          <p:cNvSpPr/>
          <p:nvPr/>
        </p:nvSpPr>
        <p:spPr>
          <a:xfrm>
            <a:off x="5824325" y="4761647"/>
            <a:ext cx="4823791" cy="284339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/>
              <a:t>Android</a:t>
            </a:r>
            <a:r>
              <a:rPr lang="zh-CN" altLang="en-US" dirty="0"/>
              <a:t>客户端的总体</a:t>
            </a:r>
            <a:r>
              <a:rPr lang="en-US" altLang="zh-CN" dirty="0"/>
              <a:t>IPO</a:t>
            </a:r>
            <a:endParaRPr lang="zh-CN" altLang="en-US" dirty="0"/>
          </a:p>
        </p:txBody>
      </p:sp>
      <p:sp>
        <p:nvSpPr>
          <p:cNvPr id="17" name="箭头: 五边形 16">
            <a:extLst>
              <a:ext uri="{FF2B5EF4-FFF2-40B4-BE49-F238E27FC236}">
                <a16:creationId xmlns:a16="http://schemas.microsoft.com/office/drawing/2014/main" id="{4235650D-5454-40A4-97A6-ADA649E86BCE}"/>
              </a:ext>
            </a:extLst>
          </p:cNvPr>
          <p:cNvSpPr/>
          <p:nvPr/>
        </p:nvSpPr>
        <p:spPr>
          <a:xfrm>
            <a:off x="5824322" y="5143382"/>
            <a:ext cx="4823791" cy="284339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/>
              <a:t>Android</a:t>
            </a:r>
            <a:r>
              <a:rPr lang="zh-CN" altLang="en-US" dirty="0"/>
              <a:t>客户端的技术选型</a:t>
            </a:r>
          </a:p>
        </p:txBody>
      </p:sp>
      <p:sp>
        <p:nvSpPr>
          <p:cNvPr id="18" name="箭头: 五边形 17">
            <a:extLst>
              <a:ext uri="{FF2B5EF4-FFF2-40B4-BE49-F238E27FC236}">
                <a16:creationId xmlns:a16="http://schemas.microsoft.com/office/drawing/2014/main" id="{E288B6CD-A900-4896-BD20-4AF20E8800FE}"/>
              </a:ext>
            </a:extLst>
          </p:cNvPr>
          <p:cNvSpPr/>
          <p:nvPr/>
        </p:nvSpPr>
        <p:spPr>
          <a:xfrm>
            <a:off x="5824321" y="5548639"/>
            <a:ext cx="4823791" cy="284339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/>
              <a:t>Android</a:t>
            </a:r>
            <a:r>
              <a:rPr lang="zh-CN" altLang="en-US" dirty="0"/>
              <a:t>客户端具体实现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2C315FC-B065-4D77-A059-AA514D5553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8036" y="580037"/>
            <a:ext cx="2756452" cy="1551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4952538"/>
      </p:ext>
    </p:extLst>
  </p:cSld>
  <p:clrMapOvr>
    <a:masterClrMapping/>
  </p:clrMapOvr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32EA76D-D375-4EA7-BADB-3BB31CBB19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Android</a:t>
            </a:r>
            <a:r>
              <a:rPr lang="zh-CN" altLang="en-US" dirty="0"/>
              <a:t>界面绘图总体</a:t>
            </a:r>
            <a:r>
              <a:rPr lang="en-US" altLang="zh-CN" dirty="0"/>
              <a:t>IPO</a:t>
            </a:r>
            <a:endParaRPr lang="zh-CN" altLang="en-US" dirty="0"/>
          </a:p>
        </p:txBody>
      </p:sp>
      <p:sp>
        <p:nvSpPr>
          <p:cNvPr id="4" name="流程图: 多文档 3">
            <a:extLst>
              <a:ext uri="{FF2B5EF4-FFF2-40B4-BE49-F238E27FC236}">
                <a16:creationId xmlns:a16="http://schemas.microsoft.com/office/drawing/2014/main" id="{191ED3E2-1B72-4DA8-B706-0574F371D63C}"/>
              </a:ext>
            </a:extLst>
          </p:cNvPr>
          <p:cNvSpPr/>
          <p:nvPr/>
        </p:nvSpPr>
        <p:spPr>
          <a:xfrm>
            <a:off x="1417983" y="3193774"/>
            <a:ext cx="1696278" cy="901148"/>
          </a:xfrm>
          <a:prstGeom prst="flowChartMultidocumen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界面元素定义模型</a:t>
            </a:r>
          </a:p>
        </p:txBody>
      </p:sp>
      <p:sp>
        <p:nvSpPr>
          <p:cNvPr id="5" name="流程图: 可选过程 4">
            <a:extLst>
              <a:ext uri="{FF2B5EF4-FFF2-40B4-BE49-F238E27FC236}">
                <a16:creationId xmlns:a16="http://schemas.microsoft.com/office/drawing/2014/main" id="{D0AEE95E-39F9-42D4-91D9-C08FFAF34BFC}"/>
              </a:ext>
            </a:extLst>
          </p:cNvPr>
          <p:cNvSpPr/>
          <p:nvPr/>
        </p:nvSpPr>
        <p:spPr>
          <a:xfrm>
            <a:off x="4028661" y="2928178"/>
            <a:ext cx="2279374" cy="1431235"/>
          </a:xfrm>
          <a:prstGeom prst="flowChartAlternateProces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Android</a:t>
            </a:r>
            <a:r>
              <a:rPr lang="zh-CN" altLang="en-US" dirty="0"/>
              <a:t>动态界面渲染</a:t>
            </a:r>
          </a:p>
        </p:txBody>
      </p:sp>
      <p:sp>
        <p:nvSpPr>
          <p:cNvPr id="6" name="流程图: 过程 5">
            <a:extLst>
              <a:ext uri="{FF2B5EF4-FFF2-40B4-BE49-F238E27FC236}">
                <a16:creationId xmlns:a16="http://schemas.microsoft.com/office/drawing/2014/main" id="{86EBA51F-CF10-4A3E-A4E2-10F91606D083}"/>
              </a:ext>
            </a:extLst>
          </p:cNvPr>
          <p:cNvSpPr/>
          <p:nvPr/>
        </p:nvSpPr>
        <p:spPr>
          <a:xfrm>
            <a:off x="7222435" y="2451653"/>
            <a:ext cx="4002155" cy="2941982"/>
          </a:xfrm>
          <a:prstGeom prst="flowChartProcess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7" name="连接符: 肘形 6">
            <a:extLst>
              <a:ext uri="{FF2B5EF4-FFF2-40B4-BE49-F238E27FC236}">
                <a16:creationId xmlns:a16="http://schemas.microsoft.com/office/drawing/2014/main" id="{B9C302AE-9817-48FC-BBD1-A942A755981E}"/>
              </a:ext>
            </a:extLst>
          </p:cNvPr>
          <p:cNvCxnSpPr>
            <a:stCxn id="4" idx="3"/>
            <a:endCxn id="5" idx="1"/>
          </p:cNvCxnSpPr>
          <p:nvPr/>
        </p:nvCxnSpPr>
        <p:spPr>
          <a:xfrm flipV="1">
            <a:off x="3114261" y="3643796"/>
            <a:ext cx="914400" cy="552"/>
          </a:xfrm>
          <a:prstGeom prst="bentConnector3">
            <a:avLst/>
          </a:prstGeom>
          <a:ln w="381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连接符: 肘形 7">
            <a:extLst>
              <a:ext uri="{FF2B5EF4-FFF2-40B4-BE49-F238E27FC236}">
                <a16:creationId xmlns:a16="http://schemas.microsoft.com/office/drawing/2014/main" id="{89D5BFFE-4E0E-41DE-B349-343ED55B1137}"/>
              </a:ext>
            </a:extLst>
          </p:cNvPr>
          <p:cNvCxnSpPr>
            <a:cxnSpLocks/>
            <a:stCxn id="5" idx="3"/>
            <a:endCxn id="6" idx="1"/>
          </p:cNvCxnSpPr>
          <p:nvPr/>
        </p:nvCxnSpPr>
        <p:spPr>
          <a:xfrm>
            <a:off x="6308035" y="3643796"/>
            <a:ext cx="914400" cy="278848"/>
          </a:xfrm>
          <a:prstGeom prst="bentConnector3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id="{27F13769-2318-402E-8929-249061C492AF}"/>
              </a:ext>
            </a:extLst>
          </p:cNvPr>
          <p:cNvSpPr/>
          <p:nvPr/>
        </p:nvSpPr>
        <p:spPr>
          <a:xfrm>
            <a:off x="8998226" y="2736574"/>
            <a:ext cx="1510748" cy="4572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err="1">
                <a:solidFill>
                  <a:schemeClr val="accent5"/>
                </a:solidFill>
              </a:rPr>
              <a:t>abcd</a:t>
            </a:r>
            <a:endParaRPr lang="zh-CN" altLang="en-US" dirty="0">
              <a:solidFill>
                <a:schemeClr val="accent5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3780B195-7A78-4F4F-88D5-2C5B78034C9D}"/>
              </a:ext>
            </a:extLst>
          </p:cNvPr>
          <p:cNvSpPr/>
          <p:nvPr/>
        </p:nvSpPr>
        <p:spPr>
          <a:xfrm>
            <a:off x="8998226" y="3405809"/>
            <a:ext cx="1934817" cy="42241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379BC195-B9B7-4930-ADF7-D21F51F8A18F}"/>
              </a:ext>
            </a:extLst>
          </p:cNvPr>
          <p:cNvSpPr/>
          <p:nvPr/>
        </p:nvSpPr>
        <p:spPr>
          <a:xfrm>
            <a:off x="8998226" y="4040255"/>
            <a:ext cx="1934817" cy="42241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51972EE4-C4BB-4A27-B26D-71D0C8FEFD35}"/>
              </a:ext>
            </a:extLst>
          </p:cNvPr>
          <p:cNvSpPr/>
          <p:nvPr/>
        </p:nvSpPr>
        <p:spPr>
          <a:xfrm>
            <a:off x="7646504" y="2736575"/>
            <a:ext cx="1060174" cy="4571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编码：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6A9D300-7902-456A-AC76-043B690DDE4D}"/>
              </a:ext>
            </a:extLst>
          </p:cNvPr>
          <p:cNvSpPr/>
          <p:nvPr/>
        </p:nvSpPr>
        <p:spPr>
          <a:xfrm>
            <a:off x="7646504" y="3415195"/>
            <a:ext cx="1060174" cy="4571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名称：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EC801C6A-5B80-4BE1-84BD-09259BDAEA64}"/>
              </a:ext>
            </a:extLst>
          </p:cNvPr>
          <p:cNvSpPr/>
          <p:nvPr/>
        </p:nvSpPr>
        <p:spPr>
          <a:xfrm>
            <a:off x="7659757" y="4058475"/>
            <a:ext cx="1060174" cy="4571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职务：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15" name="等腰三角形 14">
            <a:extLst>
              <a:ext uri="{FF2B5EF4-FFF2-40B4-BE49-F238E27FC236}">
                <a16:creationId xmlns:a16="http://schemas.microsoft.com/office/drawing/2014/main" id="{EE73C9EF-8244-4C73-84E7-30E787BE12B9}"/>
              </a:ext>
            </a:extLst>
          </p:cNvPr>
          <p:cNvSpPr/>
          <p:nvPr/>
        </p:nvSpPr>
        <p:spPr>
          <a:xfrm rot="10800000">
            <a:off x="10581861" y="4040254"/>
            <a:ext cx="331304" cy="367744"/>
          </a:xfrm>
          <a:prstGeom prst="triangle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D867DEBA-3EB4-4DD8-9858-6D52D0250E82}"/>
              </a:ext>
            </a:extLst>
          </p:cNvPr>
          <p:cNvSpPr/>
          <p:nvPr/>
        </p:nvSpPr>
        <p:spPr>
          <a:xfrm>
            <a:off x="8719931" y="4823792"/>
            <a:ext cx="1275949" cy="42241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保存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62EF5CE-6D29-4C79-84A1-A769BD362FCC}"/>
              </a:ext>
            </a:extLst>
          </p:cNvPr>
          <p:cNvSpPr txBox="1"/>
          <p:nvPr/>
        </p:nvSpPr>
        <p:spPr>
          <a:xfrm>
            <a:off x="967409" y="4251460"/>
            <a:ext cx="2305878" cy="95410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&lt;</a:t>
            </a:r>
            <a:r>
              <a:rPr lang="en-US" altLang="zh-CN" sz="1400" dirty="0" err="1"/>
              <a:t>Lable</a:t>
            </a:r>
            <a:r>
              <a:rPr lang="en-US" altLang="zh-CN" sz="1400" dirty="0"/>
              <a:t>&gt;</a:t>
            </a:r>
            <a:r>
              <a:rPr lang="zh-CN" altLang="en-US" sz="1400" dirty="0"/>
              <a:t>编码</a:t>
            </a:r>
            <a:r>
              <a:rPr lang="en-US" altLang="zh-CN" sz="1400" dirty="0"/>
              <a:t>:</a:t>
            </a:r>
          </a:p>
          <a:p>
            <a:r>
              <a:rPr lang="en-US" altLang="zh-CN" sz="1400" dirty="0"/>
              <a:t>&lt;/Label&gt;</a:t>
            </a:r>
          </a:p>
          <a:p>
            <a:r>
              <a:rPr lang="en-US" altLang="zh-CN" sz="1400" dirty="0"/>
              <a:t>&lt;</a:t>
            </a:r>
            <a:r>
              <a:rPr lang="en-US" altLang="zh-CN" sz="1400" dirty="0" err="1"/>
              <a:t>TextBox</a:t>
            </a:r>
            <a:r>
              <a:rPr lang="en-US" altLang="zh-CN" sz="1400" dirty="0"/>
              <a:t>&gt;</a:t>
            </a:r>
            <a:r>
              <a:rPr lang="en-US" altLang="zh-CN" sz="1400" dirty="0" err="1"/>
              <a:t>abcd</a:t>
            </a:r>
            <a:endParaRPr lang="en-US" altLang="zh-CN" sz="1400" dirty="0"/>
          </a:p>
          <a:p>
            <a:r>
              <a:rPr lang="en-US" altLang="zh-CN" sz="1400" dirty="0"/>
              <a:t>&lt;</a:t>
            </a:r>
            <a:r>
              <a:rPr lang="en-US" altLang="zh-CN" sz="1400" dirty="0" err="1"/>
              <a:t>TextBox</a:t>
            </a:r>
            <a:r>
              <a:rPr lang="en-US" altLang="zh-CN" sz="1400" dirty="0"/>
              <a:t>&gt;</a:t>
            </a:r>
            <a:endParaRPr lang="zh-CN" altLang="en-US" sz="1400" dirty="0"/>
          </a:p>
        </p:txBody>
      </p:sp>
      <p:sp>
        <p:nvSpPr>
          <p:cNvPr id="18" name="对话气泡: 矩形 17">
            <a:extLst>
              <a:ext uri="{FF2B5EF4-FFF2-40B4-BE49-F238E27FC236}">
                <a16:creationId xmlns:a16="http://schemas.microsoft.com/office/drawing/2014/main" id="{B494C3A0-57FB-43A6-87D9-4C738839E126}"/>
              </a:ext>
            </a:extLst>
          </p:cNvPr>
          <p:cNvSpPr/>
          <p:nvPr/>
        </p:nvSpPr>
        <p:spPr>
          <a:xfrm>
            <a:off x="861391" y="5671931"/>
            <a:ext cx="1775792" cy="503583"/>
          </a:xfrm>
          <a:prstGeom prst="wedgeRectCallout">
            <a:avLst>
              <a:gd name="adj1" fmla="val -42475"/>
              <a:gd name="adj2" fmla="val -142763"/>
            </a:avLst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示例，实际用</a:t>
            </a:r>
            <a:r>
              <a:rPr lang="en-US" altLang="zh-CN" dirty="0"/>
              <a:t>json</a:t>
            </a:r>
            <a:r>
              <a:rPr lang="zh-CN" altLang="en-US" dirty="0"/>
              <a:t>格式传输</a:t>
            </a:r>
          </a:p>
        </p:txBody>
      </p:sp>
    </p:spTree>
    <p:extLst>
      <p:ext uri="{BB962C8B-B14F-4D97-AF65-F5344CB8AC3E}">
        <p14:creationId xmlns:p14="http://schemas.microsoft.com/office/powerpoint/2010/main" val="4286196572"/>
      </p:ext>
    </p:extLst>
  </p:cSld>
  <p:clrMapOvr>
    <a:masterClrMapping/>
  </p:clrMapOvr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56052B-AD4F-4948-8547-6EFFCE924A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Android</a:t>
            </a:r>
            <a:r>
              <a:rPr lang="zh-CN" altLang="en-US" dirty="0"/>
              <a:t>界面绘图和</a:t>
            </a:r>
            <a:r>
              <a:rPr lang="en-US" altLang="zh-CN" dirty="0"/>
              <a:t>VB</a:t>
            </a:r>
            <a:r>
              <a:rPr lang="zh-CN" altLang="en-US" dirty="0"/>
              <a:t>界面绘图的不同</a:t>
            </a:r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01DEDF10-85DD-43EC-AA81-80D30BDC14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8779117"/>
              </p:ext>
            </p:extLst>
          </p:nvPr>
        </p:nvGraphicFramePr>
        <p:xfrm>
          <a:off x="525668" y="2190659"/>
          <a:ext cx="11140664" cy="408343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785166">
                  <a:extLst>
                    <a:ext uri="{9D8B030D-6E8A-4147-A177-3AD203B41FA5}">
                      <a16:colId xmlns:a16="http://schemas.microsoft.com/office/drawing/2014/main" val="1394178739"/>
                    </a:ext>
                  </a:extLst>
                </a:gridCol>
                <a:gridCol w="2785166">
                  <a:extLst>
                    <a:ext uri="{9D8B030D-6E8A-4147-A177-3AD203B41FA5}">
                      <a16:colId xmlns:a16="http://schemas.microsoft.com/office/drawing/2014/main" val="2259098331"/>
                    </a:ext>
                  </a:extLst>
                </a:gridCol>
                <a:gridCol w="2785166">
                  <a:extLst>
                    <a:ext uri="{9D8B030D-6E8A-4147-A177-3AD203B41FA5}">
                      <a16:colId xmlns:a16="http://schemas.microsoft.com/office/drawing/2014/main" val="3663145152"/>
                    </a:ext>
                  </a:extLst>
                </a:gridCol>
                <a:gridCol w="2785166">
                  <a:extLst>
                    <a:ext uri="{9D8B030D-6E8A-4147-A177-3AD203B41FA5}">
                      <a16:colId xmlns:a16="http://schemas.microsoft.com/office/drawing/2014/main" val="1108914739"/>
                    </a:ext>
                  </a:extLst>
                </a:gridCol>
              </a:tblGrid>
              <a:tr h="300695">
                <a:tc>
                  <a:txBody>
                    <a:bodyPr/>
                    <a:lstStyle/>
                    <a:p>
                      <a:r>
                        <a:rPr lang="zh-CN" altLang="en-US" dirty="0"/>
                        <a:t>比较项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VB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Android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备注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6664550"/>
                  </a:ext>
                </a:extLst>
              </a:tr>
              <a:tr h="877027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json</a:t>
                      </a:r>
                      <a:r>
                        <a:rPr lang="zh-CN" altLang="en-US" sz="1600" dirty="0"/>
                        <a:t>数据格式支持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标准的</a:t>
                      </a:r>
                      <a:r>
                        <a:rPr lang="en-US" altLang="zh-CN" sz="1600" dirty="0"/>
                        <a:t>VB</a:t>
                      </a:r>
                      <a:r>
                        <a:rPr lang="zh-CN" altLang="en-US" sz="1600" dirty="0"/>
                        <a:t>不支持</a:t>
                      </a:r>
                      <a:r>
                        <a:rPr lang="en-US" altLang="zh-CN" sz="1600" dirty="0"/>
                        <a:t>JSON</a:t>
                      </a:r>
                      <a:r>
                        <a:rPr lang="zh-CN" altLang="en-US" sz="1600" dirty="0"/>
                        <a:t>数据格式，因此需要引入</a:t>
                      </a:r>
                      <a:r>
                        <a:rPr lang="en-US" altLang="zh-CN" sz="1600" dirty="0"/>
                        <a:t>Script Controller</a:t>
                      </a:r>
                      <a:r>
                        <a:rPr lang="zh-CN" altLang="en-US" sz="1600" dirty="0"/>
                        <a:t>来进行解析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使用</a:t>
                      </a:r>
                      <a:r>
                        <a:rPr lang="en-US" altLang="zh-CN" sz="1600" dirty="0" err="1"/>
                        <a:t>org.json</a:t>
                      </a:r>
                      <a:r>
                        <a:rPr lang="zh-CN" altLang="en-US" sz="1600" dirty="0"/>
                        <a:t>组件包来进行</a:t>
                      </a:r>
                      <a:r>
                        <a:rPr lang="en-US" altLang="zh-CN" sz="1600" dirty="0"/>
                        <a:t>json</a:t>
                      </a:r>
                      <a:r>
                        <a:rPr lang="zh-CN" altLang="en-US" sz="1600" dirty="0"/>
                        <a:t>数据解析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9654606"/>
                  </a:ext>
                </a:extLst>
              </a:tr>
              <a:tr h="476100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Ajax</a:t>
                      </a:r>
                      <a:r>
                        <a:rPr lang="zh-CN" altLang="en-US" sz="1600" dirty="0"/>
                        <a:t>后台服务调用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通过引入</a:t>
                      </a:r>
                      <a:r>
                        <a:rPr lang="en-US" altLang="zh-CN" sz="1600" dirty="0" err="1"/>
                        <a:t>XMLHTTPRequest</a:t>
                      </a:r>
                      <a:r>
                        <a:rPr lang="zh-CN" altLang="en-US" sz="1600" dirty="0"/>
                        <a:t>来调用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利用</a:t>
                      </a:r>
                      <a:r>
                        <a:rPr lang="en-US" altLang="zh-CN" sz="1600" dirty="0" err="1"/>
                        <a:t>okhttp</a:t>
                      </a:r>
                      <a:r>
                        <a:rPr lang="zh-CN" altLang="en-US" sz="1600" dirty="0"/>
                        <a:t>来访问后台</a:t>
                      </a:r>
                      <a:r>
                        <a:rPr lang="en-US" altLang="zh-CN" sz="1600" dirty="0"/>
                        <a:t>web</a:t>
                      </a:r>
                      <a:r>
                        <a:rPr lang="zh-CN" altLang="en-US" sz="1600" dirty="0"/>
                        <a:t>服务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499117"/>
                  </a:ext>
                </a:extLst>
              </a:tr>
              <a:tr h="476100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界面元素渲染组件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</a:t>
                      </a:r>
                      <a:r>
                        <a:rPr lang="en-US" altLang="zh-CN" sz="1600" dirty="0"/>
                        <a:t>VB</a:t>
                      </a:r>
                      <a:r>
                        <a:rPr lang="zh-CN" altLang="en-US" sz="1600" dirty="0"/>
                        <a:t>标准库来提供支持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使用</a:t>
                      </a:r>
                      <a:r>
                        <a:rPr lang="en-US" altLang="zh-CN" sz="1600" dirty="0"/>
                        <a:t>Android</a:t>
                      </a:r>
                      <a:r>
                        <a:rPr lang="zh-CN" altLang="en-US" sz="1600" dirty="0"/>
                        <a:t>原生控件来进行渲染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9306707"/>
                  </a:ext>
                </a:extLst>
              </a:tr>
              <a:tr h="676563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事件回调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通过自定义调用器实现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7722306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基本设计模式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面向对象，基于组件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面向对象，基于</a:t>
                      </a:r>
                      <a:r>
                        <a:rPr lang="en-US" altLang="zh-CN" sz="1600" dirty="0"/>
                        <a:t>JAVA</a:t>
                      </a:r>
                      <a:r>
                        <a:rPr lang="zh-CN" altLang="en-US" sz="1600" dirty="0"/>
                        <a:t>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8740640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二次封装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容易，可封装为</a:t>
                      </a:r>
                      <a:r>
                        <a:rPr lang="en-US" altLang="zh-CN" sz="1600" dirty="0"/>
                        <a:t>ActiveX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3206399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线程支持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单线程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多线程支持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46028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2180557"/>
      </p:ext>
    </p:extLst>
  </p:cSld>
  <p:clrMapOvr>
    <a:masterClrMapping/>
  </p:clrMapOvr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10E384D-2F3A-4D29-B77A-CB4B714D7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Android</a:t>
            </a:r>
            <a:r>
              <a:rPr lang="zh-CN" altLang="en-US" dirty="0"/>
              <a:t>客户端的技术选型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1EC1856E-C0BB-43FA-AE5D-C679B030B760}"/>
              </a:ext>
            </a:extLst>
          </p:cNvPr>
          <p:cNvSpPr/>
          <p:nvPr/>
        </p:nvSpPr>
        <p:spPr>
          <a:xfrm>
            <a:off x="1249735" y="3641035"/>
            <a:ext cx="2001079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GWT</a:t>
            </a:r>
            <a:r>
              <a:rPr lang="zh-CN" altLang="en-US" dirty="0"/>
              <a:t>客户端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EA330AAB-27E2-4597-85A7-6AC42DC9EA3A}"/>
              </a:ext>
            </a:extLst>
          </p:cNvPr>
          <p:cNvSpPr/>
          <p:nvPr/>
        </p:nvSpPr>
        <p:spPr>
          <a:xfrm>
            <a:off x="4691270" y="2663687"/>
            <a:ext cx="1881808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后台服务器访问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251964A0-C5E1-45BE-884E-9A0F27E9C167}"/>
              </a:ext>
            </a:extLst>
          </p:cNvPr>
          <p:cNvSpPr/>
          <p:nvPr/>
        </p:nvSpPr>
        <p:spPr>
          <a:xfrm>
            <a:off x="4691270" y="3641035"/>
            <a:ext cx="1881808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Json</a:t>
            </a:r>
            <a:r>
              <a:rPr lang="zh-CN" altLang="en-US" dirty="0"/>
              <a:t>数据处理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32FBF30C-A669-4BBD-AFC0-C8BAC0070B9B}"/>
              </a:ext>
            </a:extLst>
          </p:cNvPr>
          <p:cNvSpPr/>
          <p:nvPr/>
        </p:nvSpPr>
        <p:spPr>
          <a:xfrm>
            <a:off x="4691270" y="4618383"/>
            <a:ext cx="1881808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界面组件渲染</a:t>
            </a:r>
          </a:p>
        </p:txBody>
      </p:sp>
      <p:cxnSp>
        <p:nvCxnSpPr>
          <p:cNvPr id="9" name="连接符: 肘形 8">
            <a:extLst>
              <a:ext uri="{FF2B5EF4-FFF2-40B4-BE49-F238E27FC236}">
                <a16:creationId xmlns:a16="http://schemas.microsoft.com/office/drawing/2014/main" id="{1E5E10E0-746C-4674-AF9B-59136B4F140D}"/>
              </a:ext>
            </a:extLst>
          </p:cNvPr>
          <p:cNvCxnSpPr>
            <a:cxnSpLocks/>
            <a:stCxn id="4" idx="3"/>
            <a:endCxn id="5" idx="1"/>
          </p:cNvCxnSpPr>
          <p:nvPr/>
        </p:nvCxnSpPr>
        <p:spPr>
          <a:xfrm flipV="1">
            <a:off x="3250814" y="3017169"/>
            <a:ext cx="1440456" cy="97734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连接符: 肘形 10">
            <a:extLst>
              <a:ext uri="{FF2B5EF4-FFF2-40B4-BE49-F238E27FC236}">
                <a16:creationId xmlns:a16="http://schemas.microsoft.com/office/drawing/2014/main" id="{E144E86E-D042-4B2D-8991-F420584ABD36}"/>
              </a:ext>
            </a:extLst>
          </p:cNvPr>
          <p:cNvCxnSpPr>
            <a:cxnSpLocks/>
            <a:stCxn id="4" idx="3"/>
            <a:endCxn id="6" idx="1"/>
          </p:cNvCxnSpPr>
          <p:nvPr/>
        </p:nvCxnSpPr>
        <p:spPr>
          <a:xfrm>
            <a:off x="3250814" y="3994517"/>
            <a:ext cx="1440456" cy="1270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连接符: 肘形 13">
            <a:extLst>
              <a:ext uri="{FF2B5EF4-FFF2-40B4-BE49-F238E27FC236}">
                <a16:creationId xmlns:a16="http://schemas.microsoft.com/office/drawing/2014/main" id="{A09076B1-784F-4D15-AF85-F47175207BF8}"/>
              </a:ext>
            </a:extLst>
          </p:cNvPr>
          <p:cNvCxnSpPr>
            <a:stCxn id="4" idx="3"/>
            <a:endCxn id="7" idx="1"/>
          </p:cNvCxnSpPr>
          <p:nvPr/>
        </p:nvCxnSpPr>
        <p:spPr>
          <a:xfrm>
            <a:off x="3250814" y="3994517"/>
            <a:ext cx="1440456" cy="97734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F15A1B7B-D5B4-4533-841E-18AACFD9ED1F}"/>
              </a:ext>
            </a:extLst>
          </p:cNvPr>
          <p:cNvSpPr/>
          <p:nvPr/>
        </p:nvSpPr>
        <p:spPr>
          <a:xfrm>
            <a:off x="7275444" y="2659360"/>
            <a:ext cx="1815548" cy="706964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okhttp3</a:t>
            </a:r>
            <a:endParaRPr lang="zh-CN" altLang="en-US" dirty="0"/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DC68D9A0-2DF4-4A33-95F3-7A49210120BA}"/>
              </a:ext>
            </a:extLst>
          </p:cNvPr>
          <p:cNvSpPr/>
          <p:nvPr/>
        </p:nvSpPr>
        <p:spPr>
          <a:xfrm>
            <a:off x="7275444" y="3638088"/>
            <a:ext cx="1815548" cy="706964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err="1"/>
              <a:t>Org.json</a:t>
            </a:r>
            <a:r>
              <a:rPr lang="zh-CN" altLang="en-US" dirty="0"/>
              <a:t>包</a:t>
            </a: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E73D0B11-4365-4651-BC8B-349BEB192678}"/>
              </a:ext>
            </a:extLst>
          </p:cNvPr>
          <p:cNvSpPr/>
          <p:nvPr/>
        </p:nvSpPr>
        <p:spPr>
          <a:xfrm>
            <a:off x="7275444" y="4616816"/>
            <a:ext cx="1815548" cy="706964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Android</a:t>
            </a:r>
            <a:r>
              <a:rPr lang="zh-CN" altLang="en-US" dirty="0"/>
              <a:t>的</a:t>
            </a:r>
            <a:r>
              <a:rPr lang="en-US" altLang="zh-CN" dirty="0"/>
              <a:t>UI</a:t>
            </a:r>
            <a:r>
              <a:rPr lang="zh-CN" altLang="en-US" dirty="0"/>
              <a:t>标准库</a:t>
            </a:r>
          </a:p>
        </p:txBody>
      </p:sp>
      <p:cxnSp>
        <p:nvCxnSpPr>
          <p:cNvPr id="22" name="连接符: 肘形 21">
            <a:extLst>
              <a:ext uri="{FF2B5EF4-FFF2-40B4-BE49-F238E27FC236}">
                <a16:creationId xmlns:a16="http://schemas.microsoft.com/office/drawing/2014/main" id="{3C077168-06CD-4228-B306-A10832E340F3}"/>
              </a:ext>
            </a:extLst>
          </p:cNvPr>
          <p:cNvCxnSpPr>
            <a:stCxn id="5" idx="3"/>
            <a:endCxn id="18" idx="1"/>
          </p:cNvCxnSpPr>
          <p:nvPr/>
        </p:nvCxnSpPr>
        <p:spPr>
          <a:xfrm flipV="1">
            <a:off x="6573078" y="3012842"/>
            <a:ext cx="702366" cy="432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连接符: 肘形 23">
            <a:extLst>
              <a:ext uri="{FF2B5EF4-FFF2-40B4-BE49-F238E27FC236}">
                <a16:creationId xmlns:a16="http://schemas.microsoft.com/office/drawing/2014/main" id="{131580F3-AA18-4C03-A6CE-01CFE6444CE7}"/>
              </a:ext>
            </a:extLst>
          </p:cNvPr>
          <p:cNvCxnSpPr>
            <a:stCxn id="6" idx="3"/>
            <a:endCxn id="19" idx="1"/>
          </p:cNvCxnSpPr>
          <p:nvPr/>
        </p:nvCxnSpPr>
        <p:spPr>
          <a:xfrm flipV="1">
            <a:off x="6573078" y="3991570"/>
            <a:ext cx="702366" cy="294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连接符: 肘形 25">
            <a:extLst>
              <a:ext uri="{FF2B5EF4-FFF2-40B4-BE49-F238E27FC236}">
                <a16:creationId xmlns:a16="http://schemas.microsoft.com/office/drawing/2014/main" id="{07D3FF9F-7AB3-400B-9363-CF6FB9788FAB}"/>
              </a:ext>
            </a:extLst>
          </p:cNvPr>
          <p:cNvCxnSpPr>
            <a:stCxn id="7" idx="3"/>
            <a:endCxn id="20" idx="1"/>
          </p:cNvCxnSpPr>
          <p:nvPr/>
        </p:nvCxnSpPr>
        <p:spPr>
          <a:xfrm flipV="1">
            <a:off x="6573078" y="4970298"/>
            <a:ext cx="702366" cy="156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6E84D9C9-129C-4697-B63C-FFE5EC5D629D}"/>
              </a:ext>
            </a:extLst>
          </p:cNvPr>
          <p:cNvSpPr/>
          <p:nvPr/>
        </p:nvSpPr>
        <p:spPr>
          <a:xfrm>
            <a:off x="9674087" y="5685183"/>
            <a:ext cx="2107095" cy="331304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第三方标准代码</a:t>
            </a: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AC54502C-F872-4063-BC64-692EFCEF2B43}"/>
              </a:ext>
            </a:extLst>
          </p:cNvPr>
          <p:cNvSpPr/>
          <p:nvPr/>
        </p:nvSpPr>
        <p:spPr>
          <a:xfrm>
            <a:off x="9674086" y="5158128"/>
            <a:ext cx="2107095" cy="331304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GWT</a:t>
            </a:r>
            <a:r>
              <a:rPr lang="zh-CN" altLang="en-US" dirty="0"/>
              <a:t>标准类库</a:t>
            </a:r>
          </a:p>
        </p:txBody>
      </p:sp>
    </p:spTree>
    <p:extLst>
      <p:ext uri="{BB962C8B-B14F-4D97-AF65-F5344CB8AC3E}">
        <p14:creationId xmlns:p14="http://schemas.microsoft.com/office/powerpoint/2010/main" val="569325294"/>
      </p:ext>
    </p:extLst>
  </p:cSld>
  <p:clrMapOvr>
    <a:masterClrMapping/>
  </p:clrMapOvr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3416F1B-210E-411D-89C1-81886C7976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Android </a:t>
            </a:r>
            <a:r>
              <a:rPr lang="en-US" altLang="zh-CN" dirty="0" err="1"/>
              <a:t>webdw</a:t>
            </a:r>
            <a:r>
              <a:rPr lang="zh-CN" altLang="en-US" dirty="0"/>
              <a:t>客户端设计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C6656595-D1D4-4E9F-B022-828FED24279E}"/>
              </a:ext>
            </a:extLst>
          </p:cNvPr>
          <p:cNvSpPr/>
          <p:nvPr/>
        </p:nvSpPr>
        <p:spPr>
          <a:xfrm>
            <a:off x="1154954" y="4090689"/>
            <a:ext cx="1613887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获取后台服务结果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A38A4FFB-3C68-4E4D-93C5-5700DE844F3C}"/>
              </a:ext>
            </a:extLst>
          </p:cNvPr>
          <p:cNvSpPr/>
          <p:nvPr/>
        </p:nvSpPr>
        <p:spPr>
          <a:xfrm>
            <a:off x="3175909" y="4090689"/>
            <a:ext cx="1501244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转换为</a:t>
            </a:r>
            <a:r>
              <a:rPr lang="en-US" altLang="zh-CN" dirty="0"/>
              <a:t>json</a:t>
            </a:r>
            <a:r>
              <a:rPr lang="zh-CN" altLang="en-US" dirty="0"/>
              <a:t>对象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38E989E1-C870-4E5F-859C-2B4DD292ABC4}"/>
              </a:ext>
            </a:extLst>
          </p:cNvPr>
          <p:cNvSpPr/>
          <p:nvPr/>
        </p:nvSpPr>
        <p:spPr>
          <a:xfrm>
            <a:off x="5084221" y="4056362"/>
            <a:ext cx="1501244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json</a:t>
            </a:r>
            <a:r>
              <a:rPr lang="zh-CN" altLang="en-US" dirty="0"/>
              <a:t>元素绘图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A48986DC-401B-4EAC-997F-222D758200A3}"/>
              </a:ext>
            </a:extLst>
          </p:cNvPr>
          <p:cNvSpPr/>
          <p:nvPr/>
        </p:nvSpPr>
        <p:spPr>
          <a:xfrm>
            <a:off x="7106046" y="2571752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标签绘制</a:t>
            </a: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11C8932E-90E8-4A6A-98C4-FF2D23290448}"/>
              </a:ext>
            </a:extLst>
          </p:cNvPr>
          <p:cNvSpPr/>
          <p:nvPr/>
        </p:nvSpPr>
        <p:spPr>
          <a:xfrm>
            <a:off x="7106046" y="3210754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文本框绘制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AFCC3644-4621-425F-A5FF-F233052F622A}"/>
              </a:ext>
            </a:extLst>
          </p:cNvPr>
          <p:cNvSpPr/>
          <p:nvPr/>
        </p:nvSpPr>
        <p:spPr>
          <a:xfrm>
            <a:off x="7106046" y="3849756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下拉框绘制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CD408DF7-E2C1-4135-86A8-D3A6C2844FBA}"/>
              </a:ext>
            </a:extLst>
          </p:cNvPr>
          <p:cNvSpPr/>
          <p:nvPr/>
        </p:nvSpPr>
        <p:spPr>
          <a:xfrm>
            <a:off x="7106046" y="4462852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选择框绘制</a:t>
            </a: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8BEFC094-50BD-42B5-9309-F6F1666FDEAB}"/>
              </a:ext>
            </a:extLst>
          </p:cNvPr>
          <p:cNvSpPr/>
          <p:nvPr/>
        </p:nvSpPr>
        <p:spPr>
          <a:xfrm>
            <a:off x="7106046" y="5102818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画板绘制</a:t>
            </a: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37EC8530-881C-4169-81A4-C47CB5424330}"/>
              </a:ext>
            </a:extLst>
          </p:cNvPr>
          <p:cNvSpPr/>
          <p:nvPr/>
        </p:nvSpPr>
        <p:spPr>
          <a:xfrm>
            <a:off x="9647585" y="5115606"/>
            <a:ext cx="1305339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单选钮绘制</a:t>
            </a:r>
          </a:p>
        </p:txBody>
      </p:sp>
      <p:cxnSp>
        <p:nvCxnSpPr>
          <p:cNvPr id="15" name="连接符: 肘形 14">
            <a:extLst>
              <a:ext uri="{FF2B5EF4-FFF2-40B4-BE49-F238E27FC236}">
                <a16:creationId xmlns:a16="http://schemas.microsoft.com/office/drawing/2014/main" id="{BBBD0D79-C5B2-47B3-B85B-11B275D893D5}"/>
              </a:ext>
            </a:extLst>
          </p:cNvPr>
          <p:cNvCxnSpPr>
            <a:stCxn id="5" idx="3"/>
            <a:endCxn id="6" idx="1"/>
          </p:cNvCxnSpPr>
          <p:nvPr/>
        </p:nvCxnSpPr>
        <p:spPr>
          <a:xfrm>
            <a:off x="2768841" y="4444171"/>
            <a:ext cx="407068" cy="1270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连接符: 肘形 16">
            <a:extLst>
              <a:ext uri="{FF2B5EF4-FFF2-40B4-BE49-F238E27FC236}">
                <a16:creationId xmlns:a16="http://schemas.microsoft.com/office/drawing/2014/main" id="{90E631E9-544B-43A2-B0E2-294A7CC6E66F}"/>
              </a:ext>
            </a:extLst>
          </p:cNvPr>
          <p:cNvCxnSpPr>
            <a:stCxn id="6" idx="3"/>
            <a:endCxn id="7" idx="1"/>
          </p:cNvCxnSpPr>
          <p:nvPr/>
        </p:nvCxnSpPr>
        <p:spPr>
          <a:xfrm flipV="1">
            <a:off x="4677153" y="4409844"/>
            <a:ext cx="407068" cy="3432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连接符: 肘形 18">
            <a:extLst>
              <a:ext uri="{FF2B5EF4-FFF2-40B4-BE49-F238E27FC236}">
                <a16:creationId xmlns:a16="http://schemas.microsoft.com/office/drawing/2014/main" id="{4D12F6CA-D756-4E14-AB90-F320B11A5F11}"/>
              </a:ext>
            </a:extLst>
          </p:cNvPr>
          <p:cNvCxnSpPr>
            <a:stCxn id="7" idx="3"/>
            <a:endCxn id="8" idx="1"/>
          </p:cNvCxnSpPr>
          <p:nvPr/>
        </p:nvCxnSpPr>
        <p:spPr>
          <a:xfrm flipV="1">
            <a:off x="6585465" y="2789998"/>
            <a:ext cx="520581" cy="1619846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连接符: 肘形 20">
            <a:extLst>
              <a:ext uri="{FF2B5EF4-FFF2-40B4-BE49-F238E27FC236}">
                <a16:creationId xmlns:a16="http://schemas.microsoft.com/office/drawing/2014/main" id="{65DE1B39-2FC2-418B-A365-8B82CB4DD561}"/>
              </a:ext>
            </a:extLst>
          </p:cNvPr>
          <p:cNvCxnSpPr>
            <a:stCxn id="7" idx="3"/>
            <a:endCxn id="9" idx="1"/>
          </p:cNvCxnSpPr>
          <p:nvPr/>
        </p:nvCxnSpPr>
        <p:spPr>
          <a:xfrm flipV="1">
            <a:off x="6585465" y="3429000"/>
            <a:ext cx="520581" cy="980844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连接符: 肘形 22">
            <a:extLst>
              <a:ext uri="{FF2B5EF4-FFF2-40B4-BE49-F238E27FC236}">
                <a16:creationId xmlns:a16="http://schemas.microsoft.com/office/drawing/2014/main" id="{3D28CFA7-F33A-4516-B5FB-B40AAD2F5B75}"/>
              </a:ext>
            </a:extLst>
          </p:cNvPr>
          <p:cNvCxnSpPr>
            <a:stCxn id="7" idx="3"/>
            <a:endCxn id="10" idx="1"/>
          </p:cNvCxnSpPr>
          <p:nvPr/>
        </p:nvCxnSpPr>
        <p:spPr>
          <a:xfrm flipV="1">
            <a:off x="6585465" y="4068002"/>
            <a:ext cx="520581" cy="341842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连接符: 肘形 24">
            <a:extLst>
              <a:ext uri="{FF2B5EF4-FFF2-40B4-BE49-F238E27FC236}">
                <a16:creationId xmlns:a16="http://schemas.microsoft.com/office/drawing/2014/main" id="{68C2A7F5-055D-48AA-AED8-D8E981CF6042}"/>
              </a:ext>
            </a:extLst>
          </p:cNvPr>
          <p:cNvCxnSpPr>
            <a:stCxn id="7" idx="3"/>
            <a:endCxn id="11" idx="1"/>
          </p:cNvCxnSpPr>
          <p:nvPr/>
        </p:nvCxnSpPr>
        <p:spPr>
          <a:xfrm>
            <a:off x="6585465" y="4409844"/>
            <a:ext cx="520581" cy="271254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连接符: 肘形 26">
            <a:extLst>
              <a:ext uri="{FF2B5EF4-FFF2-40B4-BE49-F238E27FC236}">
                <a16:creationId xmlns:a16="http://schemas.microsoft.com/office/drawing/2014/main" id="{99379954-FA6B-420E-B9C5-0F720898C842}"/>
              </a:ext>
            </a:extLst>
          </p:cNvPr>
          <p:cNvCxnSpPr>
            <a:stCxn id="7" idx="3"/>
            <a:endCxn id="12" idx="1"/>
          </p:cNvCxnSpPr>
          <p:nvPr/>
        </p:nvCxnSpPr>
        <p:spPr>
          <a:xfrm>
            <a:off x="6585465" y="4409844"/>
            <a:ext cx="520581" cy="91122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连接符: 肘形 28">
            <a:extLst>
              <a:ext uri="{FF2B5EF4-FFF2-40B4-BE49-F238E27FC236}">
                <a16:creationId xmlns:a16="http://schemas.microsoft.com/office/drawing/2014/main" id="{7599A06A-959F-46EF-8154-1C990BEA904E}"/>
              </a:ext>
            </a:extLst>
          </p:cNvPr>
          <p:cNvCxnSpPr>
            <a:stCxn id="12" idx="3"/>
            <a:endCxn id="13" idx="1"/>
          </p:cNvCxnSpPr>
          <p:nvPr/>
        </p:nvCxnSpPr>
        <p:spPr>
          <a:xfrm>
            <a:off x="9170508" y="5321064"/>
            <a:ext cx="477077" cy="1278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6785644"/>
      </p:ext>
    </p:extLst>
  </p:cSld>
  <p:clrMapOvr>
    <a:masterClrMapping/>
  </p:clrMapOvr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77DF5BD-AD7B-4D2B-BD19-663048E3AD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Android</a:t>
            </a:r>
            <a:r>
              <a:rPr lang="zh-CN" altLang="en-US" dirty="0"/>
              <a:t>运行界面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7CF2964-97D3-4DC3-922B-93F2A8EAEB62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0108" y="1551285"/>
            <a:ext cx="5151783" cy="501516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87139949"/>
      </p:ext>
    </p:extLst>
  </p:cSld>
  <p:clrMapOvr>
    <a:masterClrMapping/>
  </p:clrMapOvr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1DE954B-C671-48AB-8536-53901F2CD2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Android</a:t>
            </a:r>
            <a:r>
              <a:rPr lang="zh-CN" altLang="en-US" dirty="0"/>
              <a:t>版本下一步工作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15CD0FD-B657-405A-BB60-A8FE876F2A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多种编辑风格支持扩展</a:t>
            </a:r>
            <a:endParaRPr lang="en-US" altLang="zh-CN" dirty="0"/>
          </a:p>
          <a:p>
            <a:r>
              <a:rPr lang="zh-CN" altLang="en-US" dirty="0"/>
              <a:t>标准化</a:t>
            </a:r>
            <a:r>
              <a:rPr lang="en-US" altLang="zh-CN" dirty="0"/>
              <a:t>Widget</a:t>
            </a:r>
            <a:r>
              <a:rPr lang="zh-CN" altLang="en-US" dirty="0"/>
              <a:t>封装尝试</a:t>
            </a:r>
            <a:endParaRPr lang="en-US" altLang="zh-CN" dirty="0"/>
          </a:p>
          <a:p>
            <a:r>
              <a:rPr lang="zh-CN" altLang="en-US" dirty="0"/>
              <a:t>在实际项目中试用并扩展功能</a:t>
            </a:r>
          </a:p>
        </p:txBody>
      </p:sp>
    </p:spTree>
    <p:extLst>
      <p:ext uri="{BB962C8B-B14F-4D97-AF65-F5344CB8AC3E}">
        <p14:creationId xmlns:p14="http://schemas.microsoft.com/office/powerpoint/2010/main" val="20487524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10E384D-2F3A-4D29-B77A-CB4B714D7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PB</a:t>
            </a:r>
            <a:r>
              <a:rPr lang="zh-CN" altLang="en-US" dirty="0"/>
              <a:t>客户端的技术选型（使用</a:t>
            </a:r>
            <a:r>
              <a:rPr lang="en-US" altLang="zh-CN" dirty="0"/>
              <a:t>PB7</a:t>
            </a:r>
            <a:r>
              <a:rPr lang="zh-CN" altLang="en-US" dirty="0"/>
              <a:t>）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1EC1856E-C0BB-43FA-AE5D-C679B030B760}"/>
              </a:ext>
            </a:extLst>
          </p:cNvPr>
          <p:cNvSpPr/>
          <p:nvPr/>
        </p:nvSpPr>
        <p:spPr>
          <a:xfrm>
            <a:off x="1249735" y="3641035"/>
            <a:ext cx="2001079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PB</a:t>
            </a:r>
            <a:r>
              <a:rPr lang="zh-CN" altLang="en-US" dirty="0"/>
              <a:t>客户端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EA330AAB-27E2-4597-85A7-6AC42DC9EA3A}"/>
              </a:ext>
            </a:extLst>
          </p:cNvPr>
          <p:cNvSpPr/>
          <p:nvPr/>
        </p:nvSpPr>
        <p:spPr>
          <a:xfrm>
            <a:off x="4691270" y="2663687"/>
            <a:ext cx="1881808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后台服务器访问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251964A0-C5E1-45BE-884E-9A0F27E9C167}"/>
              </a:ext>
            </a:extLst>
          </p:cNvPr>
          <p:cNvSpPr/>
          <p:nvPr/>
        </p:nvSpPr>
        <p:spPr>
          <a:xfrm>
            <a:off x="4691270" y="3641035"/>
            <a:ext cx="1881808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Json</a:t>
            </a:r>
            <a:r>
              <a:rPr lang="zh-CN" altLang="en-US" dirty="0"/>
              <a:t>数据处理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32FBF30C-A669-4BBD-AFC0-C8BAC0070B9B}"/>
              </a:ext>
            </a:extLst>
          </p:cNvPr>
          <p:cNvSpPr/>
          <p:nvPr/>
        </p:nvSpPr>
        <p:spPr>
          <a:xfrm>
            <a:off x="4691270" y="4618383"/>
            <a:ext cx="1881808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界面组件渲染</a:t>
            </a:r>
          </a:p>
        </p:txBody>
      </p:sp>
      <p:cxnSp>
        <p:nvCxnSpPr>
          <p:cNvPr id="9" name="连接符: 肘形 8">
            <a:extLst>
              <a:ext uri="{FF2B5EF4-FFF2-40B4-BE49-F238E27FC236}">
                <a16:creationId xmlns:a16="http://schemas.microsoft.com/office/drawing/2014/main" id="{1E5E10E0-746C-4674-AF9B-59136B4F140D}"/>
              </a:ext>
            </a:extLst>
          </p:cNvPr>
          <p:cNvCxnSpPr>
            <a:cxnSpLocks/>
            <a:stCxn id="4" idx="3"/>
            <a:endCxn id="5" idx="1"/>
          </p:cNvCxnSpPr>
          <p:nvPr/>
        </p:nvCxnSpPr>
        <p:spPr>
          <a:xfrm flipV="1">
            <a:off x="3250814" y="3017169"/>
            <a:ext cx="1440456" cy="97734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连接符: 肘形 10">
            <a:extLst>
              <a:ext uri="{FF2B5EF4-FFF2-40B4-BE49-F238E27FC236}">
                <a16:creationId xmlns:a16="http://schemas.microsoft.com/office/drawing/2014/main" id="{E144E86E-D042-4B2D-8991-F420584ABD36}"/>
              </a:ext>
            </a:extLst>
          </p:cNvPr>
          <p:cNvCxnSpPr>
            <a:cxnSpLocks/>
            <a:stCxn id="4" idx="3"/>
            <a:endCxn id="6" idx="1"/>
          </p:cNvCxnSpPr>
          <p:nvPr/>
        </p:nvCxnSpPr>
        <p:spPr>
          <a:xfrm>
            <a:off x="3250814" y="3994517"/>
            <a:ext cx="1440456" cy="1270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连接符: 肘形 13">
            <a:extLst>
              <a:ext uri="{FF2B5EF4-FFF2-40B4-BE49-F238E27FC236}">
                <a16:creationId xmlns:a16="http://schemas.microsoft.com/office/drawing/2014/main" id="{A09076B1-784F-4D15-AF85-F47175207BF8}"/>
              </a:ext>
            </a:extLst>
          </p:cNvPr>
          <p:cNvCxnSpPr>
            <a:stCxn id="4" idx="3"/>
            <a:endCxn id="7" idx="1"/>
          </p:cNvCxnSpPr>
          <p:nvPr/>
        </p:nvCxnSpPr>
        <p:spPr>
          <a:xfrm>
            <a:off x="3250814" y="3994517"/>
            <a:ext cx="1440456" cy="97734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F15A1B7B-D5B4-4533-841E-18AACFD9ED1F}"/>
              </a:ext>
            </a:extLst>
          </p:cNvPr>
          <p:cNvSpPr/>
          <p:nvPr/>
        </p:nvSpPr>
        <p:spPr>
          <a:xfrm>
            <a:off x="7275444" y="2659360"/>
            <a:ext cx="1815548" cy="706964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err="1"/>
              <a:t>Inet</a:t>
            </a:r>
            <a:endParaRPr lang="zh-CN" altLang="en-US" dirty="0"/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DC68D9A0-2DF4-4A33-95F3-7A49210120BA}"/>
              </a:ext>
            </a:extLst>
          </p:cNvPr>
          <p:cNvSpPr/>
          <p:nvPr/>
        </p:nvSpPr>
        <p:spPr>
          <a:xfrm>
            <a:off x="7275444" y="3638088"/>
            <a:ext cx="1815548" cy="706964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err="1"/>
              <a:t>sailjson</a:t>
            </a:r>
            <a:endParaRPr lang="zh-CN" altLang="en-US" dirty="0"/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E73D0B11-4365-4651-BC8B-349BEB192678}"/>
              </a:ext>
            </a:extLst>
          </p:cNvPr>
          <p:cNvSpPr/>
          <p:nvPr/>
        </p:nvSpPr>
        <p:spPr>
          <a:xfrm>
            <a:off x="7275444" y="4616816"/>
            <a:ext cx="1815548" cy="706964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PB</a:t>
            </a:r>
            <a:r>
              <a:rPr lang="zh-CN" altLang="en-US" dirty="0"/>
              <a:t>标准库</a:t>
            </a:r>
          </a:p>
        </p:txBody>
      </p:sp>
      <p:cxnSp>
        <p:nvCxnSpPr>
          <p:cNvPr id="22" name="连接符: 肘形 21">
            <a:extLst>
              <a:ext uri="{FF2B5EF4-FFF2-40B4-BE49-F238E27FC236}">
                <a16:creationId xmlns:a16="http://schemas.microsoft.com/office/drawing/2014/main" id="{3C077168-06CD-4228-B306-A10832E340F3}"/>
              </a:ext>
            </a:extLst>
          </p:cNvPr>
          <p:cNvCxnSpPr>
            <a:stCxn id="5" idx="3"/>
            <a:endCxn id="18" idx="1"/>
          </p:cNvCxnSpPr>
          <p:nvPr/>
        </p:nvCxnSpPr>
        <p:spPr>
          <a:xfrm flipV="1">
            <a:off x="6573078" y="3012842"/>
            <a:ext cx="702366" cy="432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连接符: 肘形 23">
            <a:extLst>
              <a:ext uri="{FF2B5EF4-FFF2-40B4-BE49-F238E27FC236}">
                <a16:creationId xmlns:a16="http://schemas.microsoft.com/office/drawing/2014/main" id="{131580F3-AA18-4C03-A6CE-01CFE6444CE7}"/>
              </a:ext>
            </a:extLst>
          </p:cNvPr>
          <p:cNvCxnSpPr>
            <a:stCxn id="6" idx="3"/>
            <a:endCxn id="19" idx="1"/>
          </p:cNvCxnSpPr>
          <p:nvPr/>
        </p:nvCxnSpPr>
        <p:spPr>
          <a:xfrm flipV="1">
            <a:off x="6573078" y="3991570"/>
            <a:ext cx="702366" cy="294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连接符: 肘形 25">
            <a:extLst>
              <a:ext uri="{FF2B5EF4-FFF2-40B4-BE49-F238E27FC236}">
                <a16:creationId xmlns:a16="http://schemas.microsoft.com/office/drawing/2014/main" id="{07D3FF9F-7AB3-400B-9363-CF6FB9788FAB}"/>
              </a:ext>
            </a:extLst>
          </p:cNvPr>
          <p:cNvCxnSpPr>
            <a:stCxn id="7" idx="3"/>
            <a:endCxn id="20" idx="1"/>
          </p:cNvCxnSpPr>
          <p:nvPr/>
        </p:nvCxnSpPr>
        <p:spPr>
          <a:xfrm flipV="1">
            <a:off x="6573078" y="4970298"/>
            <a:ext cx="702366" cy="156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6E84D9C9-129C-4697-B63C-FFE5EC5D629D}"/>
              </a:ext>
            </a:extLst>
          </p:cNvPr>
          <p:cNvSpPr/>
          <p:nvPr/>
        </p:nvSpPr>
        <p:spPr>
          <a:xfrm>
            <a:off x="9674087" y="5685183"/>
            <a:ext cx="2107095" cy="331304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第三方标准代码</a:t>
            </a: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AC54502C-F872-4063-BC64-692EFCEF2B43}"/>
              </a:ext>
            </a:extLst>
          </p:cNvPr>
          <p:cNvSpPr/>
          <p:nvPr/>
        </p:nvSpPr>
        <p:spPr>
          <a:xfrm>
            <a:off x="9674086" y="5158128"/>
            <a:ext cx="2107095" cy="331304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PB</a:t>
            </a:r>
            <a:r>
              <a:rPr lang="zh-CN" altLang="en-US" dirty="0"/>
              <a:t>标准类库</a:t>
            </a:r>
          </a:p>
        </p:txBody>
      </p:sp>
    </p:spTree>
    <p:extLst>
      <p:ext uri="{BB962C8B-B14F-4D97-AF65-F5344CB8AC3E}">
        <p14:creationId xmlns:p14="http://schemas.microsoft.com/office/powerpoint/2010/main" val="28069812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3416F1B-210E-411D-89C1-81886C7976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PB </a:t>
            </a:r>
            <a:r>
              <a:rPr lang="en-US" altLang="zh-CN" dirty="0" err="1"/>
              <a:t>webdw</a:t>
            </a:r>
            <a:r>
              <a:rPr lang="zh-CN" altLang="en-US" dirty="0"/>
              <a:t>客户端设计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C6656595-D1D4-4E9F-B022-828FED24279E}"/>
              </a:ext>
            </a:extLst>
          </p:cNvPr>
          <p:cNvSpPr/>
          <p:nvPr/>
        </p:nvSpPr>
        <p:spPr>
          <a:xfrm>
            <a:off x="1154954" y="4090689"/>
            <a:ext cx="1613887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获取后台服务结果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A38A4FFB-3C68-4E4D-93C5-5700DE844F3C}"/>
              </a:ext>
            </a:extLst>
          </p:cNvPr>
          <p:cNvSpPr/>
          <p:nvPr/>
        </p:nvSpPr>
        <p:spPr>
          <a:xfrm>
            <a:off x="3175909" y="4090689"/>
            <a:ext cx="1501244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转换为</a:t>
            </a:r>
            <a:r>
              <a:rPr lang="en-US" altLang="zh-CN" dirty="0"/>
              <a:t>json</a:t>
            </a:r>
            <a:r>
              <a:rPr lang="zh-CN" altLang="en-US" dirty="0"/>
              <a:t>对象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38E989E1-C870-4E5F-859C-2B4DD292ABC4}"/>
              </a:ext>
            </a:extLst>
          </p:cNvPr>
          <p:cNvSpPr/>
          <p:nvPr/>
        </p:nvSpPr>
        <p:spPr>
          <a:xfrm>
            <a:off x="5084221" y="4056362"/>
            <a:ext cx="1501244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json</a:t>
            </a:r>
            <a:r>
              <a:rPr lang="zh-CN" altLang="en-US" dirty="0"/>
              <a:t>元素绘图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A48986DC-401B-4EAC-997F-222D758200A3}"/>
              </a:ext>
            </a:extLst>
          </p:cNvPr>
          <p:cNvSpPr/>
          <p:nvPr/>
        </p:nvSpPr>
        <p:spPr>
          <a:xfrm>
            <a:off x="7106046" y="2571752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标签绘制</a:t>
            </a: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11C8932E-90E8-4A6A-98C4-FF2D23290448}"/>
              </a:ext>
            </a:extLst>
          </p:cNvPr>
          <p:cNvSpPr/>
          <p:nvPr/>
        </p:nvSpPr>
        <p:spPr>
          <a:xfrm>
            <a:off x="7106046" y="3210754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文本框绘制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AFCC3644-4621-425F-A5FF-F233052F622A}"/>
              </a:ext>
            </a:extLst>
          </p:cNvPr>
          <p:cNvSpPr/>
          <p:nvPr/>
        </p:nvSpPr>
        <p:spPr>
          <a:xfrm>
            <a:off x="7106046" y="3849756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下拉框绘制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CD408DF7-E2C1-4135-86A8-D3A6C2844FBA}"/>
              </a:ext>
            </a:extLst>
          </p:cNvPr>
          <p:cNvSpPr/>
          <p:nvPr/>
        </p:nvSpPr>
        <p:spPr>
          <a:xfrm>
            <a:off x="7106046" y="4462852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选择框绘制</a:t>
            </a: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8BEFC094-50BD-42B5-9309-F6F1666FDEAB}"/>
              </a:ext>
            </a:extLst>
          </p:cNvPr>
          <p:cNvSpPr/>
          <p:nvPr/>
        </p:nvSpPr>
        <p:spPr>
          <a:xfrm>
            <a:off x="7106046" y="5102818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画板绘制</a:t>
            </a: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37EC8530-881C-4169-81A4-C47CB5424330}"/>
              </a:ext>
            </a:extLst>
          </p:cNvPr>
          <p:cNvSpPr/>
          <p:nvPr/>
        </p:nvSpPr>
        <p:spPr>
          <a:xfrm>
            <a:off x="9647585" y="5115606"/>
            <a:ext cx="1305339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单选钮绘制</a:t>
            </a:r>
          </a:p>
        </p:txBody>
      </p:sp>
      <p:cxnSp>
        <p:nvCxnSpPr>
          <p:cNvPr id="15" name="连接符: 肘形 14">
            <a:extLst>
              <a:ext uri="{FF2B5EF4-FFF2-40B4-BE49-F238E27FC236}">
                <a16:creationId xmlns:a16="http://schemas.microsoft.com/office/drawing/2014/main" id="{BBBD0D79-C5B2-47B3-B85B-11B275D893D5}"/>
              </a:ext>
            </a:extLst>
          </p:cNvPr>
          <p:cNvCxnSpPr>
            <a:stCxn id="5" idx="3"/>
            <a:endCxn id="6" idx="1"/>
          </p:cNvCxnSpPr>
          <p:nvPr/>
        </p:nvCxnSpPr>
        <p:spPr>
          <a:xfrm>
            <a:off x="2768841" y="4444171"/>
            <a:ext cx="407068" cy="1270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连接符: 肘形 16">
            <a:extLst>
              <a:ext uri="{FF2B5EF4-FFF2-40B4-BE49-F238E27FC236}">
                <a16:creationId xmlns:a16="http://schemas.microsoft.com/office/drawing/2014/main" id="{90E631E9-544B-43A2-B0E2-294A7CC6E66F}"/>
              </a:ext>
            </a:extLst>
          </p:cNvPr>
          <p:cNvCxnSpPr>
            <a:stCxn id="6" idx="3"/>
            <a:endCxn id="7" idx="1"/>
          </p:cNvCxnSpPr>
          <p:nvPr/>
        </p:nvCxnSpPr>
        <p:spPr>
          <a:xfrm flipV="1">
            <a:off x="4677153" y="4409844"/>
            <a:ext cx="407068" cy="3432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连接符: 肘形 18">
            <a:extLst>
              <a:ext uri="{FF2B5EF4-FFF2-40B4-BE49-F238E27FC236}">
                <a16:creationId xmlns:a16="http://schemas.microsoft.com/office/drawing/2014/main" id="{4D12F6CA-D756-4E14-AB90-F320B11A5F11}"/>
              </a:ext>
            </a:extLst>
          </p:cNvPr>
          <p:cNvCxnSpPr>
            <a:stCxn id="7" idx="3"/>
            <a:endCxn id="8" idx="1"/>
          </p:cNvCxnSpPr>
          <p:nvPr/>
        </p:nvCxnSpPr>
        <p:spPr>
          <a:xfrm flipV="1">
            <a:off x="6585465" y="2789998"/>
            <a:ext cx="520581" cy="1619846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连接符: 肘形 20">
            <a:extLst>
              <a:ext uri="{FF2B5EF4-FFF2-40B4-BE49-F238E27FC236}">
                <a16:creationId xmlns:a16="http://schemas.microsoft.com/office/drawing/2014/main" id="{65DE1B39-2FC2-418B-A365-8B82CB4DD561}"/>
              </a:ext>
            </a:extLst>
          </p:cNvPr>
          <p:cNvCxnSpPr>
            <a:stCxn id="7" idx="3"/>
            <a:endCxn id="9" idx="1"/>
          </p:cNvCxnSpPr>
          <p:nvPr/>
        </p:nvCxnSpPr>
        <p:spPr>
          <a:xfrm flipV="1">
            <a:off x="6585465" y="3429000"/>
            <a:ext cx="520581" cy="980844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连接符: 肘形 22">
            <a:extLst>
              <a:ext uri="{FF2B5EF4-FFF2-40B4-BE49-F238E27FC236}">
                <a16:creationId xmlns:a16="http://schemas.microsoft.com/office/drawing/2014/main" id="{3D28CFA7-F33A-4516-B5FB-B40AAD2F5B75}"/>
              </a:ext>
            </a:extLst>
          </p:cNvPr>
          <p:cNvCxnSpPr>
            <a:stCxn id="7" idx="3"/>
            <a:endCxn id="10" idx="1"/>
          </p:cNvCxnSpPr>
          <p:nvPr/>
        </p:nvCxnSpPr>
        <p:spPr>
          <a:xfrm flipV="1">
            <a:off x="6585465" y="4068002"/>
            <a:ext cx="520581" cy="341842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连接符: 肘形 24">
            <a:extLst>
              <a:ext uri="{FF2B5EF4-FFF2-40B4-BE49-F238E27FC236}">
                <a16:creationId xmlns:a16="http://schemas.microsoft.com/office/drawing/2014/main" id="{68C2A7F5-055D-48AA-AED8-D8E981CF6042}"/>
              </a:ext>
            </a:extLst>
          </p:cNvPr>
          <p:cNvCxnSpPr>
            <a:stCxn id="7" idx="3"/>
            <a:endCxn id="11" idx="1"/>
          </p:cNvCxnSpPr>
          <p:nvPr/>
        </p:nvCxnSpPr>
        <p:spPr>
          <a:xfrm>
            <a:off x="6585465" y="4409844"/>
            <a:ext cx="520581" cy="271254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连接符: 肘形 26">
            <a:extLst>
              <a:ext uri="{FF2B5EF4-FFF2-40B4-BE49-F238E27FC236}">
                <a16:creationId xmlns:a16="http://schemas.microsoft.com/office/drawing/2014/main" id="{99379954-FA6B-420E-B9C5-0F720898C842}"/>
              </a:ext>
            </a:extLst>
          </p:cNvPr>
          <p:cNvCxnSpPr>
            <a:stCxn id="7" idx="3"/>
            <a:endCxn id="12" idx="1"/>
          </p:cNvCxnSpPr>
          <p:nvPr/>
        </p:nvCxnSpPr>
        <p:spPr>
          <a:xfrm>
            <a:off x="6585465" y="4409844"/>
            <a:ext cx="520581" cy="91122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连接符: 肘形 28">
            <a:extLst>
              <a:ext uri="{FF2B5EF4-FFF2-40B4-BE49-F238E27FC236}">
                <a16:creationId xmlns:a16="http://schemas.microsoft.com/office/drawing/2014/main" id="{7599A06A-959F-46EF-8154-1C990BEA904E}"/>
              </a:ext>
            </a:extLst>
          </p:cNvPr>
          <p:cNvCxnSpPr>
            <a:stCxn id="12" idx="3"/>
            <a:endCxn id="13" idx="1"/>
          </p:cNvCxnSpPr>
          <p:nvPr/>
        </p:nvCxnSpPr>
        <p:spPr>
          <a:xfrm>
            <a:off x="9170508" y="5321064"/>
            <a:ext cx="477077" cy="1278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51867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211D125-F870-4B94-9946-695E6290AD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目录</a:t>
            </a:r>
          </a:p>
        </p:txBody>
      </p:sp>
      <p:sp>
        <p:nvSpPr>
          <p:cNvPr id="6" name="箭头: 五边形 5">
            <a:extLst>
              <a:ext uri="{FF2B5EF4-FFF2-40B4-BE49-F238E27FC236}">
                <a16:creationId xmlns:a16="http://schemas.microsoft.com/office/drawing/2014/main" id="{3387E899-878E-4BED-A4A8-D83B971A76BF}"/>
              </a:ext>
            </a:extLst>
          </p:cNvPr>
          <p:cNvSpPr/>
          <p:nvPr/>
        </p:nvSpPr>
        <p:spPr>
          <a:xfrm>
            <a:off x="5340631" y="2372139"/>
            <a:ext cx="4823791" cy="377772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dirty="0"/>
              <a:t>浏览器上动态界面绘制的技术讨论</a:t>
            </a:r>
          </a:p>
        </p:txBody>
      </p:sp>
      <p:sp>
        <p:nvSpPr>
          <p:cNvPr id="7" name="箭头: 五边形 6">
            <a:extLst>
              <a:ext uri="{FF2B5EF4-FFF2-40B4-BE49-F238E27FC236}">
                <a16:creationId xmlns:a16="http://schemas.microsoft.com/office/drawing/2014/main" id="{B7466BCD-0621-4940-8D48-1CFE2B04DE13}"/>
              </a:ext>
            </a:extLst>
          </p:cNvPr>
          <p:cNvSpPr/>
          <p:nvPr/>
        </p:nvSpPr>
        <p:spPr>
          <a:xfrm>
            <a:off x="5340629" y="4117776"/>
            <a:ext cx="4823791" cy="377772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/>
              <a:t>WebDW</a:t>
            </a:r>
            <a:r>
              <a:rPr lang="zh-CN" altLang="en-US" sz="2000" dirty="0"/>
              <a:t>的技术架构说明</a:t>
            </a:r>
          </a:p>
        </p:txBody>
      </p:sp>
      <p:sp>
        <p:nvSpPr>
          <p:cNvPr id="8" name="箭头: 五边形 7">
            <a:extLst>
              <a:ext uri="{FF2B5EF4-FFF2-40B4-BE49-F238E27FC236}">
                <a16:creationId xmlns:a16="http://schemas.microsoft.com/office/drawing/2014/main" id="{1859A6F4-3F17-4719-9226-0735179C797A}"/>
              </a:ext>
            </a:extLst>
          </p:cNvPr>
          <p:cNvSpPr/>
          <p:nvPr/>
        </p:nvSpPr>
        <p:spPr>
          <a:xfrm>
            <a:off x="5340628" y="4552945"/>
            <a:ext cx="1563755" cy="377772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/>
              <a:t>C/S </a:t>
            </a:r>
            <a:r>
              <a:rPr lang="zh-CN" altLang="en-US" sz="2000" dirty="0"/>
              <a:t>客户端</a:t>
            </a:r>
          </a:p>
        </p:txBody>
      </p:sp>
      <p:sp>
        <p:nvSpPr>
          <p:cNvPr id="9" name="箭头: 五边形 8">
            <a:extLst>
              <a:ext uri="{FF2B5EF4-FFF2-40B4-BE49-F238E27FC236}">
                <a16:creationId xmlns:a16="http://schemas.microsoft.com/office/drawing/2014/main" id="{6EE71305-92FE-40AC-95D6-311BE2493003}"/>
              </a:ext>
            </a:extLst>
          </p:cNvPr>
          <p:cNvSpPr/>
          <p:nvPr/>
        </p:nvSpPr>
        <p:spPr>
          <a:xfrm>
            <a:off x="8978339" y="5010273"/>
            <a:ext cx="1278839" cy="377772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/>
              <a:t>PYTHON</a:t>
            </a:r>
            <a:endParaRPr lang="zh-CN" altLang="en-US" sz="2000" dirty="0"/>
          </a:p>
        </p:txBody>
      </p:sp>
      <p:sp>
        <p:nvSpPr>
          <p:cNvPr id="10" name="箭头: 五边形 9">
            <a:extLst>
              <a:ext uri="{FF2B5EF4-FFF2-40B4-BE49-F238E27FC236}">
                <a16:creationId xmlns:a16="http://schemas.microsoft.com/office/drawing/2014/main" id="{2DB87C39-0DDC-42F1-AAE6-F58F0DB373D0}"/>
              </a:ext>
            </a:extLst>
          </p:cNvPr>
          <p:cNvSpPr/>
          <p:nvPr/>
        </p:nvSpPr>
        <p:spPr>
          <a:xfrm>
            <a:off x="6089371" y="2835555"/>
            <a:ext cx="5234605" cy="377772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/>
              <a:t>Web UI</a:t>
            </a:r>
            <a:r>
              <a:rPr lang="zh-CN" altLang="en-US" sz="2000" dirty="0"/>
              <a:t>技术发展，百花齐放，百家争鸣</a:t>
            </a:r>
          </a:p>
        </p:txBody>
      </p:sp>
      <p:sp>
        <p:nvSpPr>
          <p:cNvPr id="11" name="箭头: 五边形 10">
            <a:extLst>
              <a:ext uri="{FF2B5EF4-FFF2-40B4-BE49-F238E27FC236}">
                <a16:creationId xmlns:a16="http://schemas.microsoft.com/office/drawing/2014/main" id="{FC6D323F-B1A5-4B2C-B0DE-E09EE206723F}"/>
              </a:ext>
            </a:extLst>
          </p:cNvPr>
          <p:cNvSpPr/>
          <p:nvPr/>
        </p:nvSpPr>
        <p:spPr>
          <a:xfrm>
            <a:off x="6096000" y="3282227"/>
            <a:ext cx="5234605" cy="377772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/>
              <a:t>Web</a:t>
            </a:r>
            <a:r>
              <a:rPr lang="zh-CN" altLang="en-US" sz="2000" dirty="0"/>
              <a:t>前端</a:t>
            </a:r>
            <a:r>
              <a:rPr lang="en-US" altLang="zh-CN" sz="2000" dirty="0"/>
              <a:t>UI</a:t>
            </a:r>
            <a:r>
              <a:rPr lang="zh-CN" altLang="en-US" sz="2000" dirty="0"/>
              <a:t>标准化的必要性和可行性</a:t>
            </a:r>
          </a:p>
        </p:txBody>
      </p:sp>
      <p:sp>
        <p:nvSpPr>
          <p:cNvPr id="13" name="箭头: 五边形 12">
            <a:extLst>
              <a:ext uri="{FF2B5EF4-FFF2-40B4-BE49-F238E27FC236}">
                <a16:creationId xmlns:a16="http://schemas.microsoft.com/office/drawing/2014/main" id="{6257C357-F77C-4AE4-8265-A4B4C340EE91}"/>
              </a:ext>
            </a:extLst>
          </p:cNvPr>
          <p:cNvSpPr/>
          <p:nvPr/>
        </p:nvSpPr>
        <p:spPr>
          <a:xfrm>
            <a:off x="6096000" y="3728899"/>
            <a:ext cx="5234605" cy="377772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dirty="0"/>
              <a:t>动态用户界面的总体设计思路</a:t>
            </a:r>
          </a:p>
        </p:txBody>
      </p:sp>
      <p:sp>
        <p:nvSpPr>
          <p:cNvPr id="14" name="箭头: 五边形 13">
            <a:extLst>
              <a:ext uri="{FF2B5EF4-FFF2-40B4-BE49-F238E27FC236}">
                <a16:creationId xmlns:a16="http://schemas.microsoft.com/office/drawing/2014/main" id="{46BC4F7F-233A-46DE-BC22-2A5ED92F40A6}"/>
              </a:ext>
            </a:extLst>
          </p:cNvPr>
          <p:cNvSpPr/>
          <p:nvPr/>
        </p:nvSpPr>
        <p:spPr>
          <a:xfrm>
            <a:off x="5340628" y="5484795"/>
            <a:ext cx="1603371" cy="377772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/>
              <a:t>B/S</a:t>
            </a:r>
            <a:r>
              <a:rPr lang="zh-CN" altLang="en-US" sz="2000" dirty="0"/>
              <a:t>客户端</a:t>
            </a:r>
          </a:p>
        </p:txBody>
      </p:sp>
      <p:sp>
        <p:nvSpPr>
          <p:cNvPr id="15" name="箭头: 五边形 14">
            <a:extLst>
              <a:ext uri="{FF2B5EF4-FFF2-40B4-BE49-F238E27FC236}">
                <a16:creationId xmlns:a16="http://schemas.microsoft.com/office/drawing/2014/main" id="{CCB387F3-8DD1-42C5-B90E-ACBE5E60051D}"/>
              </a:ext>
            </a:extLst>
          </p:cNvPr>
          <p:cNvSpPr/>
          <p:nvPr/>
        </p:nvSpPr>
        <p:spPr>
          <a:xfrm>
            <a:off x="8713302" y="5457412"/>
            <a:ext cx="1203065" cy="377772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/>
              <a:t>FLEX</a:t>
            </a:r>
            <a:endParaRPr lang="zh-CN" altLang="en-US" sz="2000" dirty="0"/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BF7032F2-DC7D-4F5A-99DF-588B141AB1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573" y="2372139"/>
            <a:ext cx="4098386" cy="4373217"/>
          </a:xfrm>
          <a:prstGeom prst="rect">
            <a:avLst/>
          </a:prstGeom>
        </p:spPr>
      </p:pic>
      <p:sp>
        <p:nvSpPr>
          <p:cNvPr id="17" name="箭头: 五边形 16">
            <a:extLst>
              <a:ext uri="{FF2B5EF4-FFF2-40B4-BE49-F238E27FC236}">
                <a16:creationId xmlns:a16="http://schemas.microsoft.com/office/drawing/2014/main" id="{3014DA5D-D7CD-44AC-9327-FDA37653B513}"/>
              </a:ext>
            </a:extLst>
          </p:cNvPr>
          <p:cNvSpPr/>
          <p:nvPr/>
        </p:nvSpPr>
        <p:spPr>
          <a:xfrm>
            <a:off x="6937510" y="5011120"/>
            <a:ext cx="910807" cy="377772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/>
              <a:t>C#</a:t>
            </a:r>
            <a:endParaRPr lang="zh-CN" altLang="en-US" sz="2000" dirty="0"/>
          </a:p>
        </p:txBody>
      </p:sp>
      <p:sp>
        <p:nvSpPr>
          <p:cNvPr id="18" name="箭头: 五边形 17">
            <a:extLst>
              <a:ext uri="{FF2B5EF4-FFF2-40B4-BE49-F238E27FC236}">
                <a16:creationId xmlns:a16="http://schemas.microsoft.com/office/drawing/2014/main" id="{61D63AEB-595E-4985-A535-FA7740807D53}"/>
              </a:ext>
            </a:extLst>
          </p:cNvPr>
          <p:cNvSpPr/>
          <p:nvPr/>
        </p:nvSpPr>
        <p:spPr>
          <a:xfrm>
            <a:off x="7885181" y="5017903"/>
            <a:ext cx="1007170" cy="377772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/>
              <a:t>JAVA</a:t>
            </a:r>
            <a:endParaRPr lang="zh-CN" altLang="en-US" sz="2000" dirty="0"/>
          </a:p>
        </p:txBody>
      </p:sp>
      <p:sp>
        <p:nvSpPr>
          <p:cNvPr id="19" name="箭头: 五边形 18">
            <a:extLst>
              <a:ext uri="{FF2B5EF4-FFF2-40B4-BE49-F238E27FC236}">
                <a16:creationId xmlns:a16="http://schemas.microsoft.com/office/drawing/2014/main" id="{20148418-0FB1-405C-A724-9E3EEF9AB199}"/>
              </a:ext>
            </a:extLst>
          </p:cNvPr>
          <p:cNvSpPr/>
          <p:nvPr/>
        </p:nvSpPr>
        <p:spPr>
          <a:xfrm>
            <a:off x="6983253" y="5461585"/>
            <a:ext cx="699415" cy="377772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/>
              <a:t>JS</a:t>
            </a:r>
            <a:endParaRPr lang="zh-CN" altLang="en-US" sz="2000" dirty="0"/>
          </a:p>
        </p:txBody>
      </p:sp>
      <p:sp>
        <p:nvSpPr>
          <p:cNvPr id="20" name="箭头: 五边形 19">
            <a:extLst>
              <a:ext uri="{FF2B5EF4-FFF2-40B4-BE49-F238E27FC236}">
                <a16:creationId xmlns:a16="http://schemas.microsoft.com/office/drawing/2014/main" id="{E1B04251-1FD8-4BA3-B63B-537033EE920D}"/>
              </a:ext>
            </a:extLst>
          </p:cNvPr>
          <p:cNvSpPr/>
          <p:nvPr/>
        </p:nvSpPr>
        <p:spPr>
          <a:xfrm>
            <a:off x="7769228" y="5457412"/>
            <a:ext cx="861532" cy="377772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/>
              <a:t>H5</a:t>
            </a:r>
            <a:endParaRPr lang="zh-CN" altLang="en-US" sz="2000" dirty="0"/>
          </a:p>
        </p:txBody>
      </p:sp>
      <p:sp>
        <p:nvSpPr>
          <p:cNvPr id="21" name="箭头: 五边形 20">
            <a:extLst>
              <a:ext uri="{FF2B5EF4-FFF2-40B4-BE49-F238E27FC236}">
                <a16:creationId xmlns:a16="http://schemas.microsoft.com/office/drawing/2014/main" id="{0E06961E-6FC3-4871-A3FA-F7071591DFF9}"/>
              </a:ext>
            </a:extLst>
          </p:cNvPr>
          <p:cNvSpPr/>
          <p:nvPr/>
        </p:nvSpPr>
        <p:spPr>
          <a:xfrm>
            <a:off x="10335774" y="4999168"/>
            <a:ext cx="1421729" cy="377772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/>
              <a:t>Electron</a:t>
            </a:r>
            <a:endParaRPr lang="zh-CN" altLang="en-US" sz="2000" dirty="0"/>
          </a:p>
        </p:txBody>
      </p:sp>
      <p:sp>
        <p:nvSpPr>
          <p:cNvPr id="22" name="箭头: 五边形 21">
            <a:extLst>
              <a:ext uri="{FF2B5EF4-FFF2-40B4-BE49-F238E27FC236}">
                <a16:creationId xmlns:a16="http://schemas.microsoft.com/office/drawing/2014/main" id="{74FAAD71-F0B8-4A74-90CD-EDD4CD0208CB}"/>
              </a:ext>
            </a:extLst>
          </p:cNvPr>
          <p:cNvSpPr/>
          <p:nvPr/>
        </p:nvSpPr>
        <p:spPr>
          <a:xfrm>
            <a:off x="6943999" y="4558747"/>
            <a:ext cx="861532" cy="377772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/>
              <a:t>PB</a:t>
            </a:r>
            <a:endParaRPr lang="zh-CN" altLang="en-US" sz="2000" dirty="0"/>
          </a:p>
        </p:txBody>
      </p:sp>
      <p:sp>
        <p:nvSpPr>
          <p:cNvPr id="23" name="箭头: 五边形 22">
            <a:extLst>
              <a:ext uri="{FF2B5EF4-FFF2-40B4-BE49-F238E27FC236}">
                <a16:creationId xmlns:a16="http://schemas.microsoft.com/office/drawing/2014/main" id="{4BECF466-1F27-4EAC-BC0D-E09BB506F0D8}"/>
              </a:ext>
            </a:extLst>
          </p:cNvPr>
          <p:cNvSpPr/>
          <p:nvPr/>
        </p:nvSpPr>
        <p:spPr>
          <a:xfrm>
            <a:off x="7848317" y="4557285"/>
            <a:ext cx="861532" cy="377772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/>
              <a:t>VB</a:t>
            </a:r>
            <a:endParaRPr lang="zh-CN" altLang="en-US" sz="2000" dirty="0"/>
          </a:p>
        </p:txBody>
      </p:sp>
      <p:sp>
        <p:nvSpPr>
          <p:cNvPr id="24" name="箭头: 五边形 23">
            <a:extLst>
              <a:ext uri="{FF2B5EF4-FFF2-40B4-BE49-F238E27FC236}">
                <a16:creationId xmlns:a16="http://schemas.microsoft.com/office/drawing/2014/main" id="{07EBF197-675A-4A19-8942-4159E005AA6D}"/>
              </a:ext>
            </a:extLst>
          </p:cNvPr>
          <p:cNvSpPr/>
          <p:nvPr/>
        </p:nvSpPr>
        <p:spPr>
          <a:xfrm>
            <a:off x="8792251" y="4549465"/>
            <a:ext cx="861532" cy="377772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/>
              <a:t>VC</a:t>
            </a:r>
            <a:endParaRPr lang="zh-CN" altLang="en-US" sz="2000" dirty="0"/>
          </a:p>
        </p:txBody>
      </p:sp>
      <p:sp>
        <p:nvSpPr>
          <p:cNvPr id="25" name="箭头: 五边形 24">
            <a:extLst>
              <a:ext uri="{FF2B5EF4-FFF2-40B4-BE49-F238E27FC236}">
                <a16:creationId xmlns:a16="http://schemas.microsoft.com/office/drawing/2014/main" id="{C2ECF54F-3E12-4B90-9405-64CC1853E9C6}"/>
              </a:ext>
            </a:extLst>
          </p:cNvPr>
          <p:cNvSpPr/>
          <p:nvPr/>
        </p:nvSpPr>
        <p:spPr>
          <a:xfrm>
            <a:off x="9699599" y="4558472"/>
            <a:ext cx="1233444" cy="377772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/>
              <a:t>VB.net</a:t>
            </a:r>
            <a:endParaRPr lang="zh-CN" altLang="en-US" sz="2000" dirty="0"/>
          </a:p>
        </p:txBody>
      </p:sp>
      <p:sp>
        <p:nvSpPr>
          <p:cNvPr id="26" name="箭头: 五边形 25">
            <a:extLst>
              <a:ext uri="{FF2B5EF4-FFF2-40B4-BE49-F238E27FC236}">
                <a16:creationId xmlns:a16="http://schemas.microsoft.com/office/drawing/2014/main" id="{959A7C79-7949-4C45-A42B-AA77FC5D294B}"/>
              </a:ext>
            </a:extLst>
          </p:cNvPr>
          <p:cNvSpPr/>
          <p:nvPr/>
        </p:nvSpPr>
        <p:spPr>
          <a:xfrm>
            <a:off x="10050848" y="5450969"/>
            <a:ext cx="1203065" cy="377772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/>
              <a:t>GWT</a:t>
            </a:r>
            <a:endParaRPr lang="zh-CN" altLang="en-US" sz="2000" dirty="0"/>
          </a:p>
        </p:txBody>
      </p:sp>
      <p:sp>
        <p:nvSpPr>
          <p:cNvPr id="27" name="箭头: 五边形 26">
            <a:extLst>
              <a:ext uri="{FF2B5EF4-FFF2-40B4-BE49-F238E27FC236}">
                <a16:creationId xmlns:a16="http://schemas.microsoft.com/office/drawing/2014/main" id="{61D611B4-6A07-4DA7-821F-450473BC7C0D}"/>
              </a:ext>
            </a:extLst>
          </p:cNvPr>
          <p:cNvSpPr/>
          <p:nvPr/>
        </p:nvSpPr>
        <p:spPr>
          <a:xfrm>
            <a:off x="5334139" y="5924710"/>
            <a:ext cx="1603371" cy="377772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 err="1"/>
              <a:t>MOBile</a:t>
            </a:r>
            <a:endParaRPr lang="zh-CN" altLang="en-US" sz="2000" dirty="0"/>
          </a:p>
        </p:txBody>
      </p:sp>
      <p:sp>
        <p:nvSpPr>
          <p:cNvPr id="28" name="箭头: 五边形 27">
            <a:extLst>
              <a:ext uri="{FF2B5EF4-FFF2-40B4-BE49-F238E27FC236}">
                <a16:creationId xmlns:a16="http://schemas.microsoft.com/office/drawing/2014/main" id="{FB1B57FE-4634-4F8D-84DA-8EA9441BE451}"/>
              </a:ext>
            </a:extLst>
          </p:cNvPr>
          <p:cNvSpPr/>
          <p:nvPr/>
        </p:nvSpPr>
        <p:spPr>
          <a:xfrm>
            <a:off x="6983253" y="5924710"/>
            <a:ext cx="1431877" cy="377772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/>
              <a:t>Android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56498116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3A54986-0FC5-4FC7-97B3-F0D14E0F0B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PB</a:t>
            </a:r>
            <a:r>
              <a:rPr lang="zh-CN" altLang="en-US" dirty="0"/>
              <a:t>界面模型与</a:t>
            </a:r>
            <a:r>
              <a:rPr lang="en-US" altLang="zh-CN" dirty="0"/>
              <a:t>VB</a:t>
            </a:r>
            <a:r>
              <a:rPr lang="zh-CN" altLang="en-US" dirty="0"/>
              <a:t>界面模型的不同之处</a:t>
            </a:r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3B4CF322-551B-4FFF-86BC-2CF4BC06959E}"/>
              </a:ext>
            </a:extLst>
          </p:cNvPr>
          <p:cNvGraphicFramePr>
            <a:graphicFrameLocks noGrp="1"/>
          </p:cNvGraphicFramePr>
          <p:nvPr/>
        </p:nvGraphicFramePr>
        <p:xfrm>
          <a:off x="494747" y="1885857"/>
          <a:ext cx="11180416" cy="413512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795104">
                  <a:extLst>
                    <a:ext uri="{9D8B030D-6E8A-4147-A177-3AD203B41FA5}">
                      <a16:colId xmlns:a16="http://schemas.microsoft.com/office/drawing/2014/main" val="2008818460"/>
                    </a:ext>
                  </a:extLst>
                </a:gridCol>
                <a:gridCol w="2795104">
                  <a:extLst>
                    <a:ext uri="{9D8B030D-6E8A-4147-A177-3AD203B41FA5}">
                      <a16:colId xmlns:a16="http://schemas.microsoft.com/office/drawing/2014/main" val="1953528494"/>
                    </a:ext>
                  </a:extLst>
                </a:gridCol>
                <a:gridCol w="2795104">
                  <a:extLst>
                    <a:ext uri="{9D8B030D-6E8A-4147-A177-3AD203B41FA5}">
                      <a16:colId xmlns:a16="http://schemas.microsoft.com/office/drawing/2014/main" val="2033505405"/>
                    </a:ext>
                  </a:extLst>
                </a:gridCol>
                <a:gridCol w="2795104">
                  <a:extLst>
                    <a:ext uri="{9D8B030D-6E8A-4147-A177-3AD203B41FA5}">
                      <a16:colId xmlns:a16="http://schemas.microsoft.com/office/drawing/2014/main" val="275536707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dirty="0"/>
                        <a:t>比较项目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VB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PB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备注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04852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/>
                        <a:t>创建新对象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err="1"/>
                        <a:t>form.controls.Add</a:t>
                      </a:r>
                      <a:r>
                        <a:rPr lang="en-US" altLang="zh-CN" dirty="0"/>
                        <a:t>()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win. </a:t>
                      </a:r>
                      <a:r>
                        <a:rPr lang="en-US" altLang="zh-CN" dirty="0" err="1"/>
                        <a:t>OpenUserObject</a:t>
                      </a:r>
                      <a:r>
                        <a:rPr lang="en-US" altLang="zh-CN" dirty="0"/>
                        <a:t>()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76904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/>
                        <a:t>新对象存储位置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err="1"/>
                        <a:t>form.controls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err="1"/>
                        <a:t>win.control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都是一个存放对象的数组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49037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/>
                        <a:t>是否支持父容器对象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支持</a:t>
                      </a:r>
                      <a:r>
                        <a:rPr lang="en-US" altLang="zh-CN" dirty="0"/>
                        <a:t>,</a:t>
                      </a:r>
                      <a:r>
                        <a:rPr lang="zh-CN" altLang="en-US" dirty="0"/>
                        <a:t>可放置在</a:t>
                      </a:r>
                      <a:r>
                        <a:rPr lang="en-US" altLang="zh-CN" dirty="0" err="1"/>
                        <a:t>PictureBox,Frame</a:t>
                      </a:r>
                      <a:r>
                        <a:rPr lang="zh-CN" altLang="en-US" dirty="0"/>
                        <a:t>中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不支持父容器对象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67388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/>
                        <a:t>对象基类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VB</a:t>
                      </a:r>
                      <a:r>
                        <a:rPr lang="zh-CN" altLang="en-US" dirty="0"/>
                        <a:t>标准对象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需要使用</a:t>
                      </a:r>
                      <a:r>
                        <a:rPr lang="en-US" altLang="zh-CN" dirty="0" err="1"/>
                        <a:t>UserObject</a:t>
                      </a:r>
                      <a:r>
                        <a:rPr lang="zh-CN" altLang="en-US" dirty="0"/>
                        <a:t>进行包装才能使用，标签除外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90934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/>
                        <a:t>对象组织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层次型结构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平摊结构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9646990"/>
                  </a:ext>
                </a:extLst>
              </a:tr>
              <a:tr h="185420">
                <a:tc>
                  <a:txBody>
                    <a:bodyPr/>
                    <a:lstStyle/>
                    <a:p>
                      <a:r>
                        <a:rPr lang="zh-CN" altLang="en-US" dirty="0"/>
                        <a:t>对象继承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不支持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支持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8886304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zh-CN" altLang="en-US" dirty="0"/>
                        <a:t>界面基本元素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VB</a:t>
                      </a:r>
                      <a:r>
                        <a:rPr lang="zh-CN" altLang="en-US" dirty="0"/>
                        <a:t>标准对象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基于标准对象生成的子类</a:t>
                      </a:r>
                      <a:r>
                        <a:rPr lang="en-US" altLang="zh-CN" dirty="0" err="1"/>
                        <a:t>UserObject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0978728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zh-CN" altLang="en-US" dirty="0"/>
                        <a:t>元素限定条件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Name</a:t>
                      </a:r>
                      <a:r>
                        <a:rPr lang="zh-CN" altLang="en-US" dirty="0"/>
                        <a:t>属性不可重复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87917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27946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261D99-6638-40C1-B530-7949A1EE1E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PB</a:t>
            </a:r>
            <a:r>
              <a:rPr lang="zh-CN" altLang="en-US" dirty="0"/>
              <a:t>界面模型层次图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C23D6C06-F782-4FA3-9A4B-81B4A91962F0}"/>
              </a:ext>
            </a:extLst>
          </p:cNvPr>
          <p:cNvSpPr/>
          <p:nvPr/>
        </p:nvSpPr>
        <p:spPr>
          <a:xfrm>
            <a:off x="1563756" y="2306246"/>
            <a:ext cx="2345635" cy="706964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PB window</a:t>
            </a:r>
            <a:r>
              <a:rPr lang="zh-CN" altLang="en-US" dirty="0"/>
              <a:t>对象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5C1DF01B-F009-4349-99C7-79902B97A1A8}"/>
              </a:ext>
            </a:extLst>
          </p:cNvPr>
          <p:cNvSpPr/>
          <p:nvPr/>
        </p:nvSpPr>
        <p:spPr>
          <a:xfrm>
            <a:off x="4121426" y="3220646"/>
            <a:ext cx="3207024" cy="437321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动态标签</a:t>
            </a:r>
            <a:r>
              <a:rPr lang="en-US" altLang="zh-CN" dirty="0" err="1"/>
              <a:t>statictext</a:t>
            </a:r>
            <a:endParaRPr lang="zh-CN" altLang="en-US" dirty="0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4208DC5F-1351-4016-8B10-15EB9F946D67}"/>
              </a:ext>
            </a:extLst>
          </p:cNvPr>
          <p:cNvSpPr/>
          <p:nvPr/>
        </p:nvSpPr>
        <p:spPr>
          <a:xfrm>
            <a:off x="4121426" y="3816994"/>
            <a:ext cx="3207024" cy="437321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动态文本框</a:t>
            </a:r>
            <a:r>
              <a:rPr lang="en-US" altLang="zh-CN" dirty="0" err="1"/>
              <a:t>uo_textbox</a:t>
            </a:r>
            <a:endParaRPr lang="zh-CN" altLang="en-US" dirty="0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3F730C8F-3919-413D-81D5-5FA0C585CFD5}"/>
              </a:ext>
            </a:extLst>
          </p:cNvPr>
          <p:cNvSpPr/>
          <p:nvPr/>
        </p:nvSpPr>
        <p:spPr>
          <a:xfrm>
            <a:off x="4121426" y="4360333"/>
            <a:ext cx="3207024" cy="437321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动态下拉列表</a:t>
            </a:r>
            <a:r>
              <a:rPr lang="en-US" altLang="zh-CN" dirty="0" err="1"/>
              <a:t>uo_ddlb</a:t>
            </a:r>
            <a:endParaRPr lang="zh-CN" altLang="en-US" dirty="0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6159970C-09D5-4DE8-B7AF-1AA9D7A47CF4}"/>
              </a:ext>
            </a:extLst>
          </p:cNvPr>
          <p:cNvSpPr/>
          <p:nvPr/>
        </p:nvSpPr>
        <p:spPr>
          <a:xfrm>
            <a:off x="4121425" y="4903672"/>
            <a:ext cx="3207025" cy="437321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动态复选框</a:t>
            </a:r>
            <a:r>
              <a:rPr lang="en-US" altLang="zh-CN" dirty="0" err="1"/>
              <a:t>uo_checkbox</a:t>
            </a:r>
            <a:endParaRPr lang="zh-CN" altLang="en-US" dirty="0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F2019302-D657-4C4F-893B-13EDB90F4435}"/>
              </a:ext>
            </a:extLst>
          </p:cNvPr>
          <p:cNvSpPr/>
          <p:nvPr/>
        </p:nvSpPr>
        <p:spPr>
          <a:xfrm>
            <a:off x="4121424" y="5447011"/>
            <a:ext cx="3207027" cy="437321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动态单选钮</a:t>
            </a:r>
            <a:r>
              <a:rPr lang="en-US" altLang="zh-CN" dirty="0" err="1"/>
              <a:t>uo_radiobutton</a:t>
            </a:r>
            <a:endParaRPr lang="zh-CN" altLang="en-US" dirty="0"/>
          </a:p>
        </p:txBody>
      </p:sp>
      <p:cxnSp>
        <p:nvCxnSpPr>
          <p:cNvPr id="11" name="连接符: 肘形 10">
            <a:extLst>
              <a:ext uri="{FF2B5EF4-FFF2-40B4-BE49-F238E27FC236}">
                <a16:creationId xmlns:a16="http://schemas.microsoft.com/office/drawing/2014/main" id="{5C453869-3B9C-4CD4-8E24-16410D6B4181}"/>
              </a:ext>
            </a:extLst>
          </p:cNvPr>
          <p:cNvCxnSpPr>
            <a:stCxn id="4" idx="2"/>
            <a:endCxn id="5" idx="1"/>
          </p:cNvCxnSpPr>
          <p:nvPr/>
        </p:nvCxnSpPr>
        <p:spPr>
          <a:xfrm rot="16200000" flipH="1">
            <a:off x="3215952" y="2533832"/>
            <a:ext cx="426097" cy="1384852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连接符: 肘形 12">
            <a:extLst>
              <a:ext uri="{FF2B5EF4-FFF2-40B4-BE49-F238E27FC236}">
                <a16:creationId xmlns:a16="http://schemas.microsoft.com/office/drawing/2014/main" id="{4693B3E8-60B2-4462-94A9-BF66F4285C8A}"/>
              </a:ext>
            </a:extLst>
          </p:cNvPr>
          <p:cNvCxnSpPr>
            <a:stCxn id="4" idx="2"/>
            <a:endCxn id="6" idx="1"/>
          </p:cNvCxnSpPr>
          <p:nvPr/>
        </p:nvCxnSpPr>
        <p:spPr>
          <a:xfrm rot="16200000" flipH="1">
            <a:off x="2917778" y="2832006"/>
            <a:ext cx="1022445" cy="1384852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连接符: 肘形 14">
            <a:extLst>
              <a:ext uri="{FF2B5EF4-FFF2-40B4-BE49-F238E27FC236}">
                <a16:creationId xmlns:a16="http://schemas.microsoft.com/office/drawing/2014/main" id="{0ACCBA25-18BB-4784-97DE-4E562BCDEE5D}"/>
              </a:ext>
            </a:extLst>
          </p:cNvPr>
          <p:cNvCxnSpPr>
            <a:stCxn id="4" idx="2"/>
            <a:endCxn id="7" idx="1"/>
          </p:cNvCxnSpPr>
          <p:nvPr/>
        </p:nvCxnSpPr>
        <p:spPr>
          <a:xfrm rot="16200000" flipH="1">
            <a:off x="2646108" y="3103676"/>
            <a:ext cx="1565784" cy="1384852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连接符: 肘形 16">
            <a:extLst>
              <a:ext uri="{FF2B5EF4-FFF2-40B4-BE49-F238E27FC236}">
                <a16:creationId xmlns:a16="http://schemas.microsoft.com/office/drawing/2014/main" id="{C1D4B665-F371-4ADE-9748-0CD750B4EDC8}"/>
              </a:ext>
            </a:extLst>
          </p:cNvPr>
          <p:cNvCxnSpPr>
            <a:stCxn id="4" idx="2"/>
            <a:endCxn id="8" idx="1"/>
          </p:cNvCxnSpPr>
          <p:nvPr/>
        </p:nvCxnSpPr>
        <p:spPr>
          <a:xfrm rot="16200000" flipH="1">
            <a:off x="2374438" y="3375345"/>
            <a:ext cx="2109123" cy="1384851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连接符: 肘形 18">
            <a:extLst>
              <a:ext uri="{FF2B5EF4-FFF2-40B4-BE49-F238E27FC236}">
                <a16:creationId xmlns:a16="http://schemas.microsoft.com/office/drawing/2014/main" id="{E4AC3658-8538-4CFF-B8FE-A7048E630E5E}"/>
              </a:ext>
            </a:extLst>
          </p:cNvPr>
          <p:cNvCxnSpPr>
            <a:stCxn id="4" idx="2"/>
            <a:endCxn id="9" idx="1"/>
          </p:cNvCxnSpPr>
          <p:nvPr/>
        </p:nvCxnSpPr>
        <p:spPr>
          <a:xfrm rot="16200000" flipH="1">
            <a:off x="2102768" y="3647016"/>
            <a:ext cx="2652462" cy="1384850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>
            <a:extLst>
              <a:ext uri="{FF2B5EF4-FFF2-40B4-BE49-F238E27FC236}">
                <a16:creationId xmlns:a16="http://schemas.microsoft.com/office/drawing/2014/main" id="{D4E71F83-AB83-442D-A856-B417AB70B943}"/>
              </a:ext>
            </a:extLst>
          </p:cNvPr>
          <p:cNvSpPr/>
          <p:nvPr/>
        </p:nvSpPr>
        <p:spPr>
          <a:xfrm>
            <a:off x="8070575" y="3796101"/>
            <a:ext cx="2160101" cy="4373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err="1"/>
              <a:t>singlelineedit</a:t>
            </a:r>
            <a:endParaRPr lang="zh-CN" altLang="en-US" dirty="0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450BB15C-F96E-48D7-9C87-E7812CC790E9}"/>
              </a:ext>
            </a:extLst>
          </p:cNvPr>
          <p:cNvSpPr/>
          <p:nvPr/>
        </p:nvSpPr>
        <p:spPr>
          <a:xfrm>
            <a:off x="8070576" y="4339441"/>
            <a:ext cx="2160102" cy="4373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err="1"/>
              <a:t>dropdownlistbox</a:t>
            </a:r>
            <a:endParaRPr lang="zh-CN" altLang="en-US" dirty="0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14A6FAD5-A499-43D3-B310-4C68CA0AD1C2}"/>
              </a:ext>
            </a:extLst>
          </p:cNvPr>
          <p:cNvSpPr/>
          <p:nvPr/>
        </p:nvSpPr>
        <p:spPr>
          <a:xfrm>
            <a:off x="8070576" y="4903672"/>
            <a:ext cx="2160100" cy="4373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checkbox</a:t>
            </a:r>
            <a:endParaRPr lang="zh-CN" altLang="en-US" dirty="0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7645ADC8-BB77-4FF3-A995-46236E001881}"/>
              </a:ext>
            </a:extLst>
          </p:cNvPr>
          <p:cNvSpPr/>
          <p:nvPr/>
        </p:nvSpPr>
        <p:spPr>
          <a:xfrm>
            <a:off x="8070575" y="5447010"/>
            <a:ext cx="2160099" cy="4373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err="1"/>
              <a:t>radiobutton</a:t>
            </a:r>
            <a:endParaRPr lang="zh-CN" altLang="en-US" dirty="0"/>
          </a:p>
        </p:txBody>
      </p:sp>
      <p:sp>
        <p:nvSpPr>
          <p:cNvPr id="26" name="箭头: 右 25">
            <a:extLst>
              <a:ext uri="{FF2B5EF4-FFF2-40B4-BE49-F238E27FC236}">
                <a16:creationId xmlns:a16="http://schemas.microsoft.com/office/drawing/2014/main" id="{8509D04A-2C0C-4721-92AB-C858BA447520}"/>
              </a:ext>
            </a:extLst>
          </p:cNvPr>
          <p:cNvSpPr/>
          <p:nvPr/>
        </p:nvSpPr>
        <p:spPr>
          <a:xfrm>
            <a:off x="7540488" y="3919007"/>
            <a:ext cx="450574" cy="297526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箭头: 右 26">
            <a:extLst>
              <a:ext uri="{FF2B5EF4-FFF2-40B4-BE49-F238E27FC236}">
                <a16:creationId xmlns:a16="http://schemas.microsoft.com/office/drawing/2014/main" id="{BBD59034-87EB-4110-AD3C-6CD310AB500F}"/>
              </a:ext>
            </a:extLst>
          </p:cNvPr>
          <p:cNvSpPr/>
          <p:nvPr/>
        </p:nvSpPr>
        <p:spPr>
          <a:xfrm>
            <a:off x="7540488" y="4409338"/>
            <a:ext cx="450574" cy="297526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箭头: 右 27">
            <a:extLst>
              <a:ext uri="{FF2B5EF4-FFF2-40B4-BE49-F238E27FC236}">
                <a16:creationId xmlns:a16="http://schemas.microsoft.com/office/drawing/2014/main" id="{D0C5A656-6951-40D6-84C9-716898B60368}"/>
              </a:ext>
            </a:extLst>
          </p:cNvPr>
          <p:cNvSpPr/>
          <p:nvPr/>
        </p:nvSpPr>
        <p:spPr>
          <a:xfrm>
            <a:off x="7540488" y="4973569"/>
            <a:ext cx="450574" cy="297526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箭头: 右 28">
            <a:extLst>
              <a:ext uri="{FF2B5EF4-FFF2-40B4-BE49-F238E27FC236}">
                <a16:creationId xmlns:a16="http://schemas.microsoft.com/office/drawing/2014/main" id="{298FEA9C-8141-44FD-9A66-F8AC307883B4}"/>
              </a:ext>
            </a:extLst>
          </p:cNvPr>
          <p:cNvSpPr/>
          <p:nvPr/>
        </p:nvSpPr>
        <p:spPr>
          <a:xfrm>
            <a:off x="7540488" y="5516907"/>
            <a:ext cx="450574" cy="297526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081761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CA6AC6E-AC92-42AB-B79C-80729087E1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PB</a:t>
            </a:r>
            <a:r>
              <a:rPr lang="zh-CN" altLang="en-US" dirty="0"/>
              <a:t>界面绘制</a:t>
            </a:r>
            <a:r>
              <a:rPr lang="en-US" altLang="zh-CN" dirty="0"/>
              <a:t>-</a:t>
            </a:r>
            <a:r>
              <a:rPr lang="zh-CN" altLang="en-US" dirty="0"/>
              <a:t>标签对象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B7BA50EE-3AF0-4752-AFB7-D4CE3681B9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9925" y="2562225"/>
            <a:ext cx="5772150" cy="1733550"/>
          </a:xfrm>
          <a:prstGeom prst="rect">
            <a:avLst/>
          </a:prstGeom>
        </p:spPr>
      </p:pic>
      <p:sp>
        <p:nvSpPr>
          <p:cNvPr id="5" name="对话气泡: 矩形 4">
            <a:extLst>
              <a:ext uri="{FF2B5EF4-FFF2-40B4-BE49-F238E27FC236}">
                <a16:creationId xmlns:a16="http://schemas.microsoft.com/office/drawing/2014/main" id="{099947D5-E967-436A-8983-A78FCEA20FF6}"/>
              </a:ext>
            </a:extLst>
          </p:cNvPr>
          <p:cNvSpPr/>
          <p:nvPr/>
        </p:nvSpPr>
        <p:spPr>
          <a:xfrm>
            <a:off x="516835" y="4505739"/>
            <a:ext cx="2941983" cy="384314"/>
          </a:xfrm>
          <a:prstGeom prst="wedgeRectCallout">
            <a:avLst>
              <a:gd name="adj1" fmla="val 53941"/>
              <a:gd name="adj2" fmla="val -368930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/>
              <a:t>绘制标签对象</a:t>
            </a:r>
          </a:p>
        </p:txBody>
      </p:sp>
    </p:spTree>
    <p:extLst>
      <p:ext uri="{BB962C8B-B14F-4D97-AF65-F5344CB8AC3E}">
        <p14:creationId xmlns:p14="http://schemas.microsoft.com/office/powerpoint/2010/main" val="232363447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7BEDA92-33E9-4F1B-88F7-B76C0D35A7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PB</a:t>
            </a:r>
            <a:r>
              <a:rPr lang="zh-CN" altLang="en-US" dirty="0"/>
              <a:t>界面绘制</a:t>
            </a:r>
            <a:r>
              <a:rPr lang="en-US" altLang="zh-CN" dirty="0"/>
              <a:t>-</a:t>
            </a:r>
            <a:r>
              <a:rPr lang="zh-CN" altLang="en-US" dirty="0"/>
              <a:t>绘制文本框对象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08A1779-7CE7-4353-96B3-ECF73D7325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4212" y="2309812"/>
            <a:ext cx="5743575" cy="2238375"/>
          </a:xfrm>
          <a:prstGeom prst="rect">
            <a:avLst/>
          </a:prstGeom>
        </p:spPr>
      </p:pic>
      <p:sp>
        <p:nvSpPr>
          <p:cNvPr id="5" name="对话气泡: 矩形 4">
            <a:extLst>
              <a:ext uri="{FF2B5EF4-FFF2-40B4-BE49-F238E27FC236}">
                <a16:creationId xmlns:a16="http://schemas.microsoft.com/office/drawing/2014/main" id="{95FA4202-A4D7-46C1-916A-7B555BEA77C5}"/>
              </a:ext>
            </a:extLst>
          </p:cNvPr>
          <p:cNvSpPr/>
          <p:nvPr/>
        </p:nvSpPr>
        <p:spPr>
          <a:xfrm>
            <a:off x="569844" y="4548187"/>
            <a:ext cx="2941983" cy="384314"/>
          </a:xfrm>
          <a:prstGeom prst="wedgeRectCallout">
            <a:avLst>
              <a:gd name="adj1" fmla="val 53941"/>
              <a:gd name="adj2" fmla="val -368930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/>
              <a:t>绘制文本框对象</a:t>
            </a:r>
          </a:p>
        </p:txBody>
      </p:sp>
    </p:spTree>
    <p:extLst>
      <p:ext uri="{BB962C8B-B14F-4D97-AF65-F5344CB8AC3E}">
        <p14:creationId xmlns:p14="http://schemas.microsoft.com/office/powerpoint/2010/main" val="227226376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1EF8D2D-32C1-427E-A9EE-B55F3D294D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PB</a:t>
            </a:r>
            <a:r>
              <a:rPr lang="zh-CN" altLang="en-US" dirty="0"/>
              <a:t>界面绘制</a:t>
            </a:r>
            <a:r>
              <a:rPr lang="en-US" altLang="zh-CN" dirty="0"/>
              <a:t>-</a:t>
            </a:r>
            <a:r>
              <a:rPr lang="zh-CN" altLang="en-US" dirty="0"/>
              <a:t>绘制下拉框对象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C6C21EE-CFD2-4747-AD1C-AE023F2AD6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3262" y="2257425"/>
            <a:ext cx="5705475" cy="2343150"/>
          </a:xfrm>
          <a:prstGeom prst="rect">
            <a:avLst/>
          </a:prstGeom>
        </p:spPr>
      </p:pic>
      <p:sp>
        <p:nvSpPr>
          <p:cNvPr id="5" name="对话气泡: 矩形 4">
            <a:extLst>
              <a:ext uri="{FF2B5EF4-FFF2-40B4-BE49-F238E27FC236}">
                <a16:creationId xmlns:a16="http://schemas.microsoft.com/office/drawing/2014/main" id="{30B9A11C-D0C8-469F-A76D-68C4220DA501}"/>
              </a:ext>
            </a:extLst>
          </p:cNvPr>
          <p:cNvSpPr/>
          <p:nvPr/>
        </p:nvSpPr>
        <p:spPr>
          <a:xfrm>
            <a:off x="397565" y="4216261"/>
            <a:ext cx="2941983" cy="384314"/>
          </a:xfrm>
          <a:prstGeom prst="wedgeRectCallout">
            <a:avLst>
              <a:gd name="adj1" fmla="val 53941"/>
              <a:gd name="adj2" fmla="val -368930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/>
              <a:t>绘制下拉框对象</a:t>
            </a:r>
          </a:p>
        </p:txBody>
      </p:sp>
    </p:spTree>
    <p:extLst>
      <p:ext uri="{BB962C8B-B14F-4D97-AF65-F5344CB8AC3E}">
        <p14:creationId xmlns:p14="http://schemas.microsoft.com/office/powerpoint/2010/main" val="169553768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E97C08-BEC6-4144-ABF3-45E6583343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PB</a:t>
            </a:r>
            <a:r>
              <a:rPr lang="zh-CN" altLang="en-US" dirty="0"/>
              <a:t>界面绘图</a:t>
            </a:r>
            <a:r>
              <a:rPr lang="en-US" altLang="zh-CN" dirty="0"/>
              <a:t>-</a:t>
            </a:r>
            <a:r>
              <a:rPr lang="zh-CN" altLang="en-US" dirty="0"/>
              <a:t>绘制复选框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6845223-F4EA-4AE5-9926-3DD800CE04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56772BC-2BA2-47D1-8C96-F1757D5872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0" y="2500312"/>
            <a:ext cx="5715000" cy="1857375"/>
          </a:xfrm>
          <a:prstGeom prst="rect">
            <a:avLst/>
          </a:prstGeom>
        </p:spPr>
      </p:pic>
      <p:sp>
        <p:nvSpPr>
          <p:cNvPr id="5" name="对话气泡: 矩形 4">
            <a:extLst>
              <a:ext uri="{FF2B5EF4-FFF2-40B4-BE49-F238E27FC236}">
                <a16:creationId xmlns:a16="http://schemas.microsoft.com/office/drawing/2014/main" id="{14B3EA88-076F-4536-8B1D-678463273F9D}"/>
              </a:ext>
            </a:extLst>
          </p:cNvPr>
          <p:cNvSpPr/>
          <p:nvPr/>
        </p:nvSpPr>
        <p:spPr>
          <a:xfrm>
            <a:off x="490330" y="4907215"/>
            <a:ext cx="2941983" cy="384314"/>
          </a:xfrm>
          <a:prstGeom prst="wedgeRectCallout">
            <a:avLst>
              <a:gd name="adj1" fmla="val 53941"/>
              <a:gd name="adj2" fmla="val -368930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/>
              <a:t>绘制复选框对象</a:t>
            </a:r>
          </a:p>
        </p:txBody>
      </p:sp>
    </p:spTree>
    <p:extLst>
      <p:ext uri="{BB962C8B-B14F-4D97-AF65-F5344CB8AC3E}">
        <p14:creationId xmlns:p14="http://schemas.microsoft.com/office/powerpoint/2010/main" val="272502229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98A520-8ABF-4875-A4A4-374E11A049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PB</a:t>
            </a:r>
            <a:r>
              <a:rPr lang="zh-CN" altLang="en-US" dirty="0"/>
              <a:t>界面绘图</a:t>
            </a:r>
            <a:r>
              <a:rPr lang="en-US" altLang="zh-CN" dirty="0"/>
              <a:t>-</a:t>
            </a:r>
            <a:r>
              <a:rPr lang="zh-CN" altLang="en-US" dirty="0"/>
              <a:t>绘制单选钮对象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8CA2CF3-8EA8-46A9-9680-7ECF8DE7F8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3737" y="2156170"/>
            <a:ext cx="5724525" cy="3552825"/>
          </a:xfrm>
          <a:prstGeom prst="rect">
            <a:avLst/>
          </a:prstGeom>
        </p:spPr>
      </p:pic>
      <p:sp>
        <p:nvSpPr>
          <p:cNvPr id="6" name="对话气泡: 矩形 5">
            <a:extLst>
              <a:ext uri="{FF2B5EF4-FFF2-40B4-BE49-F238E27FC236}">
                <a16:creationId xmlns:a16="http://schemas.microsoft.com/office/drawing/2014/main" id="{4B32E782-00AF-4D1D-BC3F-A91B183E2D58}"/>
              </a:ext>
            </a:extLst>
          </p:cNvPr>
          <p:cNvSpPr/>
          <p:nvPr/>
        </p:nvSpPr>
        <p:spPr>
          <a:xfrm>
            <a:off x="622852" y="4416884"/>
            <a:ext cx="2941983" cy="936993"/>
          </a:xfrm>
          <a:prstGeom prst="wedgeRectCallout">
            <a:avLst>
              <a:gd name="adj1" fmla="val 71959"/>
              <a:gd name="adj2" fmla="val -19835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/>
              <a:t>绘制单选按钮对象，每次需要指定到不同的对象名中去，这样就会动态生成不同子类型</a:t>
            </a:r>
          </a:p>
        </p:txBody>
      </p:sp>
    </p:spTree>
    <p:extLst>
      <p:ext uri="{BB962C8B-B14F-4D97-AF65-F5344CB8AC3E}">
        <p14:creationId xmlns:p14="http://schemas.microsoft.com/office/powerpoint/2010/main" val="194525752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F347976-0055-4FAB-B68C-2F5B93A6D2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PB</a:t>
            </a:r>
            <a:r>
              <a:rPr lang="zh-CN" altLang="en-US" dirty="0"/>
              <a:t>客户端运行界面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986E645-8878-430B-98DE-EA9F7A73A2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5487" y="1680632"/>
            <a:ext cx="8201025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842289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BA5A6B0-16D7-4DAF-9D4F-BDEA1E56A5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PB</a:t>
            </a:r>
            <a:r>
              <a:rPr lang="zh-CN" altLang="en-US" dirty="0"/>
              <a:t>客户端运行界面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7DAD20A-C02C-49BD-AC31-18236C8D7A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5487" y="1653421"/>
            <a:ext cx="8201025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78853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8847D32-DE72-4E5D-A4B3-277C8F3246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PB</a:t>
            </a:r>
            <a:r>
              <a:rPr lang="zh-CN" altLang="en-US" dirty="0"/>
              <a:t>客户端运行界面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B1F0E645-10E4-4D1E-9F9B-6E95DF8890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5487" y="1679920"/>
            <a:ext cx="8201025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32710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B4362F-6843-4B7C-9D27-69C4781DFC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Web</a:t>
            </a:r>
            <a:r>
              <a:rPr lang="zh-CN" altLang="en-US" dirty="0"/>
              <a:t>开发</a:t>
            </a:r>
            <a:r>
              <a:rPr lang="en-US" altLang="zh-CN" dirty="0"/>
              <a:t>UI</a:t>
            </a:r>
            <a:r>
              <a:rPr lang="zh-CN" altLang="en-US" dirty="0"/>
              <a:t>技术路线简史</a:t>
            </a:r>
          </a:p>
        </p:txBody>
      </p:sp>
      <p:sp>
        <p:nvSpPr>
          <p:cNvPr id="4" name="箭头: V 形 3">
            <a:extLst>
              <a:ext uri="{FF2B5EF4-FFF2-40B4-BE49-F238E27FC236}">
                <a16:creationId xmlns:a16="http://schemas.microsoft.com/office/drawing/2014/main" id="{A11A6EFF-9292-476F-BC94-D7949C4504C8}"/>
              </a:ext>
            </a:extLst>
          </p:cNvPr>
          <p:cNvSpPr/>
          <p:nvPr/>
        </p:nvSpPr>
        <p:spPr>
          <a:xfrm>
            <a:off x="944648" y="2438400"/>
            <a:ext cx="1464371" cy="397680"/>
          </a:xfrm>
          <a:prstGeom prst="chevr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tx1"/>
                </a:solidFill>
              </a:rPr>
              <a:t>静态页面</a:t>
            </a:r>
          </a:p>
        </p:txBody>
      </p:sp>
      <p:sp>
        <p:nvSpPr>
          <p:cNvPr id="5" name="箭头: V 形 4">
            <a:extLst>
              <a:ext uri="{FF2B5EF4-FFF2-40B4-BE49-F238E27FC236}">
                <a16:creationId xmlns:a16="http://schemas.microsoft.com/office/drawing/2014/main" id="{6F5F2F1B-C4AE-44B6-B23E-9412047DCCC1}"/>
              </a:ext>
            </a:extLst>
          </p:cNvPr>
          <p:cNvSpPr/>
          <p:nvPr/>
        </p:nvSpPr>
        <p:spPr>
          <a:xfrm>
            <a:off x="2760198" y="2464903"/>
            <a:ext cx="1464371" cy="397680"/>
          </a:xfrm>
          <a:prstGeom prst="chevr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tx1"/>
                </a:solidFill>
              </a:rPr>
              <a:t>动态页面</a:t>
            </a:r>
          </a:p>
        </p:txBody>
      </p:sp>
      <p:sp>
        <p:nvSpPr>
          <p:cNvPr id="6" name="箭头: V 形 5">
            <a:extLst>
              <a:ext uri="{FF2B5EF4-FFF2-40B4-BE49-F238E27FC236}">
                <a16:creationId xmlns:a16="http://schemas.microsoft.com/office/drawing/2014/main" id="{9F15652B-3E47-4307-80CB-CFAD6BD5042C}"/>
              </a:ext>
            </a:extLst>
          </p:cNvPr>
          <p:cNvSpPr/>
          <p:nvPr/>
        </p:nvSpPr>
        <p:spPr>
          <a:xfrm>
            <a:off x="4416715" y="2464903"/>
            <a:ext cx="1524704" cy="397680"/>
          </a:xfrm>
          <a:prstGeom prst="chevr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tx1"/>
                </a:solidFill>
              </a:rPr>
              <a:t>AJAX</a:t>
            </a:r>
            <a:r>
              <a:rPr lang="zh-CN" altLang="en-US" sz="1600" dirty="0">
                <a:solidFill>
                  <a:schemeClr val="tx1"/>
                </a:solidFill>
              </a:rPr>
              <a:t>时代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D57A9239-F88B-44E6-858B-12DCC343035D}"/>
              </a:ext>
            </a:extLst>
          </p:cNvPr>
          <p:cNvSpPr/>
          <p:nvPr/>
        </p:nvSpPr>
        <p:spPr>
          <a:xfrm>
            <a:off x="944648" y="4240684"/>
            <a:ext cx="1464371" cy="49200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/>
              <a:t>HTML</a:t>
            </a:r>
            <a:endParaRPr lang="zh-CN" altLang="en-US" sz="1600" dirty="0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8B951CEC-B305-4655-97C7-9B8A658E9592}"/>
              </a:ext>
            </a:extLst>
          </p:cNvPr>
          <p:cNvSpPr/>
          <p:nvPr/>
        </p:nvSpPr>
        <p:spPr>
          <a:xfrm>
            <a:off x="944648" y="5080555"/>
            <a:ext cx="1464371" cy="492001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/>
              <a:t>Applet</a:t>
            </a:r>
            <a:r>
              <a:rPr lang="zh-CN" altLang="en-US" sz="1600" dirty="0"/>
              <a:t>（已废弃）</a:t>
            </a: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B5F64718-2488-4A2D-982D-63DFF020B368}"/>
              </a:ext>
            </a:extLst>
          </p:cNvPr>
          <p:cNvSpPr/>
          <p:nvPr/>
        </p:nvSpPr>
        <p:spPr>
          <a:xfrm>
            <a:off x="944648" y="3364383"/>
            <a:ext cx="1464371" cy="49200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/>
              <a:t>ASP</a:t>
            </a:r>
            <a:endParaRPr lang="zh-CN" altLang="en-US" sz="1600" dirty="0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B655011F-F5FD-403C-8627-2F5CDE57A56D}"/>
              </a:ext>
            </a:extLst>
          </p:cNvPr>
          <p:cNvSpPr/>
          <p:nvPr/>
        </p:nvSpPr>
        <p:spPr>
          <a:xfrm>
            <a:off x="2816519" y="4283749"/>
            <a:ext cx="1464371" cy="49200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/>
              <a:t>JSP/Servlet</a:t>
            </a:r>
            <a:endParaRPr lang="zh-CN" altLang="en-US" sz="1600" dirty="0"/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23809D40-41B4-4570-8A4C-AF7D9BB62F5A}"/>
              </a:ext>
            </a:extLst>
          </p:cNvPr>
          <p:cNvSpPr/>
          <p:nvPr/>
        </p:nvSpPr>
        <p:spPr>
          <a:xfrm>
            <a:off x="2816519" y="3364383"/>
            <a:ext cx="1464371" cy="49200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/>
              <a:t>JavaScript</a:t>
            </a:r>
            <a:endParaRPr lang="zh-CN" altLang="en-US" sz="1600" dirty="0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0AC43A2D-56CF-457D-BE1D-5ADA76C7B7B1}"/>
              </a:ext>
            </a:extLst>
          </p:cNvPr>
          <p:cNvSpPr/>
          <p:nvPr/>
        </p:nvSpPr>
        <p:spPr>
          <a:xfrm>
            <a:off x="944648" y="5920426"/>
            <a:ext cx="1464371" cy="492001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/>
              <a:t>ActiveX</a:t>
            </a:r>
            <a:r>
              <a:rPr lang="zh-CN" altLang="en-US" sz="1600" dirty="0"/>
              <a:t>（基本废弃）</a:t>
            </a: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C1B042CF-D842-49E2-B3ED-48BA6999EF4D}"/>
              </a:ext>
            </a:extLst>
          </p:cNvPr>
          <p:cNvSpPr/>
          <p:nvPr/>
        </p:nvSpPr>
        <p:spPr>
          <a:xfrm>
            <a:off x="4489605" y="3364382"/>
            <a:ext cx="1464371" cy="49200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err="1"/>
              <a:t>JQuery</a:t>
            </a:r>
            <a:endParaRPr lang="zh-CN" altLang="en-US" sz="1600" dirty="0"/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E021711B-7349-4C45-B710-65D8A4483FAA}"/>
              </a:ext>
            </a:extLst>
          </p:cNvPr>
          <p:cNvSpPr/>
          <p:nvPr/>
        </p:nvSpPr>
        <p:spPr>
          <a:xfrm>
            <a:off x="4477048" y="5920425"/>
            <a:ext cx="1464371" cy="492001"/>
          </a:xfrm>
          <a:prstGeom prst="round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/>
              <a:t>Flex</a:t>
            </a:r>
            <a:r>
              <a:rPr lang="zh-CN" altLang="en-US" sz="1600" dirty="0"/>
              <a:t>（退休中）</a:t>
            </a: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5E057909-2048-454B-9762-BC1385E33F4F}"/>
              </a:ext>
            </a:extLst>
          </p:cNvPr>
          <p:cNvSpPr/>
          <p:nvPr/>
        </p:nvSpPr>
        <p:spPr>
          <a:xfrm>
            <a:off x="2816519" y="5067304"/>
            <a:ext cx="1464371" cy="49200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/>
              <a:t>PHP</a:t>
            </a:r>
            <a:endParaRPr lang="zh-CN" altLang="en-US" sz="1600" dirty="0"/>
          </a:p>
        </p:txBody>
      </p:sp>
      <p:sp>
        <p:nvSpPr>
          <p:cNvPr id="18" name="箭头: V 形 17">
            <a:extLst>
              <a:ext uri="{FF2B5EF4-FFF2-40B4-BE49-F238E27FC236}">
                <a16:creationId xmlns:a16="http://schemas.microsoft.com/office/drawing/2014/main" id="{80A776AC-1272-4C4A-8BEB-614DC07EA166}"/>
              </a:ext>
            </a:extLst>
          </p:cNvPr>
          <p:cNvSpPr/>
          <p:nvPr/>
        </p:nvSpPr>
        <p:spPr>
          <a:xfrm>
            <a:off x="6066606" y="2464903"/>
            <a:ext cx="1705694" cy="397680"/>
          </a:xfrm>
          <a:prstGeom prst="chevr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tx1"/>
                </a:solidFill>
              </a:rPr>
              <a:t>前后端分离</a:t>
            </a: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CE6535DC-589E-46FF-9648-85FFA46B7293}"/>
              </a:ext>
            </a:extLst>
          </p:cNvPr>
          <p:cNvSpPr/>
          <p:nvPr/>
        </p:nvSpPr>
        <p:spPr>
          <a:xfrm>
            <a:off x="6212382" y="3364382"/>
            <a:ext cx="1464371" cy="49200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/>
              <a:t>Vue</a:t>
            </a:r>
            <a:endParaRPr lang="zh-CN" altLang="en-US" sz="1600" dirty="0"/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2136F96F-3D88-43BE-BAC3-F23F683F8A81}"/>
              </a:ext>
            </a:extLst>
          </p:cNvPr>
          <p:cNvSpPr/>
          <p:nvPr/>
        </p:nvSpPr>
        <p:spPr>
          <a:xfrm>
            <a:off x="6212382" y="4240683"/>
            <a:ext cx="1464371" cy="49200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/>
              <a:t>React</a:t>
            </a:r>
            <a:endParaRPr lang="zh-CN" altLang="en-US" sz="1600" dirty="0"/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5B166556-7C32-49E0-A967-C2078EBBC8BB}"/>
              </a:ext>
            </a:extLst>
          </p:cNvPr>
          <p:cNvSpPr/>
          <p:nvPr/>
        </p:nvSpPr>
        <p:spPr>
          <a:xfrm>
            <a:off x="6212382" y="5133563"/>
            <a:ext cx="1464371" cy="49200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/>
              <a:t>Angular</a:t>
            </a:r>
            <a:endParaRPr lang="zh-CN" altLang="en-US" sz="1600" dirty="0"/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6818D8EF-A221-461B-A5EF-80418D871B24}"/>
              </a:ext>
            </a:extLst>
          </p:cNvPr>
          <p:cNvSpPr/>
          <p:nvPr/>
        </p:nvSpPr>
        <p:spPr>
          <a:xfrm>
            <a:off x="8014674" y="3364382"/>
            <a:ext cx="1464371" cy="49200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err="1"/>
              <a:t>Cavans</a:t>
            </a:r>
            <a:endParaRPr lang="zh-CN" altLang="en-US" sz="1600" dirty="0"/>
          </a:p>
        </p:txBody>
      </p:sp>
      <p:sp>
        <p:nvSpPr>
          <p:cNvPr id="23" name="箭头: V 形 22">
            <a:extLst>
              <a:ext uri="{FF2B5EF4-FFF2-40B4-BE49-F238E27FC236}">
                <a16:creationId xmlns:a16="http://schemas.microsoft.com/office/drawing/2014/main" id="{7E751B6E-B56A-40D7-937F-11DCB3A48816}"/>
              </a:ext>
            </a:extLst>
          </p:cNvPr>
          <p:cNvSpPr/>
          <p:nvPr/>
        </p:nvSpPr>
        <p:spPr>
          <a:xfrm>
            <a:off x="7868898" y="2475649"/>
            <a:ext cx="1705694" cy="397680"/>
          </a:xfrm>
          <a:prstGeom prst="chevr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tx1"/>
                </a:solidFill>
              </a:rPr>
              <a:t>H5</a:t>
            </a:r>
            <a:r>
              <a:rPr lang="zh-CN" altLang="en-US" sz="1600" dirty="0">
                <a:solidFill>
                  <a:schemeClr val="tx1"/>
                </a:solidFill>
              </a:rPr>
              <a:t>时代</a:t>
            </a:r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68BC802F-53CB-449F-A74C-A5D1204813C1}"/>
              </a:ext>
            </a:extLst>
          </p:cNvPr>
          <p:cNvSpPr/>
          <p:nvPr/>
        </p:nvSpPr>
        <p:spPr>
          <a:xfrm>
            <a:off x="4489605" y="4283749"/>
            <a:ext cx="1464371" cy="49200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/>
              <a:t>Ajax</a:t>
            </a:r>
            <a:endParaRPr lang="zh-CN" altLang="en-US" sz="1600" dirty="0"/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935AB6A5-D37D-4C81-87A9-B75E1F4381EB}"/>
              </a:ext>
            </a:extLst>
          </p:cNvPr>
          <p:cNvSpPr/>
          <p:nvPr/>
        </p:nvSpPr>
        <p:spPr>
          <a:xfrm>
            <a:off x="8014673" y="4240682"/>
            <a:ext cx="1464371" cy="49200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err="1"/>
              <a:t>Andorid</a:t>
            </a:r>
            <a:endParaRPr lang="zh-CN" altLang="en-US" sz="1600" dirty="0"/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13637E7F-07BD-4DA4-B043-FC463BAF6783}"/>
              </a:ext>
            </a:extLst>
          </p:cNvPr>
          <p:cNvSpPr/>
          <p:nvPr/>
        </p:nvSpPr>
        <p:spPr>
          <a:xfrm>
            <a:off x="8014672" y="5133563"/>
            <a:ext cx="1464371" cy="49200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/>
              <a:t>IOS</a:t>
            </a:r>
            <a:endParaRPr lang="zh-CN" altLang="en-US" sz="1600" dirty="0"/>
          </a:p>
        </p:txBody>
      </p:sp>
      <p:sp>
        <p:nvSpPr>
          <p:cNvPr id="27" name="箭头: V 形 26">
            <a:extLst>
              <a:ext uri="{FF2B5EF4-FFF2-40B4-BE49-F238E27FC236}">
                <a16:creationId xmlns:a16="http://schemas.microsoft.com/office/drawing/2014/main" id="{C6399F55-923D-4E82-A742-17675F61A266}"/>
              </a:ext>
            </a:extLst>
          </p:cNvPr>
          <p:cNvSpPr/>
          <p:nvPr/>
        </p:nvSpPr>
        <p:spPr>
          <a:xfrm>
            <a:off x="9585748" y="2475649"/>
            <a:ext cx="1830881" cy="397680"/>
          </a:xfrm>
          <a:prstGeom prst="chevr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tx1"/>
                </a:solidFill>
              </a:rPr>
              <a:t>多屏融合时代</a:t>
            </a:r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A1B35523-F50F-411A-A8D0-36534E071399}"/>
              </a:ext>
            </a:extLst>
          </p:cNvPr>
          <p:cNvSpPr/>
          <p:nvPr/>
        </p:nvSpPr>
        <p:spPr>
          <a:xfrm>
            <a:off x="9769002" y="3373402"/>
            <a:ext cx="1464371" cy="49200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/>
              <a:t>Electron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353296883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0C93F86-93E7-415E-830B-55DDE8C008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PB</a:t>
            </a:r>
            <a:r>
              <a:rPr lang="zh-CN" altLang="en-US" dirty="0"/>
              <a:t>客户端运行界面（有乱码）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D96B1A1-40F8-4797-A7D5-D1A416BA1B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5487" y="1660387"/>
            <a:ext cx="8201025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21561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511128B-F402-47EE-A272-3C40022B49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PB</a:t>
            </a:r>
            <a:r>
              <a:rPr lang="zh-CN" altLang="en-US" dirty="0"/>
              <a:t>版本</a:t>
            </a:r>
            <a:r>
              <a:rPr lang="en-US" altLang="zh-CN" dirty="0"/>
              <a:t>WebDW</a:t>
            </a:r>
            <a:r>
              <a:rPr lang="zh-CN" altLang="en-US" dirty="0"/>
              <a:t>待完成工作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4ADE15F-D3EC-46AB-A6EA-E3C694C818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解决</a:t>
            </a:r>
            <a:r>
              <a:rPr lang="en-US" altLang="zh-CN" dirty="0"/>
              <a:t>utf-8</a:t>
            </a:r>
            <a:r>
              <a:rPr lang="zh-CN" altLang="en-US" dirty="0"/>
              <a:t>乱码问题</a:t>
            </a:r>
            <a:endParaRPr lang="en-US" altLang="zh-CN" dirty="0"/>
          </a:p>
          <a:p>
            <a:r>
              <a:rPr lang="zh-CN" altLang="en-US" dirty="0"/>
              <a:t>自定义控件事件监听处理</a:t>
            </a:r>
            <a:endParaRPr lang="en-US" altLang="zh-CN" dirty="0"/>
          </a:p>
          <a:p>
            <a:r>
              <a:rPr lang="zh-CN" altLang="en-US" dirty="0"/>
              <a:t>自定义控件显示样式美化</a:t>
            </a:r>
            <a:endParaRPr lang="en-US" altLang="zh-CN" dirty="0"/>
          </a:p>
          <a:p>
            <a:r>
              <a:rPr lang="zh-CN" altLang="en-US" dirty="0"/>
              <a:t>其他</a:t>
            </a: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7249971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211D125-F870-4B94-9946-695E6290AD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目录</a:t>
            </a:r>
          </a:p>
        </p:txBody>
      </p:sp>
      <p:sp>
        <p:nvSpPr>
          <p:cNvPr id="6" name="箭头: 五边形 5">
            <a:extLst>
              <a:ext uri="{FF2B5EF4-FFF2-40B4-BE49-F238E27FC236}">
                <a16:creationId xmlns:a16="http://schemas.microsoft.com/office/drawing/2014/main" id="{3387E899-878E-4BED-A4A8-D83B971A76BF}"/>
              </a:ext>
            </a:extLst>
          </p:cNvPr>
          <p:cNvSpPr/>
          <p:nvPr/>
        </p:nvSpPr>
        <p:spPr>
          <a:xfrm>
            <a:off x="5164895" y="2965682"/>
            <a:ext cx="4823791" cy="377772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dirty="0"/>
              <a:t>浏览器上动态界面绘制的技术讨论</a:t>
            </a:r>
          </a:p>
        </p:txBody>
      </p:sp>
      <p:sp>
        <p:nvSpPr>
          <p:cNvPr id="7" name="箭头: 五边形 6">
            <a:extLst>
              <a:ext uri="{FF2B5EF4-FFF2-40B4-BE49-F238E27FC236}">
                <a16:creationId xmlns:a16="http://schemas.microsoft.com/office/drawing/2014/main" id="{B7466BCD-0621-4940-8D48-1CFE2B04DE13}"/>
              </a:ext>
            </a:extLst>
          </p:cNvPr>
          <p:cNvSpPr/>
          <p:nvPr/>
        </p:nvSpPr>
        <p:spPr>
          <a:xfrm>
            <a:off x="5164892" y="3430263"/>
            <a:ext cx="4823791" cy="377772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/>
              <a:t>WebDW</a:t>
            </a:r>
            <a:r>
              <a:rPr lang="zh-CN" altLang="en-US" sz="2000" dirty="0"/>
              <a:t>的技术架构说明</a:t>
            </a:r>
          </a:p>
        </p:txBody>
      </p:sp>
      <p:sp>
        <p:nvSpPr>
          <p:cNvPr id="8" name="箭头: 五边形 7">
            <a:extLst>
              <a:ext uri="{FF2B5EF4-FFF2-40B4-BE49-F238E27FC236}">
                <a16:creationId xmlns:a16="http://schemas.microsoft.com/office/drawing/2014/main" id="{1859A6F4-3F17-4719-9226-0735179C797A}"/>
              </a:ext>
            </a:extLst>
          </p:cNvPr>
          <p:cNvSpPr/>
          <p:nvPr/>
        </p:nvSpPr>
        <p:spPr>
          <a:xfrm>
            <a:off x="5164891" y="3894844"/>
            <a:ext cx="4823791" cy="377772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/>
              <a:t>WebDW VB</a:t>
            </a:r>
            <a:r>
              <a:rPr lang="zh-CN" altLang="en-US" sz="2000" dirty="0"/>
              <a:t>客户端的设计实现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DC80E9D3-7A74-44D2-AC48-D203522D7E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825" y="2398643"/>
            <a:ext cx="4098386" cy="4373217"/>
          </a:xfrm>
          <a:prstGeom prst="rect">
            <a:avLst/>
          </a:prstGeom>
        </p:spPr>
      </p:pic>
      <p:sp>
        <p:nvSpPr>
          <p:cNvPr id="20" name="箭头: 五边形 19">
            <a:extLst>
              <a:ext uri="{FF2B5EF4-FFF2-40B4-BE49-F238E27FC236}">
                <a16:creationId xmlns:a16="http://schemas.microsoft.com/office/drawing/2014/main" id="{8F6C9476-E109-41EF-AD0B-AE2588810563}"/>
              </a:ext>
            </a:extLst>
          </p:cNvPr>
          <p:cNvSpPr/>
          <p:nvPr/>
        </p:nvSpPr>
        <p:spPr>
          <a:xfrm>
            <a:off x="5970104" y="4333419"/>
            <a:ext cx="4823791" cy="286634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/>
              <a:t>需求定义：总体</a:t>
            </a:r>
            <a:r>
              <a:rPr lang="en-US" altLang="zh-CN" dirty="0"/>
              <a:t>IPO</a:t>
            </a:r>
            <a:endParaRPr lang="zh-CN" altLang="en-US" dirty="0"/>
          </a:p>
        </p:txBody>
      </p:sp>
      <p:sp>
        <p:nvSpPr>
          <p:cNvPr id="21" name="箭头: 五边形 20">
            <a:extLst>
              <a:ext uri="{FF2B5EF4-FFF2-40B4-BE49-F238E27FC236}">
                <a16:creationId xmlns:a16="http://schemas.microsoft.com/office/drawing/2014/main" id="{19FA7F7B-5FCC-4333-8076-4B91787F360D}"/>
              </a:ext>
            </a:extLst>
          </p:cNvPr>
          <p:cNvSpPr/>
          <p:nvPr/>
        </p:nvSpPr>
        <p:spPr>
          <a:xfrm>
            <a:off x="5970103" y="4683498"/>
            <a:ext cx="4823791" cy="286634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/>
              <a:t>基于</a:t>
            </a:r>
            <a:r>
              <a:rPr lang="en-US" altLang="zh-CN" dirty="0"/>
              <a:t>MVC</a:t>
            </a:r>
            <a:r>
              <a:rPr lang="zh-CN" altLang="en-US" dirty="0"/>
              <a:t>模式的功能分解 </a:t>
            </a:r>
          </a:p>
        </p:txBody>
      </p:sp>
      <p:sp>
        <p:nvSpPr>
          <p:cNvPr id="22" name="箭头: 五边形 21">
            <a:extLst>
              <a:ext uri="{FF2B5EF4-FFF2-40B4-BE49-F238E27FC236}">
                <a16:creationId xmlns:a16="http://schemas.microsoft.com/office/drawing/2014/main" id="{8DD6FE19-EC52-4CE8-AFD5-228A9636917F}"/>
              </a:ext>
            </a:extLst>
          </p:cNvPr>
          <p:cNvSpPr/>
          <p:nvPr/>
        </p:nvSpPr>
        <p:spPr>
          <a:xfrm>
            <a:off x="5970102" y="5049429"/>
            <a:ext cx="4823791" cy="286634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/>
              <a:t>技术路线选型：使用</a:t>
            </a:r>
            <a:r>
              <a:rPr lang="en-US" altLang="zh-CN" dirty="0"/>
              <a:t>VB</a:t>
            </a:r>
            <a:r>
              <a:rPr lang="zh-CN" altLang="en-US" dirty="0"/>
              <a:t>标准控件</a:t>
            </a:r>
          </a:p>
        </p:txBody>
      </p:sp>
      <p:sp>
        <p:nvSpPr>
          <p:cNvPr id="23" name="箭头: 五边形 22">
            <a:extLst>
              <a:ext uri="{FF2B5EF4-FFF2-40B4-BE49-F238E27FC236}">
                <a16:creationId xmlns:a16="http://schemas.microsoft.com/office/drawing/2014/main" id="{D5EFBF5C-7B52-4F6C-A166-2E11FF10C4B2}"/>
              </a:ext>
            </a:extLst>
          </p:cNvPr>
          <p:cNvSpPr/>
          <p:nvPr/>
        </p:nvSpPr>
        <p:spPr>
          <a:xfrm>
            <a:off x="5970101" y="5399508"/>
            <a:ext cx="4823791" cy="286634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/>
              <a:t>VB</a:t>
            </a:r>
            <a:r>
              <a:rPr lang="zh-CN" altLang="en-US" dirty="0"/>
              <a:t>的第一个版本：纯文本标签</a:t>
            </a:r>
          </a:p>
        </p:txBody>
      </p:sp>
      <p:sp>
        <p:nvSpPr>
          <p:cNvPr id="24" name="箭头: 五边形 23">
            <a:extLst>
              <a:ext uri="{FF2B5EF4-FFF2-40B4-BE49-F238E27FC236}">
                <a16:creationId xmlns:a16="http://schemas.microsoft.com/office/drawing/2014/main" id="{B0183BC7-CF37-481B-8EDE-288ED7ADC6A2}"/>
              </a:ext>
            </a:extLst>
          </p:cNvPr>
          <p:cNvSpPr/>
          <p:nvPr/>
        </p:nvSpPr>
        <p:spPr>
          <a:xfrm>
            <a:off x="5970100" y="5725790"/>
            <a:ext cx="4823791" cy="286634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/>
              <a:t>VB</a:t>
            </a:r>
            <a:r>
              <a:rPr lang="zh-CN" altLang="en-US" dirty="0"/>
              <a:t>的第二个版本：多编辑风格实现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247424B4-DC9B-4892-A591-B959CCD0BD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4798" y="586181"/>
            <a:ext cx="6143147" cy="1444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81486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FE6A643-8099-4D17-98CB-49551CC864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VB</a:t>
            </a:r>
            <a:r>
              <a:rPr lang="zh-CN" altLang="en-US" dirty="0"/>
              <a:t>界面绘图：整体</a:t>
            </a:r>
            <a:r>
              <a:rPr lang="en-US" altLang="zh-CN" dirty="0"/>
              <a:t>IPO</a:t>
            </a:r>
            <a:endParaRPr lang="zh-CN" altLang="en-US" dirty="0"/>
          </a:p>
        </p:txBody>
      </p:sp>
      <p:sp>
        <p:nvSpPr>
          <p:cNvPr id="4" name="流程图: 多文档 3">
            <a:extLst>
              <a:ext uri="{FF2B5EF4-FFF2-40B4-BE49-F238E27FC236}">
                <a16:creationId xmlns:a16="http://schemas.microsoft.com/office/drawing/2014/main" id="{6CA336D5-A1AE-439E-86C8-9F666A6E9B9D}"/>
              </a:ext>
            </a:extLst>
          </p:cNvPr>
          <p:cNvSpPr/>
          <p:nvPr/>
        </p:nvSpPr>
        <p:spPr>
          <a:xfrm>
            <a:off x="1338470" y="3551582"/>
            <a:ext cx="1696278" cy="901148"/>
          </a:xfrm>
          <a:prstGeom prst="flowChartMultidocumen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界面元素定义模型</a:t>
            </a:r>
          </a:p>
        </p:txBody>
      </p:sp>
      <p:sp>
        <p:nvSpPr>
          <p:cNvPr id="5" name="流程图: 可选过程 4">
            <a:extLst>
              <a:ext uri="{FF2B5EF4-FFF2-40B4-BE49-F238E27FC236}">
                <a16:creationId xmlns:a16="http://schemas.microsoft.com/office/drawing/2014/main" id="{009A11BE-86CC-4C3E-810C-1C283D92DC3F}"/>
              </a:ext>
            </a:extLst>
          </p:cNvPr>
          <p:cNvSpPr/>
          <p:nvPr/>
        </p:nvSpPr>
        <p:spPr>
          <a:xfrm>
            <a:off x="3949148" y="3285986"/>
            <a:ext cx="2279374" cy="1431235"/>
          </a:xfrm>
          <a:prstGeom prst="flowChartAlternateProces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VB</a:t>
            </a:r>
            <a:r>
              <a:rPr lang="zh-CN" altLang="en-US" dirty="0"/>
              <a:t>动态界面渲染</a:t>
            </a:r>
          </a:p>
        </p:txBody>
      </p:sp>
      <p:sp>
        <p:nvSpPr>
          <p:cNvPr id="7" name="流程图: 过程 6">
            <a:extLst>
              <a:ext uri="{FF2B5EF4-FFF2-40B4-BE49-F238E27FC236}">
                <a16:creationId xmlns:a16="http://schemas.microsoft.com/office/drawing/2014/main" id="{3CE5B895-901A-4FB5-B3F6-4A80C8AD0D4C}"/>
              </a:ext>
            </a:extLst>
          </p:cNvPr>
          <p:cNvSpPr/>
          <p:nvPr/>
        </p:nvSpPr>
        <p:spPr>
          <a:xfrm>
            <a:off x="7142922" y="2809461"/>
            <a:ext cx="4002155" cy="2941982"/>
          </a:xfrm>
          <a:prstGeom prst="flowChartProcess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11" name="连接符: 肘形 10">
            <a:extLst>
              <a:ext uri="{FF2B5EF4-FFF2-40B4-BE49-F238E27FC236}">
                <a16:creationId xmlns:a16="http://schemas.microsoft.com/office/drawing/2014/main" id="{B8A61ED4-A5FA-47F2-B6C8-F1FC939D3F2D}"/>
              </a:ext>
            </a:extLst>
          </p:cNvPr>
          <p:cNvCxnSpPr>
            <a:stCxn id="4" idx="3"/>
            <a:endCxn id="5" idx="1"/>
          </p:cNvCxnSpPr>
          <p:nvPr/>
        </p:nvCxnSpPr>
        <p:spPr>
          <a:xfrm flipV="1">
            <a:off x="3034748" y="4001604"/>
            <a:ext cx="914400" cy="552"/>
          </a:xfrm>
          <a:prstGeom prst="bentConnector3">
            <a:avLst/>
          </a:prstGeom>
          <a:ln w="381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连接符: 肘形 12">
            <a:extLst>
              <a:ext uri="{FF2B5EF4-FFF2-40B4-BE49-F238E27FC236}">
                <a16:creationId xmlns:a16="http://schemas.microsoft.com/office/drawing/2014/main" id="{90DB571E-1599-4054-8534-E1CEA7705C1D}"/>
              </a:ext>
            </a:extLst>
          </p:cNvPr>
          <p:cNvCxnSpPr>
            <a:cxnSpLocks/>
            <a:stCxn id="5" idx="3"/>
            <a:endCxn id="7" idx="1"/>
          </p:cNvCxnSpPr>
          <p:nvPr/>
        </p:nvCxnSpPr>
        <p:spPr>
          <a:xfrm>
            <a:off x="6228522" y="4001604"/>
            <a:ext cx="914400" cy="278848"/>
          </a:xfrm>
          <a:prstGeom prst="bentConnector3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>
            <a:extLst>
              <a:ext uri="{FF2B5EF4-FFF2-40B4-BE49-F238E27FC236}">
                <a16:creationId xmlns:a16="http://schemas.microsoft.com/office/drawing/2014/main" id="{21EED001-D337-4512-800E-BC8544BCC051}"/>
              </a:ext>
            </a:extLst>
          </p:cNvPr>
          <p:cNvSpPr/>
          <p:nvPr/>
        </p:nvSpPr>
        <p:spPr>
          <a:xfrm>
            <a:off x="8918713" y="3094382"/>
            <a:ext cx="1510748" cy="4572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err="1">
                <a:solidFill>
                  <a:schemeClr val="accent5"/>
                </a:solidFill>
              </a:rPr>
              <a:t>abcd</a:t>
            </a:r>
            <a:endParaRPr lang="zh-CN" altLang="en-US" dirty="0">
              <a:solidFill>
                <a:schemeClr val="accent5"/>
              </a:solidFill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362C9901-9906-4A9F-A0F3-2BE305199C09}"/>
              </a:ext>
            </a:extLst>
          </p:cNvPr>
          <p:cNvSpPr/>
          <p:nvPr/>
        </p:nvSpPr>
        <p:spPr>
          <a:xfrm>
            <a:off x="8918713" y="3763617"/>
            <a:ext cx="1934817" cy="42241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65670D60-354B-40A9-BE8B-E10F6DD93721}"/>
              </a:ext>
            </a:extLst>
          </p:cNvPr>
          <p:cNvSpPr/>
          <p:nvPr/>
        </p:nvSpPr>
        <p:spPr>
          <a:xfrm>
            <a:off x="8918713" y="4398063"/>
            <a:ext cx="1934817" cy="42241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573BE6DF-4509-4788-A84D-16181D0E0B76}"/>
              </a:ext>
            </a:extLst>
          </p:cNvPr>
          <p:cNvSpPr/>
          <p:nvPr/>
        </p:nvSpPr>
        <p:spPr>
          <a:xfrm>
            <a:off x="7566991" y="3094383"/>
            <a:ext cx="1060174" cy="4571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编码：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560C7EB5-65A0-47B9-A1C0-8209CC3A659F}"/>
              </a:ext>
            </a:extLst>
          </p:cNvPr>
          <p:cNvSpPr/>
          <p:nvPr/>
        </p:nvSpPr>
        <p:spPr>
          <a:xfrm>
            <a:off x="7566991" y="3773003"/>
            <a:ext cx="1060174" cy="4571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名称：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85390181-4103-4CE5-8BE0-27CDBFF6AA6D}"/>
              </a:ext>
            </a:extLst>
          </p:cNvPr>
          <p:cNvSpPr/>
          <p:nvPr/>
        </p:nvSpPr>
        <p:spPr>
          <a:xfrm>
            <a:off x="7580244" y="4416283"/>
            <a:ext cx="1060174" cy="4571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职务：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27" name="等腰三角形 26">
            <a:extLst>
              <a:ext uri="{FF2B5EF4-FFF2-40B4-BE49-F238E27FC236}">
                <a16:creationId xmlns:a16="http://schemas.microsoft.com/office/drawing/2014/main" id="{6A485196-F7A0-46FF-8142-BB23F5595519}"/>
              </a:ext>
            </a:extLst>
          </p:cNvPr>
          <p:cNvSpPr/>
          <p:nvPr/>
        </p:nvSpPr>
        <p:spPr>
          <a:xfrm rot="10800000">
            <a:off x="10502348" y="4398062"/>
            <a:ext cx="331304" cy="367744"/>
          </a:xfrm>
          <a:prstGeom prst="triangle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201AE299-F877-4DC2-8C1A-F154B13C53FF}"/>
              </a:ext>
            </a:extLst>
          </p:cNvPr>
          <p:cNvSpPr/>
          <p:nvPr/>
        </p:nvSpPr>
        <p:spPr>
          <a:xfrm>
            <a:off x="8640418" y="5181600"/>
            <a:ext cx="1275949" cy="42241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保存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B3F67E84-52B5-4D19-BB37-A196D7314D57}"/>
              </a:ext>
            </a:extLst>
          </p:cNvPr>
          <p:cNvSpPr txBox="1"/>
          <p:nvPr/>
        </p:nvSpPr>
        <p:spPr>
          <a:xfrm>
            <a:off x="887896" y="4609268"/>
            <a:ext cx="2305878" cy="95410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&lt;</a:t>
            </a:r>
            <a:r>
              <a:rPr lang="en-US" altLang="zh-CN" sz="1400" dirty="0" err="1"/>
              <a:t>Lable</a:t>
            </a:r>
            <a:r>
              <a:rPr lang="en-US" altLang="zh-CN" sz="1400" dirty="0"/>
              <a:t>&gt;</a:t>
            </a:r>
            <a:r>
              <a:rPr lang="zh-CN" altLang="en-US" sz="1400" dirty="0"/>
              <a:t>编码</a:t>
            </a:r>
            <a:r>
              <a:rPr lang="en-US" altLang="zh-CN" sz="1400" dirty="0"/>
              <a:t>:</a:t>
            </a:r>
          </a:p>
          <a:p>
            <a:r>
              <a:rPr lang="en-US" altLang="zh-CN" sz="1400" dirty="0"/>
              <a:t>&lt;/Label&gt;</a:t>
            </a:r>
          </a:p>
          <a:p>
            <a:r>
              <a:rPr lang="en-US" altLang="zh-CN" sz="1400" dirty="0"/>
              <a:t>&lt;</a:t>
            </a:r>
            <a:r>
              <a:rPr lang="en-US" altLang="zh-CN" sz="1400" dirty="0" err="1"/>
              <a:t>TextBox</a:t>
            </a:r>
            <a:r>
              <a:rPr lang="en-US" altLang="zh-CN" sz="1400" dirty="0"/>
              <a:t>&gt;</a:t>
            </a:r>
            <a:r>
              <a:rPr lang="en-US" altLang="zh-CN" sz="1400" dirty="0" err="1"/>
              <a:t>abcd</a:t>
            </a:r>
            <a:endParaRPr lang="en-US" altLang="zh-CN" sz="1400" dirty="0"/>
          </a:p>
          <a:p>
            <a:r>
              <a:rPr lang="en-US" altLang="zh-CN" sz="1400" dirty="0"/>
              <a:t>&lt;</a:t>
            </a:r>
            <a:r>
              <a:rPr lang="en-US" altLang="zh-CN" sz="1400" dirty="0" err="1"/>
              <a:t>TextBox</a:t>
            </a:r>
            <a:r>
              <a:rPr lang="en-US" altLang="zh-CN" sz="1400" dirty="0"/>
              <a:t>&gt;</a:t>
            </a:r>
            <a:endParaRPr lang="zh-CN" altLang="en-US" sz="1400" dirty="0"/>
          </a:p>
        </p:txBody>
      </p:sp>
      <p:sp>
        <p:nvSpPr>
          <p:cNvPr id="30" name="对话气泡: 矩形 29">
            <a:extLst>
              <a:ext uri="{FF2B5EF4-FFF2-40B4-BE49-F238E27FC236}">
                <a16:creationId xmlns:a16="http://schemas.microsoft.com/office/drawing/2014/main" id="{EFB9BF8A-DE4A-4549-AD8D-760436453E2E}"/>
              </a:ext>
            </a:extLst>
          </p:cNvPr>
          <p:cNvSpPr/>
          <p:nvPr/>
        </p:nvSpPr>
        <p:spPr>
          <a:xfrm>
            <a:off x="781878" y="6029739"/>
            <a:ext cx="1775792" cy="503583"/>
          </a:xfrm>
          <a:prstGeom prst="wedgeRectCallout">
            <a:avLst>
              <a:gd name="adj1" fmla="val -42475"/>
              <a:gd name="adj2" fmla="val -142763"/>
            </a:avLst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示例，实际用</a:t>
            </a:r>
            <a:r>
              <a:rPr lang="en-US" altLang="zh-CN" dirty="0"/>
              <a:t>json</a:t>
            </a:r>
            <a:r>
              <a:rPr lang="zh-CN" altLang="en-US" dirty="0"/>
              <a:t>格式传输</a:t>
            </a:r>
          </a:p>
        </p:txBody>
      </p:sp>
    </p:spTree>
    <p:extLst>
      <p:ext uri="{BB962C8B-B14F-4D97-AF65-F5344CB8AC3E}">
        <p14:creationId xmlns:p14="http://schemas.microsoft.com/office/powerpoint/2010/main" val="94154493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ED8ED2A-8CB4-4944-98A5-D3299722C6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VB</a:t>
            </a:r>
            <a:r>
              <a:rPr lang="zh-CN" altLang="en-US" dirty="0"/>
              <a:t>动态界面绘制的</a:t>
            </a:r>
            <a:r>
              <a:rPr lang="en-US" altLang="zh-CN" dirty="0"/>
              <a:t>MVC</a:t>
            </a:r>
            <a:r>
              <a:rPr lang="zh-CN" altLang="en-US" dirty="0"/>
              <a:t>模式</a:t>
            </a:r>
          </a:p>
        </p:txBody>
      </p:sp>
      <p:sp>
        <p:nvSpPr>
          <p:cNvPr id="4" name="笑脸 3">
            <a:extLst>
              <a:ext uri="{FF2B5EF4-FFF2-40B4-BE49-F238E27FC236}">
                <a16:creationId xmlns:a16="http://schemas.microsoft.com/office/drawing/2014/main" id="{7B10AA03-4DB0-4CEB-B156-2EBEF71D5AAB}"/>
              </a:ext>
            </a:extLst>
          </p:cNvPr>
          <p:cNvSpPr/>
          <p:nvPr/>
        </p:nvSpPr>
        <p:spPr>
          <a:xfrm>
            <a:off x="2001078" y="2945295"/>
            <a:ext cx="1179444" cy="967409"/>
          </a:xfrm>
          <a:prstGeom prst="smileyFac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zh-CN" altLang="en-US" dirty="0"/>
              <a:t>用户</a:t>
            </a:r>
          </a:p>
        </p:txBody>
      </p:sp>
      <p:sp>
        <p:nvSpPr>
          <p:cNvPr id="5" name="图文框 4">
            <a:extLst>
              <a:ext uri="{FF2B5EF4-FFF2-40B4-BE49-F238E27FC236}">
                <a16:creationId xmlns:a16="http://schemas.microsoft.com/office/drawing/2014/main" id="{4592EFB4-AD72-4707-8AFA-B46A32E1C2A6}"/>
              </a:ext>
            </a:extLst>
          </p:cNvPr>
          <p:cNvSpPr/>
          <p:nvPr/>
        </p:nvSpPr>
        <p:spPr>
          <a:xfrm>
            <a:off x="5009322" y="2673626"/>
            <a:ext cx="3922643" cy="1510748"/>
          </a:xfrm>
          <a:prstGeom prst="fram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用户界面（</a:t>
            </a:r>
            <a:r>
              <a:rPr lang="en-US" altLang="zh-CN" dirty="0">
                <a:solidFill>
                  <a:schemeClr val="tx1"/>
                </a:solidFill>
              </a:rPr>
              <a:t>UI</a:t>
            </a:r>
            <a:r>
              <a:rPr lang="zh-CN" altLang="en-US" dirty="0">
                <a:solidFill>
                  <a:schemeClr val="tx1"/>
                </a:solidFill>
              </a:rPr>
              <a:t>）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E4378D02-8EC2-4F10-8AFC-3633EF527FB4}"/>
              </a:ext>
            </a:extLst>
          </p:cNvPr>
          <p:cNvSpPr/>
          <p:nvPr/>
        </p:nvSpPr>
        <p:spPr>
          <a:xfrm>
            <a:off x="4983096" y="5340808"/>
            <a:ext cx="3922643" cy="1087045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操作系统（</a:t>
            </a:r>
            <a:r>
              <a:rPr lang="en-US" altLang="zh-CN" dirty="0"/>
              <a:t>OS</a:t>
            </a:r>
            <a:r>
              <a:rPr lang="zh-CN" altLang="en-US" dirty="0"/>
              <a:t>）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959F5D23-8E73-4CC4-AEC4-4E88C05E8CEC}"/>
              </a:ext>
            </a:extLst>
          </p:cNvPr>
          <p:cNvSpPr/>
          <p:nvPr/>
        </p:nvSpPr>
        <p:spPr>
          <a:xfrm>
            <a:off x="1385129" y="5340809"/>
            <a:ext cx="2398644" cy="1087045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外设：</a:t>
            </a:r>
            <a:endParaRPr lang="en-US" altLang="zh-CN" dirty="0"/>
          </a:p>
          <a:p>
            <a:pPr algn="ctr"/>
            <a:r>
              <a:rPr lang="zh-CN" altLang="en-US" dirty="0"/>
              <a:t>键盘</a:t>
            </a:r>
            <a:r>
              <a:rPr lang="en-US" altLang="zh-CN" dirty="0"/>
              <a:t>+</a:t>
            </a:r>
            <a:r>
              <a:rPr lang="zh-CN" altLang="en-US" dirty="0"/>
              <a:t>鼠标</a:t>
            </a:r>
          </a:p>
        </p:txBody>
      </p:sp>
      <p:cxnSp>
        <p:nvCxnSpPr>
          <p:cNvPr id="9" name="连接符: 肘形 8">
            <a:extLst>
              <a:ext uri="{FF2B5EF4-FFF2-40B4-BE49-F238E27FC236}">
                <a16:creationId xmlns:a16="http://schemas.microsoft.com/office/drawing/2014/main" id="{7882175A-6EBD-4F03-BC5E-D124BDE49C75}"/>
              </a:ext>
            </a:extLst>
          </p:cNvPr>
          <p:cNvCxnSpPr>
            <a:stCxn id="4" idx="4"/>
            <a:endCxn id="7" idx="0"/>
          </p:cNvCxnSpPr>
          <p:nvPr/>
        </p:nvCxnSpPr>
        <p:spPr>
          <a:xfrm rot="5400000">
            <a:off x="1873574" y="4623582"/>
            <a:ext cx="1428105" cy="6349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E38B0854-4078-4910-B59C-24E920A8B20A}"/>
              </a:ext>
            </a:extLst>
          </p:cNvPr>
          <p:cNvCxnSpPr>
            <a:stCxn id="7" idx="3"/>
            <a:endCxn id="6" idx="1"/>
          </p:cNvCxnSpPr>
          <p:nvPr/>
        </p:nvCxnSpPr>
        <p:spPr>
          <a:xfrm flipV="1">
            <a:off x="3783773" y="5884331"/>
            <a:ext cx="1199323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id="{9C6ABFF8-2C4B-49E6-874A-8566FAC6374B}"/>
              </a:ext>
            </a:extLst>
          </p:cNvPr>
          <p:cNvSpPr/>
          <p:nvPr/>
        </p:nvSpPr>
        <p:spPr>
          <a:xfrm>
            <a:off x="5002972" y="4184374"/>
            <a:ext cx="3922644" cy="84832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应用程序（</a:t>
            </a:r>
            <a:r>
              <a:rPr lang="en-US" altLang="zh-CN" dirty="0"/>
              <a:t>Application</a:t>
            </a:r>
            <a:r>
              <a:rPr lang="zh-CN" altLang="en-US" dirty="0"/>
              <a:t>）</a:t>
            </a:r>
          </a:p>
        </p:txBody>
      </p:sp>
      <p:cxnSp>
        <p:nvCxnSpPr>
          <p:cNvPr id="17" name="直接箭头连接符 16">
            <a:extLst>
              <a:ext uri="{FF2B5EF4-FFF2-40B4-BE49-F238E27FC236}">
                <a16:creationId xmlns:a16="http://schemas.microsoft.com/office/drawing/2014/main" id="{CCDA7684-0E2D-4572-B75A-1CF99775AEA0}"/>
              </a:ext>
            </a:extLst>
          </p:cNvPr>
          <p:cNvCxnSpPr>
            <a:cxnSpLocks/>
            <a:stCxn id="6" idx="0"/>
            <a:endCxn id="15" idx="2"/>
          </p:cNvCxnSpPr>
          <p:nvPr/>
        </p:nvCxnSpPr>
        <p:spPr>
          <a:xfrm flipV="1">
            <a:off x="6944418" y="5032696"/>
            <a:ext cx="19876" cy="30811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>
            <a:extLst>
              <a:ext uri="{FF2B5EF4-FFF2-40B4-BE49-F238E27FC236}">
                <a16:creationId xmlns:a16="http://schemas.microsoft.com/office/drawing/2014/main" id="{67CE60AB-4174-4A14-9B67-2B2722F982A3}"/>
              </a:ext>
            </a:extLst>
          </p:cNvPr>
          <p:cNvCxnSpPr>
            <a:cxnSpLocks/>
            <a:stCxn id="15" idx="0"/>
            <a:endCxn id="5" idx="2"/>
          </p:cNvCxnSpPr>
          <p:nvPr/>
        </p:nvCxnSpPr>
        <p:spPr>
          <a:xfrm>
            <a:off x="6964294" y="4184374"/>
            <a:ext cx="635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箭头: 左 19">
            <a:extLst>
              <a:ext uri="{FF2B5EF4-FFF2-40B4-BE49-F238E27FC236}">
                <a16:creationId xmlns:a16="http://schemas.microsoft.com/office/drawing/2014/main" id="{232E7190-3713-40B0-A62B-EBDE7CEED5A5}"/>
              </a:ext>
            </a:extLst>
          </p:cNvPr>
          <p:cNvSpPr/>
          <p:nvPr/>
        </p:nvSpPr>
        <p:spPr>
          <a:xfrm>
            <a:off x="3591339" y="3131928"/>
            <a:ext cx="1179444" cy="609592"/>
          </a:xfrm>
          <a:prstGeom prst="lef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对话气泡: 矩形 20">
            <a:extLst>
              <a:ext uri="{FF2B5EF4-FFF2-40B4-BE49-F238E27FC236}">
                <a16:creationId xmlns:a16="http://schemas.microsoft.com/office/drawing/2014/main" id="{DF15CCD3-D8AA-444F-B108-5E2CE9E708DD}"/>
              </a:ext>
            </a:extLst>
          </p:cNvPr>
          <p:cNvSpPr/>
          <p:nvPr/>
        </p:nvSpPr>
        <p:spPr>
          <a:xfrm>
            <a:off x="9713843" y="5248043"/>
            <a:ext cx="1987827" cy="706964"/>
          </a:xfrm>
          <a:prstGeom prst="wedgeRectCallout">
            <a:avLst>
              <a:gd name="adj1" fmla="val -88166"/>
              <a:gd name="adj2" fmla="val 4064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控制层，接收用户输入</a:t>
            </a:r>
          </a:p>
        </p:txBody>
      </p:sp>
      <p:sp>
        <p:nvSpPr>
          <p:cNvPr id="22" name="对话气泡: 矩形 21">
            <a:extLst>
              <a:ext uri="{FF2B5EF4-FFF2-40B4-BE49-F238E27FC236}">
                <a16:creationId xmlns:a16="http://schemas.microsoft.com/office/drawing/2014/main" id="{755EAD1F-09A0-445F-B183-2F7458B2D54E}"/>
              </a:ext>
            </a:extLst>
          </p:cNvPr>
          <p:cNvSpPr/>
          <p:nvPr/>
        </p:nvSpPr>
        <p:spPr>
          <a:xfrm>
            <a:off x="9760502" y="4072096"/>
            <a:ext cx="1987827" cy="706964"/>
          </a:xfrm>
          <a:prstGeom prst="wedgeRectCallout">
            <a:avLst>
              <a:gd name="adj1" fmla="val -88166"/>
              <a:gd name="adj2" fmla="val 4064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模型层，转换为界面数据模型</a:t>
            </a:r>
          </a:p>
        </p:txBody>
      </p:sp>
      <p:sp>
        <p:nvSpPr>
          <p:cNvPr id="23" name="对话气泡: 矩形 22">
            <a:extLst>
              <a:ext uri="{FF2B5EF4-FFF2-40B4-BE49-F238E27FC236}">
                <a16:creationId xmlns:a16="http://schemas.microsoft.com/office/drawing/2014/main" id="{F76AC9D9-CAFC-45E4-8D72-99AE1D799776}"/>
              </a:ext>
            </a:extLst>
          </p:cNvPr>
          <p:cNvSpPr/>
          <p:nvPr/>
        </p:nvSpPr>
        <p:spPr>
          <a:xfrm>
            <a:off x="9760501" y="2803755"/>
            <a:ext cx="1987827" cy="799357"/>
          </a:xfrm>
          <a:prstGeom prst="wedgeRectCallout">
            <a:avLst>
              <a:gd name="adj1" fmla="val -88166"/>
              <a:gd name="adj2" fmla="val 4064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视图层，基于模型层进行界面渲染</a:t>
            </a:r>
          </a:p>
        </p:txBody>
      </p:sp>
    </p:spTree>
    <p:extLst>
      <p:ext uri="{BB962C8B-B14F-4D97-AF65-F5344CB8AC3E}">
        <p14:creationId xmlns:p14="http://schemas.microsoft.com/office/powerpoint/2010/main" val="395638474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0A2C13D-CB46-4706-A205-096A471275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VB</a:t>
            </a:r>
            <a:r>
              <a:rPr lang="zh-CN" altLang="en-US" dirty="0"/>
              <a:t>动态界面绘制可选技术路线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BFE0C300-5163-496E-B8AF-627D9C58C27E}"/>
              </a:ext>
            </a:extLst>
          </p:cNvPr>
          <p:cNvSpPr/>
          <p:nvPr/>
        </p:nvSpPr>
        <p:spPr>
          <a:xfrm>
            <a:off x="1027915" y="4196979"/>
            <a:ext cx="1828800" cy="706964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VB</a:t>
            </a:r>
            <a:r>
              <a:rPr lang="zh-CN" altLang="en-US" dirty="0"/>
              <a:t>绘图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B0136DAA-2E57-41C0-9C29-6CC291B24A1B}"/>
              </a:ext>
            </a:extLst>
          </p:cNvPr>
          <p:cNvSpPr/>
          <p:nvPr/>
        </p:nvSpPr>
        <p:spPr>
          <a:xfrm>
            <a:off x="3754114" y="2661659"/>
            <a:ext cx="1828800" cy="706964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基于</a:t>
            </a:r>
            <a:r>
              <a:rPr lang="en-US" altLang="zh-CN" dirty="0"/>
              <a:t>VB</a:t>
            </a:r>
            <a:r>
              <a:rPr lang="zh-CN" altLang="en-US" dirty="0"/>
              <a:t>标准化控件绘图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3ECB028-E020-4A8E-950D-B92A3EED4152}"/>
              </a:ext>
            </a:extLst>
          </p:cNvPr>
          <p:cNvSpPr/>
          <p:nvPr/>
        </p:nvSpPr>
        <p:spPr>
          <a:xfrm>
            <a:off x="3706860" y="5530850"/>
            <a:ext cx="1828800" cy="706964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基于自定义组件绘图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65F29B82-1094-45F6-87BA-DF8619DB90E7}"/>
              </a:ext>
            </a:extLst>
          </p:cNvPr>
          <p:cNvSpPr/>
          <p:nvPr/>
        </p:nvSpPr>
        <p:spPr>
          <a:xfrm>
            <a:off x="3723861" y="4196979"/>
            <a:ext cx="1828800" cy="706964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基于第三方组件库绘图</a:t>
            </a:r>
          </a:p>
        </p:txBody>
      </p:sp>
      <p:cxnSp>
        <p:nvCxnSpPr>
          <p:cNvPr id="9" name="连接符: 肘形 8">
            <a:extLst>
              <a:ext uri="{FF2B5EF4-FFF2-40B4-BE49-F238E27FC236}">
                <a16:creationId xmlns:a16="http://schemas.microsoft.com/office/drawing/2014/main" id="{2C35C26B-9A5C-40C7-B8C7-133A2CA979DF}"/>
              </a:ext>
            </a:extLst>
          </p:cNvPr>
          <p:cNvCxnSpPr>
            <a:stCxn id="4" idx="3"/>
            <a:endCxn id="5" idx="1"/>
          </p:cNvCxnSpPr>
          <p:nvPr/>
        </p:nvCxnSpPr>
        <p:spPr>
          <a:xfrm flipV="1">
            <a:off x="2856715" y="3015141"/>
            <a:ext cx="897399" cy="153532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连接符: 肘形 10">
            <a:extLst>
              <a:ext uri="{FF2B5EF4-FFF2-40B4-BE49-F238E27FC236}">
                <a16:creationId xmlns:a16="http://schemas.microsoft.com/office/drawing/2014/main" id="{3BA85EB7-BB74-4B43-8D5B-F8816F32E58F}"/>
              </a:ext>
            </a:extLst>
          </p:cNvPr>
          <p:cNvCxnSpPr>
            <a:stCxn id="4" idx="3"/>
            <a:endCxn id="7" idx="1"/>
          </p:cNvCxnSpPr>
          <p:nvPr/>
        </p:nvCxnSpPr>
        <p:spPr>
          <a:xfrm>
            <a:off x="2856715" y="4550461"/>
            <a:ext cx="867146" cy="1270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连接符: 肘形 12">
            <a:extLst>
              <a:ext uri="{FF2B5EF4-FFF2-40B4-BE49-F238E27FC236}">
                <a16:creationId xmlns:a16="http://schemas.microsoft.com/office/drawing/2014/main" id="{7AACA145-D25A-45B5-818C-CA4738AE48EB}"/>
              </a:ext>
            </a:extLst>
          </p:cNvPr>
          <p:cNvCxnSpPr>
            <a:stCxn id="4" idx="3"/>
            <a:endCxn id="6" idx="1"/>
          </p:cNvCxnSpPr>
          <p:nvPr/>
        </p:nvCxnSpPr>
        <p:spPr>
          <a:xfrm>
            <a:off x="2856715" y="4550461"/>
            <a:ext cx="850145" cy="1333871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3FEF3C91-308A-432C-8855-D071929374CC}"/>
              </a:ext>
            </a:extLst>
          </p:cNvPr>
          <p:cNvSpPr/>
          <p:nvPr/>
        </p:nvSpPr>
        <p:spPr>
          <a:xfrm>
            <a:off x="6626087" y="2231841"/>
            <a:ext cx="2213113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标准化组件与标准界面元素对应关系</a:t>
            </a: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E13A7351-8263-4DF6-BCF0-FC1B6F611F83}"/>
              </a:ext>
            </a:extLst>
          </p:cNvPr>
          <p:cNvSpPr/>
          <p:nvPr/>
        </p:nvSpPr>
        <p:spPr>
          <a:xfrm>
            <a:off x="6626087" y="3075518"/>
            <a:ext cx="2213113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动态创建元素响应用户事件并回调</a:t>
            </a:r>
          </a:p>
        </p:txBody>
      </p:sp>
      <p:cxnSp>
        <p:nvCxnSpPr>
          <p:cNvPr id="17" name="直接箭头连接符 16">
            <a:extLst>
              <a:ext uri="{FF2B5EF4-FFF2-40B4-BE49-F238E27FC236}">
                <a16:creationId xmlns:a16="http://schemas.microsoft.com/office/drawing/2014/main" id="{53CEB7B4-D7FD-4A92-9C61-F66BECCD1CA5}"/>
              </a:ext>
            </a:extLst>
          </p:cNvPr>
          <p:cNvCxnSpPr>
            <a:cxnSpLocks/>
            <a:stCxn id="5" idx="3"/>
            <a:endCxn id="14" idx="1"/>
          </p:cNvCxnSpPr>
          <p:nvPr/>
        </p:nvCxnSpPr>
        <p:spPr>
          <a:xfrm flipV="1">
            <a:off x="5582914" y="2585323"/>
            <a:ext cx="1043173" cy="42981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>
            <a:extLst>
              <a:ext uri="{FF2B5EF4-FFF2-40B4-BE49-F238E27FC236}">
                <a16:creationId xmlns:a16="http://schemas.microsoft.com/office/drawing/2014/main" id="{37500F6D-CA15-4106-AD5A-B305AF55B9D8}"/>
              </a:ext>
            </a:extLst>
          </p:cNvPr>
          <p:cNvCxnSpPr>
            <a:cxnSpLocks/>
            <a:stCxn id="5" idx="3"/>
            <a:endCxn id="15" idx="1"/>
          </p:cNvCxnSpPr>
          <p:nvPr/>
        </p:nvCxnSpPr>
        <p:spPr>
          <a:xfrm>
            <a:off x="5582914" y="3015141"/>
            <a:ext cx="1043173" cy="41385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对话气泡: 矩形 25">
            <a:extLst>
              <a:ext uri="{FF2B5EF4-FFF2-40B4-BE49-F238E27FC236}">
                <a16:creationId xmlns:a16="http://schemas.microsoft.com/office/drawing/2014/main" id="{B7AB189C-0CAD-4ACE-BFB4-B4FD5756DCDB}"/>
              </a:ext>
            </a:extLst>
          </p:cNvPr>
          <p:cNvSpPr/>
          <p:nvPr/>
        </p:nvSpPr>
        <p:spPr>
          <a:xfrm>
            <a:off x="9528313" y="1956235"/>
            <a:ext cx="2213113" cy="629087"/>
          </a:xfrm>
          <a:prstGeom prst="wedgeRectCallout">
            <a:avLst>
              <a:gd name="adj1" fmla="val -77121"/>
              <a:gd name="adj2" fmla="val 583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VB</a:t>
            </a:r>
            <a:r>
              <a:rPr lang="zh-CN" altLang="en-US" dirty="0"/>
              <a:t>语言对</a:t>
            </a:r>
            <a:r>
              <a:rPr lang="en-US" altLang="zh-CN" dirty="0"/>
              <a:t>Windows</a:t>
            </a:r>
            <a:r>
              <a:rPr lang="zh-CN" altLang="en-US" dirty="0"/>
              <a:t>标准控件的封装</a:t>
            </a:r>
          </a:p>
        </p:txBody>
      </p:sp>
      <p:sp>
        <p:nvSpPr>
          <p:cNvPr id="27" name="对话气泡: 矩形 26">
            <a:extLst>
              <a:ext uri="{FF2B5EF4-FFF2-40B4-BE49-F238E27FC236}">
                <a16:creationId xmlns:a16="http://schemas.microsoft.com/office/drawing/2014/main" id="{67E8D10C-3E79-4D01-B4A5-9F802675F0CE}"/>
              </a:ext>
            </a:extLst>
          </p:cNvPr>
          <p:cNvSpPr/>
          <p:nvPr/>
        </p:nvSpPr>
        <p:spPr>
          <a:xfrm>
            <a:off x="9528313" y="2799913"/>
            <a:ext cx="2213113" cy="629087"/>
          </a:xfrm>
          <a:prstGeom prst="wedgeRectCallout">
            <a:avLst>
              <a:gd name="adj1" fmla="val -77121"/>
              <a:gd name="adj2" fmla="val 583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VB</a:t>
            </a:r>
            <a:r>
              <a:rPr lang="zh-CN" altLang="en-US" dirty="0"/>
              <a:t>语言定义实现事件监听器</a:t>
            </a:r>
          </a:p>
        </p:txBody>
      </p:sp>
      <p:sp>
        <p:nvSpPr>
          <p:cNvPr id="28" name="十二边形 27">
            <a:extLst>
              <a:ext uri="{FF2B5EF4-FFF2-40B4-BE49-F238E27FC236}">
                <a16:creationId xmlns:a16="http://schemas.microsoft.com/office/drawing/2014/main" id="{2C9B39EF-8AE9-432C-B1B3-152B86AC16E9}"/>
              </a:ext>
            </a:extLst>
          </p:cNvPr>
          <p:cNvSpPr/>
          <p:nvPr/>
        </p:nvSpPr>
        <p:spPr>
          <a:xfrm>
            <a:off x="3433185" y="2359439"/>
            <a:ext cx="516835" cy="427774"/>
          </a:xfrm>
          <a:prstGeom prst="dodecagon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29" name="十二边形 28">
            <a:extLst>
              <a:ext uri="{FF2B5EF4-FFF2-40B4-BE49-F238E27FC236}">
                <a16:creationId xmlns:a16="http://schemas.microsoft.com/office/drawing/2014/main" id="{8D24461C-B7E0-4BCF-8CD4-EC050602479A}"/>
              </a:ext>
            </a:extLst>
          </p:cNvPr>
          <p:cNvSpPr/>
          <p:nvPr/>
        </p:nvSpPr>
        <p:spPr>
          <a:xfrm>
            <a:off x="3434057" y="3962433"/>
            <a:ext cx="516835" cy="427774"/>
          </a:xfrm>
          <a:prstGeom prst="dodecagon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30" name="十二边形 29">
            <a:extLst>
              <a:ext uri="{FF2B5EF4-FFF2-40B4-BE49-F238E27FC236}">
                <a16:creationId xmlns:a16="http://schemas.microsoft.com/office/drawing/2014/main" id="{FABE460C-7CFC-4AC9-A8B0-A40AF275B185}"/>
              </a:ext>
            </a:extLst>
          </p:cNvPr>
          <p:cNvSpPr/>
          <p:nvPr/>
        </p:nvSpPr>
        <p:spPr>
          <a:xfrm>
            <a:off x="3433184" y="5283866"/>
            <a:ext cx="516835" cy="427774"/>
          </a:xfrm>
          <a:prstGeom prst="dodecagon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768D3EC6-F842-4F26-B7EA-C9EBA3316259}"/>
              </a:ext>
            </a:extLst>
          </p:cNvPr>
          <p:cNvSpPr/>
          <p:nvPr/>
        </p:nvSpPr>
        <p:spPr>
          <a:xfrm>
            <a:off x="6626087" y="3972238"/>
            <a:ext cx="2213113" cy="578223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第三方组件对应</a:t>
            </a:r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731AAA32-458E-495B-96A0-3EA46B91C1FA}"/>
              </a:ext>
            </a:extLst>
          </p:cNvPr>
          <p:cNvSpPr/>
          <p:nvPr/>
        </p:nvSpPr>
        <p:spPr>
          <a:xfrm>
            <a:off x="6626086" y="4705643"/>
            <a:ext cx="2213113" cy="578223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第三方组件事件监听</a:t>
            </a:r>
          </a:p>
        </p:txBody>
      </p:sp>
      <p:cxnSp>
        <p:nvCxnSpPr>
          <p:cNvPr id="34" name="直接箭头连接符 33">
            <a:extLst>
              <a:ext uri="{FF2B5EF4-FFF2-40B4-BE49-F238E27FC236}">
                <a16:creationId xmlns:a16="http://schemas.microsoft.com/office/drawing/2014/main" id="{0D98DD0F-CBEA-4298-8191-CCC49F191859}"/>
              </a:ext>
            </a:extLst>
          </p:cNvPr>
          <p:cNvCxnSpPr>
            <a:stCxn id="7" idx="3"/>
            <a:endCxn id="31" idx="1"/>
          </p:cNvCxnSpPr>
          <p:nvPr/>
        </p:nvCxnSpPr>
        <p:spPr>
          <a:xfrm flipV="1">
            <a:off x="5552661" y="4261350"/>
            <a:ext cx="1073426" cy="28911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箭头连接符 35">
            <a:extLst>
              <a:ext uri="{FF2B5EF4-FFF2-40B4-BE49-F238E27FC236}">
                <a16:creationId xmlns:a16="http://schemas.microsoft.com/office/drawing/2014/main" id="{2DC76D1F-53DC-4E36-A296-4C51D15AE75A}"/>
              </a:ext>
            </a:extLst>
          </p:cNvPr>
          <p:cNvCxnSpPr>
            <a:stCxn id="7" idx="3"/>
            <a:endCxn id="32" idx="1"/>
          </p:cNvCxnSpPr>
          <p:nvPr/>
        </p:nvCxnSpPr>
        <p:spPr>
          <a:xfrm>
            <a:off x="5552661" y="4550461"/>
            <a:ext cx="1073425" cy="44429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: 圆角 36">
            <a:extLst>
              <a:ext uri="{FF2B5EF4-FFF2-40B4-BE49-F238E27FC236}">
                <a16:creationId xmlns:a16="http://schemas.microsoft.com/office/drawing/2014/main" id="{A2A7675D-D84C-487E-B7E2-86DCE1A0B3B3}"/>
              </a:ext>
            </a:extLst>
          </p:cNvPr>
          <p:cNvSpPr/>
          <p:nvPr/>
        </p:nvSpPr>
        <p:spPr>
          <a:xfrm>
            <a:off x="6626085" y="5396921"/>
            <a:ext cx="2213113" cy="578223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自定义组件对应</a:t>
            </a:r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BB4D5CD3-9D0A-4246-B7FB-3432A9D9D616}"/>
              </a:ext>
            </a:extLst>
          </p:cNvPr>
          <p:cNvSpPr/>
          <p:nvPr/>
        </p:nvSpPr>
        <p:spPr>
          <a:xfrm>
            <a:off x="6626084" y="6058155"/>
            <a:ext cx="2213113" cy="578223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自定义组件事件监听</a:t>
            </a:r>
          </a:p>
        </p:txBody>
      </p:sp>
      <p:cxnSp>
        <p:nvCxnSpPr>
          <p:cNvPr id="40" name="直接箭头连接符 39">
            <a:extLst>
              <a:ext uri="{FF2B5EF4-FFF2-40B4-BE49-F238E27FC236}">
                <a16:creationId xmlns:a16="http://schemas.microsoft.com/office/drawing/2014/main" id="{C367055D-E689-4799-A989-5CC73EEA2A49}"/>
              </a:ext>
            </a:extLst>
          </p:cNvPr>
          <p:cNvCxnSpPr>
            <a:stCxn id="6" idx="3"/>
            <a:endCxn id="37" idx="1"/>
          </p:cNvCxnSpPr>
          <p:nvPr/>
        </p:nvCxnSpPr>
        <p:spPr>
          <a:xfrm flipV="1">
            <a:off x="5535660" y="5686033"/>
            <a:ext cx="1090425" cy="19829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箭头连接符 41">
            <a:extLst>
              <a:ext uri="{FF2B5EF4-FFF2-40B4-BE49-F238E27FC236}">
                <a16:creationId xmlns:a16="http://schemas.microsoft.com/office/drawing/2014/main" id="{7CC1FFCD-64E7-49C2-9B90-FD633FE6818B}"/>
              </a:ext>
            </a:extLst>
          </p:cNvPr>
          <p:cNvCxnSpPr>
            <a:stCxn id="6" idx="3"/>
            <a:endCxn id="38" idx="1"/>
          </p:cNvCxnSpPr>
          <p:nvPr/>
        </p:nvCxnSpPr>
        <p:spPr>
          <a:xfrm>
            <a:off x="5535660" y="5884332"/>
            <a:ext cx="1090424" cy="46293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38487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B7569E6-682A-44B9-8466-8A5F419804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VB</a:t>
            </a:r>
            <a:r>
              <a:rPr lang="zh-CN" altLang="en-US" dirty="0"/>
              <a:t>标准控件和界面定义元素之间的对应</a:t>
            </a:r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5E482C52-0290-43AB-80B7-4080C1EBD9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9263660"/>
              </p:ext>
            </p:extLst>
          </p:nvPr>
        </p:nvGraphicFramePr>
        <p:xfrm>
          <a:off x="468244" y="2309927"/>
          <a:ext cx="11180418" cy="296672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726806">
                  <a:extLst>
                    <a:ext uri="{9D8B030D-6E8A-4147-A177-3AD203B41FA5}">
                      <a16:colId xmlns:a16="http://schemas.microsoft.com/office/drawing/2014/main" val="943621307"/>
                    </a:ext>
                  </a:extLst>
                </a:gridCol>
                <a:gridCol w="3726806">
                  <a:extLst>
                    <a:ext uri="{9D8B030D-6E8A-4147-A177-3AD203B41FA5}">
                      <a16:colId xmlns:a16="http://schemas.microsoft.com/office/drawing/2014/main" val="4009915098"/>
                    </a:ext>
                  </a:extLst>
                </a:gridCol>
                <a:gridCol w="3726806">
                  <a:extLst>
                    <a:ext uri="{9D8B030D-6E8A-4147-A177-3AD203B41FA5}">
                      <a16:colId xmlns:a16="http://schemas.microsoft.com/office/drawing/2014/main" val="940502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dirty="0"/>
                        <a:t>界面标准元素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VB</a:t>
                      </a:r>
                      <a:r>
                        <a:rPr lang="zh-CN" altLang="en-US" dirty="0"/>
                        <a:t>标准控件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备注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64123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Line </a:t>
                      </a:r>
                      <a:r>
                        <a:rPr lang="zh-CN" altLang="en-US" dirty="0"/>
                        <a:t>直线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Line </a:t>
                      </a:r>
                      <a:r>
                        <a:rPr lang="zh-CN" altLang="en-US" dirty="0"/>
                        <a:t>线型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50445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Textbox </a:t>
                      </a:r>
                      <a:r>
                        <a:rPr lang="zh-CN" altLang="en-US" dirty="0"/>
                        <a:t>文本框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err="1"/>
                        <a:t>TextBox</a:t>
                      </a:r>
                      <a:r>
                        <a:rPr lang="en-US" altLang="zh-CN" dirty="0"/>
                        <a:t> </a:t>
                      </a:r>
                      <a:r>
                        <a:rPr lang="zh-CN" altLang="en-US" dirty="0"/>
                        <a:t>文本框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60816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Label </a:t>
                      </a:r>
                      <a:r>
                        <a:rPr lang="zh-CN" altLang="en-US" dirty="0"/>
                        <a:t>标签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Label </a:t>
                      </a:r>
                      <a:r>
                        <a:rPr lang="zh-CN" altLang="en-US" dirty="0"/>
                        <a:t>标签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92538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Radio </a:t>
                      </a:r>
                      <a:r>
                        <a:rPr lang="zh-CN" altLang="en-US" dirty="0"/>
                        <a:t>单选按钮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Radio </a:t>
                      </a:r>
                      <a:r>
                        <a:rPr lang="zh-CN" altLang="en-US" dirty="0"/>
                        <a:t>单选按钮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需要设置到同一个分组里面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12282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err="1"/>
                        <a:t>CheckBox</a:t>
                      </a:r>
                      <a:r>
                        <a:rPr lang="en-US" altLang="zh-CN" dirty="0"/>
                        <a:t> </a:t>
                      </a:r>
                      <a:r>
                        <a:rPr lang="zh-CN" altLang="en-US" dirty="0"/>
                        <a:t>复选框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err="1"/>
                        <a:t>CheckBox</a:t>
                      </a:r>
                      <a:r>
                        <a:rPr lang="en-US" altLang="zh-CN" dirty="0"/>
                        <a:t> </a:t>
                      </a:r>
                      <a:r>
                        <a:rPr lang="zh-CN" altLang="en-US" dirty="0"/>
                        <a:t>复选框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21555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Combo </a:t>
                      </a:r>
                      <a:r>
                        <a:rPr lang="zh-CN" altLang="en-US" dirty="0"/>
                        <a:t>下拉框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Combo </a:t>
                      </a:r>
                      <a:r>
                        <a:rPr lang="zh-CN" altLang="en-US" dirty="0"/>
                        <a:t>下拉框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61319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32754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5124189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8050F5F-B42C-4A49-91C0-0F2260044F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VB</a:t>
            </a:r>
            <a:r>
              <a:rPr lang="zh-CN" altLang="en-US" dirty="0"/>
              <a:t>标准控件动态创建以后的事件监听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07AB5CA4-60F4-466B-A5BF-6F72E8CC843B}"/>
              </a:ext>
            </a:extLst>
          </p:cNvPr>
          <p:cNvSpPr/>
          <p:nvPr/>
        </p:nvSpPr>
        <p:spPr>
          <a:xfrm>
            <a:off x="963667" y="3261049"/>
            <a:ext cx="1948070" cy="1072412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窗体上定义事件监听程序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2676038B-C46E-4921-BB63-3400E2CE7554}"/>
              </a:ext>
            </a:extLst>
          </p:cNvPr>
          <p:cNvSpPr/>
          <p:nvPr/>
        </p:nvSpPr>
        <p:spPr>
          <a:xfrm>
            <a:off x="3598834" y="3261049"/>
            <a:ext cx="2040835" cy="1072412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动态元素创建时绑定到指定的事件监听程序上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2B2BE149-72AE-4AD5-A42F-288A79E97404}"/>
              </a:ext>
            </a:extLst>
          </p:cNvPr>
          <p:cNvSpPr/>
          <p:nvPr/>
        </p:nvSpPr>
        <p:spPr>
          <a:xfrm>
            <a:off x="6326766" y="3261049"/>
            <a:ext cx="2040835" cy="1072412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事件发生时调用预先定义好的事件监听程序</a:t>
            </a: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F9B50A8D-691E-4ED6-80B0-09F96FB5DA93}"/>
              </a:ext>
            </a:extLst>
          </p:cNvPr>
          <p:cNvSpPr/>
          <p:nvPr/>
        </p:nvSpPr>
        <p:spPr>
          <a:xfrm>
            <a:off x="9054698" y="3261049"/>
            <a:ext cx="2040835" cy="1072412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事件发送给后台进行统一处理</a:t>
            </a:r>
          </a:p>
        </p:txBody>
      </p:sp>
      <p:sp>
        <p:nvSpPr>
          <p:cNvPr id="10" name="箭头: 右 9">
            <a:extLst>
              <a:ext uri="{FF2B5EF4-FFF2-40B4-BE49-F238E27FC236}">
                <a16:creationId xmlns:a16="http://schemas.microsoft.com/office/drawing/2014/main" id="{55E43A9D-145C-41C5-9E63-9E84624324AA}"/>
              </a:ext>
            </a:extLst>
          </p:cNvPr>
          <p:cNvSpPr/>
          <p:nvPr/>
        </p:nvSpPr>
        <p:spPr>
          <a:xfrm>
            <a:off x="3034748" y="3591846"/>
            <a:ext cx="564086" cy="410818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箭头: 右 10">
            <a:extLst>
              <a:ext uri="{FF2B5EF4-FFF2-40B4-BE49-F238E27FC236}">
                <a16:creationId xmlns:a16="http://schemas.microsoft.com/office/drawing/2014/main" id="{42C9F7C3-89AF-44E4-8B52-3AE5037DA009}"/>
              </a:ext>
            </a:extLst>
          </p:cNvPr>
          <p:cNvSpPr/>
          <p:nvPr/>
        </p:nvSpPr>
        <p:spPr>
          <a:xfrm>
            <a:off x="5721921" y="3579101"/>
            <a:ext cx="564086" cy="410818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箭头: 右 11">
            <a:extLst>
              <a:ext uri="{FF2B5EF4-FFF2-40B4-BE49-F238E27FC236}">
                <a16:creationId xmlns:a16="http://schemas.microsoft.com/office/drawing/2014/main" id="{F74F4074-D614-4A41-99DF-B4A3EEABE7CB}"/>
              </a:ext>
            </a:extLst>
          </p:cNvPr>
          <p:cNvSpPr/>
          <p:nvPr/>
        </p:nvSpPr>
        <p:spPr>
          <a:xfrm>
            <a:off x="8435598" y="3579101"/>
            <a:ext cx="564086" cy="410818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574031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C729155-9928-4BFF-810B-6483E4EF7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VB</a:t>
            </a:r>
            <a:r>
              <a:rPr lang="zh-CN" altLang="en-US" dirty="0"/>
              <a:t>绘制的第一个版本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8067C99-2494-40FA-8C8B-7AD0BEEF89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9103" y="1904219"/>
            <a:ext cx="9048750" cy="4867275"/>
          </a:xfrm>
          <a:prstGeom prst="rect">
            <a:avLst/>
          </a:prstGeom>
        </p:spPr>
      </p:pic>
      <p:sp>
        <p:nvSpPr>
          <p:cNvPr id="5" name="对话气泡: 圆角矩形 4">
            <a:extLst>
              <a:ext uri="{FF2B5EF4-FFF2-40B4-BE49-F238E27FC236}">
                <a16:creationId xmlns:a16="http://schemas.microsoft.com/office/drawing/2014/main" id="{7C6B17BA-1782-4E8D-A69F-C7272E376032}"/>
              </a:ext>
            </a:extLst>
          </p:cNvPr>
          <p:cNvSpPr/>
          <p:nvPr/>
        </p:nvSpPr>
        <p:spPr>
          <a:xfrm>
            <a:off x="159025" y="5631623"/>
            <a:ext cx="5208105" cy="1139871"/>
          </a:xfrm>
          <a:prstGeom prst="wedgeRoundRectCallout">
            <a:avLst>
              <a:gd name="adj1" fmla="val 77141"/>
              <a:gd name="adj2" fmla="val -109240"/>
              <a:gd name="adj3" fmla="val 16667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第一个版本功能有限，仅仅将所有的返回元素统一按照</a:t>
            </a:r>
            <a:r>
              <a:rPr lang="en-US" altLang="zh-CN" dirty="0"/>
              <a:t>Label</a:t>
            </a:r>
            <a:r>
              <a:rPr lang="zh-CN" altLang="en-US" dirty="0"/>
              <a:t>方式进行渲染，渲染方式为在</a:t>
            </a:r>
            <a:r>
              <a:rPr lang="en-US" altLang="zh-CN" dirty="0" err="1"/>
              <a:t>PictureBox</a:t>
            </a:r>
            <a:r>
              <a:rPr lang="zh-CN" altLang="en-US" dirty="0"/>
              <a:t>上进行直接文本输出绘制</a:t>
            </a:r>
          </a:p>
        </p:txBody>
      </p:sp>
    </p:spTree>
    <p:extLst>
      <p:ext uri="{BB962C8B-B14F-4D97-AF65-F5344CB8AC3E}">
        <p14:creationId xmlns:p14="http://schemas.microsoft.com/office/powerpoint/2010/main" val="381781789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12F8D0-7EF6-4F80-88DA-41F2698323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VB</a:t>
            </a:r>
            <a:r>
              <a:rPr lang="zh-CN" altLang="en-US" dirty="0"/>
              <a:t>第一个版本的核心绘制代码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F6045D9C-787A-4DE5-8BF1-58E62D0E45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0910" y="1327150"/>
            <a:ext cx="3619500" cy="5064401"/>
          </a:xfrm>
          <a:prstGeom prst="rect">
            <a:avLst/>
          </a:prstGeom>
        </p:spPr>
      </p:pic>
      <p:sp>
        <p:nvSpPr>
          <p:cNvPr id="8" name="对话气泡: 矩形 7">
            <a:extLst>
              <a:ext uri="{FF2B5EF4-FFF2-40B4-BE49-F238E27FC236}">
                <a16:creationId xmlns:a16="http://schemas.microsoft.com/office/drawing/2014/main" id="{CE407FCC-22B4-4445-953B-CCFE34D35A2C}"/>
              </a:ext>
            </a:extLst>
          </p:cNvPr>
          <p:cNvSpPr/>
          <p:nvPr/>
        </p:nvSpPr>
        <p:spPr>
          <a:xfrm>
            <a:off x="481264" y="2710004"/>
            <a:ext cx="3272589" cy="477417"/>
          </a:xfrm>
          <a:prstGeom prst="wedgeRectCallout">
            <a:avLst>
              <a:gd name="adj1" fmla="val 118041"/>
              <a:gd name="adj2" fmla="val -151935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访问后台服务器，获取返回的界面定义字符串，返回为</a:t>
            </a:r>
            <a:r>
              <a:rPr lang="en-US" altLang="zh-CN" sz="1400" dirty="0"/>
              <a:t>json</a:t>
            </a:r>
            <a:r>
              <a:rPr lang="zh-CN" altLang="en-US" sz="1400" dirty="0"/>
              <a:t>格式</a:t>
            </a:r>
          </a:p>
        </p:txBody>
      </p:sp>
      <p:sp>
        <p:nvSpPr>
          <p:cNvPr id="9" name="对话气泡: 矩形 8">
            <a:extLst>
              <a:ext uri="{FF2B5EF4-FFF2-40B4-BE49-F238E27FC236}">
                <a16:creationId xmlns:a16="http://schemas.microsoft.com/office/drawing/2014/main" id="{0D118B67-C162-480C-B8A0-B008B8B78B34}"/>
              </a:ext>
            </a:extLst>
          </p:cNvPr>
          <p:cNvSpPr/>
          <p:nvPr/>
        </p:nvSpPr>
        <p:spPr>
          <a:xfrm>
            <a:off x="481263" y="3670579"/>
            <a:ext cx="3272589" cy="546214"/>
          </a:xfrm>
          <a:prstGeom prst="wedgeRectCallout">
            <a:avLst>
              <a:gd name="adj1" fmla="val 116570"/>
              <a:gd name="adj2" fmla="val -141724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调用</a:t>
            </a:r>
            <a:r>
              <a:rPr lang="en-US" altLang="zh-CN" sz="1400" dirty="0"/>
              <a:t>Script Controller</a:t>
            </a:r>
            <a:r>
              <a:rPr lang="zh-CN" altLang="en-US" sz="1400" dirty="0"/>
              <a:t>来进行</a:t>
            </a:r>
            <a:r>
              <a:rPr lang="en-US" altLang="zh-CN" sz="1400" dirty="0"/>
              <a:t>json</a:t>
            </a:r>
            <a:r>
              <a:rPr lang="zh-CN" altLang="en-US" sz="1400" dirty="0"/>
              <a:t>格式数据的解析处理</a:t>
            </a:r>
          </a:p>
        </p:txBody>
      </p:sp>
      <p:sp>
        <p:nvSpPr>
          <p:cNvPr id="10" name="对话气泡: 矩形 9">
            <a:extLst>
              <a:ext uri="{FF2B5EF4-FFF2-40B4-BE49-F238E27FC236}">
                <a16:creationId xmlns:a16="http://schemas.microsoft.com/office/drawing/2014/main" id="{47B52E6C-C914-4888-99A9-8C8D67FFFDD9}"/>
              </a:ext>
            </a:extLst>
          </p:cNvPr>
          <p:cNvSpPr/>
          <p:nvPr/>
        </p:nvSpPr>
        <p:spPr>
          <a:xfrm>
            <a:off x="481262" y="4446340"/>
            <a:ext cx="3272589" cy="477417"/>
          </a:xfrm>
          <a:prstGeom prst="wedgeRectCallout">
            <a:avLst>
              <a:gd name="adj1" fmla="val 126129"/>
              <a:gd name="adj2" fmla="val -204693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var json = </a:t>
            </a:r>
            <a:r>
              <a:rPr lang="en-US" altLang="zh-CN" sz="1400" dirty="0" err="1"/>
              <a:t>sret.uiobjList</a:t>
            </a:r>
            <a:r>
              <a:rPr lang="zh-CN" altLang="en-US" sz="1400" dirty="0"/>
              <a:t>，</a:t>
            </a:r>
            <a:endParaRPr lang="en-US" altLang="zh-CN" sz="1400" dirty="0"/>
          </a:p>
          <a:p>
            <a:pPr algn="ctr"/>
            <a:r>
              <a:rPr lang="zh-CN" altLang="en-US" sz="1400" dirty="0"/>
              <a:t>定义一个新的</a:t>
            </a:r>
            <a:r>
              <a:rPr lang="en-US" altLang="zh-CN" sz="1400" dirty="0"/>
              <a:t>json</a:t>
            </a:r>
            <a:r>
              <a:rPr lang="zh-CN" altLang="en-US" sz="1400" dirty="0"/>
              <a:t>对象</a:t>
            </a:r>
          </a:p>
        </p:txBody>
      </p:sp>
      <p:sp>
        <p:nvSpPr>
          <p:cNvPr id="11" name="对话气泡: 矩形 10">
            <a:extLst>
              <a:ext uri="{FF2B5EF4-FFF2-40B4-BE49-F238E27FC236}">
                <a16:creationId xmlns:a16="http://schemas.microsoft.com/office/drawing/2014/main" id="{3F765092-5A1C-44DD-B251-524039A1365A}"/>
              </a:ext>
            </a:extLst>
          </p:cNvPr>
          <p:cNvSpPr/>
          <p:nvPr/>
        </p:nvSpPr>
        <p:spPr>
          <a:xfrm>
            <a:off x="481262" y="5222101"/>
            <a:ext cx="3272589" cy="348520"/>
          </a:xfrm>
          <a:prstGeom prst="wedgeRectCallout">
            <a:avLst>
              <a:gd name="adj1" fmla="val 130908"/>
              <a:gd name="adj2" fmla="val -225115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Json</a:t>
            </a:r>
            <a:r>
              <a:rPr lang="zh-CN" altLang="en-US" sz="1400" dirty="0"/>
              <a:t>对象转换为本地</a:t>
            </a:r>
            <a:r>
              <a:rPr lang="en-US" altLang="zh-CN" sz="1400" dirty="0" err="1"/>
              <a:t>ui</a:t>
            </a:r>
            <a:r>
              <a:rPr lang="zh-CN" altLang="en-US" sz="1400" dirty="0"/>
              <a:t>对象定义</a:t>
            </a:r>
          </a:p>
        </p:txBody>
      </p:sp>
      <p:sp>
        <p:nvSpPr>
          <p:cNvPr id="12" name="对话气泡: 矩形 11">
            <a:extLst>
              <a:ext uri="{FF2B5EF4-FFF2-40B4-BE49-F238E27FC236}">
                <a16:creationId xmlns:a16="http://schemas.microsoft.com/office/drawing/2014/main" id="{BE6D0279-3F15-42A5-B9A5-42CB17186A2B}"/>
              </a:ext>
            </a:extLst>
          </p:cNvPr>
          <p:cNvSpPr/>
          <p:nvPr/>
        </p:nvSpPr>
        <p:spPr>
          <a:xfrm>
            <a:off x="481261" y="6038069"/>
            <a:ext cx="3272589" cy="348520"/>
          </a:xfrm>
          <a:prstGeom prst="wedgeRectCallout">
            <a:avLst>
              <a:gd name="adj1" fmla="val 129805"/>
              <a:gd name="adj2" fmla="val -70245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Ui</a:t>
            </a:r>
            <a:r>
              <a:rPr lang="zh-CN" altLang="en-US" sz="1400" dirty="0"/>
              <a:t>对象绘图显示</a:t>
            </a:r>
          </a:p>
        </p:txBody>
      </p:sp>
    </p:spTree>
    <p:extLst>
      <p:ext uri="{BB962C8B-B14F-4D97-AF65-F5344CB8AC3E}">
        <p14:creationId xmlns:p14="http://schemas.microsoft.com/office/powerpoint/2010/main" val="42418606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AFBDBDD-9910-472E-BE8C-CE212BB89F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701" y="592669"/>
            <a:ext cx="8761413" cy="706964"/>
          </a:xfrm>
        </p:spPr>
        <p:txBody>
          <a:bodyPr/>
          <a:lstStyle/>
          <a:p>
            <a:r>
              <a:rPr lang="zh-CN" altLang="en-US" dirty="0"/>
              <a:t>秦始皇推行的标准化工程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B6CBC4B-46CB-407D-98BD-E8DE437923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727096" y="2142067"/>
            <a:ext cx="1896786" cy="2072124"/>
          </a:xfrm>
        </p:spPr>
        <p:txBody>
          <a:bodyPr>
            <a:normAutofit/>
          </a:bodyPr>
          <a:lstStyle/>
          <a:p>
            <a:r>
              <a:rPr lang="zh-CN" altLang="en-US" sz="3200" b="1" i="1" u="sng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书同文</a:t>
            </a:r>
            <a:endParaRPr lang="en-US" altLang="zh-CN" sz="3200" b="1" i="1" u="sng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sz="3200" b="1" i="1" u="sng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车同轨</a:t>
            </a:r>
            <a:endParaRPr lang="en-US" altLang="zh-CN" sz="3200" b="1" i="1" u="sng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sz="3200" b="1" i="1" u="sng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度量衡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ED1788D-AA88-41A1-A7AB-4AF4121128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636" y="1299633"/>
            <a:ext cx="8460329" cy="5334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34641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43FE24-4EC5-447F-AB8E-E1F09BC5CE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VB</a:t>
            </a:r>
            <a:r>
              <a:rPr lang="zh-CN" altLang="en-US" dirty="0"/>
              <a:t>第一个版本</a:t>
            </a:r>
            <a:r>
              <a:rPr lang="en-US" altLang="zh-CN" dirty="0"/>
              <a:t>UI</a:t>
            </a:r>
            <a:r>
              <a:rPr lang="zh-CN" altLang="en-US" dirty="0"/>
              <a:t>对象绘图的方法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09115BE9-DB7E-4E1C-AAEB-2B6CD44E53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8807" y="1680632"/>
            <a:ext cx="6953250" cy="4610100"/>
          </a:xfrm>
          <a:prstGeom prst="rect">
            <a:avLst/>
          </a:prstGeom>
        </p:spPr>
      </p:pic>
      <p:sp>
        <p:nvSpPr>
          <p:cNvPr id="6" name="对话气泡: 矩形 5">
            <a:extLst>
              <a:ext uri="{FF2B5EF4-FFF2-40B4-BE49-F238E27FC236}">
                <a16:creationId xmlns:a16="http://schemas.microsoft.com/office/drawing/2014/main" id="{965B4DBD-C0F6-44D8-9584-C7C15F3F78F4}"/>
              </a:ext>
            </a:extLst>
          </p:cNvPr>
          <p:cNvSpPr/>
          <p:nvPr/>
        </p:nvSpPr>
        <p:spPr>
          <a:xfrm>
            <a:off x="649706" y="3922295"/>
            <a:ext cx="3826042" cy="529389"/>
          </a:xfrm>
          <a:prstGeom prst="wedgeRectCallout">
            <a:avLst>
              <a:gd name="adj1" fmla="val 73737"/>
              <a:gd name="adj2" fmla="val -97475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绘图方法入口，参数为：</a:t>
            </a:r>
            <a:endParaRPr lang="en-US" altLang="zh-CN" sz="1400" dirty="0"/>
          </a:p>
          <a:p>
            <a:pPr algn="ctr"/>
            <a:r>
              <a:rPr lang="en-US" altLang="zh-CN" sz="1400" dirty="0"/>
              <a:t>1.PictureBox 2.Form</a:t>
            </a:r>
            <a:r>
              <a:rPr lang="zh-CN" altLang="en-US" sz="1400" dirty="0"/>
              <a:t>容器</a:t>
            </a:r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3839CEE3-80D6-4743-A744-3647B8B5E445}"/>
              </a:ext>
            </a:extLst>
          </p:cNvPr>
          <p:cNvSpPr/>
          <p:nvPr/>
        </p:nvSpPr>
        <p:spPr>
          <a:xfrm>
            <a:off x="649706" y="4592052"/>
            <a:ext cx="3826042" cy="529389"/>
          </a:xfrm>
          <a:prstGeom prst="wedgeRectCallout">
            <a:avLst>
              <a:gd name="adj1" fmla="val 74366"/>
              <a:gd name="adj2" fmla="val -154293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容器中添加一个</a:t>
            </a:r>
            <a:r>
              <a:rPr lang="en-US" altLang="zh-CN" sz="1400" dirty="0"/>
              <a:t>Label</a:t>
            </a:r>
            <a:r>
              <a:rPr lang="zh-CN" altLang="en-US" sz="1400" dirty="0"/>
              <a:t>对象，父对象为指定的</a:t>
            </a:r>
            <a:r>
              <a:rPr lang="en-US" altLang="zh-CN" sz="1400" dirty="0" err="1"/>
              <a:t>PictureBox</a:t>
            </a:r>
            <a:endParaRPr lang="zh-CN" altLang="en-US" sz="1400" dirty="0"/>
          </a:p>
        </p:txBody>
      </p:sp>
      <p:sp>
        <p:nvSpPr>
          <p:cNvPr id="8" name="对话气泡: 矩形 7">
            <a:extLst>
              <a:ext uri="{FF2B5EF4-FFF2-40B4-BE49-F238E27FC236}">
                <a16:creationId xmlns:a16="http://schemas.microsoft.com/office/drawing/2014/main" id="{03E11E64-0A68-481A-91F1-35CFD82EE4DC}"/>
              </a:ext>
            </a:extLst>
          </p:cNvPr>
          <p:cNvSpPr/>
          <p:nvPr/>
        </p:nvSpPr>
        <p:spPr>
          <a:xfrm>
            <a:off x="649706" y="5261809"/>
            <a:ext cx="3826042" cy="529389"/>
          </a:xfrm>
          <a:prstGeom prst="wedgeRectCallout">
            <a:avLst>
              <a:gd name="adj1" fmla="val 71536"/>
              <a:gd name="adj2" fmla="val -170202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设置新对象的基本属性，并开始显示</a:t>
            </a:r>
          </a:p>
        </p:txBody>
      </p:sp>
      <p:sp>
        <p:nvSpPr>
          <p:cNvPr id="9" name="对话气泡: 矩形 8">
            <a:extLst>
              <a:ext uri="{FF2B5EF4-FFF2-40B4-BE49-F238E27FC236}">
                <a16:creationId xmlns:a16="http://schemas.microsoft.com/office/drawing/2014/main" id="{E11BED4F-71E4-4644-B7D3-3D52A565BE88}"/>
              </a:ext>
            </a:extLst>
          </p:cNvPr>
          <p:cNvSpPr/>
          <p:nvPr/>
        </p:nvSpPr>
        <p:spPr>
          <a:xfrm>
            <a:off x="649706" y="5911511"/>
            <a:ext cx="3826042" cy="529389"/>
          </a:xfrm>
          <a:prstGeom prst="wedgeRectCallout">
            <a:avLst>
              <a:gd name="adj1" fmla="val 71536"/>
              <a:gd name="adj2" fmla="val -170202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动态设置</a:t>
            </a:r>
            <a:r>
              <a:rPr lang="en-US" altLang="zh-CN" sz="1400" dirty="0" err="1"/>
              <a:t>PictureBox</a:t>
            </a:r>
            <a:r>
              <a:rPr lang="zh-CN" altLang="en-US" sz="1400" dirty="0"/>
              <a:t>的高度，容纳下所有的对象</a:t>
            </a:r>
          </a:p>
        </p:txBody>
      </p:sp>
    </p:spTree>
    <p:extLst>
      <p:ext uri="{BB962C8B-B14F-4D97-AF65-F5344CB8AC3E}">
        <p14:creationId xmlns:p14="http://schemas.microsoft.com/office/powerpoint/2010/main" val="419043199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3DCE3B2-52A9-4D5E-AB41-A6519EA83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VB</a:t>
            </a:r>
            <a:r>
              <a:rPr lang="zh-CN" altLang="en-US" dirty="0"/>
              <a:t>绘图程序流程图（升级版本）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7E9CA224-3AAF-4E1C-AC26-616DC5D1BBF3}"/>
              </a:ext>
            </a:extLst>
          </p:cNvPr>
          <p:cNvSpPr/>
          <p:nvPr/>
        </p:nvSpPr>
        <p:spPr>
          <a:xfrm>
            <a:off x="1742935" y="2320245"/>
            <a:ext cx="1881809" cy="516835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开始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98643486-1D98-44FF-BC52-E006D6D212FF}"/>
              </a:ext>
            </a:extLst>
          </p:cNvPr>
          <p:cNvSpPr/>
          <p:nvPr/>
        </p:nvSpPr>
        <p:spPr>
          <a:xfrm>
            <a:off x="980660" y="3129908"/>
            <a:ext cx="3419061" cy="516835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调用后台服务，获取界面描述字符串（</a:t>
            </a:r>
            <a:r>
              <a:rPr lang="en-US" altLang="zh-CN" sz="1400" dirty="0"/>
              <a:t>Ajax</a:t>
            </a:r>
            <a:r>
              <a:rPr lang="zh-CN" altLang="en-US" sz="1400" dirty="0"/>
              <a:t>）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1374059-8274-47B3-80C2-436F7320872B}"/>
              </a:ext>
            </a:extLst>
          </p:cNvPr>
          <p:cNvSpPr/>
          <p:nvPr/>
        </p:nvSpPr>
        <p:spPr>
          <a:xfrm>
            <a:off x="980659" y="3908111"/>
            <a:ext cx="3419061" cy="516835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调用</a:t>
            </a:r>
            <a:r>
              <a:rPr lang="en-US" altLang="zh-CN" sz="1400" dirty="0"/>
              <a:t>script</a:t>
            </a:r>
            <a:r>
              <a:rPr lang="zh-CN" altLang="en-US" sz="1400" dirty="0"/>
              <a:t>组件，转换为界面对象数组</a:t>
            </a:r>
            <a:endParaRPr lang="en-US" altLang="zh-CN" sz="1400" dirty="0"/>
          </a:p>
          <a:p>
            <a:pPr algn="ctr"/>
            <a:r>
              <a:rPr lang="zh-CN" altLang="en-US" sz="1400" dirty="0"/>
              <a:t>（</a:t>
            </a:r>
            <a:r>
              <a:rPr lang="en-US" altLang="zh-CN" sz="1400" dirty="0"/>
              <a:t>Json</a:t>
            </a:r>
            <a:r>
              <a:rPr lang="zh-CN" altLang="en-US" sz="1400" dirty="0"/>
              <a:t>数据处理）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407915A4-AF81-4768-A301-460E1F9C9472}"/>
              </a:ext>
            </a:extLst>
          </p:cNvPr>
          <p:cNvSpPr/>
          <p:nvPr/>
        </p:nvSpPr>
        <p:spPr>
          <a:xfrm>
            <a:off x="980659" y="4717774"/>
            <a:ext cx="3419061" cy="516835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循环调用界面对象绘图方法</a:t>
            </a:r>
          </a:p>
        </p:txBody>
      </p:sp>
      <p:cxnSp>
        <p:nvCxnSpPr>
          <p:cNvPr id="9" name="连接符: 肘形 8">
            <a:extLst>
              <a:ext uri="{FF2B5EF4-FFF2-40B4-BE49-F238E27FC236}">
                <a16:creationId xmlns:a16="http://schemas.microsoft.com/office/drawing/2014/main" id="{2EB086B1-B5C6-413D-9116-47D70D4E1181}"/>
              </a:ext>
            </a:extLst>
          </p:cNvPr>
          <p:cNvCxnSpPr>
            <a:stCxn id="4" idx="2"/>
            <a:endCxn id="5" idx="0"/>
          </p:cNvCxnSpPr>
          <p:nvPr/>
        </p:nvCxnSpPr>
        <p:spPr>
          <a:xfrm rot="16200000" flipH="1">
            <a:off x="2540601" y="2980318"/>
            <a:ext cx="292828" cy="6351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连接符: 肘形 10">
            <a:extLst>
              <a:ext uri="{FF2B5EF4-FFF2-40B4-BE49-F238E27FC236}">
                <a16:creationId xmlns:a16="http://schemas.microsoft.com/office/drawing/2014/main" id="{AA20C22A-9323-407E-B4DF-5978C80073E1}"/>
              </a:ext>
            </a:extLst>
          </p:cNvPr>
          <p:cNvCxnSpPr>
            <a:stCxn id="5" idx="2"/>
            <a:endCxn id="6" idx="0"/>
          </p:cNvCxnSpPr>
          <p:nvPr/>
        </p:nvCxnSpPr>
        <p:spPr>
          <a:xfrm rot="5400000">
            <a:off x="2559507" y="3777427"/>
            <a:ext cx="261368" cy="1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连接符: 肘形 12">
            <a:extLst>
              <a:ext uri="{FF2B5EF4-FFF2-40B4-BE49-F238E27FC236}">
                <a16:creationId xmlns:a16="http://schemas.microsoft.com/office/drawing/2014/main" id="{B9D8DCD8-1412-4A88-9DDE-F0180414EBF4}"/>
              </a:ext>
            </a:extLst>
          </p:cNvPr>
          <p:cNvCxnSpPr>
            <a:stCxn id="6" idx="2"/>
            <a:endCxn id="7" idx="0"/>
          </p:cNvCxnSpPr>
          <p:nvPr/>
        </p:nvCxnSpPr>
        <p:spPr>
          <a:xfrm rot="5400000">
            <a:off x="2543776" y="4571360"/>
            <a:ext cx="292828" cy="1270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3146B6BF-69F4-4DB9-9D2C-1BC4E55D0328}"/>
              </a:ext>
            </a:extLst>
          </p:cNvPr>
          <p:cNvSpPr/>
          <p:nvPr/>
        </p:nvSpPr>
        <p:spPr>
          <a:xfrm>
            <a:off x="7209185" y="2613074"/>
            <a:ext cx="2707182" cy="42330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界面对象绘图开始</a:t>
            </a:r>
          </a:p>
        </p:txBody>
      </p:sp>
      <p:cxnSp>
        <p:nvCxnSpPr>
          <p:cNvPr id="16" name="连接符: 肘形 15">
            <a:extLst>
              <a:ext uri="{FF2B5EF4-FFF2-40B4-BE49-F238E27FC236}">
                <a16:creationId xmlns:a16="http://schemas.microsoft.com/office/drawing/2014/main" id="{A60D911B-812B-4E26-BED2-252DFA8445E7}"/>
              </a:ext>
            </a:extLst>
          </p:cNvPr>
          <p:cNvCxnSpPr>
            <a:cxnSpLocks/>
            <a:stCxn id="7" idx="2"/>
            <a:endCxn id="14" idx="0"/>
          </p:cNvCxnSpPr>
          <p:nvPr/>
        </p:nvCxnSpPr>
        <p:spPr>
          <a:xfrm rot="5400000" flipH="1" flipV="1">
            <a:off x="4315715" y="987549"/>
            <a:ext cx="2621535" cy="5872586"/>
          </a:xfrm>
          <a:prstGeom prst="bentConnector5">
            <a:avLst>
              <a:gd name="adj1" fmla="val -8720"/>
              <a:gd name="adj2" fmla="val 46261"/>
              <a:gd name="adj3" fmla="val 10872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id="{8934E720-A3C1-4F16-90B6-46185C61AECA}"/>
              </a:ext>
            </a:extLst>
          </p:cNvPr>
          <p:cNvSpPr/>
          <p:nvPr/>
        </p:nvSpPr>
        <p:spPr>
          <a:xfrm>
            <a:off x="7209184" y="3258768"/>
            <a:ext cx="2690187" cy="479111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按照界面对象类型切换分支</a:t>
            </a:r>
          </a:p>
        </p:txBody>
      </p:sp>
      <p:cxnSp>
        <p:nvCxnSpPr>
          <p:cNvPr id="20" name="连接符: 肘形 19">
            <a:extLst>
              <a:ext uri="{FF2B5EF4-FFF2-40B4-BE49-F238E27FC236}">
                <a16:creationId xmlns:a16="http://schemas.microsoft.com/office/drawing/2014/main" id="{C40DC2EF-256A-43A3-817D-5C6506C242CD}"/>
              </a:ext>
            </a:extLst>
          </p:cNvPr>
          <p:cNvCxnSpPr>
            <a:cxnSpLocks/>
            <a:stCxn id="14" idx="2"/>
            <a:endCxn id="18" idx="0"/>
          </p:cNvCxnSpPr>
          <p:nvPr/>
        </p:nvCxnSpPr>
        <p:spPr>
          <a:xfrm rot="5400000">
            <a:off x="8447332" y="3143324"/>
            <a:ext cx="222390" cy="849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>
            <a:extLst>
              <a:ext uri="{FF2B5EF4-FFF2-40B4-BE49-F238E27FC236}">
                <a16:creationId xmlns:a16="http://schemas.microsoft.com/office/drawing/2014/main" id="{16AE6A22-F085-4F32-B366-08BD3B661EDF}"/>
              </a:ext>
            </a:extLst>
          </p:cNvPr>
          <p:cNvSpPr/>
          <p:nvPr/>
        </p:nvSpPr>
        <p:spPr>
          <a:xfrm>
            <a:off x="6096000" y="3975013"/>
            <a:ext cx="928205" cy="516835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标签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0ABCF72F-6C0B-4BF2-B645-D82C1144835B}"/>
              </a:ext>
            </a:extLst>
          </p:cNvPr>
          <p:cNvSpPr/>
          <p:nvPr/>
        </p:nvSpPr>
        <p:spPr>
          <a:xfrm>
            <a:off x="7145265" y="3975012"/>
            <a:ext cx="904738" cy="516835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文本框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54A65330-5343-4F40-9F5B-90CC27F878EA}"/>
              </a:ext>
            </a:extLst>
          </p:cNvPr>
          <p:cNvSpPr/>
          <p:nvPr/>
        </p:nvSpPr>
        <p:spPr>
          <a:xfrm>
            <a:off x="8167755" y="3975012"/>
            <a:ext cx="762000" cy="516835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单选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ACEEAA94-CD37-4152-95E6-C15852E66FC9}"/>
              </a:ext>
            </a:extLst>
          </p:cNvPr>
          <p:cNvSpPr/>
          <p:nvPr/>
        </p:nvSpPr>
        <p:spPr>
          <a:xfrm>
            <a:off x="9115284" y="3975012"/>
            <a:ext cx="762000" cy="516835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复选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9B0F26EB-8C3E-4FD5-A0E2-2AB42ACC06AC}"/>
              </a:ext>
            </a:extLst>
          </p:cNvPr>
          <p:cNvSpPr/>
          <p:nvPr/>
        </p:nvSpPr>
        <p:spPr>
          <a:xfrm>
            <a:off x="10062813" y="3975012"/>
            <a:ext cx="762000" cy="516835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下拉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F6E172AE-C77D-4047-BC5C-DF696C9647C4}"/>
              </a:ext>
            </a:extLst>
          </p:cNvPr>
          <p:cNvSpPr/>
          <p:nvPr/>
        </p:nvSpPr>
        <p:spPr>
          <a:xfrm>
            <a:off x="6096000" y="4598130"/>
            <a:ext cx="928205" cy="516835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创建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2DA97898-8C18-40FA-91DA-9966F114772B}"/>
              </a:ext>
            </a:extLst>
          </p:cNvPr>
          <p:cNvSpPr/>
          <p:nvPr/>
        </p:nvSpPr>
        <p:spPr>
          <a:xfrm>
            <a:off x="7145265" y="4598129"/>
            <a:ext cx="904738" cy="516835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创建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8C6E83D4-7C3F-4ADF-A768-3925F7589F96}"/>
              </a:ext>
            </a:extLst>
          </p:cNvPr>
          <p:cNvSpPr/>
          <p:nvPr/>
        </p:nvSpPr>
        <p:spPr>
          <a:xfrm>
            <a:off x="8167755" y="4598129"/>
            <a:ext cx="762000" cy="516835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创建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D7C0B41D-AEB0-4055-994E-797E5C7AEBF6}"/>
              </a:ext>
            </a:extLst>
          </p:cNvPr>
          <p:cNvSpPr/>
          <p:nvPr/>
        </p:nvSpPr>
        <p:spPr>
          <a:xfrm>
            <a:off x="9115284" y="4598129"/>
            <a:ext cx="762000" cy="516835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创建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F54CC0D4-4502-44E2-9478-C6A75083664D}"/>
              </a:ext>
            </a:extLst>
          </p:cNvPr>
          <p:cNvSpPr/>
          <p:nvPr/>
        </p:nvSpPr>
        <p:spPr>
          <a:xfrm>
            <a:off x="10062813" y="4598129"/>
            <a:ext cx="762000" cy="516835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创建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264A72DC-7A14-497E-AB4B-A35F940FDC1C}"/>
              </a:ext>
            </a:extLst>
          </p:cNvPr>
          <p:cNvSpPr/>
          <p:nvPr/>
        </p:nvSpPr>
        <p:spPr>
          <a:xfrm>
            <a:off x="6096000" y="5213616"/>
            <a:ext cx="928205" cy="516835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事件监听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F952AF96-B8B4-4974-AB7C-6A44010B8694}"/>
              </a:ext>
            </a:extLst>
          </p:cNvPr>
          <p:cNvSpPr/>
          <p:nvPr/>
        </p:nvSpPr>
        <p:spPr>
          <a:xfrm>
            <a:off x="7145265" y="5213615"/>
            <a:ext cx="904738" cy="516835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事件监听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42E1DE2F-BC89-4C18-8D23-3D46FE7EDEB8}"/>
              </a:ext>
            </a:extLst>
          </p:cNvPr>
          <p:cNvSpPr/>
          <p:nvPr/>
        </p:nvSpPr>
        <p:spPr>
          <a:xfrm>
            <a:off x="8167755" y="5213615"/>
            <a:ext cx="762000" cy="516835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事件监听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81BC600C-14D5-4F52-95AA-337BF1B49A79}"/>
              </a:ext>
            </a:extLst>
          </p:cNvPr>
          <p:cNvSpPr/>
          <p:nvPr/>
        </p:nvSpPr>
        <p:spPr>
          <a:xfrm>
            <a:off x="9115284" y="5213615"/>
            <a:ext cx="762000" cy="516835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事件监听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442BFD5D-277D-4B5A-B821-8CC85E2BF05E}"/>
              </a:ext>
            </a:extLst>
          </p:cNvPr>
          <p:cNvSpPr/>
          <p:nvPr/>
        </p:nvSpPr>
        <p:spPr>
          <a:xfrm>
            <a:off x="10062813" y="5213615"/>
            <a:ext cx="762000" cy="516835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事件监听</a:t>
            </a:r>
          </a:p>
        </p:txBody>
      </p:sp>
      <p:sp>
        <p:nvSpPr>
          <p:cNvPr id="42" name="矩形: 圆角 41">
            <a:extLst>
              <a:ext uri="{FF2B5EF4-FFF2-40B4-BE49-F238E27FC236}">
                <a16:creationId xmlns:a16="http://schemas.microsoft.com/office/drawing/2014/main" id="{27FC3AAD-5167-4C6D-B599-89527196B2D1}"/>
              </a:ext>
            </a:extLst>
          </p:cNvPr>
          <p:cNvSpPr/>
          <p:nvPr/>
        </p:nvSpPr>
        <p:spPr>
          <a:xfrm>
            <a:off x="7241621" y="6100997"/>
            <a:ext cx="2635663" cy="516835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界面对象绘图结束</a:t>
            </a:r>
          </a:p>
        </p:txBody>
      </p:sp>
      <p:cxnSp>
        <p:nvCxnSpPr>
          <p:cNvPr id="45" name="直接箭头连接符 44">
            <a:extLst>
              <a:ext uri="{FF2B5EF4-FFF2-40B4-BE49-F238E27FC236}">
                <a16:creationId xmlns:a16="http://schemas.microsoft.com/office/drawing/2014/main" id="{5F247F6C-87DD-4244-B899-E2D3CF87B15F}"/>
              </a:ext>
            </a:extLst>
          </p:cNvPr>
          <p:cNvCxnSpPr>
            <a:cxnSpLocks/>
            <a:stCxn id="18" idx="2"/>
            <a:endCxn id="21" idx="0"/>
          </p:cNvCxnSpPr>
          <p:nvPr/>
        </p:nvCxnSpPr>
        <p:spPr>
          <a:xfrm flipH="1">
            <a:off x="6560103" y="3737879"/>
            <a:ext cx="1994175" cy="23713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箭头连接符 46">
            <a:extLst>
              <a:ext uri="{FF2B5EF4-FFF2-40B4-BE49-F238E27FC236}">
                <a16:creationId xmlns:a16="http://schemas.microsoft.com/office/drawing/2014/main" id="{3FA56A11-78E8-4227-ACA3-0DBF0FDEB99B}"/>
              </a:ext>
            </a:extLst>
          </p:cNvPr>
          <p:cNvCxnSpPr>
            <a:stCxn id="18" idx="2"/>
            <a:endCxn id="22" idx="0"/>
          </p:cNvCxnSpPr>
          <p:nvPr/>
        </p:nvCxnSpPr>
        <p:spPr>
          <a:xfrm flipH="1">
            <a:off x="7597634" y="3737879"/>
            <a:ext cx="956644" cy="23713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箭头连接符 48">
            <a:extLst>
              <a:ext uri="{FF2B5EF4-FFF2-40B4-BE49-F238E27FC236}">
                <a16:creationId xmlns:a16="http://schemas.microsoft.com/office/drawing/2014/main" id="{5DE86501-1C16-437C-9402-35D5AAFDB26D}"/>
              </a:ext>
            </a:extLst>
          </p:cNvPr>
          <p:cNvCxnSpPr>
            <a:stCxn id="18" idx="2"/>
            <a:endCxn id="23" idx="0"/>
          </p:cNvCxnSpPr>
          <p:nvPr/>
        </p:nvCxnSpPr>
        <p:spPr>
          <a:xfrm flipH="1">
            <a:off x="8548755" y="3737879"/>
            <a:ext cx="5523" cy="23713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箭头连接符 50">
            <a:extLst>
              <a:ext uri="{FF2B5EF4-FFF2-40B4-BE49-F238E27FC236}">
                <a16:creationId xmlns:a16="http://schemas.microsoft.com/office/drawing/2014/main" id="{38222AB5-50CD-4F10-8688-5B0DE9E662B8}"/>
              </a:ext>
            </a:extLst>
          </p:cNvPr>
          <p:cNvCxnSpPr>
            <a:stCxn id="18" idx="2"/>
            <a:endCxn id="24" idx="0"/>
          </p:cNvCxnSpPr>
          <p:nvPr/>
        </p:nvCxnSpPr>
        <p:spPr>
          <a:xfrm>
            <a:off x="8554278" y="3737879"/>
            <a:ext cx="942006" cy="23713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箭头连接符 52">
            <a:extLst>
              <a:ext uri="{FF2B5EF4-FFF2-40B4-BE49-F238E27FC236}">
                <a16:creationId xmlns:a16="http://schemas.microsoft.com/office/drawing/2014/main" id="{6CCAC2A6-B4B9-447C-A44B-433384C6DCA7}"/>
              </a:ext>
            </a:extLst>
          </p:cNvPr>
          <p:cNvCxnSpPr>
            <a:stCxn id="18" idx="2"/>
            <a:endCxn id="25" idx="0"/>
          </p:cNvCxnSpPr>
          <p:nvPr/>
        </p:nvCxnSpPr>
        <p:spPr>
          <a:xfrm>
            <a:off x="8554278" y="3737879"/>
            <a:ext cx="1889535" cy="23713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箭头连接符 60">
            <a:extLst>
              <a:ext uri="{FF2B5EF4-FFF2-40B4-BE49-F238E27FC236}">
                <a16:creationId xmlns:a16="http://schemas.microsoft.com/office/drawing/2014/main" id="{193B58D7-6C5F-4220-9B17-590CA5E4DF13}"/>
              </a:ext>
            </a:extLst>
          </p:cNvPr>
          <p:cNvCxnSpPr>
            <a:stCxn id="21" idx="2"/>
            <a:endCxn id="27" idx="0"/>
          </p:cNvCxnSpPr>
          <p:nvPr/>
        </p:nvCxnSpPr>
        <p:spPr>
          <a:xfrm>
            <a:off x="6560103" y="4491848"/>
            <a:ext cx="0" cy="10628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箭头连接符 62">
            <a:extLst>
              <a:ext uri="{FF2B5EF4-FFF2-40B4-BE49-F238E27FC236}">
                <a16:creationId xmlns:a16="http://schemas.microsoft.com/office/drawing/2014/main" id="{3E0C674A-684C-42ED-A641-E3669AD37616}"/>
              </a:ext>
            </a:extLst>
          </p:cNvPr>
          <p:cNvCxnSpPr>
            <a:stCxn id="27" idx="2"/>
            <a:endCxn id="32" idx="0"/>
          </p:cNvCxnSpPr>
          <p:nvPr/>
        </p:nvCxnSpPr>
        <p:spPr>
          <a:xfrm>
            <a:off x="6560103" y="5114965"/>
            <a:ext cx="0" cy="9865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箭头连接符 64">
            <a:extLst>
              <a:ext uri="{FF2B5EF4-FFF2-40B4-BE49-F238E27FC236}">
                <a16:creationId xmlns:a16="http://schemas.microsoft.com/office/drawing/2014/main" id="{B5DA6F5C-9523-46ED-900F-94B16BF387A5}"/>
              </a:ext>
            </a:extLst>
          </p:cNvPr>
          <p:cNvCxnSpPr>
            <a:stCxn id="22" idx="2"/>
            <a:endCxn id="28" idx="0"/>
          </p:cNvCxnSpPr>
          <p:nvPr/>
        </p:nvCxnSpPr>
        <p:spPr>
          <a:xfrm>
            <a:off x="7597634" y="4491847"/>
            <a:ext cx="0" cy="10628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箭头连接符 66">
            <a:extLst>
              <a:ext uri="{FF2B5EF4-FFF2-40B4-BE49-F238E27FC236}">
                <a16:creationId xmlns:a16="http://schemas.microsoft.com/office/drawing/2014/main" id="{20F222F1-96A7-47CC-BEDF-29128F19B3C6}"/>
              </a:ext>
            </a:extLst>
          </p:cNvPr>
          <p:cNvCxnSpPr>
            <a:stCxn id="28" idx="2"/>
            <a:endCxn id="33" idx="0"/>
          </p:cNvCxnSpPr>
          <p:nvPr/>
        </p:nvCxnSpPr>
        <p:spPr>
          <a:xfrm>
            <a:off x="7597634" y="5114964"/>
            <a:ext cx="0" cy="9865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箭头连接符 68">
            <a:extLst>
              <a:ext uri="{FF2B5EF4-FFF2-40B4-BE49-F238E27FC236}">
                <a16:creationId xmlns:a16="http://schemas.microsoft.com/office/drawing/2014/main" id="{5E80F975-CFF4-4926-BF87-EEAC63E32F8D}"/>
              </a:ext>
            </a:extLst>
          </p:cNvPr>
          <p:cNvCxnSpPr>
            <a:stCxn id="23" idx="2"/>
            <a:endCxn id="29" idx="0"/>
          </p:cNvCxnSpPr>
          <p:nvPr/>
        </p:nvCxnSpPr>
        <p:spPr>
          <a:xfrm>
            <a:off x="8548755" y="4491847"/>
            <a:ext cx="0" cy="10628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箭头连接符 70">
            <a:extLst>
              <a:ext uri="{FF2B5EF4-FFF2-40B4-BE49-F238E27FC236}">
                <a16:creationId xmlns:a16="http://schemas.microsoft.com/office/drawing/2014/main" id="{D97A6292-1F22-4C70-BACD-6652034E5BB8}"/>
              </a:ext>
            </a:extLst>
          </p:cNvPr>
          <p:cNvCxnSpPr>
            <a:stCxn id="29" idx="2"/>
            <a:endCxn id="34" idx="0"/>
          </p:cNvCxnSpPr>
          <p:nvPr/>
        </p:nvCxnSpPr>
        <p:spPr>
          <a:xfrm>
            <a:off x="8548755" y="5114964"/>
            <a:ext cx="0" cy="9865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箭头连接符 72">
            <a:extLst>
              <a:ext uri="{FF2B5EF4-FFF2-40B4-BE49-F238E27FC236}">
                <a16:creationId xmlns:a16="http://schemas.microsoft.com/office/drawing/2014/main" id="{6244C465-806E-45E9-8808-DF0EDBA430B5}"/>
              </a:ext>
            </a:extLst>
          </p:cNvPr>
          <p:cNvCxnSpPr>
            <a:stCxn id="24" idx="2"/>
            <a:endCxn id="30" idx="0"/>
          </p:cNvCxnSpPr>
          <p:nvPr/>
        </p:nvCxnSpPr>
        <p:spPr>
          <a:xfrm>
            <a:off x="9496284" y="4491847"/>
            <a:ext cx="0" cy="10628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箭头连接符 74">
            <a:extLst>
              <a:ext uri="{FF2B5EF4-FFF2-40B4-BE49-F238E27FC236}">
                <a16:creationId xmlns:a16="http://schemas.microsoft.com/office/drawing/2014/main" id="{D90DFF5F-785B-4ED0-807A-9D96148680E3}"/>
              </a:ext>
            </a:extLst>
          </p:cNvPr>
          <p:cNvCxnSpPr>
            <a:stCxn id="30" idx="2"/>
            <a:endCxn id="35" idx="0"/>
          </p:cNvCxnSpPr>
          <p:nvPr/>
        </p:nvCxnSpPr>
        <p:spPr>
          <a:xfrm>
            <a:off x="9496284" y="5114964"/>
            <a:ext cx="0" cy="9865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箭头连接符 76">
            <a:extLst>
              <a:ext uri="{FF2B5EF4-FFF2-40B4-BE49-F238E27FC236}">
                <a16:creationId xmlns:a16="http://schemas.microsoft.com/office/drawing/2014/main" id="{49D20F3D-A580-48DE-874A-F95C2209B15E}"/>
              </a:ext>
            </a:extLst>
          </p:cNvPr>
          <p:cNvCxnSpPr>
            <a:stCxn id="25" idx="2"/>
            <a:endCxn id="31" idx="0"/>
          </p:cNvCxnSpPr>
          <p:nvPr/>
        </p:nvCxnSpPr>
        <p:spPr>
          <a:xfrm>
            <a:off x="10443813" y="4491847"/>
            <a:ext cx="0" cy="10628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箭头连接符 78">
            <a:extLst>
              <a:ext uri="{FF2B5EF4-FFF2-40B4-BE49-F238E27FC236}">
                <a16:creationId xmlns:a16="http://schemas.microsoft.com/office/drawing/2014/main" id="{9D2C683E-4A33-4BDD-9549-4C2695D4BF31}"/>
              </a:ext>
            </a:extLst>
          </p:cNvPr>
          <p:cNvCxnSpPr>
            <a:stCxn id="31" idx="2"/>
            <a:endCxn id="36" idx="0"/>
          </p:cNvCxnSpPr>
          <p:nvPr/>
        </p:nvCxnSpPr>
        <p:spPr>
          <a:xfrm>
            <a:off x="10443813" y="5114964"/>
            <a:ext cx="0" cy="9865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箭头连接符 80">
            <a:extLst>
              <a:ext uri="{FF2B5EF4-FFF2-40B4-BE49-F238E27FC236}">
                <a16:creationId xmlns:a16="http://schemas.microsoft.com/office/drawing/2014/main" id="{5F10B77A-B6C6-49F1-9993-2343198AAD75}"/>
              </a:ext>
            </a:extLst>
          </p:cNvPr>
          <p:cNvCxnSpPr>
            <a:cxnSpLocks/>
            <a:stCxn id="32" idx="2"/>
            <a:endCxn id="42" idx="0"/>
          </p:cNvCxnSpPr>
          <p:nvPr/>
        </p:nvCxnSpPr>
        <p:spPr>
          <a:xfrm>
            <a:off x="6560103" y="5730451"/>
            <a:ext cx="1999350" cy="37054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箭头连接符 82">
            <a:extLst>
              <a:ext uri="{FF2B5EF4-FFF2-40B4-BE49-F238E27FC236}">
                <a16:creationId xmlns:a16="http://schemas.microsoft.com/office/drawing/2014/main" id="{C14AB1C2-93E9-43A8-9C81-708A25C8882C}"/>
              </a:ext>
            </a:extLst>
          </p:cNvPr>
          <p:cNvCxnSpPr>
            <a:cxnSpLocks/>
            <a:stCxn id="33" idx="2"/>
            <a:endCxn id="42" idx="0"/>
          </p:cNvCxnSpPr>
          <p:nvPr/>
        </p:nvCxnSpPr>
        <p:spPr>
          <a:xfrm>
            <a:off x="7597634" y="5730450"/>
            <a:ext cx="961819" cy="37054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箭头连接符 84">
            <a:extLst>
              <a:ext uri="{FF2B5EF4-FFF2-40B4-BE49-F238E27FC236}">
                <a16:creationId xmlns:a16="http://schemas.microsoft.com/office/drawing/2014/main" id="{F9B26ACF-07F5-460E-983D-284B42297901}"/>
              </a:ext>
            </a:extLst>
          </p:cNvPr>
          <p:cNvCxnSpPr>
            <a:cxnSpLocks/>
            <a:stCxn id="34" idx="2"/>
            <a:endCxn id="42" idx="0"/>
          </p:cNvCxnSpPr>
          <p:nvPr/>
        </p:nvCxnSpPr>
        <p:spPr>
          <a:xfrm>
            <a:off x="8548755" y="5730450"/>
            <a:ext cx="10698" cy="37054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箭头连接符 86">
            <a:extLst>
              <a:ext uri="{FF2B5EF4-FFF2-40B4-BE49-F238E27FC236}">
                <a16:creationId xmlns:a16="http://schemas.microsoft.com/office/drawing/2014/main" id="{31BEA73F-D9A4-4F93-8F97-BEDC6807BC23}"/>
              </a:ext>
            </a:extLst>
          </p:cNvPr>
          <p:cNvCxnSpPr>
            <a:cxnSpLocks/>
            <a:stCxn id="35" idx="2"/>
            <a:endCxn id="42" idx="0"/>
          </p:cNvCxnSpPr>
          <p:nvPr/>
        </p:nvCxnSpPr>
        <p:spPr>
          <a:xfrm flipH="1">
            <a:off x="8559453" y="5730450"/>
            <a:ext cx="936831" cy="37054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箭头连接符 88">
            <a:extLst>
              <a:ext uri="{FF2B5EF4-FFF2-40B4-BE49-F238E27FC236}">
                <a16:creationId xmlns:a16="http://schemas.microsoft.com/office/drawing/2014/main" id="{1EE1C76A-8400-4632-AD92-6979031088E6}"/>
              </a:ext>
            </a:extLst>
          </p:cNvPr>
          <p:cNvCxnSpPr>
            <a:cxnSpLocks/>
            <a:stCxn id="36" idx="2"/>
            <a:endCxn id="42" idx="0"/>
          </p:cNvCxnSpPr>
          <p:nvPr/>
        </p:nvCxnSpPr>
        <p:spPr>
          <a:xfrm flipH="1">
            <a:off x="8559453" y="5730450"/>
            <a:ext cx="1884360" cy="37054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" name="对话气泡: 矩形 132">
            <a:extLst>
              <a:ext uri="{FF2B5EF4-FFF2-40B4-BE49-F238E27FC236}">
                <a16:creationId xmlns:a16="http://schemas.microsoft.com/office/drawing/2014/main" id="{78C8ACBB-0F19-40C8-9A4A-FE5575E6A186}"/>
              </a:ext>
            </a:extLst>
          </p:cNvPr>
          <p:cNvSpPr/>
          <p:nvPr/>
        </p:nvSpPr>
        <p:spPr>
          <a:xfrm>
            <a:off x="1154955" y="5915723"/>
            <a:ext cx="3907376" cy="702109"/>
          </a:xfrm>
          <a:prstGeom prst="wedgeRectCallout">
            <a:avLst>
              <a:gd name="adj1" fmla="val 70247"/>
              <a:gd name="adj2" fmla="val -224397"/>
            </a:avLst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增加了新的类型支持，增加了事件监听支持</a:t>
            </a:r>
          </a:p>
        </p:txBody>
      </p:sp>
    </p:spTree>
    <p:extLst>
      <p:ext uri="{BB962C8B-B14F-4D97-AF65-F5344CB8AC3E}">
        <p14:creationId xmlns:p14="http://schemas.microsoft.com/office/powerpoint/2010/main" val="172522715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46928D6-6D4B-4D09-8FFB-2AC0B3010A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VB</a:t>
            </a:r>
            <a:r>
              <a:rPr lang="zh-CN" altLang="en-US" dirty="0"/>
              <a:t>绘图</a:t>
            </a:r>
            <a:r>
              <a:rPr lang="en-US" altLang="zh-CN" dirty="0"/>
              <a:t>-</a:t>
            </a:r>
            <a:r>
              <a:rPr lang="zh-CN" altLang="en-US" dirty="0"/>
              <a:t>通用属性映射</a:t>
            </a:r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F62BC3A8-5F85-44E5-AECD-99DA9E5980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3514991"/>
              </p:ext>
            </p:extLst>
          </p:nvPr>
        </p:nvGraphicFramePr>
        <p:xfrm>
          <a:off x="525668" y="1846101"/>
          <a:ext cx="11140664" cy="4148977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380975">
                  <a:extLst>
                    <a:ext uri="{9D8B030D-6E8A-4147-A177-3AD203B41FA5}">
                      <a16:colId xmlns:a16="http://schemas.microsoft.com/office/drawing/2014/main" val="4220533581"/>
                    </a:ext>
                  </a:extLst>
                </a:gridCol>
                <a:gridCol w="3189357">
                  <a:extLst>
                    <a:ext uri="{9D8B030D-6E8A-4147-A177-3AD203B41FA5}">
                      <a16:colId xmlns:a16="http://schemas.microsoft.com/office/drawing/2014/main" val="271830850"/>
                    </a:ext>
                  </a:extLst>
                </a:gridCol>
                <a:gridCol w="2785166">
                  <a:extLst>
                    <a:ext uri="{9D8B030D-6E8A-4147-A177-3AD203B41FA5}">
                      <a16:colId xmlns:a16="http://schemas.microsoft.com/office/drawing/2014/main" val="2291291723"/>
                    </a:ext>
                  </a:extLst>
                </a:gridCol>
                <a:gridCol w="2785166">
                  <a:extLst>
                    <a:ext uri="{9D8B030D-6E8A-4147-A177-3AD203B41FA5}">
                      <a16:colId xmlns:a16="http://schemas.microsoft.com/office/drawing/2014/main" val="3255277679"/>
                    </a:ext>
                  </a:extLst>
                </a:gridCol>
              </a:tblGrid>
              <a:tr h="344955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输入</a:t>
                      </a:r>
                      <a:r>
                        <a:rPr lang="en-US" altLang="zh-CN" sz="1600" dirty="0"/>
                        <a:t>UI</a:t>
                      </a:r>
                      <a:r>
                        <a:rPr lang="zh-CN" altLang="en-US" sz="1600" dirty="0"/>
                        <a:t>对象属性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VB </a:t>
                      </a:r>
                      <a:r>
                        <a:rPr lang="en-US" altLang="zh-CN" sz="1600" dirty="0" err="1"/>
                        <a:t>CWebDWUIComponent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标签对象属性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备注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4768781"/>
                  </a:ext>
                </a:extLst>
              </a:tr>
              <a:tr h="595402">
                <a:tc>
                  <a:txBody>
                    <a:bodyPr/>
                    <a:lstStyle/>
                    <a:p>
                      <a:r>
                        <a:rPr lang="en-US" altLang="zh-CN" sz="1400" dirty="0" err="1"/>
                        <a:t>classname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err="1"/>
                        <a:t>classname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-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400" dirty="0"/>
                        <a:t>根据不同</a:t>
                      </a:r>
                      <a:r>
                        <a:rPr lang="en-US" altLang="zh-CN" sz="1400" dirty="0" err="1"/>
                        <a:t>classname</a:t>
                      </a:r>
                      <a:r>
                        <a:rPr lang="zh-CN" altLang="en-US" sz="1400" dirty="0"/>
                        <a:t>来绘制不同的</a:t>
                      </a:r>
                      <a:r>
                        <a:rPr lang="en-US" altLang="zh-CN" sz="1400" dirty="0"/>
                        <a:t>VB</a:t>
                      </a:r>
                      <a:r>
                        <a:rPr lang="zh-CN" altLang="en-US" sz="1400" dirty="0"/>
                        <a:t>对象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4420864"/>
                  </a:ext>
                </a:extLst>
              </a:tr>
              <a:tr h="344955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id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id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-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400" dirty="0"/>
                        <a:t>此属性对</a:t>
                      </a:r>
                      <a:r>
                        <a:rPr lang="en-US" altLang="zh-CN" sz="1400" dirty="0"/>
                        <a:t>VB</a:t>
                      </a:r>
                      <a:r>
                        <a:rPr lang="zh-CN" altLang="en-US" sz="1400" dirty="0"/>
                        <a:t>各对象均无效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9342769"/>
                  </a:ext>
                </a:extLst>
              </a:tr>
              <a:tr h="344955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name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name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name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400" dirty="0"/>
                        <a:t>对象名称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5780717"/>
                  </a:ext>
                </a:extLst>
              </a:tr>
              <a:tr h="344955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left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left1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Left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400" dirty="0"/>
                        <a:t>左边距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6989712"/>
                  </a:ext>
                </a:extLst>
              </a:tr>
              <a:tr h="344955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top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top1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Top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400" dirty="0"/>
                        <a:t>顶部边距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46420704"/>
                  </a:ext>
                </a:extLst>
              </a:tr>
              <a:tr h="286343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width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width1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Width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400" dirty="0"/>
                        <a:t>宽度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4179897"/>
                  </a:ext>
                </a:extLst>
              </a:tr>
              <a:tr h="286343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height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height1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Height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400" dirty="0"/>
                        <a:t>高度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7844221"/>
                  </a:ext>
                </a:extLst>
              </a:tr>
              <a:tr h="286343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3582431"/>
                  </a:ext>
                </a:extLst>
              </a:tr>
              <a:tr h="286343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14358772"/>
                  </a:ext>
                </a:extLst>
              </a:tr>
              <a:tr h="286343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5762416"/>
                  </a:ext>
                </a:extLst>
              </a:tr>
              <a:tr h="286343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99901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1952018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6DBF0C8-40A6-4E55-9077-59AEAA9188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VB </a:t>
            </a:r>
            <a:r>
              <a:rPr lang="zh-CN" altLang="en-US" dirty="0"/>
              <a:t>标签绘制代码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DDF0561F-4125-479B-953D-A7FE44B600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7473" y="2166937"/>
            <a:ext cx="7419975" cy="2524125"/>
          </a:xfrm>
          <a:prstGeom prst="rect">
            <a:avLst/>
          </a:prstGeom>
        </p:spPr>
      </p:pic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822565F9-CAD6-4B83-9748-0B8FDFA6F8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6389331"/>
              </p:ext>
            </p:extLst>
          </p:nvPr>
        </p:nvGraphicFramePr>
        <p:xfrm>
          <a:off x="525668" y="4854343"/>
          <a:ext cx="11140664" cy="1479091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380975">
                  <a:extLst>
                    <a:ext uri="{9D8B030D-6E8A-4147-A177-3AD203B41FA5}">
                      <a16:colId xmlns:a16="http://schemas.microsoft.com/office/drawing/2014/main" val="4220533581"/>
                    </a:ext>
                  </a:extLst>
                </a:gridCol>
                <a:gridCol w="3189357">
                  <a:extLst>
                    <a:ext uri="{9D8B030D-6E8A-4147-A177-3AD203B41FA5}">
                      <a16:colId xmlns:a16="http://schemas.microsoft.com/office/drawing/2014/main" val="271830850"/>
                    </a:ext>
                  </a:extLst>
                </a:gridCol>
                <a:gridCol w="2785166">
                  <a:extLst>
                    <a:ext uri="{9D8B030D-6E8A-4147-A177-3AD203B41FA5}">
                      <a16:colId xmlns:a16="http://schemas.microsoft.com/office/drawing/2014/main" val="2291291723"/>
                    </a:ext>
                  </a:extLst>
                </a:gridCol>
                <a:gridCol w="2785166">
                  <a:extLst>
                    <a:ext uri="{9D8B030D-6E8A-4147-A177-3AD203B41FA5}">
                      <a16:colId xmlns:a16="http://schemas.microsoft.com/office/drawing/2014/main" val="3255277679"/>
                    </a:ext>
                  </a:extLst>
                </a:gridCol>
              </a:tblGrid>
              <a:tr h="236922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输入</a:t>
                      </a:r>
                      <a:r>
                        <a:rPr lang="en-US" altLang="zh-CN" sz="1600" dirty="0"/>
                        <a:t>UI</a:t>
                      </a:r>
                      <a:r>
                        <a:rPr lang="zh-CN" altLang="en-US" sz="1600" dirty="0"/>
                        <a:t>对象属性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VB </a:t>
                      </a:r>
                      <a:r>
                        <a:rPr lang="en-US" altLang="zh-CN" sz="1600" dirty="0" err="1"/>
                        <a:t>CWebDWUIComponent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标签对象属性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备注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4768781"/>
                  </a:ext>
                </a:extLst>
              </a:tr>
              <a:tr h="215384">
                <a:tc>
                  <a:txBody>
                    <a:bodyPr/>
                    <a:lstStyle/>
                    <a:p>
                      <a:r>
                        <a:rPr lang="en-US" altLang="zh-CN" sz="1400" dirty="0" err="1"/>
                        <a:t>classname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err="1"/>
                        <a:t>classname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-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err="1"/>
                        <a:t>Jlabel</a:t>
                      </a:r>
                      <a:r>
                        <a:rPr lang="en-US" altLang="zh-CN" sz="1400" dirty="0"/>
                        <a:t>,</a:t>
                      </a:r>
                      <a:r>
                        <a:rPr lang="zh-CN" altLang="en-US" sz="1400" dirty="0"/>
                        <a:t>映射为</a:t>
                      </a:r>
                      <a:r>
                        <a:rPr lang="en-US" altLang="zh-CN" sz="1400" dirty="0" err="1"/>
                        <a:t>VB.Label</a:t>
                      </a:r>
                      <a:r>
                        <a:rPr lang="zh-CN" altLang="en-US" sz="1400" dirty="0"/>
                        <a:t>对象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4420864"/>
                  </a:ext>
                </a:extLst>
              </a:tr>
              <a:tr h="215384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text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Text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Caption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400" dirty="0"/>
                        <a:t>文本显示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9342769"/>
                  </a:ext>
                </a:extLst>
              </a:tr>
              <a:tr h="534211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57807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9605321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EB02679-3F64-45FB-BC70-4C4C708D0F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VB </a:t>
            </a:r>
            <a:r>
              <a:rPr lang="zh-CN" altLang="en-US" dirty="0"/>
              <a:t>文本框绘制代码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B628843-E4DF-43B8-8C97-33563589C2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2613" y="2133600"/>
            <a:ext cx="7515225" cy="2590800"/>
          </a:xfrm>
          <a:prstGeom prst="rect">
            <a:avLst/>
          </a:prstGeom>
        </p:spPr>
      </p:pic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D8810842-CF83-4824-9499-C72B35602C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8657703"/>
              </p:ext>
            </p:extLst>
          </p:nvPr>
        </p:nvGraphicFramePr>
        <p:xfrm>
          <a:off x="525668" y="4827839"/>
          <a:ext cx="11140664" cy="1359216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380975">
                  <a:extLst>
                    <a:ext uri="{9D8B030D-6E8A-4147-A177-3AD203B41FA5}">
                      <a16:colId xmlns:a16="http://schemas.microsoft.com/office/drawing/2014/main" val="4220533581"/>
                    </a:ext>
                  </a:extLst>
                </a:gridCol>
                <a:gridCol w="3189357">
                  <a:extLst>
                    <a:ext uri="{9D8B030D-6E8A-4147-A177-3AD203B41FA5}">
                      <a16:colId xmlns:a16="http://schemas.microsoft.com/office/drawing/2014/main" val="271830850"/>
                    </a:ext>
                  </a:extLst>
                </a:gridCol>
                <a:gridCol w="2785166">
                  <a:extLst>
                    <a:ext uri="{9D8B030D-6E8A-4147-A177-3AD203B41FA5}">
                      <a16:colId xmlns:a16="http://schemas.microsoft.com/office/drawing/2014/main" val="2291291723"/>
                    </a:ext>
                  </a:extLst>
                </a:gridCol>
                <a:gridCol w="2785166">
                  <a:extLst>
                    <a:ext uri="{9D8B030D-6E8A-4147-A177-3AD203B41FA5}">
                      <a16:colId xmlns:a16="http://schemas.microsoft.com/office/drawing/2014/main" val="3255277679"/>
                    </a:ext>
                  </a:extLst>
                </a:gridCol>
              </a:tblGrid>
              <a:tr h="140138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输入</a:t>
                      </a:r>
                      <a:r>
                        <a:rPr lang="en-US" altLang="zh-CN" sz="1600" dirty="0"/>
                        <a:t>UI</a:t>
                      </a:r>
                      <a:r>
                        <a:rPr lang="zh-CN" altLang="en-US" sz="1600" dirty="0"/>
                        <a:t>对象属性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VB </a:t>
                      </a:r>
                      <a:r>
                        <a:rPr lang="en-US" altLang="zh-CN" sz="1600" dirty="0" err="1"/>
                        <a:t>CWebDWUIComponent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标签对象属性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备注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4768781"/>
                  </a:ext>
                </a:extLst>
              </a:tr>
              <a:tr h="135715">
                <a:tc>
                  <a:txBody>
                    <a:bodyPr/>
                    <a:lstStyle/>
                    <a:p>
                      <a:r>
                        <a:rPr lang="en-US" altLang="zh-CN" sz="1400" dirty="0" err="1"/>
                        <a:t>classname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err="1"/>
                        <a:t>classname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-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err="1"/>
                        <a:t>JTextBox</a:t>
                      </a:r>
                      <a:r>
                        <a:rPr lang="en-US" altLang="zh-CN" sz="1400" dirty="0"/>
                        <a:t>,</a:t>
                      </a:r>
                      <a:r>
                        <a:rPr lang="zh-CN" altLang="en-US" sz="1400" dirty="0"/>
                        <a:t>映射为</a:t>
                      </a:r>
                      <a:r>
                        <a:rPr lang="en-US" altLang="zh-CN" sz="1400" dirty="0" err="1"/>
                        <a:t>VB.TextBox</a:t>
                      </a:r>
                      <a:r>
                        <a:rPr lang="zh-CN" altLang="en-US" sz="1400" dirty="0"/>
                        <a:t>对象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4420864"/>
                  </a:ext>
                </a:extLst>
              </a:tr>
              <a:tr h="127398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text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Text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Text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400" dirty="0"/>
                        <a:t>文本显示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9342769"/>
                  </a:ext>
                </a:extLst>
              </a:tr>
              <a:tr h="414336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57807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275302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46928D6-6D4B-4D09-8FFB-2AC0B3010A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VB</a:t>
            </a:r>
            <a:r>
              <a:rPr lang="zh-CN" altLang="en-US" dirty="0"/>
              <a:t>绘图</a:t>
            </a:r>
            <a:r>
              <a:rPr lang="en-US" altLang="zh-CN" dirty="0"/>
              <a:t>-</a:t>
            </a:r>
            <a:r>
              <a:rPr lang="zh-CN" altLang="en-US" dirty="0"/>
              <a:t>动态下拉框属性映射</a:t>
            </a:r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F62BC3A8-5F85-44E5-AECD-99DA9E5980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9761832"/>
              </p:ext>
            </p:extLst>
          </p:nvPr>
        </p:nvGraphicFramePr>
        <p:xfrm>
          <a:off x="525668" y="1846101"/>
          <a:ext cx="11140664" cy="2447586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380975">
                  <a:extLst>
                    <a:ext uri="{9D8B030D-6E8A-4147-A177-3AD203B41FA5}">
                      <a16:colId xmlns:a16="http://schemas.microsoft.com/office/drawing/2014/main" val="4220533581"/>
                    </a:ext>
                  </a:extLst>
                </a:gridCol>
                <a:gridCol w="3189357">
                  <a:extLst>
                    <a:ext uri="{9D8B030D-6E8A-4147-A177-3AD203B41FA5}">
                      <a16:colId xmlns:a16="http://schemas.microsoft.com/office/drawing/2014/main" val="271830850"/>
                    </a:ext>
                  </a:extLst>
                </a:gridCol>
                <a:gridCol w="2785166">
                  <a:extLst>
                    <a:ext uri="{9D8B030D-6E8A-4147-A177-3AD203B41FA5}">
                      <a16:colId xmlns:a16="http://schemas.microsoft.com/office/drawing/2014/main" val="2291291723"/>
                    </a:ext>
                  </a:extLst>
                </a:gridCol>
                <a:gridCol w="2785166">
                  <a:extLst>
                    <a:ext uri="{9D8B030D-6E8A-4147-A177-3AD203B41FA5}">
                      <a16:colId xmlns:a16="http://schemas.microsoft.com/office/drawing/2014/main" val="3255277679"/>
                    </a:ext>
                  </a:extLst>
                </a:gridCol>
              </a:tblGrid>
              <a:tr h="283702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输入</a:t>
                      </a:r>
                      <a:r>
                        <a:rPr lang="en-US" altLang="zh-CN" sz="1600" dirty="0"/>
                        <a:t>UI</a:t>
                      </a:r>
                      <a:r>
                        <a:rPr lang="zh-CN" altLang="en-US" sz="1600" dirty="0"/>
                        <a:t>对象属性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VB </a:t>
                      </a:r>
                      <a:r>
                        <a:rPr lang="en-US" altLang="zh-CN" sz="1600" dirty="0" err="1"/>
                        <a:t>CWebDWUIComponent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标签对象属性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备注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4768781"/>
                  </a:ext>
                </a:extLst>
              </a:tr>
              <a:tr h="438448">
                <a:tc>
                  <a:txBody>
                    <a:bodyPr/>
                    <a:lstStyle/>
                    <a:p>
                      <a:r>
                        <a:rPr lang="en-US" altLang="zh-CN" sz="1400" dirty="0" err="1"/>
                        <a:t>classname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err="1"/>
                        <a:t>classname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-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err="1"/>
                        <a:t>JComboBox</a:t>
                      </a:r>
                      <a:r>
                        <a:rPr lang="en-US" altLang="zh-CN" sz="1400" dirty="0"/>
                        <a:t>,</a:t>
                      </a:r>
                      <a:r>
                        <a:rPr lang="zh-CN" altLang="en-US" sz="1400" dirty="0"/>
                        <a:t>映射为</a:t>
                      </a:r>
                      <a:r>
                        <a:rPr lang="en-US" altLang="zh-CN" sz="1400" dirty="0" err="1"/>
                        <a:t>VB.ComboBox</a:t>
                      </a:r>
                      <a:r>
                        <a:rPr lang="zh-CN" altLang="en-US" sz="1400" dirty="0"/>
                        <a:t>对象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4420864"/>
                  </a:ext>
                </a:extLst>
              </a:tr>
              <a:tr h="438448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text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Text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Text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400" dirty="0"/>
                        <a:t>文本显示</a:t>
                      </a:r>
                      <a:r>
                        <a:rPr lang="en-US" altLang="zh-CN" sz="1400" dirty="0"/>
                        <a:t>,</a:t>
                      </a:r>
                      <a:r>
                        <a:rPr lang="zh-CN" altLang="en-US" sz="1400" dirty="0"/>
                        <a:t>需要从列表中选择指定值来显示（需要转换）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9342769"/>
                  </a:ext>
                </a:extLst>
              </a:tr>
              <a:tr h="257911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values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values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List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400" dirty="0"/>
                        <a:t>转换为对应对象的</a:t>
                      </a:r>
                      <a:r>
                        <a:rPr lang="en-US" altLang="zh-CN" sz="1400" dirty="0"/>
                        <a:t>List</a:t>
                      </a:r>
                      <a:r>
                        <a:rPr lang="zh-CN" altLang="en-US" sz="1400" dirty="0"/>
                        <a:t>属性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5780717"/>
                  </a:ext>
                </a:extLst>
              </a:tr>
              <a:tr h="257911">
                <a:tc>
                  <a:txBody>
                    <a:bodyPr/>
                    <a:lstStyle/>
                    <a:p>
                      <a:r>
                        <a:rPr lang="en-US" altLang="zh-CN" sz="1400" dirty="0" err="1"/>
                        <a:t>selectedIndex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err="1"/>
                        <a:t>selectedIndex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-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400" dirty="0"/>
                        <a:t>转换为对应对象的</a:t>
                      </a:r>
                      <a:r>
                        <a:rPr lang="en-US" altLang="zh-CN" sz="1400" dirty="0"/>
                        <a:t>Text</a:t>
                      </a:r>
                      <a:r>
                        <a:rPr lang="zh-CN" altLang="en-US" sz="1400" dirty="0"/>
                        <a:t>属性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6989712"/>
                  </a:ext>
                </a:extLst>
              </a:tr>
              <a:tr h="466386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464207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8460136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D95A557-D55D-4B55-9E9A-1863F76B4D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VB </a:t>
            </a:r>
            <a:r>
              <a:rPr lang="zh-CN" altLang="en-US" dirty="0"/>
              <a:t>下拉框绘制代码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0583243-3A69-4861-AD95-283074B450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5633" y="1680632"/>
            <a:ext cx="7534275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00905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60D2212-48DA-4397-B0CB-1F0183867C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VB </a:t>
            </a:r>
            <a:r>
              <a:rPr lang="zh-CN" altLang="en-US" dirty="0"/>
              <a:t>面板</a:t>
            </a:r>
            <a:br>
              <a:rPr lang="en-US" altLang="zh-CN" dirty="0"/>
            </a:br>
            <a:r>
              <a:rPr lang="zh-CN" altLang="en-US" dirty="0"/>
              <a:t>绘制代码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391E72D-CD27-4FB0-86FF-202D822FB9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4890" y="1095599"/>
            <a:ext cx="7591425" cy="3848100"/>
          </a:xfrm>
          <a:prstGeom prst="rect">
            <a:avLst/>
          </a:prstGeom>
        </p:spPr>
      </p:pic>
      <p:sp>
        <p:nvSpPr>
          <p:cNvPr id="5" name="对话气泡: 矩形 4">
            <a:extLst>
              <a:ext uri="{FF2B5EF4-FFF2-40B4-BE49-F238E27FC236}">
                <a16:creationId xmlns:a16="http://schemas.microsoft.com/office/drawing/2014/main" id="{FD532315-89F1-482B-8B80-547325DD3391}"/>
              </a:ext>
            </a:extLst>
          </p:cNvPr>
          <p:cNvSpPr/>
          <p:nvPr/>
        </p:nvSpPr>
        <p:spPr>
          <a:xfrm>
            <a:off x="795132" y="3238775"/>
            <a:ext cx="2080591" cy="543707"/>
          </a:xfrm>
          <a:prstGeom prst="wedgeRectCallout">
            <a:avLst>
              <a:gd name="adj1" fmla="val 125027"/>
              <a:gd name="adj2" fmla="val 11597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子节点绘制递归调用</a:t>
            </a:r>
          </a:p>
        </p:txBody>
      </p:sp>
      <p:graphicFrame>
        <p:nvGraphicFramePr>
          <p:cNvPr id="6" name="表格 4">
            <a:extLst>
              <a:ext uri="{FF2B5EF4-FFF2-40B4-BE49-F238E27FC236}">
                <a16:creationId xmlns:a16="http://schemas.microsoft.com/office/drawing/2014/main" id="{3321F326-BA8E-4BFA-8459-81063AB375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9697368"/>
              </p:ext>
            </p:extLst>
          </p:nvPr>
        </p:nvGraphicFramePr>
        <p:xfrm>
          <a:off x="525668" y="4943699"/>
          <a:ext cx="11140664" cy="1850616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380975">
                  <a:extLst>
                    <a:ext uri="{9D8B030D-6E8A-4147-A177-3AD203B41FA5}">
                      <a16:colId xmlns:a16="http://schemas.microsoft.com/office/drawing/2014/main" val="4220533581"/>
                    </a:ext>
                  </a:extLst>
                </a:gridCol>
                <a:gridCol w="3189357">
                  <a:extLst>
                    <a:ext uri="{9D8B030D-6E8A-4147-A177-3AD203B41FA5}">
                      <a16:colId xmlns:a16="http://schemas.microsoft.com/office/drawing/2014/main" val="271830850"/>
                    </a:ext>
                  </a:extLst>
                </a:gridCol>
                <a:gridCol w="2785166">
                  <a:extLst>
                    <a:ext uri="{9D8B030D-6E8A-4147-A177-3AD203B41FA5}">
                      <a16:colId xmlns:a16="http://schemas.microsoft.com/office/drawing/2014/main" val="2291291723"/>
                    </a:ext>
                  </a:extLst>
                </a:gridCol>
                <a:gridCol w="2785166">
                  <a:extLst>
                    <a:ext uri="{9D8B030D-6E8A-4147-A177-3AD203B41FA5}">
                      <a16:colId xmlns:a16="http://schemas.microsoft.com/office/drawing/2014/main" val="3255277679"/>
                    </a:ext>
                  </a:extLst>
                </a:gridCol>
              </a:tblGrid>
              <a:tr h="180542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输入</a:t>
                      </a:r>
                      <a:r>
                        <a:rPr lang="en-US" altLang="zh-CN" sz="1600" dirty="0"/>
                        <a:t>UI</a:t>
                      </a:r>
                      <a:r>
                        <a:rPr lang="zh-CN" altLang="en-US" sz="1600" dirty="0"/>
                        <a:t>对象属性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VB </a:t>
                      </a:r>
                      <a:r>
                        <a:rPr lang="en-US" altLang="zh-CN" sz="1600" dirty="0" err="1"/>
                        <a:t>CWebDWUIComponent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标签对象属性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备注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4768781"/>
                  </a:ext>
                </a:extLst>
              </a:tr>
              <a:tr h="164129">
                <a:tc>
                  <a:txBody>
                    <a:bodyPr/>
                    <a:lstStyle/>
                    <a:p>
                      <a:r>
                        <a:rPr lang="en-US" altLang="zh-CN" sz="1400" dirty="0" err="1"/>
                        <a:t>classname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err="1"/>
                        <a:t>classname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-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err="1"/>
                        <a:t>JPanel</a:t>
                      </a:r>
                      <a:r>
                        <a:rPr lang="en-US" altLang="zh-CN" sz="1400" dirty="0"/>
                        <a:t>,</a:t>
                      </a:r>
                      <a:r>
                        <a:rPr lang="zh-CN" altLang="en-US" sz="1400" dirty="0"/>
                        <a:t>映射为</a:t>
                      </a:r>
                      <a:r>
                        <a:rPr lang="en-US" altLang="zh-CN" sz="1400" dirty="0" err="1"/>
                        <a:t>VB.Frame</a:t>
                      </a:r>
                      <a:r>
                        <a:rPr lang="zh-CN" altLang="en-US" sz="1400" dirty="0"/>
                        <a:t>对象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4420864"/>
                  </a:ext>
                </a:extLst>
              </a:tr>
              <a:tr h="164129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text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Text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Caption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400" dirty="0"/>
                        <a:t>标签文本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9342769"/>
                  </a:ext>
                </a:extLst>
              </a:tr>
              <a:tr h="279020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childElements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childElement(1000)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-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400" dirty="0"/>
                        <a:t>定义了面板内的子对象，需要递归调用来进行绘图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5780717"/>
                  </a:ext>
                </a:extLst>
              </a:tr>
              <a:tr h="387576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69897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1965760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53C1EA3-81B7-4ADC-8431-69A5009F75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VB </a:t>
            </a:r>
            <a:r>
              <a:rPr lang="zh-CN" altLang="en-US" dirty="0"/>
              <a:t>单选按钮绘制代码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553DB79-896D-4B9B-9A35-563AB4AB4C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9982" y="2247278"/>
            <a:ext cx="7620000" cy="1647825"/>
          </a:xfrm>
          <a:prstGeom prst="rect">
            <a:avLst/>
          </a:prstGeom>
        </p:spPr>
      </p:pic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2D3775BC-48DE-4633-8D6A-78264798B6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4840799"/>
              </p:ext>
            </p:extLst>
          </p:nvPr>
        </p:nvGraphicFramePr>
        <p:xfrm>
          <a:off x="419650" y="4252023"/>
          <a:ext cx="11140664" cy="1632309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380975">
                  <a:extLst>
                    <a:ext uri="{9D8B030D-6E8A-4147-A177-3AD203B41FA5}">
                      <a16:colId xmlns:a16="http://schemas.microsoft.com/office/drawing/2014/main" val="4220533581"/>
                    </a:ext>
                  </a:extLst>
                </a:gridCol>
                <a:gridCol w="3189357">
                  <a:extLst>
                    <a:ext uri="{9D8B030D-6E8A-4147-A177-3AD203B41FA5}">
                      <a16:colId xmlns:a16="http://schemas.microsoft.com/office/drawing/2014/main" val="271830850"/>
                    </a:ext>
                  </a:extLst>
                </a:gridCol>
                <a:gridCol w="2785166">
                  <a:extLst>
                    <a:ext uri="{9D8B030D-6E8A-4147-A177-3AD203B41FA5}">
                      <a16:colId xmlns:a16="http://schemas.microsoft.com/office/drawing/2014/main" val="2291291723"/>
                    </a:ext>
                  </a:extLst>
                </a:gridCol>
                <a:gridCol w="2785166">
                  <a:extLst>
                    <a:ext uri="{9D8B030D-6E8A-4147-A177-3AD203B41FA5}">
                      <a16:colId xmlns:a16="http://schemas.microsoft.com/office/drawing/2014/main" val="3255277679"/>
                    </a:ext>
                  </a:extLst>
                </a:gridCol>
              </a:tblGrid>
              <a:tr h="153146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输入</a:t>
                      </a:r>
                      <a:r>
                        <a:rPr lang="en-US" altLang="zh-CN" sz="1600" dirty="0"/>
                        <a:t>UI</a:t>
                      </a:r>
                      <a:r>
                        <a:rPr lang="zh-CN" altLang="en-US" sz="1600" dirty="0"/>
                        <a:t>对象属性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VB </a:t>
                      </a:r>
                      <a:r>
                        <a:rPr lang="en-US" altLang="zh-CN" sz="1600" dirty="0" err="1"/>
                        <a:t>CWebDWUIComponent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标签对象属性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备注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4768781"/>
                  </a:ext>
                </a:extLst>
              </a:tr>
              <a:tr h="236679">
                <a:tc>
                  <a:txBody>
                    <a:bodyPr/>
                    <a:lstStyle/>
                    <a:p>
                      <a:r>
                        <a:rPr lang="en-US" altLang="zh-CN" sz="1400" dirty="0" err="1"/>
                        <a:t>classname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err="1"/>
                        <a:t>classname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-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err="1"/>
                        <a:t>JRadioButton</a:t>
                      </a:r>
                      <a:r>
                        <a:rPr lang="en-US" altLang="zh-CN" sz="1400" dirty="0"/>
                        <a:t>,</a:t>
                      </a:r>
                      <a:r>
                        <a:rPr lang="zh-CN" altLang="en-US" sz="1400" dirty="0"/>
                        <a:t>映射为</a:t>
                      </a:r>
                      <a:r>
                        <a:rPr lang="en-US" altLang="zh-CN" sz="1400" dirty="0" err="1"/>
                        <a:t>VB.OptionButton</a:t>
                      </a:r>
                      <a:r>
                        <a:rPr lang="zh-CN" altLang="en-US" sz="1400" dirty="0"/>
                        <a:t>对象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4420864"/>
                  </a:ext>
                </a:extLst>
              </a:tr>
              <a:tr h="139223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text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Text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Caption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400" dirty="0"/>
                        <a:t>标签显示值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9342769"/>
                  </a:ext>
                </a:extLst>
              </a:tr>
              <a:tr h="474069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57807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3455863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4CEB14C-4FA6-4CB9-A8D0-13E391F681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VB</a:t>
            </a:r>
            <a:r>
              <a:rPr lang="zh-CN" altLang="en-US" dirty="0"/>
              <a:t>复选框绘制代码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AE59A65D-FBAF-4C3B-93BB-B3A536D051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3995827"/>
              </p:ext>
            </p:extLst>
          </p:nvPr>
        </p:nvGraphicFramePr>
        <p:xfrm>
          <a:off x="525667" y="4662487"/>
          <a:ext cx="11140664" cy="188976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380975">
                  <a:extLst>
                    <a:ext uri="{9D8B030D-6E8A-4147-A177-3AD203B41FA5}">
                      <a16:colId xmlns:a16="http://schemas.microsoft.com/office/drawing/2014/main" val="4220533581"/>
                    </a:ext>
                  </a:extLst>
                </a:gridCol>
                <a:gridCol w="3189357">
                  <a:extLst>
                    <a:ext uri="{9D8B030D-6E8A-4147-A177-3AD203B41FA5}">
                      <a16:colId xmlns:a16="http://schemas.microsoft.com/office/drawing/2014/main" val="271830850"/>
                    </a:ext>
                  </a:extLst>
                </a:gridCol>
                <a:gridCol w="2785166">
                  <a:extLst>
                    <a:ext uri="{9D8B030D-6E8A-4147-A177-3AD203B41FA5}">
                      <a16:colId xmlns:a16="http://schemas.microsoft.com/office/drawing/2014/main" val="2291291723"/>
                    </a:ext>
                  </a:extLst>
                </a:gridCol>
                <a:gridCol w="2785166">
                  <a:extLst>
                    <a:ext uri="{9D8B030D-6E8A-4147-A177-3AD203B41FA5}">
                      <a16:colId xmlns:a16="http://schemas.microsoft.com/office/drawing/2014/main" val="325527767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输入</a:t>
                      </a:r>
                      <a:r>
                        <a:rPr lang="en-US" altLang="zh-CN" sz="1600" dirty="0"/>
                        <a:t>UI</a:t>
                      </a:r>
                      <a:r>
                        <a:rPr lang="zh-CN" altLang="en-US" sz="1600" dirty="0"/>
                        <a:t>对象属性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VB </a:t>
                      </a:r>
                      <a:r>
                        <a:rPr lang="en-US" altLang="zh-CN" sz="1600" dirty="0" err="1"/>
                        <a:t>CWebDWUIComponent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标签对象属性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备注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4768781"/>
                  </a:ext>
                </a:extLst>
              </a:tr>
              <a:tr h="236679">
                <a:tc>
                  <a:txBody>
                    <a:bodyPr/>
                    <a:lstStyle/>
                    <a:p>
                      <a:r>
                        <a:rPr lang="en-US" altLang="zh-CN" sz="1400" dirty="0" err="1"/>
                        <a:t>classname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err="1"/>
                        <a:t>classname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-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err="1"/>
                        <a:t>JRadioButton</a:t>
                      </a:r>
                      <a:r>
                        <a:rPr lang="en-US" altLang="zh-CN" sz="1400" dirty="0"/>
                        <a:t>,</a:t>
                      </a:r>
                      <a:r>
                        <a:rPr lang="zh-CN" altLang="en-US" sz="1400" dirty="0"/>
                        <a:t>映射为</a:t>
                      </a:r>
                      <a:r>
                        <a:rPr lang="en-US" altLang="zh-CN" sz="1400" dirty="0" err="1"/>
                        <a:t>VB.OptionButton</a:t>
                      </a:r>
                      <a:r>
                        <a:rPr lang="zh-CN" altLang="en-US" sz="1400" dirty="0"/>
                        <a:t>对象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4420864"/>
                  </a:ext>
                </a:extLst>
              </a:tr>
              <a:tr h="139223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text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Text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Caption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400" dirty="0"/>
                        <a:t>标签显示值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9342769"/>
                  </a:ext>
                </a:extLst>
              </a:tr>
              <a:tr h="474069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Value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Value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Value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400" dirty="0"/>
                        <a:t>输入</a:t>
                      </a:r>
                      <a:r>
                        <a:rPr lang="en-US" altLang="zh-CN" sz="1400" dirty="0"/>
                        <a:t>Value</a:t>
                      </a:r>
                      <a:r>
                        <a:rPr lang="zh-CN" altLang="en-US" sz="1400" dirty="0"/>
                        <a:t>是字符型</a:t>
                      </a:r>
                      <a:endParaRPr lang="en-US" altLang="zh-CN" sz="1400" dirty="0"/>
                    </a:p>
                    <a:p>
                      <a:r>
                        <a:rPr lang="zh-CN" altLang="en-US" sz="1400" dirty="0"/>
                        <a:t>设置</a:t>
                      </a:r>
                      <a:r>
                        <a:rPr lang="en-US" altLang="zh-CN" sz="1400" dirty="0"/>
                        <a:t>Value</a:t>
                      </a:r>
                      <a:r>
                        <a:rPr lang="zh-CN" altLang="en-US" sz="1400" dirty="0"/>
                        <a:t>是整数型</a:t>
                      </a:r>
                      <a:endParaRPr lang="en-US" altLang="zh-CN" sz="1400" dirty="0"/>
                    </a:p>
                    <a:p>
                      <a:r>
                        <a:rPr lang="en-US" altLang="zh-CN" sz="1400" dirty="0"/>
                        <a:t>True </a:t>
                      </a:r>
                      <a:r>
                        <a:rPr lang="en-US" altLang="zh-CN" sz="1400" dirty="0">
                          <a:sym typeface="Wingdings" panose="05000000000000000000" pitchFamily="2" charset="2"/>
                        </a:rPr>
                        <a:t> 1 false  0</a:t>
                      </a:r>
                      <a:r>
                        <a:rPr lang="en-US" altLang="zh-CN" sz="1400" dirty="0"/>
                        <a:t> 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5780717"/>
                  </a:ext>
                </a:extLst>
              </a:tr>
            </a:tbl>
          </a:graphicData>
        </a:graphic>
      </p:graphicFrame>
      <p:pic>
        <p:nvPicPr>
          <p:cNvPr id="7" name="图片 6">
            <a:extLst>
              <a:ext uri="{FF2B5EF4-FFF2-40B4-BE49-F238E27FC236}">
                <a16:creationId xmlns:a16="http://schemas.microsoft.com/office/drawing/2014/main" id="{796ACBA8-3A91-4970-BA50-EA0E863FAD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842" y="2066717"/>
            <a:ext cx="7629525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7016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9A1B241-90EF-45E4-B90D-96084297D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为什么需要在浏览器上动态绘制用户界面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F448FA3-2BFE-409D-BEB8-F12B94C26C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所有的应用系统都需要提供用户界面给最终用户使用</a:t>
            </a:r>
            <a:endParaRPr lang="en-US" altLang="zh-CN" dirty="0"/>
          </a:p>
          <a:p>
            <a:r>
              <a:rPr lang="zh-CN" altLang="en-US" dirty="0"/>
              <a:t>用户界面的开发量占用了巨大的时间和成本，维护起来非常困难</a:t>
            </a:r>
            <a:endParaRPr lang="en-US" altLang="zh-CN" dirty="0"/>
          </a:p>
          <a:p>
            <a:r>
              <a:rPr lang="zh-CN" altLang="en-US" dirty="0"/>
              <a:t>如果可以用统一的方式来定义用户界面，并在运行执行时自动生成，将可以降低用户界面的开发维护成本</a:t>
            </a:r>
            <a:endParaRPr lang="en-US" altLang="zh-CN" dirty="0"/>
          </a:p>
          <a:p>
            <a:r>
              <a:rPr lang="zh-CN" altLang="en-US" dirty="0"/>
              <a:t>统一的用户界面可以在不同开发语言，不同设备上同样得到渲染展示，这样就可以保护前期的系统开发投入，不必每换一次开发语言就推倒重来一次。</a:t>
            </a:r>
          </a:p>
        </p:txBody>
      </p:sp>
    </p:spTree>
    <p:extLst>
      <p:ext uri="{BB962C8B-B14F-4D97-AF65-F5344CB8AC3E}">
        <p14:creationId xmlns:p14="http://schemas.microsoft.com/office/powerpoint/2010/main" val="203085723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0B1B9-B38F-4621-9DAD-9C87D5E992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VB </a:t>
            </a:r>
            <a:r>
              <a:rPr lang="zh-CN" altLang="en-US" dirty="0"/>
              <a:t>标准控件界面元素转换汇总</a:t>
            </a:r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119076B1-0B67-4FA8-9840-E2DCFBC930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1792185"/>
              </p:ext>
            </p:extLst>
          </p:nvPr>
        </p:nvGraphicFramePr>
        <p:xfrm>
          <a:off x="441739" y="1945640"/>
          <a:ext cx="11246675" cy="404368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691861">
                  <a:extLst>
                    <a:ext uri="{9D8B030D-6E8A-4147-A177-3AD203B41FA5}">
                      <a16:colId xmlns:a16="http://schemas.microsoft.com/office/drawing/2014/main" val="1721679968"/>
                    </a:ext>
                  </a:extLst>
                </a:gridCol>
                <a:gridCol w="1868557">
                  <a:extLst>
                    <a:ext uri="{9D8B030D-6E8A-4147-A177-3AD203B41FA5}">
                      <a16:colId xmlns:a16="http://schemas.microsoft.com/office/drawing/2014/main" val="1654006478"/>
                    </a:ext>
                  </a:extLst>
                </a:gridCol>
                <a:gridCol w="2213113">
                  <a:extLst>
                    <a:ext uri="{9D8B030D-6E8A-4147-A177-3AD203B41FA5}">
                      <a16:colId xmlns:a16="http://schemas.microsoft.com/office/drawing/2014/main" val="3230748252"/>
                    </a:ext>
                  </a:extLst>
                </a:gridCol>
                <a:gridCol w="1630017">
                  <a:extLst>
                    <a:ext uri="{9D8B030D-6E8A-4147-A177-3AD203B41FA5}">
                      <a16:colId xmlns:a16="http://schemas.microsoft.com/office/drawing/2014/main" val="545510539"/>
                    </a:ext>
                  </a:extLst>
                </a:gridCol>
                <a:gridCol w="3843127">
                  <a:extLst>
                    <a:ext uri="{9D8B030D-6E8A-4147-A177-3AD203B41FA5}">
                      <a16:colId xmlns:a16="http://schemas.microsoft.com/office/drawing/2014/main" val="73132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dirty="0"/>
                        <a:t>输入</a:t>
                      </a:r>
                      <a:r>
                        <a:rPr lang="en-US" altLang="zh-CN" dirty="0"/>
                        <a:t>UI</a:t>
                      </a:r>
                      <a:r>
                        <a:rPr lang="zh-CN" altLang="en-US" dirty="0"/>
                        <a:t>元素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输入</a:t>
                      </a:r>
                      <a:r>
                        <a:rPr lang="en-US" altLang="zh-CN" dirty="0"/>
                        <a:t>UI</a:t>
                      </a:r>
                      <a:r>
                        <a:rPr lang="zh-CN" altLang="en-US" dirty="0"/>
                        <a:t>元素属性值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VB</a:t>
                      </a:r>
                      <a:r>
                        <a:rPr lang="zh-CN" altLang="en-US" dirty="0"/>
                        <a:t>标准控件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VB</a:t>
                      </a:r>
                      <a:r>
                        <a:rPr lang="zh-CN" altLang="en-US" dirty="0"/>
                        <a:t>标准控件属性值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备注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98567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err="1"/>
                        <a:t>JLabel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text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err="1"/>
                        <a:t>VB.Label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Caption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文本标签，字体属性暂未支持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180442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err="1"/>
                        <a:t>JTextBox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text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err="1"/>
                        <a:t>VB.TextBox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Text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文本框，字体属性暂未支持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93329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err="1"/>
                        <a:t>JComboBox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values</a:t>
                      </a:r>
                    </a:p>
                    <a:p>
                      <a:r>
                        <a:rPr lang="en-US" altLang="zh-CN" dirty="0" err="1"/>
                        <a:t>selectedIndex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err="1"/>
                        <a:t>VB.ComboBox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List</a:t>
                      </a:r>
                    </a:p>
                    <a:p>
                      <a:r>
                        <a:rPr lang="en-US" altLang="zh-CN" dirty="0"/>
                        <a:t>Text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下拉选择框</a:t>
                      </a:r>
                      <a:endParaRPr lang="en-US" altLang="zh-CN" dirty="0"/>
                    </a:p>
                    <a:p>
                      <a:r>
                        <a:rPr lang="en-US" altLang="zh-CN" dirty="0"/>
                        <a:t>Text = List(</a:t>
                      </a:r>
                      <a:r>
                        <a:rPr lang="en-US" altLang="zh-CN" dirty="0" err="1"/>
                        <a:t>selectedIndex</a:t>
                      </a:r>
                      <a:r>
                        <a:rPr lang="en-US" altLang="zh-CN" dirty="0"/>
                        <a:t>)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01672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err="1"/>
                        <a:t>JPanel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text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err="1"/>
                        <a:t>VB.Frame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Caption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分块对象，下面包含子对象</a:t>
                      </a:r>
                      <a:endParaRPr lang="en-US" altLang="zh-CN" dirty="0"/>
                    </a:p>
                    <a:p>
                      <a:r>
                        <a:rPr lang="zh-CN" altLang="en-US" dirty="0"/>
                        <a:t>暂时只支持一级子对象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92988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err="1"/>
                        <a:t>JRadioButton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text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err="1"/>
                        <a:t>VB.OptionButton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Caption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18965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err="1"/>
                        <a:t>JCheckBox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value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err="1"/>
                        <a:t>VB.CheckBox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value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输入</a:t>
                      </a:r>
                      <a:r>
                        <a:rPr lang="en-US" altLang="zh-CN" dirty="0"/>
                        <a:t>value: true/false/True/False</a:t>
                      </a:r>
                    </a:p>
                    <a:p>
                      <a:r>
                        <a:rPr lang="zh-CN" altLang="en-US" dirty="0"/>
                        <a:t>输出</a:t>
                      </a:r>
                      <a:r>
                        <a:rPr lang="en-US" altLang="zh-CN" dirty="0"/>
                        <a:t>value:1/0/1/0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45451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3006913"/>
                  </a:ext>
                </a:extLst>
              </a:tr>
            </a:tbl>
          </a:graphicData>
        </a:graphic>
      </p:graphicFrame>
      <p:sp>
        <p:nvSpPr>
          <p:cNvPr id="6" name="对话气泡: 矩形 5">
            <a:extLst>
              <a:ext uri="{FF2B5EF4-FFF2-40B4-BE49-F238E27FC236}">
                <a16:creationId xmlns:a16="http://schemas.microsoft.com/office/drawing/2014/main" id="{DF6FD03C-40F9-4D3E-952F-3D77EB8BB834}"/>
              </a:ext>
            </a:extLst>
          </p:cNvPr>
          <p:cNvSpPr/>
          <p:nvPr/>
        </p:nvSpPr>
        <p:spPr>
          <a:xfrm>
            <a:off x="198783" y="6241774"/>
            <a:ext cx="2054087" cy="331304"/>
          </a:xfrm>
          <a:prstGeom prst="wedgeRectCallout">
            <a:avLst>
              <a:gd name="adj1" fmla="val -23414"/>
              <a:gd name="adj2" fmla="val -225500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UI</a:t>
            </a:r>
            <a:r>
              <a:rPr lang="zh-CN" altLang="en-US" dirty="0"/>
              <a:t>的定义元素</a:t>
            </a:r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E5966BAC-D281-42FE-9041-A666E4C7CCC7}"/>
              </a:ext>
            </a:extLst>
          </p:cNvPr>
          <p:cNvSpPr/>
          <p:nvPr/>
        </p:nvSpPr>
        <p:spPr>
          <a:xfrm>
            <a:off x="4108174" y="6254328"/>
            <a:ext cx="2054087" cy="331304"/>
          </a:xfrm>
          <a:prstGeom prst="wedgeRectCallout">
            <a:avLst>
              <a:gd name="adj1" fmla="val -23414"/>
              <a:gd name="adj2" fmla="val -225500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UI</a:t>
            </a:r>
            <a:r>
              <a:rPr lang="zh-CN" altLang="en-US" dirty="0"/>
              <a:t>的实现元素</a:t>
            </a:r>
          </a:p>
        </p:txBody>
      </p:sp>
    </p:spTree>
    <p:extLst>
      <p:ext uri="{BB962C8B-B14F-4D97-AF65-F5344CB8AC3E}">
        <p14:creationId xmlns:p14="http://schemas.microsoft.com/office/powerpoint/2010/main" val="149043949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1B533B-887A-4DFB-8F89-2ECFF5762A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VB UI</a:t>
            </a:r>
            <a:r>
              <a:rPr lang="zh-CN" altLang="en-US" dirty="0"/>
              <a:t>对象事件回调响应机制</a:t>
            </a:r>
          </a:p>
        </p:txBody>
      </p:sp>
      <p:sp>
        <p:nvSpPr>
          <p:cNvPr id="4" name="流程图: 可选过程 3">
            <a:extLst>
              <a:ext uri="{FF2B5EF4-FFF2-40B4-BE49-F238E27FC236}">
                <a16:creationId xmlns:a16="http://schemas.microsoft.com/office/drawing/2014/main" id="{3AC9943E-6918-43CF-9628-0FBDA26C7071}"/>
              </a:ext>
            </a:extLst>
          </p:cNvPr>
          <p:cNvSpPr/>
          <p:nvPr/>
        </p:nvSpPr>
        <p:spPr>
          <a:xfrm>
            <a:off x="2605514" y="2845905"/>
            <a:ext cx="3856383" cy="1686339"/>
          </a:xfrm>
          <a:prstGeom prst="flowChartAlternateProces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zh-CN" altLang="en-US" dirty="0"/>
              <a:t>用户界面</a:t>
            </a:r>
          </a:p>
        </p:txBody>
      </p:sp>
      <p:sp>
        <p:nvSpPr>
          <p:cNvPr id="5" name="流程图: 过程 4">
            <a:extLst>
              <a:ext uri="{FF2B5EF4-FFF2-40B4-BE49-F238E27FC236}">
                <a16:creationId xmlns:a16="http://schemas.microsoft.com/office/drawing/2014/main" id="{16ADCCC7-9A84-46AF-AA68-28BDC7E1E32B}"/>
              </a:ext>
            </a:extLst>
          </p:cNvPr>
          <p:cNvSpPr/>
          <p:nvPr/>
        </p:nvSpPr>
        <p:spPr>
          <a:xfrm>
            <a:off x="3638534" y="3458817"/>
            <a:ext cx="2173357" cy="821634"/>
          </a:xfrm>
          <a:prstGeom prst="flowChartProcess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动态</a:t>
            </a:r>
            <a:r>
              <a:rPr lang="en-US" altLang="zh-CN" dirty="0"/>
              <a:t>UI</a:t>
            </a:r>
            <a:r>
              <a:rPr lang="zh-CN" altLang="en-US" dirty="0"/>
              <a:t>对象</a:t>
            </a:r>
          </a:p>
        </p:txBody>
      </p:sp>
      <p:sp>
        <p:nvSpPr>
          <p:cNvPr id="6" name="流程图: 可选过程 5">
            <a:extLst>
              <a:ext uri="{FF2B5EF4-FFF2-40B4-BE49-F238E27FC236}">
                <a16:creationId xmlns:a16="http://schemas.microsoft.com/office/drawing/2014/main" id="{E9B90F4B-8EC9-4501-9354-AED0EB72513B}"/>
              </a:ext>
            </a:extLst>
          </p:cNvPr>
          <p:cNvSpPr/>
          <p:nvPr/>
        </p:nvSpPr>
        <p:spPr>
          <a:xfrm>
            <a:off x="3638534" y="4965469"/>
            <a:ext cx="2173357" cy="671536"/>
          </a:xfrm>
          <a:prstGeom prst="flowChartAlternateProcess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事件监听程序</a:t>
            </a:r>
          </a:p>
        </p:txBody>
      </p:sp>
      <p:sp>
        <p:nvSpPr>
          <p:cNvPr id="8" name="笑脸 7">
            <a:extLst>
              <a:ext uri="{FF2B5EF4-FFF2-40B4-BE49-F238E27FC236}">
                <a16:creationId xmlns:a16="http://schemas.microsoft.com/office/drawing/2014/main" id="{DD2E958E-8344-4963-9127-E6F4B2AB78C6}"/>
              </a:ext>
            </a:extLst>
          </p:cNvPr>
          <p:cNvSpPr/>
          <p:nvPr/>
        </p:nvSpPr>
        <p:spPr>
          <a:xfrm>
            <a:off x="703284" y="3507867"/>
            <a:ext cx="702366" cy="706965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流程图: 可选过程 9">
            <a:extLst>
              <a:ext uri="{FF2B5EF4-FFF2-40B4-BE49-F238E27FC236}">
                <a16:creationId xmlns:a16="http://schemas.microsoft.com/office/drawing/2014/main" id="{1588F942-B1D0-4F00-B82E-6993DAB049B7}"/>
              </a:ext>
            </a:extLst>
          </p:cNvPr>
          <p:cNvSpPr/>
          <p:nvPr/>
        </p:nvSpPr>
        <p:spPr>
          <a:xfrm>
            <a:off x="7682456" y="2816088"/>
            <a:ext cx="3856383" cy="1686339"/>
          </a:xfrm>
          <a:prstGeom prst="flowChartAlternateProces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zh-CN" altLang="en-US" dirty="0"/>
              <a:t>后端服务器</a:t>
            </a:r>
          </a:p>
        </p:txBody>
      </p:sp>
      <p:sp>
        <p:nvSpPr>
          <p:cNvPr id="11" name="流程图: 过程 10">
            <a:extLst>
              <a:ext uri="{FF2B5EF4-FFF2-40B4-BE49-F238E27FC236}">
                <a16:creationId xmlns:a16="http://schemas.microsoft.com/office/drawing/2014/main" id="{644848BE-F063-44D1-9EF5-97528373A30F}"/>
              </a:ext>
            </a:extLst>
          </p:cNvPr>
          <p:cNvSpPr/>
          <p:nvPr/>
        </p:nvSpPr>
        <p:spPr>
          <a:xfrm>
            <a:off x="8611027" y="3507867"/>
            <a:ext cx="2186609" cy="702366"/>
          </a:xfrm>
          <a:prstGeom prst="flowChartProces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事件处理程序</a:t>
            </a:r>
          </a:p>
        </p:txBody>
      </p:sp>
      <p:cxnSp>
        <p:nvCxnSpPr>
          <p:cNvPr id="13" name="连接符: 肘形 12">
            <a:extLst>
              <a:ext uri="{FF2B5EF4-FFF2-40B4-BE49-F238E27FC236}">
                <a16:creationId xmlns:a16="http://schemas.microsoft.com/office/drawing/2014/main" id="{04968FD8-DDCF-4AA0-8230-58EC4629C06F}"/>
              </a:ext>
            </a:extLst>
          </p:cNvPr>
          <p:cNvCxnSpPr>
            <a:cxnSpLocks/>
            <a:stCxn id="8" idx="6"/>
            <a:endCxn id="5" idx="1"/>
          </p:cNvCxnSpPr>
          <p:nvPr/>
        </p:nvCxnSpPr>
        <p:spPr>
          <a:xfrm>
            <a:off x="1405650" y="3861350"/>
            <a:ext cx="2232884" cy="8284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>
            <a:extLst>
              <a:ext uri="{FF2B5EF4-FFF2-40B4-BE49-F238E27FC236}">
                <a16:creationId xmlns:a16="http://schemas.microsoft.com/office/drawing/2014/main" id="{76DDB824-1FD2-45CE-8312-24933470B4B4}"/>
              </a:ext>
            </a:extLst>
          </p:cNvPr>
          <p:cNvCxnSpPr>
            <a:stCxn id="5" idx="2"/>
            <a:endCxn id="6" idx="0"/>
          </p:cNvCxnSpPr>
          <p:nvPr/>
        </p:nvCxnSpPr>
        <p:spPr>
          <a:xfrm>
            <a:off x="4725213" y="4280451"/>
            <a:ext cx="0" cy="68501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连接符: 肘形 17">
            <a:extLst>
              <a:ext uri="{FF2B5EF4-FFF2-40B4-BE49-F238E27FC236}">
                <a16:creationId xmlns:a16="http://schemas.microsoft.com/office/drawing/2014/main" id="{1BFC0461-0674-413B-BDCD-495F053D0AE5}"/>
              </a:ext>
            </a:extLst>
          </p:cNvPr>
          <p:cNvCxnSpPr>
            <a:stCxn id="6" idx="3"/>
            <a:endCxn id="11" idx="1"/>
          </p:cNvCxnSpPr>
          <p:nvPr/>
        </p:nvCxnSpPr>
        <p:spPr>
          <a:xfrm flipV="1">
            <a:off x="5811891" y="3859050"/>
            <a:ext cx="2799136" cy="144218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对话气泡: 矩形 2">
            <a:extLst>
              <a:ext uri="{FF2B5EF4-FFF2-40B4-BE49-F238E27FC236}">
                <a16:creationId xmlns:a16="http://schemas.microsoft.com/office/drawing/2014/main" id="{A50E8DC5-DCA5-4119-B418-650BD87704DF}"/>
              </a:ext>
            </a:extLst>
          </p:cNvPr>
          <p:cNvSpPr/>
          <p:nvPr/>
        </p:nvSpPr>
        <p:spPr>
          <a:xfrm>
            <a:off x="566986" y="5929511"/>
            <a:ext cx="2772151" cy="497691"/>
          </a:xfrm>
          <a:prstGeom prst="wedgeRectCallout">
            <a:avLst>
              <a:gd name="adj1" fmla="val 79248"/>
              <a:gd name="adj2" fmla="val -13720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通过</a:t>
            </a:r>
            <a:r>
              <a:rPr lang="en-US" altLang="zh-CN" dirty="0" err="1"/>
              <a:t>WithEvents</a:t>
            </a:r>
            <a:r>
              <a:rPr lang="zh-CN" altLang="en-US" dirty="0"/>
              <a:t>进行定义注册</a:t>
            </a:r>
          </a:p>
        </p:txBody>
      </p:sp>
      <p:sp>
        <p:nvSpPr>
          <p:cNvPr id="14" name="对话气泡: 矩形 13">
            <a:extLst>
              <a:ext uri="{FF2B5EF4-FFF2-40B4-BE49-F238E27FC236}">
                <a16:creationId xmlns:a16="http://schemas.microsoft.com/office/drawing/2014/main" id="{6E8FC538-CF20-472E-89BC-7D3135F9952D}"/>
              </a:ext>
            </a:extLst>
          </p:cNvPr>
          <p:cNvSpPr/>
          <p:nvPr/>
        </p:nvSpPr>
        <p:spPr>
          <a:xfrm>
            <a:off x="566986" y="4947749"/>
            <a:ext cx="2772151" cy="497691"/>
          </a:xfrm>
          <a:prstGeom prst="wedgeRectCallout">
            <a:avLst>
              <a:gd name="adj1" fmla="val 96936"/>
              <a:gd name="adj2" fmla="val -12122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动态对象挂接</a:t>
            </a:r>
          </a:p>
        </p:txBody>
      </p:sp>
      <p:sp>
        <p:nvSpPr>
          <p:cNvPr id="15" name="对话气泡: 矩形 14">
            <a:extLst>
              <a:ext uri="{FF2B5EF4-FFF2-40B4-BE49-F238E27FC236}">
                <a16:creationId xmlns:a16="http://schemas.microsoft.com/office/drawing/2014/main" id="{49FB1168-7059-4965-A048-CE7D6D2467DF}"/>
              </a:ext>
            </a:extLst>
          </p:cNvPr>
          <p:cNvSpPr/>
          <p:nvPr/>
        </p:nvSpPr>
        <p:spPr>
          <a:xfrm>
            <a:off x="8611027" y="5680665"/>
            <a:ext cx="2772151" cy="497691"/>
          </a:xfrm>
          <a:prstGeom prst="wedgeRectCallout">
            <a:avLst>
              <a:gd name="adj1" fmla="val -98585"/>
              <a:gd name="adj2" fmla="val -1505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Ajax</a:t>
            </a:r>
            <a:r>
              <a:rPr lang="zh-CN" altLang="en-US" dirty="0"/>
              <a:t>方式调用后台服务</a:t>
            </a:r>
          </a:p>
        </p:txBody>
      </p:sp>
    </p:spTree>
    <p:extLst>
      <p:ext uri="{BB962C8B-B14F-4D97-AF65-F5344CB8AC3E}">
        <p14:creationId xmlns:p14="http://schemas.microsoft.com/office/powerpoint/2010/main" val="319441391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4EE8BAF-838B-4784-8F5D-8AA2E2991D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VB UI</a:t>
            </a:r>
            <a:r>
              <a:rPr lang="zh-CN" altLang="en-US" dirty="0"/>
              <a:t>元素事件响应设计</a:t>
            </a:r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6217C373-CC2C-44A0-8F6D-D9042119E10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1755301"/>
              </p:ext>
            </p:extLst>
          </p:nvPr>
        </p:nvGraphicFramePr>
        <p:xfrm>
          <a:off x="494748" y="1912362"/>
          <a:ext cx="11206923" cy="259588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735641">
                  <a:extLst>
                    <a:ext uri="{9D8B030D-6E8A-4147-A177-3AD203B41FA5}">
                      <a16:colId xmlns:a16="http://schemas.microsoft.com/office/drawing/2014/main" val="2091910627"/>
                    </a:ext>
                  </a:extLst>
                </a:gridCol>
                <a:gridCol w="3735641">
                  <a:extLst>
                    <a:ext uri="{9D8B030D-6E8A-4147-A177-3AD203B41FA5}">
                      <a16:colId xmlns:a16="http://schemas.microsoft.com/office/drawing/2014/main" val="4135932538"/>
                    </a:ext>
                  </a:extLst>
                </a:gridCol>
                <a:gridCol w="3735641">
                  <a:extLst>
                    <a:ext uri="{9D8B030D-6E8A-4147-A177-3AD203B41FA5}">
                      <a16:colId xmlns:a16="http://schemas.microsoft.com/office/drawing/2014/main" val="32923865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VB UI</a:t>
                      </a:r>
                      <a:r>
                        <a:rPr lang="zh-CN" altLang="en-US" dirty="0"/>
                        <a:t>对象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响应事件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事件处理逻辑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55989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err="1"/>
                        <a:t>VB.Label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-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不响应用户事件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37534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err="1"/>
                        <a:t>VB.TextBox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文本值变化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更新数据窗口的数据值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86267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err="1"/>
                        <a:t>VB.ComboBox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下拉值变化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更新数据窗口的数据值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50030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err="1"/>
                        <a:t>VB.Pabel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-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不响应用户事件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54829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err="1"/>
                        <a:t>VB.OptionButton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选择值变化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更新数据窗口的数据值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74021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err="1"/>
                        <a:t>VB.CheckBox</a:t>
                      </a:r>
                      <a:endParaRPr lang="en-US" altLang="zh-C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选择值变化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更新数据窗口的数据值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65551274"/>
                  </a:ext>
                </a:extLst>
              </a:tr>
            </a:tbl>
          </a:graphicData>
        </a:graphic>
      </p:graphicFrame>
      <p:sp>
        <p:nvSpPr>
          <p:cNvPr id="6" name="对话气泡: 矩形 5">
            <a:extLst>
              <a:ext uri="{FF2B5EF4-FFF2-40B4-BE49-F238E27FC236}">
                <a16:creationId xmlns:a16="http://schemas.microsoft.com/office/drawing/2014/main" id="{10657DEA-7BCC-4A95-86AA-3147B4626886}"/>
              </a:ext>
            </a:extLst>
          </p:cNvPr>
          <p:cNvSpPr/>
          <p:nvPr/>
        </p:nvSpPr>
        <p:spPr>
          <a:xfrm>
            <a:off x="3843130" y="5659045"/>
            <a:ext cx="2372139" cy="450574"/>
          </a:xfrm>
          <a:prstGeom prst="wedgeRectCallout">
            <a:avLst>
              <a:gd name="adj1" fmla="val -30330"/>
              <a:gd name="adj2" fmla="val -302206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UI</a:t>
            </a:r>
            <a:r>
              <a:rPr lang="zh-CN" altLang="en-US" dirty="0"/>
              <a:t>元素产生的事件</a:t>
            </a:r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B7F04E18-4A53-4869-9BBC-971CCEBC86CD}"/>
              </a:ext>
            </a:extLst>
          </p:cNvPr>
          <p:cNvSpPr/>
          <p:nvPr/>
        </p:nvSpPr>
        <p:spPr>
          <a:xfrm>
            <a:off x="7957931" y="5407070"/>
            <a:ext cx="2372139" cy="1126252"/>
          </a:xfrm>
          <a:prstGeom prst="wedgeRectCallout">
            <a:avLst>
              <a:gd name="adj1" fmla="val -38710"/>
              <a:gd name="adj2" fmla="val -127498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数据窗口对象存储在服务器的内存里面，响应</a:t>
            </a:r>
            <a:r>
              <a:rPr lang="en-US" altLang="zh-CN" dirty="0"/>
              <a:t>UI</a:t>
            </a:r>
            <a:r>
              <a:rPr lang="zh-CN" altLang="en-US" dirty="0"/>
              <a:t>元素的事件而发生变化</a:t>
            </a:r>
          </a:p>
        </p:txBody>
      </p:sp>
    </p:spTree>
    <p:extLst>
      <p:ext uri="{BB962C8B-B14F-4D97-AF65-F5344CB8AC3E}">
        <p14:creationId xmlns:p14="http://schemas.microsoft.com/office/powerpoint/2010/main" val="290195913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322691D-1570-4F24-9EC3-1AF21C4A8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VB</a:t>
            </a:r>
            <a:r>
              <a:rPr lang="zh-CN" altLang="en-US" dirty="0"/>
              <a:t>事件监听器定义（使用</a:t>
            </a:r>
            <a:r>
              <a:rPr lang="en-US" altLang="zh-CN" dirty="0" err="1"/>
              <a:t>WithEvents</a:t>
            </a:r>
            <a:r>
              <a:rPr lang="zh-CN" altLang="en-US" dirty="0"/>
              <a:t>）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8915949F-0236-421C-A0D1-82BEE341FC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2070" y="2162589"/>
            <a:ext cx="7743825" cy="4076700"/>
          </a:xfrm>
          <a:prstGeom prst="rect">
            <a:avLst/>
          </a:prstGeom>
        </p:spPr>
      </p:pic>
      <p:sp>
        <p:nvSpPr>
          <p:cNvPr id="5" name="对话气泡: 矩形 4">
            <a:extLst>
              <a:ext uri="{FF2B5EF4-FFF2-40B4-BE49-F238E27FC236}">
                <a16:creationId xmlns:a16="http://schemas.microsoft.com/office/drawing/2014/main" id="{606915B6-2D34-4135-A750-C86C7BDC2467}"/>
              </a:ext>
            </a:extLst>
          </p:cNvPr>
          <p:cNvSpPr/>
          <p:nvPr/>
        </p:nvSpPr>
        <p:spPr>
          <a:xfrm>
            <a:off x="223008" y="3216965"/>
            <a:ext cx="2637183" cy="424069"/>
          </a:xfrm>
          <a:prstGeom prst="wedgeRectCallout">
            <a:avLst>
              <a:gd name="adj1" fmla="val 93224"/>
              <a:gd name="adj2" fmla="val -109375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定义要监听的对象类型</a:t>
            </a:r>
          </a:p>
        </p:txBody>
      </p:sp>
      <p:sp>
        <p:nvSpPr>
          <p:cNvPr id="6" name="对话气泡: 矩形 5">
            <a:extLst>
              <a:ext uri="{FF2B5EF4-FFF2-40B4-BE49-F238E27FC236}">
                <a16:creationId xmlns:a16="http://schemas.microsoft.com/office/drawing/2014/main" id="{CA106417-60D4-450E-B0F2-41CE55581C07}"/>
              </a:ext>
            </a:extLst>
          </p:cNvPr>
          <p:cNvSpPr/>
          <p:nvPr/>
        </p:nvSpPr>
        <p:spPr>
          <a:xfrm>
            <a:off x="223008" y="3872947"/>
            <a:ext cx="2637183" cy="424069"/>
          </a:xfrm>
          <a:prstGeom prst="wedgeRectCallout">
            <a:avLst>
              <a:gd name="adj1" fmla="val 95737"/>
              <a:gd name="adj2" fmla="val -165625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监听对象挂载方法</a:t>
            </a:r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12A816E3-7F84-4617-B3DA-188FD9C5AA67}"/>
              </a:ext>
            </a:extLst>
          </p:cNvPr>
          <p:cNvSpPr/>
          <p:nvPr/>
        </p:nvSpPr>
        <p:spPr>
          <a:xfrm>
            <a:off x="223008" y="4677097"/>
            <a:ext cx="2637183" cy="424069"/>
          </a:xfrm>
          <a:prstGeom prst="wedgeRectCallout">
            <a:avLst>
              <a:gd name="adj1" fmla="val 94229"/>
              <a:gd name="adj2" fmla="val -237500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监听事件处理程序</a:t>
            </a:r>
          </a:p>
        </p:txBody>
      </p:sp>
    </p:spTree>
    <p:extLst>
      <p:ext uri="{BB962C8B-B14F-4D97-AF65-F5344CB8AC3E}">
        <p14:creationId xmlns:p14="http://schemas.microsoft.com/office/powerpoint/2010/main" val="300841525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4F51330-7D87-4710-B060-4ECD43A3E9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VB</a:t>
            </a:r>
            <a:r>
              <a:rPr lang="zh-CN" altLang="en-US" dirty="0"/>
              <a:t>事件监听器使用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097E4722-8534-427E-B704-389817B5A9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3815" y="1966912"/>
            <a:ext cx="7581900" cy="292417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44181C17-BDAD-434A-9DE5-97F3BBD7AE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7589" y="2928109"/>
            <a:ext cx="7581900" cy="3095625"/>
          </a:xfrm>
          <a:prstGeom prst="rect">
            <a:avLst/>
          </a:prstGeom>
        </p:spPr>
      </p:pic>
      <p:sp>
        <p:nvSpPr>
          <p:cNvPr id="6" name="对话气泡: 矩形 5">
            <a:extLst>
              <a:ext uri="{FF2B5EF4-FFF2-40B4-BE49-F238E27FC236}">
                <a16:creationId xmlns:a16="http://schemas.microsoft.com/office/drawing/2014/main" id="{80D47DE2-3C45-4DE5-A755-580589BEFAAE}"/>
              </a:ext>
            </a:extLst>
          </p:cNvPr>
          <p:cNvSpPr/>
          <p:nvPr/>
        </p:nvSpPr>
        <p:spPr>
          <a:xfrm>
            <a:off x="649357" y="5420139"/>
            <a:ext cx="2332382" cy="603595"/>
          </a:xfrm>
          <a:prstGeom prst="wedgeRectCallout">
            <a:avLst>
              <a:gd name="adj1" fmla="val -8333"/>
              <a:gd name="adj2" fmla="val -145271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在通用声明中定义一个监听器对象</a:t>
            </a:r>
          </a:p>
        </p:txBody>
      </p:sp>
      <p:sp>
        <p:nvSpPr>
          <p:cNvPr id="8" name="对话气泡: 矩形 7">
            <a:extLst>
              <a:ext uri="{FF2B5EF4-FFF2-40B4-BE49-F238E27FC236}">
                <a16:creationId xmlns:a16="http://schemas.microsoft.com/office/drawing/2014/main" id="{E518871F-001F-4DE5-BE00-8A44940D9B2B}"/>
              </a:ext>
            </a:extLst>
          </p:cNvPr>
          <p:cNvSpPr/>
          <p:nvPr/>
        </p:nvSpPr>
        <p:spPr>
          <a:xfrm>
            <a:off x="5535660" y="6140427"/>
            <a:ext cx="3674600" cy="603595"/>
          </a:xfrm>
          <a:prstGeom prst="wedgeRectCallout">
            <a:avLst>
              <a:gd name="adj1" fmla="val -54928"/>
              <a:gd name="adj2" fmla="val -121120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在绘制文本框时挂载此对象到事件监听处理器</a:t>
            </a:r>
          </a:p>
        </p:txBody>
      </p:sp>
    </p:spTree>
    <p:extLst>
      <p:ext uri="{BB962C8B-B14F-4D97-AF65-F5344CB8AC3E}">
        <p14:creationId xmlns:p14="http://schemas.microsoft.com/office/powerpoint/2010/main" val="161528948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B2B656C-4851-4FCD-AE0C-8F56F70447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VB </a:t>
            </a:r>
            <a:r>
              <a:rPr lang="zh-CN" altLang="en-US" dirty="0"/>
              <a:t>项目文件说明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2642DFD-394B-4D6C-B513-F77CC78162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27443" y="2603500"/>
            <a:ext cx="5753170" cy="3416300"/>
          </a:xfrm>
        </p:spPr>
        <p:txBody>
          <a:bodyPr/>
          <a:lstStyle/>
          <a:p>
            <a:r>
              <a:rPr lang="en-US" altLang="zh-CN" dirty="0" err="1"/>
              <a:t>FormWebDW</a:t>
            </a:r>
            <a:r>
              <a:rPr lang="en-US" altLang="zh-CN" dirty="0"/>
              <a:t>: </a:t>
            </a:r>
            <a:r>
              <a:rPr lang="zh-CN" altLang="en-US" dirty="0"/>
              <a:t>客户端的显示窗体</a:t>
            </a:r>
            <a:endParaRPr lang="en-US" altLang="zh-CN" dirty="0"/>
          </a:p>
          <a:p>
            <a:r>
              <a:rPr lang="en-US" altLang="zh-CN" dirty="0" err="1"/>
              <a:t>CWebDWTransaction</a:t>
            </a:r>
            <a:r>
              <a:rPr lang="en-US" altLang="zh-CN" dirty="0"/>
              <a:t>: </a:t>
            </a:r>
            <a:r>
              <a:rPr lang="zh-CN" altLang="en-US" dirty="0"/>
              <a:t>负责与后台服务器通讯，以</a:t>
            </a:r>
            <a:r>
              <a:rPr lang="en-US" altLang="zh-CN" dirty="0"/>
              <a:t>Ajax</a:t>
            </a:r>
            <a:r>
              <a:rPr lang="zh-CN" altLang="en-US" dirty="0"/>
              <a:t>方式发送请求，检索数据，或者执行回调请求</a:t>
            </a:r>
            <a:endParaRPr lang="en-US" altLang="zh-CN" dirty="0"/>
          </a:p>
          <a:p>
            <a:r>
              <a:rPr lang="en-US" altLang="zh-CN" dirty="0" err="1"/>
              <a:t>CWebDWUIComponent</a:t>
            </a:r>
            <a:r>
              <a:rPr lang="en-US" altLang="zh-CN" dirty="0"/>
              <a:t>: UI</a:t>
            </a:r>
            <a:r>
              <a:rPr lang="zh-CN" altLang="en-US" dirty="0"/>
              <a:t>组件的统一封装</a:t>
            </a:r>
            <a:endParaRPr lang="en-US" altLang="zh-CN" dirty="0"/>
          </a:p>
          <a:p>
            <a:r>
              <a:rPr lang="en-US" altLang="zh-CN" dirty="0" err="1"/>
              <a:t>CWebDWListener</a:t>
            </a:r>
            <a:r>
              <a:rPr lang="en-US" altLang="zh-CN" dirty="0"/>
              <a:t>: UI</a:t>
            </a:r>
            <a:r>
              <a:rPr lang="zh-CN" altLang="en-US" dirty="0"/>
              <a:t>组件的事件监听器，监听动态创建的</a:t>
            </a:r>
            <a:r>
              <a:rPr lang="en-US" altLang="zh-CN" dirty="0"/>
              <a:t>UI</a:t>
            </a:r>
            <a:r>
              <a:rPr lang="zh-CN" altLang="en-US" dirty="0"/>
              <a:t>对象产生的事件，回调服务器接口来更新数据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9857C3A-923C-4ECB-9B07-638B65B900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3867" y="2603500"/>
            <a:ext cx="2514600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9220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946D0ED6-5512-4237-9056-BC0CC21A4D75}"/>
              </a:ext>
            </a:extLst>
          </p:cNvPr>
          <p:cNvSpPr/>
          <p:nvPr/>
        </p:nvSpPr>
        <p:spPr>
          <a:xfrm>
            <a:off x="2928732" y="4373216"/>
            <a:ext cx="3078254" cy="2107097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View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2BD35ACA-595B-44E6-AB20-C1A0E660E3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VB-</a:t>
            </a:r>
            <a:r>
              <a:rPr lang="en-US" altLang="zh-CN" dirty="0" err="1"/>
              <a:t>WebDW</a:t>
            </a:r>
            <a:r>
              <a:rPr lang="zh-CN" altLang="en-US" dirty="0"/>
              <a:t>的</a:t>
            </a:r>
            <a:r>
              <a:rPr lang="en-US" altLang="zh-CN" dirty="0"/>
              <a:t>MVC</a:t>
            </a:r>
            <a:r>
              <a:rPr lang="zh-CN" altLang="en-US" dirty="0"/>
              <a:t>模式</a:t>
            </a:r>
          </a:p>
        </p:txBody>
      </p:sp>
      <p:sp>
        <p:nvSpPr>
          <p:cNvPr id="4" name="笑脸 3">
            <a:extLst>
              <a:ext uri="{FF2B5EF4-FFF2-40B4-BE49-F238E27FC236}">
                <a16:creationId xmlns:a16="http://schemas.microsoft.com/office/drawing/2014/main" id="{F93229B0-10F3-4961-A02E-F12CCD29C48E}"/>
              </a:ext>
            </a:extLst>
          </p:cNvPr>
          <p:cNvSpPr/>
          <p:nvPr/>
        </p:nvSpPr>
        <p:spPr>
          <a:xfrm>
            <a:off x="739130" y="4929982"/>
            <a:ext cx="859376" cy="821635"/>
          </a:xfrm>
          <a:prstGeom prst="smileyFac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FAEE7187-0B13-4235-92D9-6EE494817050}"/>
              </a:ext>
            </a:extLst>
          </p:cNvPr>
          <p:cNvSpPr/>
          <p:nvPr/>
        </p:nvSpPr>
        <p:spPr>
          <a:xfrm>
            <a:off x="2924982" y="2584174"/>
            <a:ext cx="3078254" cy="1417983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Controller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ECD8E23-8B08-4826-988E-CA27667A4433}"/>
              </a:ext>
            </a:extLst>
          </p:cNvPr>
          <p:cNvSpPr/>
          <p:nvPr/>
        </p:nvSpPr>
        <p:spPr>
          <a:xfrm>
            <a:off x="3370805" y="4905699"/>
            <a:ext cx="2186608" cy="1272209"/>
          </a:xfrm>
          <a:prstGeom prst="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altLang="zh-CN" dirty="0"/>
              <a:t>Form1</a:t>
            </a:r>
            <a:endParaRPr lang="zh-CN" altLang="en-US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FCFCEFFF-92EE-493D-984B-F7CC0F1011E3}"/>
              </a:ext>
            </a:extLst>
          </p:cNvPr>
          <p:cNvSpPr/>
          <p:nvPr/>
        </p:nvSpPr>
        <p:spPr>
          <a:xfrm>
            <a:off x="4009151" y="5380750"/>
            <a:ext cx="1351721" cy="42407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UI </a:t>
            </a:r>
            <a:r>
              <a:rPr lang="zh-CN" altLang="en-US" dirty="0"/>
              <a:t>组件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89D034DF-E844-4B2C-B712-07B810FFF638}"/>
              </a:ext>
            </a:extLst>
          </p:cNvPr>
          <p:cNvSpPr/>
          <p:nvPr/>
        </p:nvSpPr>
        <p:spPr>
          <a:xfrm>
            <a:off x="6651588" y="4373216"/>
            <a:ext cx="2615428" cy="2107097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Model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C36D5CD1-7759-458C-80A1-74FB98E5BFB2}"/>
              </a:ext>
            </a:extLst>
          </p:cNvPr>
          <p:cNvSpPr/>
          <p:nvPr/>
        </p:nvSpPr>
        <p:spPr>
          <a:xfrm>
            <a:off x="7205434" y="5329768"/>
            <a:ext cx="1351721" cy="42407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UI </a:t>
            </a:r>
            <a:r>
              <a:rPr lang="zh-CN" altLang="en-US" dirty="0"/>
              <a:t>组件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B6E83F4D-9BD3-4F1F-98C4-F35F58E3C73A}"/>
              </a:ext>
            </a:extLst>
          </p:cNvPr>
          <p:cNvSpPr/>
          <p:nvPr/>
        </p:nvSpPr>
        <p:spPr>
          <a:xfrm>
            <a:off x="6933765" y="3260034"/>
            <a:ext cx="1895061" cy="516835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err="1"/>
              <a:t>Cweb</a:t>
            </a:r>
            <a:r>
              <a:rPr lang="en-US" altLang="zh-CN" dirty="0"/>
              <a:t>  DW    Transaction</a:t>
            </a:r>
            <a:endParaRPr lang="zh-CN" altLang="en-US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C77D1E74-20B9-41C5-A14E-81BB7F6D59FB}"/>
              </a:ext>
            </a:extLst>
          </p:cNvPr>
          <p:cNvSpPr/>
          <p:nvPr/>
        </p:nvSpPr>
        <p:spPr>
          <a:xfrm>
            <a:off x="4015407" y="3266660"/>
            <a:ext cx="1351721" cy="42407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UI</a:t>
            </a:r>
            <a:r>
              <a:rPr lang="zh-CN" altLang="en-US" dirty="0"/>
              <a:t>事件监听</a:t>
            </a:r>
          </a:p>
        </p:txBody>
      </p:sp>
      <p:cxnSp>
        <p:nvCxnSpPr>
          <p:cNvPr id="14" name="连接符: 肘形 13">
            <a:extLst>
              <a:ext uri="{FF2B5EF4-FFF2-40B4-BE49-F238E27FC236}">
                <a16:creationId xmlns:a16="http://schemas.microsoft.com/office/drawing/2014/main" id="{4300E6AF-2C4E-49CC-9FA1-76F72A2AD030}"/>
              </a:ext>
            </a:extLst>
          </p:cNvPr>
          <p:cNvCxnSpPr>
            <a:cxnSpLocks/>
            <a:stCxn id="4" idx="6"/>
          </p:cNvCxnSpPr>
          <p:nvPr/>
        </p:nvCxnSpPr>
        <p:spPr>
          <a:xfrm flipV="1">
            <a:off x="1598506" y="3518452"/>
            <a:ext cx="2340494" cy="182234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连接符: 肘形 15">
            <a:extLst>
              <a:ext uri="{FF2B5EF4-FFF2-40B4-BE49-F238E27FC236}">
                <a16:creationId xmlns:a16="http://schemas.microsoft.com/office/drawing/2014/main" id="{CB731B79-AD07-4823-BE26-1D5613B03C93}"/>
              </a:ext>
            </a:extLst>
          </p:cNvPr>
          <p:cNvCxnSpPr>
            <a:stCxn id="11" idx="3"/>
            <a:endCxn id="10" idx="1"/>
          </p:cNvCxnSpPr>
          <p:nvPr/>
        </p:nvCxnSpPr>
        <p:spPr>
          <a:xfrm>
            <a:off x="5367128" y="3478695"/>
            <a:ext cx="1566637" cy="3975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AE22F668-EE02-4A5E-921C-C7261D5D5814}"/>
              </a:ext>
            </a:extLst>
          </p:cNvPr>
          <p:cNvSpPr/>
          <p:nvPr/>
        </p:nvSpPr>
        <p:spPr>
          <a:xfrm>
            <a:off x="10120911" y="2584174"/>
            <a:ext cx="1603513" cy="1417983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后台服务器</a:t>
            </a:r>
          </a:p>
        </p:txBody>
      </p:sp>
      <p:cxnSp>
        <p:nvCxnSpPr>
          <p:cNvPr id="19" name="连接符: 肘形 18">
            <a:extLst>
              <a:ext uri="{FF2B5EF4-FFF2-40B4-BE49-F238E27FC236}">
                <a16:creationId xmlns:a16="http://schemas.microsoft.com/office/drawing/2014/main" id="{36C77056-DE7D-4FB5-A0B2-5DB80AF14949}"/>
              </a:ext>
            </a:extLst>
          </p:cNvPr>
          <p:cNvCxnSpPr>
            <a:stCxn id="10" idx="3"/>
            <a:endCxn id="17" idx="1"/>
          </p:cNvCxnSpPr>
          <p:nvPr/>
        </p:nvCxnSpPr>
        <p:spPr>
          <a:xfrm flipV="1">
            <a:off x="8828826" y="3293166"/>
            <a:ext cx="1292085" cy="225286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箭头: 左 22">
            <a:extLst>
              <a:ext uri="{FF2B5EF4-FFF2-40B4-BE49-F238E27FC236}">
                <a16:creationId xmlns:a16="http://schemas.microsoft.com/office/drawing/2014/main" id="{F3A40965-9794-42AA-BF2E-5C1CCF5B19AA}"/>
              </a:ext>
            </a:extLst>
          </p:cNvPr>
          <p:cNvSpPr/>
          <p:nvPr/>
        </p:nvSpPr>
        <p:spPr>
          <a:xfrm>
            <a:off x="6096000" y="5168348"/>
            <a:ext cx="464832" cy="781878"/>
          </a:xfrm>
          <a:prstGeom prst="lef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箭头: 圆角右 26">
            <a:extLst>
              <a:ext uri="{FF2B5EF4-FFF2-40B4-BE49-F238E27FC236}">
                <a16:creationId xmlns:a16="http://schemas.microsoft.com/office/drawing/2014/main" id="{D066C403-460F-4F35-8C70-55290F789D8B}"/>
              </a:ext>
            </a:extLst>
          </p:cNvPr>
          <p:cNvSpPr/>
          <p:nvPr/>
        </p:nvSpPr>
        <p:spPr>
          <a:xfrm rot="10800000">
            <a:off x="9474868" y="4420412"/>
            <a:ext cx="1603514" cy="1384408"/>
          </a:xfrm>
          <a:prstGeom prst="bentArrow">
            <a:avLst>
              <a:gd name="adj1" fmla="val 12556"/>
              <a:gd name="adj2" fmla="val 20968"/>
              <a:gd name="adj3" fmla="val 23086"/>
              <a:gd name="adj4" fmla="val 46622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29" name="直接箭头连接符 28">
            <a:extLst>
              <a:ext uri="{FF2B5EF4-FFF2-40B4-BE49-F238E27FC236}">
                <a16:creationId xmlns:a16="http://schemas.microsoft.com/office/drawing/2014/main" id="{D1437FF3-777E-438E-AF7D-15EE48A87148}"/>
              </a:ext>
            </a:extLst>
          </p:cNvPr>
          <p:cNvCxnSpPr>
            <a:stCxn id="7" idx="0"/>
          </p:cNvCxnSpPr>
          <p:nvPr/>
        </p:nvCxnSpPr>
        <p:spPr>
          <a:xfrm flipH="1" flipV="1">
            <a:off x="4685011" y="3690730"/>
            <a:ext cx="1" cy="1690020"/>
          </a:xfrm>
          <a:prstGeom prst="straightConnector1">
            <a:avLst/>
          </a:prstGeom>
          <a:ln w="28575"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8494924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A91BE21-436F-46C4-A5F3-CA23FA71E4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VB-</a:t>
            </a:r>
            <a:r>
              <a:rPr lang="en-US" altLang="zh-CN" dirty="0" err="1"/>
              <a:t>WebDW</a:t>
            </a:r>
            <a:r>
              <a:rPr lang="zh-CN" altLang="en-US" dirty="0"/>
              <a:t>界面示例</a:t>
            </a:r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FCEE154C-9471-43D0-B9CD-207813D7C49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6111" y="1718668"/>
            <a:ext cx="4647744" cy="2558705"/>
          </a:xfr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5CE024F4-0FA6-42E0-BE6D-260590C512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699667"/>
            <a:ext cx="4647743" cy="255870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07F06AE9-28E3-465E-ADAC-6D4C8ED831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4954" y="3712795"/>
            <a:ext cx="4687500" cy="2580592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E663855A-4959-4177-8FC4-FBF98476C83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74599" y="3712795"/>
            <a:ext cx="4687500" cy="2580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23565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7F5A73C-9916-4EE1-990D-6812D1615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VB</a:t>
            </a:r>
            <a:r>
              <a:rPr lang="zh-CN" altLang="en-US" dirty="0"/>
              <a:t>客户端界面渲染</a:t>
            </a:r>
            <a:r>
              <a:rPr lang="en-US" altLang="zh-CN" dirty="0"/>
              <a:t>-</a:t>
            </a:r>
            <a:r>
              <a:rPr lang="zh-CN" altLang="en-US" dirty="0"/>
              <a:t>标签和文本框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1E845AB-49CB-47C0-8858-FFB7B98C5E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10049D2-3DE3-4009-BAFE-28CC0C4071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4954" y="1680632"/>
            <a:ext cx="9048750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89531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4D5F277-CEE0-4B6F-AB80-E45A7C651B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VB</a:t>
            </a:r>
            <a:r>
              <a:rPr lang="zh-CN" altLang="en-US" dirty="0"/>
              <a:t>客户端渲染</a:t>
            </a:r>
            <a:r>
              <a:rPr lang="en-US" altLang="zh-CN" dirty="0"/>
              <a:t>-</a:t>
            </a:r>
            <a:r>
              <a:rPr lang="zh-CN" altLang="en-US" dirty="0"/>
              <a:t>下拉列表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ABAA7BC-3496-4D60-85B0-C433646F47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403B7E8-65D1-41DD-BC3F-CCF4D91041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4954" y="1680632"/>
            <a:ext cx="9048750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7704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5D6BF1-F339-4A67-846C-F287B8BD8B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不同方式用户界面的比较</a:t>
            </a:r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068A3D0F-5666-4F9F-99CC-134DD2EDFE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5404908"/>
              </p:ext>
            </p:extLst>
          </p:nvPr>
        </p:nvGraphicFramePr>
        <p:xfrm>
          <a:off x="556591" y="2285631"/>
          <a:ext cx="11078817" cy="413512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531166">
                  <a:extLst>
                    <a:ext uri="{9D8B030D-6E8A-4147-A177-3AD203B41FA5}">
                      <a16:colId xmlns:a16="http://schemas.microsoft.com/office/drawing/2014/main" val="2249019014"/>
                    </a:ext>
                  </a:extLst>
                </a:gridCol>
                <a:gridCol w="4134678">
                  <a:extLst>
                    <a:ext uri="{9D8B030D-6E8A-4147-A177-3AD203B41FA5}">
                      <a16:colId xmlns:a16="http://schemas.microsoft.com/office/drawing/2014/main" val="3398599893"/>
                    </a:ext>
                  </a:extLst>
                </a:gridCol>
                <a:gridCol w="4412973">
                  <a:extLst>
                    <a:ext uri="{9D8B030D-6E8A-4147-A177-3AD203B41FA5}">
                      <a16:colId xmlns:a16="http://schemas.microsoft.com/office/drawing/2014/main" val="220702552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zh-CN" altLang="en-US" dirty="0"/>
                        <a:t>比较项目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静态用户界面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动态定义用户界面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343052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/>
                        <a:t>用户界面标准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采用开发语言定义标准，每种语言和工具各不相同，互不兼容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采用自定义的标准用户界面标准，在不同语言环境下采用统一界面标准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45656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/>
                        <a:t>用户界面配置定义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非常困难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容易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22748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/>
                        <a:t>用户界面定义工具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需要自行设计开发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可以选用第三方标准软件来定义用户界面，例如</a:t>
                      </a:r>
                      <a:endParaRPr lang="en-US" altLang="zh-CN" dirty="0"/>
                    </a:p>
                    <a:p>
                      <a:r>
                        <a:rPr lang="en-US" altLang="zh-CN" dirty="0"/>
                        <a:t>VB</a:t>
                      </a:r>
                      <a:r>
                        <a:rPr lang="zh-CN" altLang="en-US" dirty="0"/>
                        <a:t>，</a:t>
                      </a:r>
                      <a:r>
                        <a:rPr lang="en-US" altLang="zh-CN" dirty="0"/>
                        <a:t>PB,</a:t>
                      </a:r>
                      <a:r>
                        <a:rPr lang="zh-CN" altLang="en-US" dirty="0"/>
                        <a:t>也可以自开发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987726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/>
                        <a:t>开发效率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非常低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高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033126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BUG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很容易存在</a:t>
                      </a:r>
                      <a:r>
                        <a:rPr lang="en-US" altLang="zh-CN" dirty="0"/>
                        <a:t>BUG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BUG</a:t>
                      </a:r>
                      <a:r>
                        <a:rPr lang="zh-CN" altLang="en-US" dirty="0"/>
                        <a:t>很少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22220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/>
                        <a:t>是否支持录频记录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非常困难，需要额外开发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容易，选用标准接口来实现录频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2239426"/>
                  </a:ext>
                </a:extLst>
              </a:tr>
              <a:tr h="185420">
                <a:tc>
                  <a:txBody>
                    <a:bodyPr/>
                    <a:lstStyle/>
                    <a:p>
                      <a:r>
                        <a:rPr lang="zh-CN" altLang="en-US" dirty="0"/>
                        <a:t>界面美观程度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美观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待优化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95023843"/>
                  </a:ext>
                </a:extLst>
              </a:tr>
              <a:tr h="185420">
                <a:tc>
                  <a:txBody>
                    <a:bodyPr/>
                    <a:lstStyle/>
                    <a:p>
                      <a:r>
                        <a:rPr lang="zh-CN" altLang="en-US" dirty="0"/>
                        <a:t>开发成本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高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低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18841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3277945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552F2DC-559A-4598-B6B9-1ACAFFC512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VB</a:t>
            </a:r>
            <a:r>
              <a:rPr lang="zh-CN" altLang="en-US" dirty="0"/>
              <a:t>客户端渲染</a:t>
            </a:r>
            <a:r>
              <a:rPr lang="en-US" altLang="zh-CN" dirty="0"/>
              <a:t>-</a:t>
            </a:r>
            <a:r>
              <a:rPr lang="zh-CN" altLang="en-US" dirty="0"/>
              <a:t>单选按钮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567ABBE-4467-4D19-AA16-CC172C9578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4954" y="1680632"/>
            <a:ext cx="9048750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0996145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895A0CA-E4B3-45F3-B3DE-1D46546B51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VB</a:t>
            </a:r>
            <a:r>
              <a:rPr lang="zh-CN" altLang="en-US" dirty="0"/>
              <a:t>客户端渲染</a:t>
            </a:r>
            <a:r>
              <a:rPr lang="en-US" altLang="zh-CN" dirty="0"/>
              <a:t>-</a:t>
            </a:r>
            <a:r>
              <a:rPr lang="zh-CN" altLang="en-US" dirty="0"/>
              <a:t>复选框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9EAA1C2-38C5-4F29-8C22-54A17B7ED2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4954" y="1680632"/>
            <a:ext cx="9048750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029061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CA488EA-5B15-43D8-9C8B-DC647095D4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VB-</a:t>
            </a:r>
            <a:r>
              <a:rPr lang="en-US" altLang="zh-CN" dirty="0" err="1"/>
              <a:t>WebDW</a:t>
            </a:r>
            <a:r>
              <a:rPr lang="zh-CN" altLang="en-US" dirty="0"/>
              <a:t>的后台服务器调用接口说明</a:t>
            </a:r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53F245EB-C02A-4266-A927-5600A22973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9558580"/>
              </p:ext>
            </p:extLst>
          </p:nvPr>
        </p:nvGraphicFramePr>
        <p:xfrm>
          <a:off x="467896" y="1946884"/>
          <a:ext cx="11190704" cy="470408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663075">
                  <a:extLst>
                    <a:ext uri="{9D8B030D-6E8A-4147-A177-3AD203B41FA5}">
                      <a16:colId xmlns:a16="http://schemas.microsoft.com/office/drawing/2014/main" val="2745131024"/>
                    </a:ext>
                  </a:extLst>
                </a:gridCol>
                <a:gridCol w="4920915">
                  <a:extLst>
                    <a:ext uri="{9D8B030D-6E8A-4147-A177-3AD203B41FA5}">
                      <a16:colId xmlns:a16="http://schemas.microsoft.com/office/drawing/2014/main" val="164982766"/>
                    </a:ext>
                  </a:extLst>
                </a:gridCol>
                <a:gridCol w="4211053">
                  <a:extLst>
                    <a:ext uri="{9D8B030D-6E8A-4147-A177-3AD203B41FA5}">
                      <a16:colId xmlns:a16="http://schemas.microsoft.com/office/drawing/2014/main" val="1518142528"/>
                    </a:ext>
                  </a:extLst>
                </a:gridCol>
                <a:gridCol w="1395661">
                  <a:extLst>
                    <a:ext uri="{9D8B030D-6E8A-4147-A177-3AD203B41FA5}">
                      <a16:colId xmlns:a16="http://schemas.microsoft.com/office/drawing/2014/main" val="221486832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sz="1400" dirty="0"/>
                        <a:t>序号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400" dirty="0"/>
                        <a:t>调用</a:t>
                      </a:r>
                      <a:r>
                        <a:rPr lang="en-US" altLang="zh-CN" sz="1400" dirty="0"/>
                        <a:t>URL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400" dirty="0"/>
                        <a:t>参数说明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400" dirty="0"/>
                        <a:t>备注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39630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1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/</a:t>
                      </a:r>
                      <a:r>
                        <a:rPr lang="en-US" altLang="zh-CN" sz="1400" dirty="0" err="1">
                          <a:latin typeface="+mn-ea"/>
                          <a:ea typeface="+mn-ea"/>
                        </a:rPr>
                        <a:t>webdw</a:t>
                      </a:r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/</a:t>
                      </a:r>
                      <a:r>
                        <a:rPr lang="en-US" altLang="zh-CN" sz="1400" dirty="0" err="1">
                          <a:latin typeface="+mn-ea"/>
                          <a:ea typeface="+mn-ea"/>
                        </a:rPr>
                        <a:t>setdataobject?token</a:t>
                      </a:r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=0&amp;dwname=</a:t>
                      </a:r>
                      <a:r>
                        <a:rPr lang="en-US" altLang="zh-CN" sz="1400" dirty="0" err="1">
                          <a:latin typeface="+mn-ea"/>
                          <a:ea typeface="+mn-ea"/>
                        </a:rPr>
                        <a:t>d_products</a:t>
                      </a:r>
                      <a:endParaRPr lang="zh-CN" altLang="en-US" sz="1400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token: </a:t>
                      </a:r>
                      <a:r>
                        <a:rPr lang="zh-CN" altLang="en-US" sz="1400" dirty="0">
                          <a:latin typeface="+mn-ea"/>
                          <a:ea typeface="+mn-ea"/>
                        </a:rPr>
                        <a:t>用户</a:t>
                      </a:r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token,</a:t>
                      </a:r>
                      <a:r>
                        <a:rPr lang="zh-CN" altLang="en-US" sz="1400" dirty="0">
                          <a:latin typeface="+mn-ea"/>
                          <a:ea typeface="+mn-ea"/>
                        </a:rPr>
                        <a:t>预留未来做权限验证控制，默认为</a:t>
                      </a:r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0</a:t>
                      </a:r>
                    </a:p>
                    <a:p>
                      <a:r>
                        <a:rPr lang="en-US" altLang="zh-CN" sz="1400" dirty="0" err="1">
                          <a:latin typeface="+mn-ea"/>
                          <a:ea typeface="+mn-ea"/>
                        </a:rPr>
                        <a:t>dwname</a:t>
                      </a:r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: </a:t>
                      </a:r>
                      <a:r>
                        <a:rPr lang="zh-CN" altLang="en-US" sz="1400" dirty="0">
                          <a:latin typeface="+mn-ea"/>
                          <a:ea typeface="+mn-ea"/>
                        </a:rPr>
                        <a:t>数据窗口名称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ea"/>
                        <a:ea typeface="+mn-e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474680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2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/</a:t>
                      </a:r>
                      <a:r>
                        <a:rPr lang="en-US" altLang="zh-CN" sz="1400" dirty="0" err="1">
                          <a:latin typeface="+mn-ea"/>
                          <a:ea typeface="+mn-ea"/>
                        </a:rPr>
                        <a:t>webdw</a:t>
                      </a:r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/</a:t>
                      </a:r>
                      <a:r>
                        <a:rPr lang="en-US" altLang="zh-CN" sz="1400" dirty="0" err="1">
                          <a:latin typeface="+mn-ea"/>
                          <a:ea typeface="+mn-ea"/>
                        </a:rPr>
                        <a:t>retrieve?token</a:t>
                      </a:r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=0&amp;dwname=</a:t>
                      </a:r>
                      <a:r>
                        <a:rPr lang="en-US" altLang="zh-CN" sz="1400" dirty="0" err="1">
                          <a:latin typeface="+mn-ea"/>
                          <a:ea typeface="+mn-ea"/>
                        </a:rPr>
                        <a:t>d_products&amp;args</a:t>
                      </a:r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=</a:t>
                      </a:r>
                      <a:endParaRPr lang="zh-CN" altLang="en-US" sz="1400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token:</a:t>
                      </a:r>
                      <a:r>
                        <a:rPr lang="zh-CN" altLang="en-US" sz="1400" dirty="0">
                          <a:latin typeface="+mn-ea"/>
                          <a:ea typeface="+mn-ea"/>
                        </a:rPr>
                        <a:t>默认为</a:t>
                      </a:r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0 </a:t>
                      </a:r>
                      <a:r>
                        <a:rPr lang="en-US" altLang="zh-CN" sz="1400" dirty="0" err="1">
                          <a:latin typeface="+mn-ea"/>
                          <a:ea typeface="+mn-ea"/>
                        </a:rPr>
                        <a:t>dwname</a:t>
                      </a:r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:</a:t>
                      </a:r>
                      <a:r>
                        <a:rPr lang="zh-CN" altLang="en-US" sz="1400" dirty="0">
                          <a:latin typeface="+mn-ea"/>
                          <a:ea typeface="+mn-ea"/>
                        </a:rPr>
                        <a:t>数据窗口名称</a:t>
                      </a:r>
                      <a:endParaRPr lang="en-US" altLang="zh-CN" sz="1400" dirty="0">
                        <a:latin typeface="+mn-ea"/>
                        <a:ea typeface="+mn-ea"/>
                      </a:endParaRPr>
                    </a:p>
                    <a:p>
                      <a:r>
                        <a:rPr lang="en-US" altLang="zh-CN" sz="1400" dirty="0" err="1">
                          <a:latin typeface="+mn-ea"/>
                          <a:ea typeface="+mn-ea"/>
                        </a:rPr>
                        <a:t>args</a:t>
                      </a:r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:</a:t>
                      </a:r>
                      <a:r>
                        <a:rPr lang="zh-CN" altLang="en-US" sz="1400" dirty="0">
                          <a:latin typeface="+mn-ea"/>
                          <a:ea typeface="+mn-ea"/>
                        </a:rPr>
                        <a:t>数据窗口的查询参数，</a:t>
                      </a:r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json</a:t>
                      </a:r>
                      <a:r>
                        <a:rPr lang="zh-CN" altLang="en-US" sz="1400" dirty="0">
                          <a:latin typeface="+mn-ea"/>
                          <a:ea typeface="+mn-ea"/>
                        </a:rPr>
                        <a:t>字符串，待扩展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400" dirty="0">
                          <a:latin typeface="+mn-ea"/>
                          <a:ea typeface="+mn-ea"/>
                        </a:rPr>
                        <a:t>查询参数待修改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52493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3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/</a:t>
                      </a:r>
                      <a:r>
                        <a:rPr lang="en-US" altLang="zh-CN" sz="1400" dirty="0" err="1">
                          <a:latin typeface="+mn-ea"/>
                          <a:ea typeface="+mn-ea"/>
                        </a:rPr>
                        <a:t>webdw</a:t>
                      </a:r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/</a:t>
                      </a:r>
                      <a:r>
                        <a:rPr lang="en-US" altLang="zh-CN" sz="1400" dirty="0" err="1">
                          <a:latin typeface="+mn-ea"/>
                          <a:ea typeface="+mn-ea"/>
                        </a:rPr>
                        <a:t>insertrow?token</a:t>
                      </a:r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=0&amp;uuid=1234567890</a:t>
                      </a:r>
                      <a:endParaRPr lang="zh-CN" altLang="en-US" sz="1400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token:</a:t>
                      </a:r>
                      <a:r>
                        <a:rPr lang="zh-CN" altLang="en-US" sz="1400" dirty="0">
                          <a:latin typeface="+mn-ea"/>
                          <a:ea typeface="+mn-ea"/>
                        </a:rPr>
                        <a:t>默认为</a:t>
                      </a:r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0</a:t>
                      </a:r>
                    </a:p>
                    <a:p>
                      <a:r>
                        <a:rPr lang="en-US" altLang="zh-CN" sz="1400" dirty="0" err="1">
                          <a:latin typeface="+mn-ea"/>
                          <a:ea typeface="+mn-ea"/>
                        </a:rPr>
                        <a:t>uuid</a:t>
                      </a:r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:</a:t>
                      </a:r>
                      <a:r>
                        <a:rPr lang="zh-CN" altLang="en-US" sz="1400" dirty="0">
                          <a:latin typeface="+mn-ea"/>
                          <a:ea typeface="+mn-ea"/>
                        </a:rPr>
                        <a:t>数据检索成功以后，后台服务器设定的</a:t>
                      </a:r>
                      <a:r>
                        <a:rPr lang="en-US" altLang="zh-CN" sz="1400" dirty="0" err="1">
                          <a:latin typeface="+mn-ea"/>
                          <a:ea typeface="+mn-ea"/>
                        </a:rPr>
                        <a:t>uuid</a:t>
                      </a:r>
                      <a:r>
                        <a:rPr lang="zh-CN" altLang="en-US" sz="1400" dirty="0">
                          <a:latin typeface="+mn-ea"/>
                          <a:ea typeface="+mn-ea"/>
                        </a:rPr>
                        <a:t>，映射到内存中进行数据管理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400" dirty="0">
                          <a:latin typeface="+mn-ea"/>
                          <a:ea typeface="+mn-ea"/>
                        </a:rPr>
                        <a:t>插入行时不更新数据库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56163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4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/</a:t>
                      </a:r>
                      <a:r>
                        <a:rPr lang="en-US" altLang="zh-CN" sz="1400" dirty="0" err="1">
                          <a:latin typeface="+mn-ea"/>
                          <a:ea typeface="+mn-ea"/>
                        </a:rPr>
                        <a:t>webdw</a:t>
                      </a:r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/</a:t>
                      </a:r>
                      <a:r>
                        <a:rPr lang="en-US" altLang="zh-CN" sz="1400" dirty="0" err="1">
                          <a:latin typeface="+mn-ea"/>
                          <a:ea typeface="+mn-ea"/>
                        </a:rPr>
                        <a:t>deleterow?token</a:t>
                      </a:r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=0&amp;uuid=12345678&amp;rowid=1;</a:t>
                      </a:r>
                      <a:endParaRPr lang="zh-CN" altLang="en-US" sz="1400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token:</a:t>
                      </a:r>
                      <a:r>
                        <a:rPr lang="zh-CN" altLang="en-US" sz="1400" dirty="0">
                          <a:latin typeface="+mn-ea"/>
                          <a:ea typeface="+mn-ea"/>
                        </a:rPr>
                        <a:t>默认为</a:t>
                      </a:r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0</a:t>
                      </a:r>
                    </a:p>
                    <a:p>
                      <a:r>
                        <a:rPr lang="en-US" altLang="zh-CN" sz="1400" dirty="0" err="1">
                          <a:latin typeface="+mn-ea"/>
                          <a:ea typeface="+mn-ea"/>
                        </a:rPr>
                        <a:t>uuid</a:t>
                      </a:r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:</a:t>
                      </a:r>
                      <a:r>
                        <a:rPr lang="zh-CN" altLang="en-US" sz="1400" dirty="0">
                          <a:latin typeface="+mn-ea"/>
                          <a:ea typeface="+mn-ea"/>
                        </a:rPr>
                        <a:t>数据窗口后台实例的唯一标识</a:t>
                      </a:r>
                      <a:endParaRPr lang="en-US" altLang="zh-CN" sz="1400" dirty="0">
                        <a:latin typeface="+mn-ea"/>
                        <a:ea typeface="+mn-ea"/>
                      </a:endParaRPr>
                    </a:p>
                    <a:p>
                      <a:r>
                        <a:rPr lang="en-US" altLang="zh-CN" sz="1400" dirty="0" err="1">
                          <a:latin typeface="+mn-ea"/>
                          <a:ea typeface="+mn-ea"/>
                        </a:rPr>
                        <a:t>rowid</a:t>
                      </a:r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:</a:t>
                      </a:r>
                      <a:r>
                        <a:rPr lang="zh-CN" altLang="en-US" sz="1400" dirty="0">
                          <a:latin typeface="+mn-ea"/>
                          <a:ea typeface="+mn-ea"/>
                        </a:rPr>
                        <a:t>要删除的行号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400" dirty="0">
                          <a:latin typeface="+mn-ea"/>
                          <a:ea typeface="+mn-ea"/>
                        </a:rPr>
                        <a:t>删除以后直接刷新数据库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29906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5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/</a:t>
                      </a:r>
                      <a:r>
                        <a:rPr lang="en-US" altLang="zh-CN" sz="1400" dirty="0" err="1">
                          <a:latin typeface="+mn-ea"/>
                          <a:ea typeface="+mn-ea"/>
                        </a:rPr>
                        <a:t>webdw</a:t>
                      </a:r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/</a:t>
                      </a:r>
                      <a:r>
                        <a:rPr lang="en-US" altLang="zh-CN" sz="1400" dirty="0" err="1">
                          <a:latin typeface="+mn-ea"/>
                          <a:ea typeface="+mn-ea"/>
                        </a:rPr>
                        <a:t>update?token</a:t>
                      </a:r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=0&amp;uuid=12345678</a:t>
                      </a:r>
                      <a:endParaRPr lang="zh-CN" altLang="en-US" sz="1400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token:</a:t>
                      </a:r>
                      <a:r>
                        <a:rPr lang="zh-CN" altLang="en-US" sz="1400" dirty="0">
                          <a:latin typeface="+mn-ea"/>
                          <a:ea typeface="+mn-ea"/>
                        </a:rPr>
                        <a:t>默认为</a:t>
                      </a:r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0</a:t>
                      </a:r>
                    </a:p>
                    <a:p>
                      <a:r>
                        <a:rPr lang="en-US" altLang="zh-CN" sz="1400" dirty="0" err="1">
                          <a:latin typeface="+mn-ea"/>
                          <a:ea typeface="+mn-ea"/>
                        </a:rPr>
                        <a:t>uuid</a:t>
                      </a:r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:</a:t>
                      </a:r>
                      <a:r>
                        <a:rPr lang="zh-CN" altLang="en-US" sz="1400" dirty="0">
                          <a:latin typeface="+mn-ea"/>
                          <a:ea typeface="+mn-ea"/>
                        </a:rPr>
                        <a:t>数据窗口后台实例的唯一标识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400" dirty="0">
                          <a:latin typeface="+mn-ea"/>
                          <a:ea typeface="+mn-ea"/>
                        </a:rPr>
                        <a:t>更新数据窗口内容到数据库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058294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6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/</a:t>
                      </a:r>
                      <a:r>
                        <a:rPr lang="en-US" altLang="zh-CN" sz="1400" dirty="0" err="1">
                          <a:latin typeface="+mn-ea"/>
                          <a:ea typeface="+mn-ea"/>
                        </a:rPr>
                        <a:t>webdw</a:t>
                      </a:r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/</a:t>
                      </a:r>
                      <a:r>
                        <a:rPr lang="en-US" altLang="zh-CN" sz="1400" dirty="0" err="1">
                          <a:latin typeface="+mn-ea"/>
                          <a:ea typeface="+mn-ea"/>
                        </a:rPr>
                        <a:t>setitem?uuid</a:t>
                      </a:r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=0&amp;rowid=1&amp;colid=1&amp;data=</a:t>
                      </a:r>
                      <a:r>
                        <a:rPr lang="en-US" altLang="zh-CN" sz="1400" dirty="0" err="1">
                          <a:latin typeface="+mn-ea"/>
                          <a:ea typeface="+mn-ea"/>
                        </a:rPr>
                        <a:t>abcdefg</a:t>
                      </a:r>
                      <a:endParaRPr lang="zh-CN" altLang="en-US" sz="1400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token:</a:t>
                      </a:r>
                      <a:r>
                        <a:rPr lang="zh-CN" altLang="en-US" sz="1400" dirty="0">
                          <a:latin typeface="+mn-ea"/>
                          <a:ea typeface="+mn-ea"/>
                        </a:rPr>
                        <a:t>默认为</a:t>
                      </a:r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0; </a:t>
                      </a:r>
                      <a:r>
                        <a:rPr lang="en-US" altLang="zh-CN" sz="1400" dirty="0" err="1">
                          <a:latin typeface="+mn-ea"/>
                          <a:ea typeface="+mn-ea"/>
                        </a:rPr>
                        <a:t>uuid</a:t>
                      </a:r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: </a:t>
                      </a:r>
                      <a:r>
                        <a:rPr lang="zh-CN" altLang="en-US" sz="1400" dirty="0">
                          <a:latin typeface="+mn-ea"/>
                          <a:ea typeface="+mn-ea"/>
                        </a:rPr>
                        <a:t>数据窗口后台唯一标识</a:t>
                      </a:r>
                      <a:endParaRPr lang="en-US" altLang="zh-CN" sz="1400" dirty="0">
                        <a:latin typeface="+mn-ea"/>
                        <a:ea typeface="+mn-ea"/>
                      </a:endParaRPr>
                    </a:p>
                    <a:p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rowed:</a:t>
                      </a:r>
                      <a:r>
                        <a:rPr lang="zh-CN" altLang="en-US" sz="1400" dirty="0">
                          <a:latin typeface="+mn-ea"/>
                          <a:ea typeface="+mn-ea"/>
                        </a:rPr>
                        <a:t>数据窗口行号 </a:t>
                      </a:r>
                      <a:r>
                        <a:rPr lang="en-US" altLang="zh-CN" sz="1400" dirty="0" err="1">
                          <a:latin typeface="+mn-ea"/>
                          <a:ea typeface="+mn-ea"/>
                        </a:rPr>
                        <a:t>colid</a:t>
                      </a:r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 :</a:t>
                      </a:r>
                      <a:r>
                        <a:rPr lang="zh-CN" altLang="en-US" sz="1400" dirty="0">
                          <a:latin typeface="+mn-ea"/>
                          <a:ea typeface="+mn-ea"/>
                        </a:rPr>
                        <a:t>数据窗口列号</a:t>
                      </a:r>
                      <a:endParaRPr lang="en-US" altLang="zh-CN" sz="1400" dirty="0">
                        <a:latin typeface="+mn-ea"/>
                        <a:ea typeface="+mn-ea"/>
                      </a:endParaRPr>
                    </a:p>
                    <a:p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data: </a:t>
                      </a:r>
                      <a:r>
                        <a:rPr lang="zh-CN" altLang="en-US" sz="1400" dirty="0">
                          <a:latin typeface="+mn-ea"/>
                          <a:ea typeface="+mn-ea"/>
                        </a:rPr>
                        <a:t>要设置的数据窗口值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400" dirty="0">
                          <a:latin typeface="+mn-ea"/>
                          <a:ea typeface="+mn-ea"/>
                        </a:rPr>
                        <a:t>只更新内存，不更新数据库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63309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7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66107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65745987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7FC5831-2771-469C-B58B-C734ECB2A4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VB-</a:t>
            </a:r>
            <a:r>
              <a:rPr lang="en-US" altLang="zh-CN" dirty="0" err="1"/>
              <a:t>WebDW</a:t>
            </a:r>
            <a:r>
              <a:rPr lang="zh-CN" altLang="en-US" dirty="0"/>
              <a:t>后台接口调用序列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2FAAF26C-EECE-4C0D-8F1A-E0174BA2CF25}"/>
              </a:ext>
            </a:extLst>
          </p:cNvPr>
          <p:cNvSpPr/>
          <p:nvPr/>
        </p:nvSpPr>
        <p:spPr>
          <a:xfrm>
            <a:off x="5089358" y="3564353"/>
            <a:ext cx="1864895" cy="589547"/>
          </a:xfrm>
          <a:prstGeom prst="roundRect">
            <a:avLst/>
          </a:prstGeom>
          <a:solidFill>
            <a:srgbClr val="00B05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err="1"/>
              <a:t>DW_Retrieve</a:t>
            </a:r>
            <a:endParaRPr lang="zh-CN" altLang="en-US" sz="1600" dirty="0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2DF9CA5F-0BAC-4D4D-BE7B-47FD09ECF675}"/>
              </a:ext>
            </a:extLst>
          </p:cNvPr>
          <p:cNvSpPr/>
          <p:nvPr/>
        </p:nvSpPr>
        <p:spPr>
          <a:xfrm>
            <a:off x="2935705" y="4617899"/>
            <a:ext cx="1864895" cy="589547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err="1"/>
              <a:t>DW_InsertRow</a:t>
            </a:r>
            <a:endParaRPr lang="zh-CN" altLang="en-US" sz="1600" dirty="0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B6579474-7EFA-415E-8C61-A8F2AD5483E9}"/>
              </a:ext>
            </a:extLst>
          </p:cNvPr>
          <p:cNvSpPr/>
          <p:nvPr/>
        </p:nvSpPr>
        <p:spPr>
          <a:xfrm>
            <a:off x="5100386" y="4617897"/>
            <a:ext cx="1864895" cy="589547"/>
          </a:xfrm>
          <a:prstGeom prst="roundRect">
            <a:avLst/>
          </a:prstGeom>
          <a:solidFill>
            <a:srgbClr val="00B05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err="1"/>
              <a:t>DW_SetItem</a:t>
            </a:r>
            <a:endParaRPr lang="zh-CN" altLang="en-US" sz="1600" dirty="0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45A3A463-1BD6-4A1D-A9C8-90659FE51461}"/>
              </a:ext>
            </a:extLst>
          </p:cNvPr>
          <p:cNvSpPr/>
          <p:nvPr/>
        </p:nvSpPr>
        <p:spPr>
          <a:xfrm>
            <a:off x="7303169" y="4617898"/>
            <a:ext cx="1864895" cy="589547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err="1"/>
              <a:t>DW_DeteleRow</a:t>
            </a:r>
            <a:endParaRPr lang="zh-CN" altLang="en-US" sz="1600" dirty="0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C802BB1B-4C55-43B8-9DCB-E6500A679125}"/>
              </a:ext>
            </a:extLst>
          </p:cNvPr>
          <p:cNvSpPr/>
          <p:nvPr/>
        </p:nvSpPr>
        <p:spPr>
          <a:xfrm>
            <a:off x="4026568" y="5865172"/>
            <a:ext cx="1864895" cy="589547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err="1"/>
              <a:t>DW_Update</a:t>
            </a:r>
            <a:endParaRPr lang="zh-CN" altLang="en-US" sz="1600" dirty="0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284DF4F7-3B42-4B65-BB42-7F4FD2DF42C6}"/>
              </a:ext>
            </a:extLst>
          </p:cNvPr>
          <p:cNvSpPr/>
          <p:nvPr/>
        </p:nvSpPr>
        <p:spPr>
          <a:xfrm>
            <a:off x="5089357" y="2510809"/>
            <a:ext cx="1864895" cy="589547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err="1"/>
              <a:t>DW_SetDataObject</a:t>
            </a:r>
            <a:endParaRPr lang="zh-CN" altLang="en-US" sz="1200" dirty="0"/>
          </a:p>
        </p:txBody>
      </p:sp>
      <p:cxnSp>
        <p:nvCxnSpPr>
          <p:cNvPr id="11" name="连接符: 肘形 10">
            <a:extLst>
              <a:ext uri="{FF2B5EF4-FFF2-40B4-BE49-F238E27FC236}">
                <a16:creationId xmlns:a16="http://schemas.microsoft.com/office/drawing/2014/main" id="{8A3BDAA1-2468-4FD8-8F02-B81831FAED90}"/>
              </a:ext>
            </a:extLst>
          </p:cNvPr>
          <p:cNvCxnSpPr>
            <a:stCxn id="9" idx="2"/>
            <a:endCxn id="4" idx="0"/>
          </p:cNvCxnSpPr>
          <p:nvPr/>
        </p:nvCxnSpPr>
        <p:spPr>
          <a:xfrm rot="16200000" flipH="1">
            <a:off x="5789807" y="3332353"/>
            <a:ext cx="463997" cy="1"/>
          </a:xfrm>
          <a:prstGeom prst="bentConnector3">
            <a:avLst/>
          </a:prstGeom>
          <a:ln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连接符: 肘形 12">
            <a:extLst>
              <a:ext uri="{FF2B5EF4-FFF2-40B4-BE49-F238E27FC236}">
                <a16:creationId xmlns:a16="http://schemas.microsoft.com/office/drawing/2014/main" id="{B42EF487-658F-402F-9789-B620AE4CFBB4}"/>
              </a:ext>
            </a:extLst>
          </p:cNvPr>
          <p:cNvCxnSpPr>
            <a:stCxn id="4" idx="2"/>
            <a:endCxn id="5" idx="0"/>
          </p:cNvCxnSpPr>
          <p:nvPr/>
        </p:nvCxnSpPr>
        <p:spPr>
          <a:xfrm rot="5400000">
            <a:off x="4712981" y="3309073"/>
            <a:ext cx="463999" cy="2153653"/>
          </a:xfrm>
          <a:prstGeom prst="bentConnector3">
            <a:avLst/>
          </a:prstGeom>
          <a:ln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连接符: 肘形 14">
            <a:extLst>
              <a:ext uri="{FF2B5EF4-FFF2-40B4-BE49-F238E27FC236}">
                <a16:creationId xmlns:a16="http://schemas.microsoft.com/office/drawing/2014/main" id="{E68DB0AD-9FEC-4EF9-8B08-01BAD29A32EA}"/>
              </a:ext>
            </a:extLst>
          </p:cNvPr>
          <p:cNvCxnSpPr>
            <a:stCxn id="4" idx="2"/>
            <a:endCxn id="6" idx="0"/>
          </p:cNvCxnSpPr>
          <p:nvPr/>
        </p:nvCxnSpPr>
        <p:spPr>
          <a:xfrm rot="16200000" flipH="1">
            <a:off x="5795322" y="4380384"/>
            <a:ext cx="463997" cy="11028"/>
          </a:xfrm>
          <a:prstGeom prst="bentConnector3">
            <a:avLst/>
          </a:prstGeom>
          <a:ln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连接符: 肘形 16">
            <a:extLst>
              <a:ext uri="{FF2B5EF4-FFF2-40B4-BE49-F238E27FC236}">
                <a16:creationId xmlns:a16="http://schemas.microsoft.com/office/drawing/2014/main" id="{66AE8702-A4FC-431A-BF55-7545F2EAF879}"/>
              </a:ext>
            </a:extLst>
          </p:cNvPr>
          <p:cNvCxnSpPr>
            <a:stCxn id="4" idx="2"/>
            <a:endCxn id="7" idx="0"/>
          </p:cNvCxnSpPr>
          <p:nvPr/>
        </p:nvCxnSpPr>
        <p:spPr>
          <a:xfrm rot="16200000" flipH="1">
            <a:off x="6896712" y="3278993"/>
            <a:ext cx="463998" cy="2213811"/>
          </a:xfrm>
          <a:prstGeom prst="bentConnector3">
            <a:avLst/>
          </a:prstGeom>
          <a:ln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连接符: 肘形 18">
            <a:extLst>
              <a:ext uri="{FF2B5EF4-FFF2-40B4-BE49-F238E27FC236}">
                <a16:creationId xmlns:a16="http://schemas.microsoft.com/office/drawing/2014/main" id="{CD256D51-7C13-48E4-A492-F4BA35AA2549}"/>
              </a:ext>
            </a:extLst>
          </p:cNvPr>
          <p:cNvCxnSpPr>
            <a:stCxn id="5" idx="2"/>
            <a:endCxn id="8" idx="0"/>
          </p:cNvCxnSpPr>
          <p:nvPr/>
        </p:nvCxnSpPr>
        <p:spPr>
          <a:xfrm rot="16200000" flipH="1">
            <a:off x="4084721" y="4990877"/>
            <a:ext cx="657726" cy="1090863"/>
          </a:xfrm>
          <a:prstGeom prst="bentConnector3">
            <a:avLst/>
          </a:prstGeom>
          <a:ln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连接符: 肘形 20">
            <a:extLst>
              <a:ext uri="{FF2B5EF4-FFF2-40B4-BE49-F238E27FC236}">
                <a16:creationId xmlns:a16="http://schemas.microsoft.com/office/drawing/2014/main" id="{C1AD2C2D-A622-4838-A9D0-7D446EE690B1}"/>
              </a:ext>
            </a:extLst>
          </p:cNvPr>
          <p:cNvCxnSpPr>
            <a:stCxn id="6" idx="2"/>
            <a:endCxn id="8" idx="0"/>
          </p:cNvCxnSpPr>
          <p:nvPr/>
        </p:nvCxnSpPr>
        <p:spPr>
          <a:xfrm rot="5400000">
            <a:off x="5167061" y="4999399"/>
            <a:ext cx="657728" cy="1073818"/>
          </a:xfrm>
          <a:prstGeom prst="bentConnector3">
            <a:avLst/>
          </a:prstGeom>
          <a:ln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16778954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E3416B4-4ADF-439D-A61F-646058B632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VB</a:t>
            </a:r>
            <a:r>
              <a:rPr lang="zh-CN" altLang="en-US" dirty="0"/>
              <a:t>客户端尚未完成的工作（</a:t>
            </a:r>
            <a:r>
              <a:rPr lang="en-US" altLang="zh-CN" dirty="0"/>
              <a:t>2019-10-13</a:t>
            </a:r>
            <a:r>
              <a:rPr lang="zh-CN" altLang="en-US" dirty="0"/>
              <a:t>）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53955BE-F0AB-4615-8575-B8730108C0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文本框的事件监听修改刷新</a:t>
            </a:r>
            <a:endParaRPr lang="en-US" altLang="zh-CN" dirty="0"/>
          </a:p>
          <a:p>
            <a:r>
              <a:rPr lang="zh-CN" altLang="en-US" dirty="0"/>
              <a:t>下拉框的事件监听</a:t>
            </a:r>
            <a:endParaRPr lang="en-US" altLang="zh-CN" dirty="0"/>
          </a:p>
          <a:p>
            <a:r>
              <a:rPr lang="zh-CN" altLang="en-US" dirty="0"/>
              <a:t>单选按钮的事件监听</a:t>
            </a:r>
            <a:endParaRPr lang="en-US" altLang="zh-CN" dirty="0"/>
          </a:p>
          <a:p>
            <a:r>
              <a:rPr lang="zh-CN" altLang="en-US" dirty="0"/>
              <a:t>复选按钮的事件监听</a:t>
            </a:r>
            <a:endParaRPr lang="en-US" altLang="zh-CN" dirty="0"/>
          </a:p>
          <a:p>
            <a:r>
              <a:rPr lang="zh-CN" altLang="en-US" dirty="0"/>
              <a:t>其他界面增强渲染，字体，配色等</a:t>
            </a:r>
            <a:endParaRPr lang="en-US" altLang="zh-CN" dirty="0"/>
          </a:p>
          <a:p>
            <a:r>
              <a:rPr lang="zh-CN" altLang="en-US" dirty="0"/>
              <a:t>其他界面元素增强</a:t>
            </a:r>
          </a:p>
        </p:txBody>
      </p:sp>
    </p:spTree>
    <p:extLst>
      <p:ext uri="{BB962C8B-B14F-4D97-AF65-F5344CB8AC3E}">
        <p14:creationId xmlns:p14="http://schemas.microsoft.com/office/powerpoint/2010/main" val="3333578243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211D125-F870-4B94-9946-695E6290AD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目录</a:t>
            </a:r>
          </a:p>
        </p:txBody>
      </p:sp>
      <p:sp>
        <p:nvSpPr>
          <p:cNvPr id="6" name="箭头: 五边形 5">
            <a:extLst>
              <a:ext uri="{FF2B5EF4-FFF2-40B4-BE49-F238E27FC236}">
                <a16:creationId xmlns:a16="http://schemas.microsoft.com/office/drawing/2014/main" id="{3387E899-878E-4BED-A4A8-D83B971A76BF}"/>
              </a:ext>
            </a:extLst>
          </p:cNvPr>
          <p:cNvSpPr/>
          <p:nvPr/>
        </p:nvSpPr>
        <p:spPr>
          <a:xfrm>
            <a:off x="5247860" y="3092780"/>
            <a:ext cx="4823791" cy="377772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dirty="0"/>
              <a:t>浏览器上动态界面绘制的技术讨论</a:t>
            </a:r>
          </a:p>
        </p:txBody>
      </p:sp>
      <p:sp>
        <p:nvSpPr>
          <p:cNvPr id="7" name="箭头: 五边形 6">
            <a:extLst>
              <a:ext uri="{FF2B5EF4-FFF2-40B4-BE49-F238E27FC236}">
                <a16:creationId xmlns:a16="http://schemas.microsoft.com/office/drawing/2014/main" id="{B7466BCD-0621-4940-8D48-1CFE2B04DE13}"/>
              </a:ext>
            </a:extLst>
          </p:cNvPr>
          <p:cNvSpPr/>
          <p:nvPr/>
        </p:nvSpPr>
        <p:spPr>
          <a:xfrm>
            <a:off x="5247857" y="3557361"/>
            <a:ext cx="4823791" cy="377772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/>
              <a:t>WebDW</a:t>
            </a:r>
            <a:r>
              <a:rPr lang="zh-CN" altLang="en-US" sz="2000" dirty="0"/>
              <a:t>的技术架构说明</a:t>
            </a:r>
          </a:p>
        </p:txBody>
      </p:sp>
      <p:sp>
        <p:nvSpPr>
          <p:cNvPr id="9" name="箭头: 五边形 8">
            <a:extLst>
              <a:ext uri="{FF2B5EF4-FFF2-40B4-BE49-F238E27FC236}">
                <a16:creationId xmlns:a16="http://schemas.microsoft.com/office/drawing/2014/main" id="{6EE71305-92FE-40AC-95D6-311BE2493003}"/>
              </a:ext>
            </a:extLst>
          </p:cNvPr>
          <p:cNvSpPr/>
          <p:nvPr/>
        </p:nvSpPr>
        <p:spPr>
          <a:xfrm>
            <a:off x="5247856" y="4069083"/>
            <a:ext cx="4823791" cy="377772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 err="1"/>
              <a:t>WebDW</a:t>
            </a:r>
            <a:r>
              <a:rPr lang="en-US" altLang="zh-CN" sz="2000" dirty="0"/>
              <a:t> VC</a:t>
            </a:r>
            <a:r>
              <a:rPr lang="zh-CN" altLang="en-US" sz="2000" dirty="0"/>
              <a:t>客户端的的设计实现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DC80E9D3-7A74-44D2-AC48-D203522D7E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825" y="2398643"/>
            <a:ext cx="4098386" cy="4373217"/>
          </a:xfrm>
          <a:prstGeom prst="rect">
            <a:avLst/>
          </a:prstGeom>
        </p:spPr>
      </p:pic>
      <p:sp>
        <p:nvSpPr>
          <p:cNvPr id="16" name="箭头: 五边形 15">
            <a:extLst>
              <a:ext uri="{FF2B5EF4-FFF2-40B4-BE49-F238E27FC236}">
                <a16:creationId xmlns:a16="http://schemas.microsoft.com/office/drawing/2014/main" id="{943FBED8-F421-4979-A34E-64AF6F7F4917}"/>
              </a:ext>
            </a:extLst>
          </p:cNvPr>
          <p:cNvSpPr/>
          <p:nvPr/>
        </p:nvSpPr>
        <p:spPr>
          <a:xfrm>
            <a:off x="5824325" y="4523111"/>
            <a:ext cx="4823791" cy="284339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/>
              <a:t>VC</a:t>
            </a:r>
            <a:r>
              <a:rPr lang="zh-CN" altLang="en-US" dirty="0"/>
              <a:t>客户端的总体</a:t>
            </a:r>
            <a:r>
              <a:rPr lang="en-US" altLang="zh-CN" dirty="0"/>
              <a:t>IPO</a:t>
            </a:r>
            <a:endParaRPr lang="zh-CN" altLang="en-US" dirty="0"/>
          </a:p>
        </p:txBody>
      </p:sp>
      <p:sp>
        <p:nvSpPr>
          <p:cNvPr id="17" name="箭头: 五边形 16">
            <a:extLst>
              <a:ext uri="{FF2B5EF4-FFF2-40B4-BE49-F238E27FC236}">
                <a16:creationId xmlns:a16="http://schemas.microsoft.com/office/drawing/2014/main" id="{4235650D-5454-40A4-97A6-ADA649E86BCE}"/>
              </a:ext>
            </a:extLst>
          </p:cNvPr>
          <p:cNvSpPr/>
          <p:nvPr/>
        </p:nvSpPr>
        <p:spPr>
          <a:xfrm>
            <a:off x="5824322" y="4904846"/>
            <a:ext cx="4823791" cy="284339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/>
              <a:t>VC</a:t>
            </a:r>
            <a:r>
              <a:rPr lang="zh-CN" altLang="en-US" dirty="0"/>
              <a:t>客户端的技术选型</a:t>
            </a:r>
          </a:p>
        </p:txBody>
      </p:sp>
      <p:sp>
        <p:nvSpPr>
          <p:cNvPr id="18" name="箭头: 五边形 17">
            <a:extLst>
              <a:ext uri="{FF2B5EF4-FFF2-40B4-BE49-F238E27FC236}">
                <a16:creationId xmlns:a16="http://schemas.microsoft.com/office/drawing/2014/main" id="{E288B6CD-A900-4896-BD20-4AF20E8800FE}"/>
              </a:ext>
            </a:extLst>
          </p:cNvPr>
          <p:cNvSpPr/>
          <p:nvPr/>
        </p:nvSpPr>
        <p:spPr>
          <a:xfrm>
            <a:off x="5824321" y="5310103"/>
            <a:ext cx="4823791" cy="284339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/>
              <a:t>VC</a:t>
            </a:r>
            <a:r>
              <a:rPr lang="zh-CN" altLang="en-US" dirty="0"/>
              <a:t>客户端具体实现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1216983C-426E-4B9F-AE60-4D90921432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41925"/>
            <a:ext cx="2953459" cy="2953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543350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32EA76D-D375-4EA7-BADB-3BB31CBB19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VC</a:t>
            </a:r>
            <a:r>
              <a:rPr lang="zh-CN" altLang="en-US" dirty="0"/>
              <a:t>界面绘图总体</a:t>
            </a:r>
            <a:r>
              <a:rPr lang="en-US" altLang="zh-CN" dirty="0"/>
              <a:t>IPO</a:t>
            </a:r>
            <a:endParaRPr lang="zh-CN" altLang="en-US" dirty="0"/>
          </a:p>
        </p:txBody>
      </p:sp>
      <p:sp>
        <p:nvSpPr>
          <p:cNvPr id="4" name="流程图: 多文档 3">
            <a:extLst>
              <a:ext uri="{FF2B5EF4-FFF2-40B4-BE49-F238E27FC236}">
                <a16:creationId xmlns:a16="http://schemas.microsoft.com/office/drawing/2014/main" id="{191ED3E2-1B72-4DA8-B706-0574F371D63C}"/>
              </a:ext>
            </a:extLst>
          </p:cNvPr>
          <p:cNvSpPr/>
          <p:nvPr/>
        </p:nvSpPr>
        <p:spPr>
          <a:xfrm>
            <a:off x="1417983" y="3193774"/>
            <a:ext cx="1696278" cy="901148"/>
          </a:xfrm>
          <a:prstGeom prst="flowChartMultidocumen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界面元素定义模型</a:t>
            </a:r>
          </a:p>
        </p:txBody>
      </p:sp>
      <p:sp>
        <p:nvSpPr>
          <p:cNvPr id="5" name="流程图: 可选过程 4">
            <a:extLst>
              <a:ext uri="{FF2B5EF4-FFF2-40B4-BE49-F238E27FC236}">
                <a16:creationId xmlns:a16="http://schemas.microsoft.com/office/drawing/2014/main" id="{D0AEE95E-39F9-42D4-91D9-C08FFAF34BFC}"/>
              </a:ext>
            </a:extLst>
          </p:cNvPr>
          <p:cNvSpPr/>
          <p:nvPr/>
        </p:nvSpPr>
        <p:spPr>
          <a:xfrm>
            <a:off x="4028661" y="2928178"/>
            <a:ext cx="2279374" cy="1431235"/>
          </a:xfrm>
          <a:prstGeom prst="flowChartAlternateProces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VC</a:t>
            </a:r>
            <a:r>
              <a:rPr lang="zh-CN" altLang="en-US" dirty="0"/>
              <a:t>动态界面渲染</a:t>
            </a:r>
          </a:p>
        </p:txBody>
      </p:sp>
      <p:sp>
        <p:nvSpPr>
          <p:cNvPr id="6" name="流程图: 过程 5">
            <a:extLst>
              <a:ext uri="{FF2B5EF4-FFF2-40B4-BE49-F238E27FC236}">
                <a16:creationId xmlns:a16="http://schemas.microsoft.com/office/drawing/2014/main" id="{86EBA51F-CF10-4A3E-A4E2-10F91606D083}"/>
              </a:ext>
            </a:extLst>
          </p:cNvPr>
          <p:cNvSpPr/>
          <p:nvPr/>
        </p:nvSpPr>
        <p:spPr>
          <a:xfrm>
            <a:off x="7222435" y="2451653"/>
            <a:ext cx="4002155" cy="2941982"/>
          </a:xfrm>
          <a:prstGeom prst="flowChartProcess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7" name="连接符: 肘形 6">
            <a:extLst>
              <a:ext uri="{FF2B5EF4-FFF2-40B4-BE49-F238E27FC236}">
                <a16:creationId xmlns:a16="http://schemas.microsoft.com/office/drawing/2014/main" id="{B9C302AE-9817-48FC-BBD1-A942A755981E}"/>
              </a:ext>
            </a:extLst>
          </p:cNvPr>
          <p:cNvCxnSpPr>
            <a:stCxn id="4" idx="3"/>
            <a:endCxn id="5" idx="1"/>
          </p:cNvCxnSpPr>
          <p:nvPr/>
        </p:nvCxnSpPr>
        <p:spPr>
          <a:xfrm flipV="1">
            <a:off x="3114261" y="3643796"/>
            <a:ext cx="914400" cy="552"/>
          </a:xfrm>
          <a:prstGeom prst="bentConnector3">
            <a:avLst/>
          </a:prstGeom>
          <a:ln w="381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连接符: 肘形 7">
            <a:extLst>
              <a:ext uri="{FF2B5EF4-FFF2-40B4-BE49-F238E27FC236}">
                <a16:creationId xmlns:a16="http://schemas.microsoft.com/office/drawing/2014/main" id="{89D5BFFE-4E0E-41DE-B349-343ED55B1137}"/>
              </a:ext>
            </a:extLst>
          </p:cNvPr>
          <p:cNvCxnSpPr>
            <a:cxnSpLocks/>
            <a:stCxn id="5" idx="3"/>
            <a:endCxn id="6" idx="1"/>
          </p:cNvCxnSpPr>
          <p:nvPr/>
        </p:nvCxnSpPr>
        <p:spPr>
          <a:xfrm>
            <a:off x="6308035" y="3643796"/>
            <a:ext cx="914400" cy="278848"/>
          </a:xfrm>
          <a:prstGeom prst="bentConnector3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id="{27F13769-2318-402E-8929-249061C492AF}"/>
              </a:ext>
            </a:extLst>
          </p:cNvPr>
          <p:cNvSpPr/>
          <p:nvPr/>
        </p:nvSpPr>
        <p:spPr>
          <a:xfrm>
            <a:off x="8998226" y="2736574"/>
            <a:ext cx="1510748" cy="4572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err="1">
                <a:solidFill>
                  <a:schemeClr val="accent5"/>
                </a:solidFill>
              </a:rPr>
              <a:t>abcd</a:t>
            </a:r>
            <a:endParaRPr lang="zh-CN" altLang="en-US" dirty="0">
              <a:solidFill>
                <a:schemeClr val="accent5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3780B195-7A78-4F4F-88D5-2C5B78034C9D}"/>
              </a:ext>
            </a:extLst>
          </p:cNvPr>
          <p:cNvSpPr/>
          <p:nvPr/>
        </p:nvSpPr>
        <p:spPr>
          <a:xfrm>
            <a:off x="8998226" y="3405809"/>
            <a:ext cx="1934817" cy="42241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379BC195-B9B7-4930-ADF7-D21F51F8A18F}"/>
              </a:ext>
            </a:extLst>
          </p:cNvPr>
          <p:cNvSpPr/>
          <p:nvPr/>
        </p:nvSpPr>
        <p:spPr>
          <a:xfrm>
            <a:off x="8998226" y="4040255"/>
            <a:ext cx="1934817" cy="42241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51972EE4-C4BB-4A27-B26D-71D0C8FEFD35}"/>
              </a:ext>
            </a:extLst>
          </p:cNvPr>
          <p:cNvSpPr/>
          <p:nvPr/>
        </p:nvSpPr>
        <p:spPr>
          <a:xfrm>
            <a:off x="7646504" y="2736575"/>
            <a:ext cx="1060174" cy="4571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编码：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6A9D300-7902-456A-AC76-043B690DDE4D}"/>
              </a:ext>
            </a:extLst>
          </p:cNvPr>
          <p:cNvSpPr/>
          <p:nvPr/>
        </p:nvSpPr>
        <p:spPr>
          <a:xfrm>
            <a:off x="7646504" y="3415195"/>
            <a:ext cx="1060174" cy="4571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名称：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EC801C6A-5B80-4BE1-84BD-09259BDAEA64}"/>
              </a:ext>
            </a:extLst>
          </p:cNvPr>
          <p:cNvSpPr/>
          <p:nvPr/>
        </p:nvSpPr>
        <p:spPr>
          <a:xfrm>
            <a:off x="7659757" y="4058475"/>
            <a:ext cx="1060174" cy="4571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职务：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15" name="等腰三角形 14">
            <a:extLst>
              <a:ext uri="{FF2B5EF4-FFF2-40B4-BE49-F238E27FC236}">
                <a16:creationId xmlns:a16="http://schemas.microsoft.com/office/drawing/2014/main" id="{EE73C9EF-8244-4C73-84E7-30E787BE12B9}"/>
              </a:ext>
            </a:extLst>
          </p:cNvPr>
          <p:cNvSpPr/>
          <p:nvPr/>
        </p:nvSpPr>
        <p:spPr>
          <a:xfrm rot="10800000">
            <a:off x="10581861" y="4040254"/>
            <a:ext cx="331304" cy="367744"/>
          </a:xfrm>
          <a:prstGeom prst="triangle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D867DEBA-3EB4-4DD8-9858-6D52D0250E82}"/>
              </a:ext>
            </a:extLst>
          </p:cNvPr>
          <p:cNvSpPr/>
          <p:nvPr/>
        </p:nvSpPr>
        <p:spPr>
          <a:xfrm>
            <a:off x="8719931" y="4823792"/>
            <a:ext cx="1275949" cy="42241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保存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62EF5CE-6D29-4C79-84A1-A769BD362FCC}"/>
              </a:ext>
            </a:extLst>
          </p:cNvPr>
          <p:cNvSpPr txBox="1"/>
          <p:nvPr/>
        </p:nvSpPr>
        <p:spPr>
          <a:xfrm>
            <a:off x="967409" y="4251460"/>
            <a:ext cx="2305878" cy="95410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&lt;</a:t>
            </a:r>
            <a:r>
              <a:rPr lang="en-US" altLang="zh-CN" sz="1400" dirty="0" err="1"/>
              <a:t>Lable</a:t>
            </a:r>
            <a:r>
              <a:rPr lang="en-US" altLang="zh-CN" sz="1400" dirty="0"/>
              <a:t>&gt;</a:t>
            </a:r>
            <a:r>
              <a:rPr lang="zh-CN" altLang="en-US" sz="1400" dirty="0"/>
              <a:t>编码</a:t>
            </a:r>
            <a:r>
              <a:rPr lang="en-US" altLang="zh-CN" sz="1400" dirty="0"/>
              <a:t>:</a:t>
            </a:r>
          </a:p>
          <a:p>
            <a:r>
              <a:rPr lang="en-US" altLang="zh-CN" sz="1400" dirty="0"/>
              <a:t>&lt;/Label&gt;</a:t>
            </a:r>
          </a:p>
          <a:p>
            <a:r>
              <a:rPr lang="en-US" altLang="zh-CN" sz="1400" dirty="0"/>
              <a:t>&lt;</a:t>
            </a:r>
            <a:r>
              <a:rPr lang="en-US" altLang="zh-CN" sz="1400" dirty="0" err="1"/>
              <a:t>TextBox</a:t>
            </a:r>
            <a:r>
              <a:rPr lang="en-US" altLang="zh-CN" sz="1400" dirty="0"/>
              <a:t>&gt;</a:t>
            </a:r>
            <a:r>
              <a:rPr lang="en-US" altLang="zh-CN" sz="1400" dirty="0" err="1"/>
              <a:t>abcd</a:t>
            </a:r>
            <a:endParaRPr lang="en-US" altLang="zh-CN" sz="1400" dirty="0"/>
          </a:p>
          <a:p>
            <a:r>
              <a:rPr lang="en-US" altLang="zh-CN" sz="1400" dirty="0"/>
              <a:t>&lt;</a:t>
            </a:r>
            <a:r>
              <a:rPr lang="en-US" altLang="zh-CN" sz="1400" dirty="0" err="1"/>
              <a:t>TextBox</a:t>
            </a:r>
            <a:r>
              <a:rPr lang="en-US" altLang="zh-CN" sz="1400" dirty="0"/>
              <a:t>&gt;</a:t>
            </a:r>
            <a:endParaRPr lang="zh-CN" altLang="en-US" sz="1400" dirty="0"/>
          </a:p>
        </p:txBody>
      </p:sp>
      <p:sp>
        <p:nvSpPr>
          <p:cNvPr id="18" name="对话气泡: 矩形 17">
            <a:extLst>
              <a:ext uri="{FF2B5EF4-FFF2-40B4-BE49-F238E27FC236}">
                <a16:creationId xmlns:a16="http://schemas.microsoft.com/office/drawing/2014/main" id="{B494C3A0-57FB-43A6-87D9-4C738839E126}"/>
              </a:ext>
            </a:extLst>
          </p:cNvPr>
          <p:cNvSpPr/>
          <p:nvPr/>
        </p:nvSpPr>
        <p:spPr>
          <a:xfrm>
            <a:off x="861391" y="5671931"/>
            <a:ext cx="1775792" cy="503583"/>
          </a:xfrm>
          <a:prstGeom prst="wedgeRectCallout">
            <a:avLst>
              <a:gd name="adj1" fmla="val -42475"/>
              <a:gd name="adj2" fmla="val -142763"/>
            </a:avLst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示例，实际用</a:t>
            </a:r>
            <a:r>
              <a:rPr lang="en-US" altLang="zh-CN" dirty="0"/>
              <a:t>json</a:t>
            </a:r>
            <a:r>
              <a:rPr lang="zh-CN" altLang="en-US" dirty="0"/>
              <a:t>格式传输</a:t>
            </a:r>
          </a:p>
        </p:txBody>
      </p:sp>
    </p:spTree>
    <p:extLst>
      <p:ext uri="{BB962C8B-B14F-4D97-AF65-F5344CB8AC3E}">
        <p14:creationId xmlns:p14="http://schemas.microsoft.com/office/powerpoint/2010/main" val="1072363256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56052B-AD4F-4948-8547-6EFFCE924A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VC</a:t>
            </a:r>
            <a:r>
              <a:rPr lang="zh-CN" altLang="en-US" dirty="0"/>
              <a:t>界面绘图和</a:t>
            </a:r>
            <a:r>
              <a:rPr lang="en-US" altLang="zh-CN" dirty="0"/>
              <a:t>VB</a:t>
            </a:r>
            <a:r>
              <a:rPr lang="zh-CN" altLang="en-US" dirty="0"/>
              <a:t>界面绘图的不同</a:t>
            </a:r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01DEDF10-85DD-43EC-AA81-80D30BDC14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3666879"/>
              </p:ext>
            </p:extLst>
          </p:nvPr>
        </p:nvGraphicFramePr>
        <p:xfrm>
          <a:off x="525668" y="2190659"/>
          <a:ext cx="11140664" cy="398041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785166">
                  <a:extLst>
                    <a:ext uri="{9D8B030D-6E8A-4147-A177-3AD203B41FA5}">
                      <a16:colId xmlns:a16="http://schemas.microsoft.com/office/drawing/2014/main" val="1394178739"/>
                    </a:ext>
                  </a:extLst>
                </a:gridCol>
                <a:gridCol w="2785166">
                  <a:extLst>
                    <a:ext uri="{9D8B030D-6E8A-4147-A177-3AD203B41FA5}">
                      <a16:colId xmlns:a16="http://schemas.microsoft.com/office/drawing/2014/main" val="2259098331"/>
                    </a:ext>
                  </a:extLst>
                </a:gridCol>
                <a:gridCol w="2785166">
                  <a:extLst>
                    <a:ext uri="{9D8B030D-6E8A-4147-A177-3AD203B41FA5}">
                      <a16:colId xmlns:a16="http://schemas.microsoft.com/office/drawing/2014/main" val="3663145152"/>
                    </a:ext>
                  </a:extLst>
                </a:gridCol>
                <a:gridCol w="2785166">
                  <a:extLst>
                    <a:ext uri="{9D8B030D-6E8A-4147-A177-3AD203B41FA5}">
                      <a16:colId xmlns:a16="http://schemas.microsoft.com/office/drawing/2014/main" val="1108914739"/>
                    </a:ext>
                  </a:extLst>
                </a:gridCol>
              </a:tblGrid>
              <a:tr h="300695">
                <a:tc>
                  <a:txBody>
                    <a:bodyPr/>
                    <a:lstStyle/>
                    <a:p>
                      <a:r>
                        <a:rPr lang="zh-CN" altLang="en-US" dirty="0"/>
                        <a:t>比较项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VB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VC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备注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6664550"/>
                  </a:ext>
                </a:extLst>
              </a:tr>
              <a:tr h="877027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json</a:t>
                      </a:r>
                      <a:r>
                        <a:rPr lang="zh-CN" altLang="en-US" sz="1600" dirty="0"/>
                        <a:t>数据格式支持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标准的</a:t>
                      </a:r>
                      <a:r>
                        <a:rPr lang="en-US" altLang="zh-CN" sz="1600" dirty="0"/>
                        <a:t>VB</a:t>
                      </a:r>
                      <a:r>
                        <a:rPr lang="zh-CN" altLang="en-US" sz="1600" dirty="0"/>
                        <a:t>不支持</a:t>
                      </a:r>
                      <a:r>
                        <a:rPr lang="en-US" altLang="zh-CN" sz="1600" dirty="0"/>
                        <a:t>JSON</a:t>
                      </a:r>
                      <a:r>
                        <a:rPr lang="zh-CN" altLang="en-US" sz="1600" dirty="0"/>
                        <a:t>数据格式，因此需要引入</a:t>
                      </a:r>
                      <a:r>
                        <a:rPr lang="en-US" altLang="zh-CN" sz="1600" dirty="0"/>
                        <a:t>Script Controller</a:t>
                      </a:r>
                      <a:r>
                        <a:rPr lang="zh-CN" altLang="en-US" sz="1600" dirty="0"/>
                        <a:t>来进行解析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通过引入开源</a:t>
                      </a:r>
                      <a:r>
                        <a:rPr lang="en-US" altLang="zh-CN" sz="1600" dirty="0"/>
                        <a:t>JSONCPP</a:t>
                      </a:r>
                      <a:r>
                        <a:rPr lang="zh-CN" altLang="en-US" sz="1600" dirty="0"/>
                        <a:t>代码来解析</a:t>
                      </a:r>
                      <a:r>
                        <a:rPr lang="en-US" altLang="zh-CN" sz="1600" dirty="0"/>
                        <a:t>JSON</a:t>
                      </a:r>
                      <a:r>
                        <a:rPr lang="zh-CN" altLang="en-US" sz="1600" dirty="0"/>
                        <a:t>格式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9654606"/>
                  </a:ext>
                </a:extLst>
              </a:tr>
              <a:tr h="476100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Ajax</a:t>
                      </a:r>
                      <a:r>
                        <a:rPr lang="zh-CN" altLang="en-US" sz="1600" dirty="0"/>
                        <a:t>后台服务调用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通过引入</a:t>
                      </a:r>
                      <a:r>
                        <a:rPr lang="en-US" altLang="zh-CN" sz="1600" dirty="0" err="1"/>
                        <a:t>XMLHTTPRequest</a:t>
                      </a:r>
                      <a:r>
                        <a:rPr lang="zh-CN" altLang="en-US" sz="1600" dirty="0"/>
                        <a:t>来调用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</a:t>
                      </a:r>
                      <a:r>
                        <a:rPr lang="en-US" altLang="zh-CN" sz="1600" dirty="0"/>
                        <a:t>COM</a:t>
                      </a:r>
                      <a:r>
                        <a:rPr lang="zh-CN" altLang="en-US" sz="1600" dirty="0"/>
                        <a:t>方式调用</a:t>
                      </a:r>
                      <a:r>
                        <a:rPr lang="en-US" altLang="zh-CN" sz="1600" dirty="0"/>
                        <a:t>MSXML6.dll</a:t>
                      </a:r>
                      <a:r>
                        <a:rPr lang="zh-CN" altLang="en-US" sz="1600" dirty="0"/>
                        <a:t>来实现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499117"/>
                  </a:ext>
                </a:extLst>
              </a:tr>
              <a:tr h="476100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界面元素渲染组件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</a:t>
                      </a:r>
                      <a:r>
                        <a:rPr lang="en-US" altLang="zh-CN" sz="1600" dirty="0"/>
                        <a:t>VB</a:t>
                      </a:r>
                      <a:r>
                        <a:rPr lang="zh-CN" altLang="en-US" sz="1600" dirty="0"/>
                        <a:t>标准库来提供支持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</a:t>
                      </a:r>
                      <a:r>
                        <a:rPr lang="en-US" altLang="zh-CN" sz="1600" dirty="0"/>
                        <a:t>MFC</a:t>
                      </a:r>
                      <a:r>
                        <a:rPr lang="zh-CN" altLang="en-US" sz="1600" dirty="0"/>
                        <a:t>标准库提供支持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9306707"/>
                  </a:ext>
                </a:extLst>
              </a:tr>
              <a:tr h="676563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事件回调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通过自定义调用器实现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元素库作为标准工具来支持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7722306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基本设计模式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面向对象，基于组件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面向对象，基于组件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8740640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二次封装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容易，可封装为</a:t>
                      </a:r>
                      <a:r>
                        <a:rPr lang="en-US" altLang="zh-CN" sz="1600" dirty="0"/>
                        <a:t>ActiveX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容易，可封装为类和控件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3206399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线程支持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单线程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单线程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46028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5579891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10E384D-2F3A-4D29-B77A-CB4B714D7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VC</a:t>
            </a:r>
            <a:r>
              <a:rPr lang="zh-CN" altLang="en-US" dirty="0"/>
              <a:t>客户端的技术选型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1EC1856E-C0BB-43FA-AE5D-C679B030B760}"/>
              </a:ext>
            </a:extLst>
          </p:cNvPr>
          <p:cNvSpPr/>
          <p:nvPr/>
        </p:nvSpPr>
        <p:spPr>
          <a:xfrm>
            <a:off x="1249735" y="3641035"/>
            <a:ext cx="2001079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VC</a:t>
            </a:r>
            <a:r>
              <a:rPr lang="zh-CN" altLang="en-US" dirty="0"/>
              <a:t>客户端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EA330AAB-27E2-4597-85A7-6AC42DC9EA3A}"/>
              </a:ext>
            </a:extLst>
          </p:cNvPr>
          <p:cNvSpPr/>
          <p:nvPr/>
        </p:nvSpPr>
        <p:spPr>
          <a:xfrm>
            <a:off x="4691270" y="2663687"/>
            <a:ext cx="1881808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后台服务器访问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251964A0-C5E1-45BE-884E-9A0F27E9C167}"/>
              </a:ext>
            </a:extLst>
          </p:cNvPr>
          <p:cNvSpPr/>
          <p:nvPr/>
        </p:nvSpPr>
        <p:spPr>
          <a:xfrm>
            <a:off x="4691270" y="3641035"/>
            <a:ext cx="1881808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Json</a:t>
            </a:r>
            <a:r>
              <a:rPr lang="zh-CN" altLang="en-US" dirty="0"/>
              <a:t>数据处理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32FBF30C-A669-4BBD-AFC0-C8BAC0070B9B}"/>
              </a:ext>
            </a:extLst>
          </p:cNvPr>
          <p:cNvSpPr/>
          <p:nvPr/>
        </p:nvSpPr>
        <p:spPr>
          <a:xfrm>
            <a:off x="4691270" y="4618383"/>
            <a:ext cx="1881808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界面组件渲染</a:t>
            </a:r>
          </a:p>
        </p:txBody>
      </p:sp>
      <p:cxnSp>
        <p:nvCxnSpPr>
          <p:cNvPr id="9" name="连接符: 肘形 8">
            <a:extLst>
              <a:ext uri="{FF2B5EF4-FFF2-40B4-BE49-F238E27FC236}">
                <a16:creationId xmlns:a16="http://schemas.microsoft.com/office/drawing/2014/main" id="{1E5E10E0-746C-4674-AF9B-59136B4F140D}"/>
              </a:ext>
            </a:extLst>
          </p:cNvPr>
          <p:cNvCxnSpPr>
            <a:cxnSpLocks/>
            <a:stCxn id="4" idx="3"/>
            <a:endCxn id="5" idx="1"/>
          </p:cNvCxnSpPr>
          <p:nvPr/>
        </p:nvCxnSpPr>
        <p:spPr>
          <a:xfrm flipV="1">
            <a:off x="3250814" y="3017169"/>
            <a:ext cx="1440456" cy="97734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连接符: 肘形 10">
            <a:extLst>
              <a:ext uri="{FF2B5EF4-FFF2-40B4-BE49-F238E27FC236}">
                <a16:creationId xmlns:a16="http://schemas.microsoft.com/office/drawing/2014/main" id="{E144E86E-D042-4B2D-8991-F420584ABD36}"/>
              </a:ext>
            </a:extLst>
          </p:cNvPr>
          <p:cNvCxnSpPr>
            <a:cxnSpLocks/>
            <a:stCxn id="4" idx="3"/>
            <a:endCxn id="6" idx="1"/>
          </p:cNvCxnSpPr>
          <p:nvPr/>
        </p:nvCxnSpPr>
        <p:spPr>
          <a:xfrm>
            <a:off x="3250814" y="3994517"/>
            <a:ext cx="1440456" cy="1270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连接符: 肘形 13">
            <a:extLst>
              <a:ext uri="{FF2B5EF4-FFF2-40B4-BE49-F238E27FC236}">
                <a16:creationId xmlns:a16="http://schemas.microsoft.com/office/drawing/2014/main" id="{A09076B1-784F-4D15-AF85-F47175207BF8}"/>
              </a:ext>
            </a:extLst>
          </p:cNvPr>
          <p:cNvCxnSpPr>
            <a:stCxn id="4" idx="3"/>
            <a:endCxn id="7" idx="1"/>
          </p:cNvCxnSpPr>
          <p:nvPr/>
        </p:nvCxnSpPr>
        <p:spPr>
          <a:xfrm>
            <a:off x="3250814" y="3994517"/>
            <a:ext cx="1440456" cy="97734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F15A1B7B-D5B4-4533-841E-18AACFD9ED1F}"/>
              </a:ext>
            </a:extLst>
          </p:cNvPr>
          <p:cNvSpPr/>
          <p:nvPr/>
        </p:nvSpPr>
        <p:spPr>
          <a:xfrm>
            <a:off x="7275444" y="2659360"/>
            <a:ext cx="1815548" cy="706964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MSXML.dll</a:t>
            </a:r>
            <a:endParaRPr lang="zh-CN" altLang="en-US" dirty="0"/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DC68D9A0-2DF4-4A33-95F3-7A49210120BA}"/>
              </a:ext>
            </a:extLst>
          </p:cNvPr>
          <p:cNvSpPr/>
          <p:nvPr/>
        </p:nvSpPr>
        <p:spPr>
          <a:xfrm>
            <a:off x="7275444" y="3638088"/>
            <a:ext cx="1815548" cy="706964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JSONCPP</a:t>
            </a:r>
            <a:endParaRPr lang="zh-CN" altLang="en-US" dirty="0"/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E73D0B11-4365-4651-BC8B-349BEB192678}"/>
              </a:ext>
            </a:extLst>
          </p:cNvPr>
          <p:cNvSpPr/>
          <p:nvPr/>
        </p:nvSpPr>
        <p:spPr>
          <a:xfrm>
            <a:off x="7275444" y="4616816"/>
            <a:ext cx="1987826" cy="706964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MFC</a:t>
            </a:r>
            <a:r>
              <a:rPr lang="zh-CN" altLang="en-US" dirty="0"/>
              <a:t>标准库</a:t>
            </a:r>
          </a:p>
        </p:txBody>
      </p:sp>
      <p:cxnSp>
        <p:nvCxnSpPr>
          <p:cNvPr id="22" name="连接符: 肘形 21">
            <a:extLst>
              <a:ext uri="{FF2B5EF4-FFF2-40B4-BE49-F238E27FC236}">
                <a16:creationId xmlns:a16="http://schemas.microsoft.com/office/drawing/2014/main" id="{3C077168-06CD-4228-B306-A10832E340F3}"/>
              </a:ext>
            </a:extLst>
          </p:cNvPr>
          <p:cNvCxnSpPr>
            <a:stCxn id="5" idx="3"/>
            <a:endCxn id="18" idx="1"/>
          </p:cNvCxnSpPr>
          <p:nvPr/>
        </p:nvCxnSpPr>
        <p:spPr>
          <a:xfrm flipV="1">
            <a:off x="6573078" y="3012842"/>
            <a:ext cx="702366" cy="432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连接符: 肘形 23">
            <a:extLst>
              <a:ext uri="{FF2B5EF4-FFF2-40B4-BE49-F238E27FC236}">
                <a16:creationId xmlns:a16="http://schemas.microsoft.com/office/drawing/2014/main" id="{131580F3-AA18-4C03-A6CE-01CFE6444CE7}"/>
              </a:ext>
            </a:extLst>
          </p:cNvPr>
          <p:cNvCxnSpPr>
            <a:stCxn id="6" idx="3"/>
            <a:endCxn id="19" idx="1"/>
          </p:cNvCxnSpPr>
          <p:nvPr/>
        </p:nvCxnSpPr>
        <p:spPr>
          <a:xfrm flipV="1">
            <a:off x="6573078" y="3991570"/>
            <a:ext cx="702366" cy="294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连接符: 肘形 25">
            <a:extLst>
              <a:ext uri="{FF2B5EF4-FFF2-40B4-BE49-F238E27FC236}">
                <a16:creationId xmlns:a16="http://schemas.microsoft.com/office/drawing/2014/main" id="{07D3FF9F-7AB3-400B-9363-CF6FB9788FAB}"/>
              </a:ext>
            </a:extLst>
          </p:cNvPr>
          <p:cNvCxnSpPr>
            <a:cxnSpLocks/>
            <a:stCxn id="7" idx="3"/>
            <a:endCxn id="20" idx="1"/>
          </p:cNvCxnSpPr>
          <p:nvPr/>
        </p:nvCxnSpPr>
        <p:spPr>
          <a:xfrm flipV="1">
            <a:off x="6573078" y="4970298"/>
            <a:ext cx="702366" cy="156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6E84D9C9-129C-4697-B63C-FFE5EC5D629D}"/>
              </a:ext>
            </a:extLst>
          </p:cNvPr>
          <p:cNvSpPr/>
          <p:nvPr/>
        </p:nvSpPr>
        <p:spPr>
          <a:xfrm>
            <a:off x="9674087" y="5685183"/>
            <a:ext cx="2107095" cy="331304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第三方标准代码</a:t>
            </a: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AC54502C-F872-4063-BC64-692EFCEF2B43}"/>
              </a:ext>
            </a:extLst>
          </p:cNvPr>
          <p:cNvSpPr/>
          <p:nvPr/>
        </p:nvSpPr>
        <p:spPr>
          <a:xfrm>
            <a:off x="9674086" y="5158128"/>
            <a:ext cx="2107095" cy="331304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MFC</a:t>
            </a:r>
            <a:r>
              <a:rPr lang="zh-CN" altLang="en-US" dirty="0"/>
              <a:t>标准类库</a:t>
            </a:r>
          </a:p>
        </p:txBody>
      </p:sp>
    </p:spTree>
    <p:extLst>
      <p:ext uri="{BB962C8B-B14F-4D97-AF65-F5344CB8AC3E}">
        <p14:creationId xmlns:p14="http://schemas.microsoft.com/office/powerpoint/2010/main" val="2235307527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3416F1B-210E-411D-89C1-81886C7976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VC </a:t>
            </a:r>
            <a:r>
              <a:rPr lang="en-US" altLang="zh-CN" dirty="0" err="1"/>
              <a:t>webdw</a:t>
            </a:r>
            <a:r>
              <a:rPr lang="zh-CN" altLang="en-US" dirty="0"/>
              <a:t>客户端设计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C6656595-D1D4-4E9F-B022-828FED24279E}"/>
              </a:ext>
            </a:extLst>
          </p:cNvPr>
          <p:cNvSpPr/>
          <p:nvPr/>
        </p:nvSpPr>
        <p:spPr>
          <a:xfrm>
            <a:off x="1154954" y="4090689"/>
            <a:ext cx="1613887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获取后台服务结果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A38A4FFB-3C68-4E4D-93C5-5700DE844F3C}"/>
              </a:ext>
            </a:extLst>
          </p:cNvPr>
          <p:cNvSpPr/>
          <p:nvPr/>
        </p:nvSpPr>
        <p:spPr>
          <a:xfrm>
            <a:off x="3175909" y="4090689"/>
            <a:ext cx="1501244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转换为</a:t>
            </a:r>
            <a:r>
              <a:rPr lang="en-US" altLang="zh-CN" dirty="0"/>
              <a:t>json</a:t>
            </a:r>
            <a:r>
              <a:rPr lang="zh-CN" altLang="en-US" dirty="0"/>
              <a:t>对象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38E989E1-C870-4E5F-859C-2B4DD292ABC4}"/>
              </a:ext>
            </a:extLst>
          </p:cNvPr>
          <p:cNvSpPr/>
          <p:nvPr/>
        </p:nvSpPr>
        <p:spPr>
          <a:xfrm>
            <a:off x="5084221" y="4056362"/>
            <a:ext cx="1501244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json</a:t>
            </a:r>
            <a:r>
              <a:rPr lang="zh-CN" altLang="en-US" dirty="0"/>
              <a:t>元素绘图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A48986DC-401B-4EAC-997F-222D758200A3}"/>
              </a:ext>
            </a:extLst>
          </p:cNvPr>
          <p:cNvSpPr/>
          <p:nvPr/>
        </p:nvSpPr>
        <p:spPr>
          <a:xfrm>
            <a:off x="7106046" y="2571752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标签绘制</a:t>
            </a: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11C8932E-90E8-4A6A-98C4-FF2D23290448}"/>
              </a:ext>
            </a:extLst>
          </p:cNvPr>
          <p:cNvSpPr/>
          <p:nvPr/>
        </p:nvSpPr>
        <p:spPr>
          <a:xfrm>
            <a:off x="7106046" y="3210754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文本框绘制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AFCC3644-4621-425F-A5FF-F233052F622A}"/>
              </a:ext>
            </a:extLst>
          </p:cNvPr>
          <p:cNvSpPr/>
          <p:nvPr/>
        </p:nvSpPr>
        <p:spPr>
          <a:xfrm>
            <a:off x="7106046" y="3849756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下拉框绘制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CD408DF7-E2C1-4135-86A8-D3A6C2844FBA}"/>
              </a:ext>
            </a:extLst>
          </p:cNvPr>
          <p:cNvSpPr/>
          <p:nvPr/>
        </p:nvSpPr>
        <p:spPr>
          <a:xfrm>
            <a:off x="7106046" y="4462852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选择框绘制</a:t>
            </a: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8BEFC094-50BD-42B5-9309-F6F1666FDEAB}"/>
              </a:ext>
            </a:extLst>
          </p:cNvPr>
          <p:cNvSpPr/>
          <p:nvPr/>
        </p:nvSpPr>
        <p:spPr>
          <a:xfrm>
            <a:off x="7106046" y="5102818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画板绘制</a:t>
            </a: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37EC8530-881C-4169-81A4-C47CB5424330}"/>
              </a:ext>
            </a:extLst>
          </p:cNvPr>
          <p:cNvSpPr/>
          <p:nvPr/>
        </p:nvSpPr>
        <p:spPr>
          <a:xfrm>
            <a:off x="9647585" y="5115606"/>
            <a:ext cx="1305339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单选钮绘制</a:t>
            </a:r>
          </a:p>
        </p:txBody>
      </p:sp>
      <p:cxnSp>
        <p:nvCxnSpPr>
          <p:cNvPr id="15" name="连接符: 肘形 14">
            <a:extLst>
              <a:ext uri="{FF2B5EF4-FFF2-40B4-BE49-F238E27FC236}">
                <a16:creationId xmlns:a16="http://schemas.microsoft.com/office/drawing/2014/main" id="{BBBD0D79-C5B2-47B3-B85B-11B275D893D5}"/>
              </a:ext>
            </a:extLst>
          </p:cNvPr>
          <p:cNvCxnSpPr>
            <a:stCxn id="5" idx="3"/>
            <a:endCxn id="6" idx="1"/>
          </p:cNvCxnSpPr>
          <p:nvPr/>
        </p:nvCxnSpPr>
        <p:spPr>
          <a:xfrm>
            <a:off x="2768841" y="4444171"/>
            <a:ext cx="407068" cy="1270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连接符: 肘形 16">
            <a:extLst>
              <a:ext uri="{FF2B5EF4-FFF2-40B4-BE49-F238E27FC236}">
                <a16:creationId xmlns:a16="http://schemas.microsoft.com/office/drawing/2014/main" id="{90E631E9-544B-43A2-B0E2-294A7CC6E66F}"/>
              </a:ext>
            </a:extLst>
          </p:cNvPr>
          <p:cNvCxnSpPr>
            <a:stCxn id="6" idx="3"/>
            <a:endCxn id="7" idx="1"/>
          </p:cNvCxnSpPr>
          <p:nvPr/>
        </p:nvCxnSpPr>
        <p:spPr>
          <a:xfrm flipV="1">
            <a:off x="4677153" y="4409844"/>
            <a:ext cx="407068" cy="3432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连接符: 肘形 18">
            <a:extLst>
              <a:ext uri="{FF2B5EF4-FFF2-40B4-BE49-F238E27FC236}">
                <a16:creationId xmlns:a16="http://schemas.microsoft.com/office/drawing/2014/main" id="{4D12F6CA-D756-4E14-AB90-F320B11A5F11}"/>
              </a:ext>
            </a:extLst>
          </p:cNvPr>
          <p:cNvCxnSpPr>
            <a:stCxn id="7" idx="3"/>
            <a:endCxn id="8" idx="1"/>
          </p:cNvCxnSpPr>
          <p:nvPr/>
        </p:nvCxnSpPr>
        <p:spPr>
          <a:xfrm flipV="1">
            <a:off x="6585465" y="2789998"/>
            <a:ext cx="520581" cy="1619846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连接符: 肘形 20">
            <a:extLst>
              <a:ext uri="{FF2B5EF4-FFF2-40B4-BE49-F238E27FC236}">
                <a16:creationId xmlns:a16="http://schemas.microsoft.com/office/drawing/2014/main" id="{65DE1B39-2FC2-418B-A365-8B82CB4DD561}"/>
              </a:ext>
            </a:extLst>
          </p:cNvPr>
          <p:cNvCxnSpPr>
            <a:stCxn id="7" idx="3"/>
            <a:endCxn id="9" idx="1"/>
          </p:cNvCxnSpPr>
          <p:nvPr/>
        </p:nvCxnSpPr>
        <p:spPr>
          <a:xfrm flipV="1">
            <a:off x="6585465" y="3429000"/>
            <a:ext cx="520581" cy="980844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连接符: 肘形 22">
            <a:extLst>
              <a:ext uri="{FF2B5EF4-FFF2-40B4-BE49-F238E27FC236}">
                <a16:creationId xmlns:a16="http://schemas.microsoft.com/office/drawing/2014/main" id="{3D28CFA7-F33A-4516-B5FB-B40AAD2F5B75}"/>
              </a:ext>
            </a:extLst>
          </p:cNvPr>
          <p:cNvCxnSpPr>
            <a:stCxn id="7" idx="3"/>
            <a:endCxn id="10" idx="1"/>
          </p:cNvCxnSpPr>
          <p:nvPr/>
        </p:nvCxnSpPr>
        <p:spPr>
          <a:xfrm flipV="1">
            <a:off x="6585465" y="4068002"/>
            <a:ext cx="520581" cy="341842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连接符: 肘形 24">
            <a:extLst>
              <a:ext uri="{FF2B5EF4-FFF2-40B4-BE49-F238E27FC236}">
                <a16:creationId xmlns:a16="http://schemas.microsoft.com/office/drawing/2014/main" id="{68C2A7F5-055D-48AA-AED8-D8E981CF6042}"/>
              </a:ext>
            </a:extLst>
          </p:cNvPr>
          <p:cNvCxnSpPr>
            <a:stCxn id="7" idx="3"/>
            <a:endCxn id="11" idx="1"/>
          </p:cNvCxnSpPr>
          <p:nvPr/>
        </p:nvCxnSpPr>
        <p:spPr>
          <a:xfrm>
            <a:off x="6585465" y="4409844"/>
            <a:ext cx="520581" cy="271254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连接符: 肘形 26">
            <a:extLst>
              <a:ext uri="{FF2B5EF4-FFF2-40B4-BE49-F238E27FC236}">
                <a16:creationId xmlns:a16="http://schemas.microsoft.com/office/drawing/2014/main" id="{99379954-FA6B-420E-B9C5-0F720898C842}"/>
              </a:ext>
            </a:extLst>
          </p:cNvPr>
          <p:cNvCxnSpPr>
            <a:stCxn id="7" idx="3"/>
            <a:endCxn id="12" idx="1"/>
          </p:cNvCxnSpPr>
          <p:nvPr/>
        </p:nvCxnSpPr>
        <p:spPr>
          <a:xfrm>
            <a:off x="6585465" y="4409844"/>
            <a:ext cx="520581" cy="91122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连接符: 肘形 28">
            <a:extLst>
              <a:ext uri="{FF2B5EF4-FFF2-40B4-BE49-F238E27FC236}">
                <a16:creationId xmlns:a16="http://schemas.microsoft.com/office/drawing/2014/main" id="{7599A06A-959F-46EF-8154-1C990BEA904E}"/>
              </a:ext>
            </a:extLst>
          </p:cNvPr>
          <p:cNvCxnSpPr>
            <a:stCxn id="12" idx="3"/>
            <a:endCxn id="13" idx="1"/>
          </p:cNvCxnSpPr>
          <p:nvPr/>
        </p:nvCxnSpPr>
        <p:spPr>
          <a:xfrm>
            <a:off x="9170508" y="5321064"/>
            <a:ext cx="477077" cy="1278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68585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7B675AC-F292-41A7-8FD4-B3F0BEC167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动态用户界面的总体思路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7A79FC89-3FE2-41B4-8E17-5884F17A8C38}"/>
              </a:ext>
            </a:extLst>
          </p:cNvPr>
          <p:cNvCxnSpPr/>
          <p:nvPr/>
        </p:nvCxnSpPr>
        <p:spPr>
          <a:xfrm>
            <a:off x="7911549" y="2319129"/>
            <a:ext cx="0" cy="4028661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96DB9FD8-8CE8-417A-B480-0C92AA6B02E9}"/>
              </a:ext>
            </a:extLst>
          </p:cNvPr>
          <p:cNvSpPr/>
          <p:nvPr/>
        </p:nvSpPr>
        <p:spPr>
          <a:xfrm>
            <a:off x="4379844" y="2438400"/>
            <a:ext cx="2743200" cy="706964"/>
          </a:xfrm>
          <a:prstGeom prst="round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开发时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5BC9C10D-6EAF-4477-9E06-11CC1D77532B}"/>
              </a:ext>
            </a:extLst>
          </p:cNvPr>
          <p:cNvSpPr/>
          <p:nvPr/>
        </p:nvSpPr>
        <p:spPr>
          <a:xfrm>
            <a:off x="8640417" y="2438400"/>
            <a:ext cx="2743200" cy="706964"/>
          </a:xfrm>
          <a:prstGeom prst="round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运行时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40370C46-66C6-4379-B6D1-4A98B4A16871}"/>
              </a:ext>
            </a:extLst>
          </p:cNvPr>
          <p:cNvCxnSpPr/>
          <p:nvPr/>
        </p:nvCxnSpPr>
        <p:spPr>
          <a:xfrm>
            <a:off x="3810001" y="2319129"/>
            <a:ext cx="0" cy="4028661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875C27BA-3A8D-4CDE-883D-C848EB4FCB00}"/>
              </a:ext>
            </a:extLst>
          </p:cNvPr>
          <p:cNvSpPr/>
          <p:nvPr/>
        </p:nvSpPr>
        <p:spPr>
          <a:xfrm>
            <a:off x="496959" y="2438400"/>
            <a:ext cx="2743200" cy="706964"/>
          </a:xfrm>
          <a:prstGeom prst="round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架构设计时</a:t>
            </a:r>
          </a:p>
        </p:txBody>
      </p:sp>
      <p:sp>
        <p:nvSpPr>
          <p:cNvPr id="10" name="流程图: 文档 9">
            <a:extLst>
              <a:ext uri="{FF2B5EF4-FFF2-40B4-BE49-F238E27FC236}">
                <a16:creationId xmlns:a16="http://schemas.microsoft.com/office/drawing/2014/main" id="{685F2D39-1929-463B-888E-F0365FDA068C}"/>
              </a:ext>
            </a:extLst>
          </p:cNvPr>
          <p:cNvSpPr/>
          <p:nvPr/>
        </p:nvSpPr>
        <p:spPr>
          <a:xfrm>
            <a:off x="646052" y="4993491"/>
            <a:ext cx="2352256" cy="706964"/>
          </a:xfrm>
          <a:prstGeom prst="flowChartDocumen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定义界面定义规范</a:t>
            </a:r>
            <a:r>
              <a:rPr lang="en-US" altLang="zh-CN" dirty="0"/>
              <a:t>(</a:t>
            </a:r>
            <a:r>
              <a:rPr lang="zh-CN" altLang="en-US" dirty="0"/>
              <a:t>定义标准</a:t>
            </a:r>
            <a:r>
              <a:rPr lang="en-US" altLang="zh-CN" dirty="0"/>
              <a:t>)</a:t>
            </a:r>
            <a:endParaRPr lang="zh-CN" altLang="en-US" dirty="0"/>
          </a:p>
        </p:txBody>
      </p:sp>
      <p:sp>
        <p:nvSpPr>
          <p:cNvPr id="11" name="流程图: 可选过程 10">
            <a:extLst>
              <a:ext uri="{FF2B5EF4-FFF2-40B4-BE49-F238E27FC236}">
                <a16:creationId xmlns:a16="http://schemas.microsoft.com/office/drawing/2014/main" id="{B1162DAD-077C-4145-89D4-FD1E2D294249}"/>
              </a:ext>
            </a:extLst>
          </p:cNvPr>
          <p:cNvSpPr/>
          <p:nvPr/>
        </p:nvSpPr>
        <p:spPr>
          <a:xfrm>
            <a:off x="4379843" y="3725886"/>
            <a:ext cx="2743200" cy="706964"/>
          </a:xfrm>
          <a:prstGeom prst="flowChartAlternateProces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UI</a:t>
            </a:r>
            <a:r>
              <a:rPr lang="zh-CN" altLang="en-US" dirty="0"/>
              <a:t>开发工具（例如</a:t>
            </a:r>
            <a:r>
              <a:rPr lang="en-US" altLang="zh-CN" dirty="0"/>
              <a:t>PB</a:t>
            </a:r>
            <a:r>
              <a:rPr lang="zh-CN" altLang="en-US" dirty="0"/>
              <a:t>）</a:t>
            </a:r>
          </a:p>
        </p:txBody>
      </p:sp>
      <p:sp>
        <p:nvSpPr>
          <p:cNvPr id="12" name="流程图: 多文档 11">
            <a:extLst>
              <a:ext uri="{FF2B5EF4-FFF2-40B4-BE49-F238E27FC236}">
                <a16:creationId xmlns:a16="http://schemas.microsoft.com/office/drawing/2014/main" id="{76519955-10EA-4893-BBDE-D3D523982497}"/>
              </a:ext>
            </a:extLst>
          </p:cNvPr>
          <p:cNvSpPr/>
          <p:nvPr/>
        </p:nvSpPr>
        <p:spPr>
          <a:xfrm>
            <a:off x="4379843" y="5013371"/>
            <a:ext cx="2720012" cy="974305"/>
          </a:xfrm>
          <a:prstGeom prst="flowChartMultidocumen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UI</a:t>
            </a:r>
            <a:r>
              <a:rPr lang="zh-CN" altLang="en-US" dirty="0"/>
              <a:t>界面定义文件（例如</a:t>
            </a:r>
            <a:r>
              <a:rPr lang="en-US" altLang="zh-CN" dirty="0" err="1"/>
              <a:t>Datawindos</a:t>
            </a:r>
            <a:r>
              <a:rPr lang="zh-CN" altLang="en-US" dirty="0"/>
              <a:t>）</a:t>
            </a:r>
          </a:p>
        </p:txBody>
      </p:sp>
      <p:sp>
        <p:nvSpPr>
          <p:cNvPr id="13" name="箭头: 下 12">
            <a:extLst>
              <a:ext uri="{FF2B5EF4-FFF2-40B4-BE49-F238E27FC236}">
                <a16:creationId xmlns:a16="http://schemas.microsoft.com/office/drawing/2014/main" id="{6508BCE3-F6D9-4474-971C-47F3B981C85D}"/>
              </a:ext>
            </a:extLst>
          </p:cNvPr>
          <p:cNvSpPr/>
          <p:nvPr/>
        </p:nvSpPr>
        <p:spPr>
          <a:xfrm>
            <a:off x="5435051" y="4452730"/>
            <a:ext cx="609596" cy="560641"/>
          </a:xfrm>
          <a:prstGeom prst="down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流程图: 可选过程 13">
            <a:extLst>
              <a:ext uri="{FF2B5EF4-FFF2-40B4-BE49-F238E27FC236}">
                <a16:creationId xmlns:a16="http://schemas.microsoft.com/office/drawing/2014/main" id="{6D8600E3-3ED6-461D-9B8A-B01F43F38C89}"/>
              </a:ext>
            </a:extLst>
          </p:cNvPr>
          <p:cNvSpPr/>
          <p:nvPr/>
        </p:nvSpPr>
        <p:spPr>
          <a:xfrm>
            <a:off x="8640417" y="3712637"/>
            <a:ext cx="2743200" cy="706964"/>
          </a:xfrm>
          <a:prstGeom prst="flowChartAlternateProces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UI</a:t>
            </a:r>
            <a:r>
              <a:rPr lang="zh-CN" altLang="en-US" dirty="0"/>
              <a:t>界面解释器</a:t>
            </a:r>
            <a:endParaRPr lang="en-US" altLang="zh-CN" dirty="0"/>
          </a:p>
          <a:p>
            <a:pPr algn="ctr"/>
            <a:r>
              <a:rPr lang="zh-CN" altLang="en-US" dirty="0"/>
              <a:t>（例如</a:t>
            </a:r>
            <a:r>
              <a:rPr lang="en-US" altLang="zh-CN" dirty="0"/>
              <a:t>WebDW</a:t>
            </a:r>
            <a:r>
              <a:rPr lang="zh-CN" altLang="en-US" dirty="0"/>
              <a:t>）</a:t>
            </a:r>
          </a:p>
        </p:txBody>
      </p:sp>
      <p:sp>
        <p:nvSpPr>
          <p:cNvPr id="15" name="流程图: 多文档 14">
            <a:extLst>
              <a:ext uri="{FF2B5EF4-FFF2-40B4-BE49-F238E27FC236}">
                <a16:creationId xmlns:a16="http://schemas.microsoft.com/office/drawing/2014/main" id="{847841BC-9E27-4D24-837F-163DFB2C085D}"/>
              </a:ext>
            </a:extLst>
          </p:cNvPr>
          <p:cNvSpPr/>
          <p:nvPr/>
        </p:nvSpPr>
        <p:spPr>
          <a:xfrm>
            <a:off x="8652011" y="4993491"/>
            <a:ext cx="2720012" cy="974305"/>
          </a:xfrm>
          <a:prstGeom prst="flowChartMultidocumen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UI</a:t>
            </a:r>
            <a:r>
              <a:rPr lang="zh-CN" altLang="en-US" dirty="0"/>
              <a:t>界面定义文件（例如</a:t>
            </a:r>
            <a:r>
              <a:rPr lang="en-US" altLang="zh-CN" dirty="0" err="1"/>
              <a:t>Datawindos</a:t>
            </a:r>
            <a:r>
              <a:rPr lang="zh-CN" altLang="en-US" dirty="0"/>
              <a:t>）</a:t>
            </a:r>
          </a:p>
        </p:txBody>
      </p:sp>
      <p:sp>
        <p:nvSpPr>
          <p:cNvPr id="16" name="箭头: 上 15">
            <a:extLst>
              <a:ext uri="{FF2B5EF4-FFF2-40B4-BE49-F238E27FC236}">
                <a16:creationId xmlns:a16="http://schemas.microsoft.com/office/drawing/2014/main" id="{B8FD506A-B342-4F03-B98B-42C66F0E6E79}"/>
              </a:ext>
            </a:extLst>
          </p:cNvPr>
          <p:cNvSpPr/>
          <p:nvPr/>
        </p:nvSpPr>
        <p:spPr>
          <a:xfrm>
            <a:off x="9687339" y="4452730"/>
            <a:ext cx="781874" cy="384313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箭头: 燕尾形 16">
            <a:extLst>
              <a:ext uri="{FF2B5EF4-FFF2-40B4-BE49-F238E27FC236}">
                <a16:creationId xmlns:a16="http://schemas.microsoft.com/office/drawing/2014/main" id="{986CCB1B-9297-49F7-9ED3-7FA76BEE2D63}"/>
              </a:ext>
            </a:extLst>
          </p:cNvPr>
          <p:cNvSpPr/>
          <p:nvPr/>
        </p:nvSpPr>
        <p:spPr>
          <a:xfrm>
            <a:off x="7335080" y="5202165"/>
            <a:ext cx="1152937" cy="596715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加载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134C1FD-9103-45C2-9CAB-6F57EE674245}"/>
              </a:ext>
            </a:extLst>
          </p:cNvPr>
          <p:cNvSpPr/>
          <p:nvPr/>
        </p:nvSpPr>
        <p:spPr>
          <a:xfrm>
            <a:off x="496959" y="3301812"/>
            <a:ext cx="10886643" cy="127188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4714020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87B8BDD7-DB33-493E-B780-0BCF50BC25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4962" y="2026707"/>
            <a:ext cx="8982075" cy="3857625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45B38121-2F96-4399-A7CB-860DDE421C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VC</a:t>
            </a:r>
            <a:r>
              <a:rPr lang="zh-CN" altLang="en-US" dirty="0"/>
              <a:t>绘图：标签绘制</a:t>
            </a:r>
          </a:p>
        </p:txBody>
      </p:sp>
      <p:sp>
        <p:nvSpPr>
          <p:cNvPr id="5" name="对话气泡: 矩形 4">
            <a:extLst>
              <a:ext uri="{FF2B5EF4-FFF2-40B4-BE49-F238E27FC236}">
                <a16:creationId xmlns:a16="http://schemas.microsoft.com/office/drawing/2014/main" id="{BAA38A1F-5959-4F10-B77B-9F5E17D5CCF7}"/>
              </a:ext>
            </a:extLst>
          </p:cNvPr>
          <p:cNvSpPr/>
          <p:nvPr/>
        </p:nvSpPr>
        <p:spPr>
          <a:xfrm>
            <a:off x="702365" y="4545495"/>
            <a:ext cx="1987826" cy="397565"/>
          </a:xfrm>
          <a:prstGeom prst="wedgeRectCallout">
            <a:avLst>
              <a:gd name="adj1" fmla="val 82500"/>
              <a:gd name="adj2" fmla="val -31083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标签绘制</a:t>
            </a:r>
          </a:p>
        </p:txBody>
      </p:sp>
    </p:spTree>
    <p:extLst>
      <p:ext uri="{BB962C8B-B14F-4D97-AF65-F5344CB8AC3E}">
        <p14:creationId xmlns:p14="http://schemas.microsoft.com/office/powerpoint/2010/main" val="1070518768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C9FC736-2B0C-4237-A878-F3BE473D32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4487" y="2045757"/>
            <a:ext cx="8963025" cy="3838575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45B38121-2F96-4399-A7CB-860DDE421C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VC</a:t>
            </a:r>
            <a:r>
              <a:rPr lang="zh-CN" altLang="en-US" dirty="0"/>
              <a:t>绘图：文本框绘制</a:t>
            </a:r>
          </a:p>
        </p:txBody>
      </p:sp>
      <p:sp>
        <p:nvSpPr>
          <p:cNvPr id="5" name="对话气泡: 矩形 4">
            <a:extLst>
              <a:ext uri="{FF2B5EF4-FFF2-40B4-BE49-F238E27FC236}">
                <a16:creationId xmlns:a16="http://schemas.microsoft.com/office/drawing/2014/main" id="{BAA38A1F-5959-4F10-B77B-9F5E17D5CCF7}"/>
              </a:ext>
            </a:extLst>
          </p:cNvPr>
          <p:cNvSpPr/>
          <p:nvPr/>
        </p:nvSpPr>
        <p:spPr>
          <a:xfrm>
            <a:off x="424070" y="3898782"/>
            <a:ext cx="1987826" cy="397565"/>
          </a:xfrm>
          <a:prstGeom prst="wedgeRectCallout">
            <a:avLst>
              <a:gd name="adj1" fmla="val 82500"/>
              <a:gd name="adj2" fmla="val -31083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标签绘制</a:t>
            </a:r>
          </a:p>
        </p:txBody>
      </p:sp>
    </p:spTree>
    <p:extLst>
      <p:ext uri="{BB962C8B-B14F-4D97-AF65-F5344CB8AC3E}">
        <p14:creationId xmlns:p14="http://schemas.microsoft.com/office/powerpoint/2010/main" val="2300488680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CD292BD-1F4D-44BA-93C2-69F0BD192D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VC</a:t>
            </a:r>
            <a:r>
              <a:rPr lang="zh-CN" altLang="en-US" dirty="0"/>
              <a:t>运行界面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0F83F4D-B4DE-499C-AABC-AF8979A7A5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4954" y="1680632"/>
            <a:ext cx="982027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9315640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9A07F35-0E33-4E7C-B4CD-A9283A14B1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JSONCPP</a:t>
            </a:r>
            <a:r>
              <a:rPr lang="zh-CN" altLang="en-US" dirty="0"/>
              <a:t>是</a:t>
            </a:r>
            <a:r>
              <a:rPr lang="en-US" altLang="zh-CN" dirty="0"/>
              <a:t>C++</a:t>
            </a:r>
            <a:r>
              <a:rPr lang="zh-CN" altLang="en-US" dirty="0"/>
              <a:t>编写的解析</a:t>
            </a:r>
            <a:r>
              <a:rPr lang="en-US" altLang="zh-CN" dirty="0"/>
              <a:t>json</a:t>
            </a:r>
            <a:r>
              <a:rPr lang="zh-CN" altLang="en-US" dirty="0"/>
              <a:t>的开源库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D8B94F7B-E548-45AC-9D9F-4FE1A05EC6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5854" y="1680632"/>
            <a:ext cx="9540292" cy="5084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3470247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1DE954B-C671-48AB-8536-53901F2CD2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VC</a:t>
            </a:r>
            <a:r>
              <a:rPr lang="zh-CN" altLang="en-US" dirty="0"/>
              <a:t>版本下一步工作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15CD0FD-B657-405A-BB60-A8FE876F2A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目前支持标签、文本框</a:t>
            </a:r>
            <a:endParaRPr lang="en-US" altLang="zh-CN" dirty="0"/>
          </a:p>
          <a:p>
            <a:r>
              <a:rPr lang="zh-CN" altLang="en-US" dirty="0"/>
              <a:t>需要考虑支持下拉框、单选框、复选框</a:t>
            </a:r>
            <a:endParaRPr lang="en-US" altLang="zh-CN" dirty="0"/>
          </a:p>
          <a:p>
            <a:r>
              <a:rPr lang="zh-CN" altLang="en-US" dirty="0"/>
              <a:t>下一步在具体项目中进行开发支持</a:t>
            </a:r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8856792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211D125-F870-4B94-9946-695E6290AD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目录</a:t>
            </a:r>
          </a:p>
        </p:txBody>
      </p:sp>
      <p:sp>
        <p:nvSpPr>
          <p:cNvPr id="6" name="箭头: 五边形 5">
            <a:extLst>
              <a:ext uri="{FF2B5EF4-FFF2-40B4-BE49-F238E27FC236}">
                <a16:creationId xmlns:a16="http://schemas.microsoft.com/office/drawing/2014/main" id="{3387E899-878E-4BED-A4A8-D83B971A76BF}"/>
              </a:ext>
            </a:extLst>
          </p:cNvPr>
          <p:cNvSpPr/>
          <p:nvPr/>
        </p:nvSpPr>
        <p:spPr>
          <a:xfrm>
            <a:off x="5247860" y="3092780"/>
            <a:ext cx="4823791" cy="377772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dirty="0"/>
              <a:t>浏览器上动态界面绘制的技术讨论</a:t>
            </a:r>
          </a:p>
        </p:txBody>
      </p:sp>
      <p:sp>
        <p:nvSpPr>
          <p:cNvPr id="7" name="箭头: 五边形 6">
            <a:extLst>
              <a:ext uri="{FF2B5EF4-FFF2-40B4-BE49-F238E27FC236}">
                <a16:creationId xmlns:a16="http://schemas.microsoft.com/office/drawing/2014/main" id="{B7466BCD-0621-4940-8D48-1CFE2B04DE13}"/>
              </a:ext>
            </a:extLst>
          </p:cNvPr>
          <p:cNvSpPr/>
          <p:nvPr/>
        </p:nvSpPr>
        <p:spPr>
          <a:xfrm>
            <a:off x="5247857" y="3557361"/>
            <a:ext cx="4823791" cy="377772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/>
              <a:t>WebDW</a:t>
            </a:r>
            <a:r>
              <a:rPr lang="zh-CN" altLang="en-US" sz="2000" dirty="0"/>
              <a:t>的技术架构说明</a:t>
            </a:r>
          </a:p>
        </p:txBody>
      </p:sp>
      <p:sp>
        <p:nvSpPr>
          <p:cNvPr id="9" name="箭头: 五边形 8">
            <a:extLst>
              <a:ext uri="{FF2B5EF4-FFF2-40B4-BE49-F238E27FC236}">
                <a16:creationId xmlns:a16="http://schemas.microsoft.com/office/drawing/2014/main" id="{6EE71305-92FE-40AC-95D6-311BE2493003}"/>
              </a:ext>
            </a:extLst>
          </p:cNvPr>
          <p:cNvSpPr/>
          <p:nvPr/>
        </p:nvSpPr>
        <p:spPr>
          <a:xfrm>
            <a:off x="5247856" y="4069083"/>
            <a:ext cx="4823791" cy="377772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/>
              <a:t>WebDW VB.net</a:t>
            </a:r>
            <a:r>
              <a:rPr lang="zh-CN" altLang="en-US" sz="2000" dirty="0"/>
              <a:t>客户端的的设计实现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DC80E9D3-7A74-44D2-AC48-D203522D7E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825" y="2398643"/>
            <a:ext cx="4098386" cy="4373217"/>
          </a:xfrm>
          <a:prstGeom prst="rect">
            <a:avLst/>
          </a:prstGeom>
        </p:spPr>
      </p:pic>
      <p:sp>
        <p:nvSpPr>
          <p:cNvPr id="16" name="箭头: 五边形 15">
            <a:extLst>
              <a:ext uri="{FF2B5EF4-FFF2-40B4-BE49-F238E27FC236}">
                <a16:creationId xmlns:a16="http://schemas.microsoft.com/office/drawing/2014/main" id="{943FBED8-F421-4979-A34E-64AF6F7F4917}"/>
              </a:ext>
            </a:extLst>
          </p:cNvPr>
          <p:cNvSpPr/>
          <p:nvPr/>
        </p:nvSpPr>
        <p:spPr>
          <a:xfrm>
            <a:off x="5824325" y="4523111"/>
            <a:ext cx="4823791" cy="284339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/>
              <a:t>VB.net</a:t>
            </a:r>
            <a:r>
              <a:rPr lang="zh-CN" altLang="en-US" dirty="0"/>
              <a:t>客户端的总体</a:t>
            </a:r>
            <a:r>
              <a:rPr lang="en-US" altLang="zh-CN" dirty="0"/>
              <a:t>IPO</a:t>
            </a:r>
            <a:endParaRPr lang="zh-CN" altLang="en-US" dirty="0"/>
          </a:p>
        </p:txBody>
      </p:sp>
      <p:sp>
        <p:nvSpPr>
          <p:cNvPr id="17" name="箭头: 五边形 16">
            <a:extLst>
              <a:ext uri="{FF2B5EF4-FFF2-40B4-BE49-F238E27FC236}">
                <a16:creationId xmlns:a16="http://schemas.microsoft.com/office/drawing/2014/main" id="{4235650D-5454-40A4-97A6-ADA649E86BCE}"/>
              </a:ext>
            </a:extLst>
          </p:cNvPr>
          <p:cNvSpPr/>
          <p:nvPr/>
        </p:nvSpPr>
        <p:spPr>
          <a:xfrm>
            <a:off x="5824322" y="4904846"/>
            <a:ext cx="4823791" cy="284339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/>
              <a:t>VB.net</a:t>
            </a:r>
            <a:r>
              <a:rPr lang="zh-CN" altLang="en-US" dirty="0"/>
              <a:t>客户端的技术选型</a:t>
            </a:r>
          </a:p>
        </p:txBody>
      </p:sp>
      <p:sp>
        <p:nvSpPr>
          <p:cNvPr id="18" name="箭头: 五边形 17">
            <a:extLst>
              <a:ext uri="{FF2B5EF4-FFF2-40B4-BE49-F238E27FC236}">
                <a16:creationId xmlns:a16="http://schemas.microsoft.com/office/drawing/2014/main" id="{E288B6CD-A900-4896-BD20-4AF20E8800FE}"/>
              </a:ext>
            </a:extLst>
          </p:cNvPr>
          <p:cNvSpPr/>
          <p:nvPr/>
        </p:nvSpPr>
        <p:spPr>
          <a:xfrm>
            <a:off x="5824321" y="5310103"/>
            <a:ext cx="4823791" cy="284339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/>
              <a:t>VB.net</a:t>
            </a:r>
            <a:r>
              <a:rPr lang="zh-CN" altLang="en-US" dirty="0"/>
              <a:t>客户端具体实现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249ABD0C-671F-4AE6-9285-753C09D85B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5624" y="503763"/>
            <a:ext cx="5747989" cy="151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879955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32EA76D-D375-4EA7-BADB-3BB31CBB19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VB.net</a:t>
            </a:r>
            <a:r>
              <a:rPr lang="zh-CN" altLang="en-US" dirty="0"/>
              <a:t>界面绘图总体</a:t>
            </a:r>
            <a:r>
              <a:rPr lang="en-US" altLang="zh-CN" dirty="0"/>
              <a:t>IPO</a:t>
            </a:r>
            <a:endParaRPr lang="zh-CN" altLang="en-US" dirty="0"/>
          </a:p>
        </p:txBody>
      </p:sp>
      <p:sp>
        <p:nvSpPr>
          <p:cNvPr id="4" name="流程图: 多文档 3">
            <a:extLst>
              <a:ext uri="{FF2B5EF4-FFF2-40B4-BE49-F238E27FC236}">
                <a16:creationId xmlns:a16="http://schemas.microsoft.com/office/drawing/2014/main" id="{191ED3E2-1B72-4DA8-B706-0574F371D63C}"/>
              </a:ext>
            </a:extLst>
          </p:cNvPr>
          <p:cNvSpPr/>
          <p:nvPr/>
        </p:nvSpPr>
        <p:spPr>
          <a:xfrm>
            <a:off x="1417983" y="3193774"/>
            <a:ext cx="1696278" cy="901148"/>
          </a:xfrm>
          <a:prstGeom prst="flowChartMultidocumen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界面元素定义模型</a:t>
            </a:r>
          </a:p>
        </p:txBody>
      </p:sp>
      <p:sp>
        <p:nvSpPr>
          <p:cNvPr id="5" name="流程图: 可选过程 4">
            <a:extLst>
              <a:ext uri="{FF2B5EF4-FFF2-40B4-BE49-F238E27FC236}">
                <a16:creationId xmlns:a16="http://schemas.microsoft.com/office/drawing/2014/main" id="{D0AEE95E-39F9-42D4-91D9-C08FFAF34BFC}"/>
              </a:ext>
            </a:extLst>
          </p:cNvPr>
          <p:cNvSpPr/>
          <p:nvPr/>
        </p:nvSpPr>
        <p:spPr>
          <a:xfrm>
            <a:off x="4028661" y="2928178"/>
            <a:ext cx="2279374" cy="1431235"/>
          </a:xfrm>
          <a:prstGeom prst="flowChartAlternateProces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VB.net</a:t>
            </a:r>
            <a:r>
              <a:rPr lang="zh-CN" altLang="en-US" dirty="0"/>
              <a:t>动态界面渲染</a:t>
            </a:r>
          </a:p>
        </p:txBody>
      </p:sp>
      <p:sp>
        <p:nvSpPr>
          <p:cNvPr id="6" name="流程图: 过程 5">
            <a:extLst>
              <a:ext uri="{FF2B5EF4-FFF2-40B4-BE49-F238E27FC236}">
                <a16:creationId xmlns:a16="http://schemas.microsoft.com/office/drawing/2014/main" id="{86EBA51F-CF10-4A3E-A4E2-10F91606D083}"/>
              </a:ext>
            </a:extLst>
          </p:cNvPr>
          <p:cNvSpPr/>
          <p:nvPr/>
        </p:nvSpPr>
        <p:spPr>
          <a:xfrm>
            <a:off x="7222435" y="2451653"/>
            <a:ext cx="4002155" cy="2941982"/>
          </a:xfrm>
          <a:prstGeom prst="flowChartProcess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7" name="连接符: 肘形 6">
            <a:extLst>
              <a:ext uri="{FF2B5EF4-FFF2-40B4-BE49-F238E27FC236}">
                <a16:creationId xmlns:a16="http://schemas.microsoft.com/office/drawing/2014/main" id="{B9C302AE-9817-48FC-BBD1-A942A755981E}"/>
              </a:ext>
            </a:extLst>
          </p:cNvPr>
          <p:cNvCxnSpPr>
            <a:stCxn id="4" idx="3"/>
            <a:endCxn id="5" idx="1"/>
          </p:cNvCxnSpPr>
          <p:nvPr/>
        </p:nvCxnSpPr>
        <p:spPr>
          <a:xfrm flipV="1">
            <a:off x="3114261" y="3643796"/>
            <a:ext cx="914400" cy="552"/>
          </a:xfrm>
          <a:prstGeom prst="bentConnector3">
            <a:avLst/>
          </a:prstGeom>
          <a:ln w="381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连接符: 肘形 7">
            <a:extLst>
              <a:ext uri="{FF2B5EF4-FFF2-40B4-BE49-F238E27FC236}">
                <a16:creationId xmlns:a16="http://schemas.microsoft.com/office/drawing/2014/main" id="{89D5BFFE-4E0E-41DE-B349-343ED55B1137}"/>
              </a:ext>
            </a:extLst>
          </p:cNvPr>
          <p:cNvCxnSpPr>
            <a:cxnSpLocks/>
            <a:stCxn id="5" idx="3"/>
            <a:endCxn id="6" idx="1"/>
          </p:cNvCxnSpPr>
          <p:nvPr/>
        </p:nvCxnSpPr>
        <p:spPr>
          <a:xfrm>
            <a:off x="6308035" y="3643796"/>
            <a:ext cx="914400" cy="278848"/>
          </a:xfrm>
          <a:prstGeom prst="bentConnector3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id="{27F13769-2318-402E-8929-249061C492AF}"/>
              </a:ext>
            </a:extLst>
          </p:cNvPr>
          <p:cNvSpPr/>
          <p:nvPr/>
        </p:nvSpPr>
        <p:spPr>
          <a:xfrm>
            <a:off x="8998226" y="2736574"/>
            <a:ext cx="1510748" cy="4572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err="1">
                <a:solidFill>
                  <a:schemeClr val="accent5"/>
                </a:solidFill>
              </a:rPr>
              <a:t>abcd</a:t>
            </a:r>
            <a:endParaRPr lang="zh-CN" altLang="en-US" dirty="0">
              <a:solidFill>
                <a:schemeClr val="accent5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3780B195-7A78-4F4F-88D5-2C5B78034C9D}"/>
              </a:ext>
            </a:extLst>
          </p:cNvPr>
          <p:cNvSpPr/>
          <p:nvPr/>
        </p:nvSpPr>
        <p:spPr>
          <a:xfrm>
            <a:off x="8998226" y="3405809"/>
            <a:ext cx="1934817" cy="42241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379BC195-B9B7-4930-ADF7-D21F51F8A18F}"/>
              </a:ext>
            </a:extLst>
          </p:cNvPr>
          <p:cNvSpPr/>
          <p:nvPr/>
        </p:nvSpPr>
        <p:spPr>
          <a:xfrm>
            <a:off x="8998226" y="4040255"/>
            <a:ext cx="1934817" cy="42241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51972EE4-C4BB-4A27-B26D-71D0C8FEFD35}"/>
              </a:ext>
            </a:extLst>
          </p:cNvPr>
          <p:cNvSpPr/>
          <p:nvPr/>
        </p:nvSpPr>
        <p:spPr>
          <a:xfrm>
            <a:off x="7646504" y="2736575"/>
            <a:ext cx="1060174" cy="4571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编码：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6A9D300-7902-456A-AC76-043B690DDE4D}"/>
              </a:ext>
            </a:extLst>
          </p:cNvPr>
          <p:cNvSpPr/>
          <p:nvPr/>
        </p:nvSpPr>
        <p:spPr>
          <a:xfrm>
            <a:off x="7646504" y="3415195"/>
            <a:ext cx="1060174" cy="4571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名称：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EC801C6A-5B80-4BE1-84BD-09259BDAEA64}"/>
              </a:ext>
            </a:extLst>
          </p:cNvPr>
          <p:cNvSpPr/>
          <p:nvPr/>
        </p:nvSpPr>
        <p:spPr>
          <a:xfrm>
            <a:off x="7659757" y="4058475"/>
            <a:ext cx="1060174" cy="4571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职务：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15" name="等腰三角形 14">
            <a:extLst>
              <a:ext uri="{FF2B5EF4-FFF2-40B4-BE49-F238E27FC236}">
                <a16:creationId xmlns:a16="http://schemas.microsoft.com/office/drawing/2014/main" id="{EE73C9EF-8244-4C73-84E7-30E787BE12B9}"/>
              </a:ext>
            </a:extLst>
          </p:cNvPr>
          <p:cNvSpPr/>
          <p:nvPr/>
        </p:nvSpPr>
        <p:spPr>
          <a:xfrm rot="10800000">
            <a:off x="10581861" y="4040254"/>
            <a:ext cx="331304" cy="367744"/>
          </a:xfrm>
          <a:prstGeom prst="triangle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D867DEBA-3EB4-4DD8-9858-6D52D0250E82}"/>
              </a:ext>
            </a:extLst>
          </p:cNvPr>
          <p:cNvSpPr/>
          <p:nvPr/>
        </p:nvSpPr>
        <p:spPr>
          <a:xfrm>
            <a:off x="8719931" y="4823792"/>
            <a:ext cx="1275949" cy="42241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保存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62EF5CE-6D29-4C79-84A1-A769BD362FCC}"/>
              </a:ext>
            </a:extLst>
          </p:cNvPr>
          <p:cNvSpPr txBox="1"/>
          <p:nvPr/>
        </p:nvSpPr>
        <p:spPr>
          <a:xfrm>
            <a:off x="967409" y="4251460"/>
            <a:ext cx="2305878" cy="95410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&lt;</a:t>
            </a:r>
            <a:r>
              <a:rPr lang="en-US" altLang="zh-CN" sz="1400" dirty="0" err="1"/>
              <a:t>Lable</a:t>
            </a:r>
            <a:r>
              <a:rPr lang="en-US" altLang="zh-CN" sz="1400" dirty="0"/>
              <a:t>&gt;</a:t>
            </a:r>
            <a:r>
              <a:rPr lang="zh-CN" altLang="en-US" sz="1400" dirty="0"/>
              <a:t>编码</a:t>
            </a:r>
            <a:r>
              <a:rPr lang="en-US" altLang="zh-CN" sz="1400" dirty="0"/>
              <a:t>:</a:t>
            </a:r>
          </a:p>
          <a:p>
            <a:r>
              <a:rPr lang="en-US" altLang="zh-CN" sz="1400" dirty="0"/>
              <a:t>&lt;/Label&gt;</a:t>
            </a:r>
          </a:p>
          <a:p>
            <a:r>
              <a:rPr lang="en-US" altLang="zh-CN" sz="1400" dirty="0"/>
              <a:t>&lt;</a:t>
            </a:r>
            <a:r>
              <a:rPr lang="en-US" altLang="zh-CN" sz="1400" dirty="0" err="1"/>
              <a:t>TextBox</a:t>
            </a:r>
            <a:r>
              <a:rPr lang="en-US" altLang="zh-CN" sz="1400" dirty="0"/>
              <a:t>&gt;</a:t>
            </a:r>
            <a:r>
              <a:rPr lang="en-US" altLang="zh-CN" sz="1400" dirty="0" err="1"/>
              <a:t>abcd</a:t>
            </a:r>
            <a:endParaRPr lang="en-US" altLang="zh-CN" sz="1400" dirty="0"/>
          </a:p>
          <a:p>
            <a:r>
              <a:rPr lang="en-US" altLang="zh-CN" sz="1400" dirty="0"/>
              <a:t>&lt;</a:t>
            </a:r>
            <a:r>
              <a:rPr lang="en-US" altLang="zh-CN" sz="1400" dirty="0" err="1"/>
              <a:t>TextBox</a:t>
            </a:r>
            <a:r>
              <a:rPr lang="en-US" altLang="zh-CN" sz="1400" dirty="0"/>
              <a:t>&gt;</a:t>
            </a:r>
            <a:endParaRPr lang="zh-CN" altLang="en-US" sz="1400" dirty="0"/>
          </a:p>
        </p:txBody>
      </p:sp>
      <p:sp>
        <p:nvSpPr>
          <p:cNvPr id="18" name="对话气泡: 矩形 17">
            <a:extLst>
              <a:ext uri="{FF2B5EF4-FFF2-40B4-BE49-F238E27FC236}">
                <a16:creationId xmlns:a16="http://schemas.microsoft.com/office/drawing/2014/main" id="{B494C3A0-57FB-43A6-87D9-4C738839E126}"/>
              </a:ext>
            </a:extLst>
          </p:cNvPr>
          <p:cNvSpPr/>
          <p:nvPr/>
        </p:nvSpPr>
        <p:spPr>
          <a:xfrm>
            <a:off x="861391" y="5671931"/>
            <a:ext cx="1775792" cy="503583"/>
          </a:xfrm>
          <a:prstGeom prst="wedgeRectCallout">
            <a:avLst>
              <a:gd name="adj1" fmla="val -42475"/>
              <a:gd name="adj2" fmla="val -142763"/>
            </a:avLst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示例，实际用</a:t>
            </a:r>
            <a:r>
              <a:rPr lang="en-US" altLang="zh-CN" dirty="0"/>
              <a:t>json</a:t>
            </a:r>
            <a:r>
              <a:rPr lang="zh-CN" altLang="en-US" dirty="0"/>
              <a:t>格式传输</a:t>
            </a:r>
          </a:p>
        </p:txBody>
      </p:sp>
    </p:spTree>
    <p:extLst>
      <p:ext uri="{BB962C8B-B14F-4D97-AF65-F5344CB8AC3E}">
        <p14:creationId xmlns:p14="http://schemas.microsoft.com/office/powerpoint/2010/main" val="45893685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56052B-AD4F-4948-8547-6EFFCE924A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VB.net</a:t>
            </a:r>
            <a:r>
              <a:rPr lang="zh-CN" altLang="en-US" dirty="0"/>
              <a:t>界面绘图和</a:t>
            </a:r>
            <a:r>
              <a:rPr lang="en-US" altLang="zh-CN" dirty="0"/>
              <a:t>VB</a:t>
            </a:r>
            <a:r>
              <a:rPr lang="zh-CN" altLang="en-US" dirty="0"/>
              <a:t>界面绘图的不同</a:t>
            </a:r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01DEDF10-85DD-43EC-AA81-80D30BDC1487}"/>
              </a:ext>
            </a:extLst>
          </p:cNvPr>
          <p:cNvGraphicFramePr>
            <a:graphicFrameLocks noGrp="1"/>
          </p:cNvGraphicFramePr>
          <p:nvPr/>
        </p:nvGraphicFramePr>
        <p:xfrm>
          <a:off x="525668" y="2190659"/>
          <a:ext cx="11140664" cy="408343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785166">
                  <a:extLst>
                    <a:ext uri="{9D8B030D-6E8A-4147-A177-3AD203B41FA5}">
                      <a16:colId xmlns:a16="http://schemas.microsoft.com/office/drawing/2014/main" val="1394178739"/>
                    </a:ext>
                  </a:extLst>
                </a:gridCol>
                <a:gridCol w="2785166">
                  <a:extLst>
                    <a:ext uri="{9D8B030D-6E8A-4147-A177-3AD203B41FA5}">
                      <a16:colId xmlns:a16="http://schemas.microsoft.com/office/drawing/2014/main" val="2259098331"/>
                    </a:ext>
                  </a:extLst>
                </a:gridCol>
                <a:gridCol w="2785166">
                  <a:extLst>
                    <a:ext uri="{9D8B030D-6E8A-4147-A177-3AD203B41FA5}">
                      <a16:colId xmlns:a16="http://schemas.microsoft.com/office/drawing/2014/main" val="3663145152"/>
                    </a:ext>
                  </a:extLst>
                </a:gridCol>
                <a:gridCol w="2785166">
                  <a:extLst>
                    <a:ext uri="{9D8B030D-6E8A-4147-A177-3AD203B41FA5}">
                      <a16:colId xmlns:a16="http://schemas.microsoft.com/office/drawing/2014/main" val="1108914739"/>
                    </a:ext>
                  </a:extLst>
                </a:gridCol>
              </a:tblGrid>
              <a:tr h="300695">
                <a:tc>
                  <a:txBody>
                    <a:bodyPr/>
                    <a:lstStyle/>
                    <a:p>
                      <a:r>
                        <a:rPr lang="zh-CN" altLang="en-US" dirty="0"/>
                        <a:t>比较项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VB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VB.net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备注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6664550"/>
                  </a:ext>
                </a:extLst>
              </a:tr>
              <a:tr h="877027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json</a:t>
                      </a:r>
                      <a:r>
                        <a:rPr lang="zh-CN" altLang="en-US" sz="1600" dirty="0"/>
                        <a:t>数据格式支持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标准的</a:t>
                      </a:r>
                      <a:r>
                        <a:rPr lang="en-US" altLang="zh-CN" sz="1600" dirty="0"/>
                        <a:t>VB</a:t>
                      </a:r>
                      <a:r>
                        <a:rPr lang="zh-CN" altLang="en-US" sz="1600" dirty="0"/>
                        <a:t>不支持</a:t>
                      </a:r>
                      <a:r>
                        <a:rPr lang="en-US" altLang="zh-CN" sz="1600" dirty="0"/>
                        <a:t>JSON</a:t>
                      </a:r>
                      <a:r>
                        <a:rPr lang="zh-CN" altLang="en-US" sz="1600" dirty="0"/>
                        <a:t>数据格式，因此需要引入</a:t>
                      </a:r>
                      <a:r>
                        <a:rPr lang="en-US" altLang="zh-CN" sz="1600" dirty="0"/>
                        <a:t>Script Controller</a:t>
                      </a:r>
                      <a:r>
                        <a:rPr lang="zh-CN" altLang="en-US" sz="1600" dirty="0"/>
                        <a:t>来进行解析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通过引入</a:t>
                      </a:r>
                      <a:r>
                        <a:rPr lang="en-US" altLang="zh-CN" sz="1600" dirty="0"/>
                        <a:t>Newtown</a:t>
                      </a:r>
                      <a:r>
                        <a:rPr lang="zh-CN" altLang="en-US" sz="1600" dirty="0"/>
                        <a:t>的</a:t>
                      </a:r>
                      <a:r>
                        <a:rPr lang="en-US" altLang="zh-CN" sz="1600" dirty="0"/>
                        <a:t>JSON</a:t>
                      </a:r>
                      <a:r>
                        <a:rPr lang="zh-CN" altLang="en-US" sz="1600" dirty="0"/>
                        <a:t>库来支持</a:t>
                      </a:r>
                      <a:r>
                        <a:rPr lang="en-US" altLang="zh-CN" sz="1600" dirty="0"/>
                        <a:t>JSON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9654606"/>
                  </a:ext>
                </a:extLst>
              </a:tr>
              <a:tr h="476100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Ajax</a:t>
                      </a:r>
                      <a:r>
                        <a:rPr lang="zh-CN" altLang="en-US" sz="1600" dirty="0"/>
                        <a:t>后台服务调用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通过引入</a:t>
                      </a:r>
                      <a:r>
                        <a:rPr lang="en-US" altLang="zh-CN" sz="1600" dirty="0" err="1"/>
                        <a:t>XMLHTTPRequest</a:t>
                      </a:r>
                      <a:r>
                        <a:rPr lang="zh-CN" altLang="en-US" sz="1600" dirty="0"/>
                        <a:t>来调用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通过引入</a:t>
                      </a:r>
                      <a:r>
                        <a:rPr lang="en-US" altLang="zh-CN" sz="1600" dirty="0"/>
                        <a:t>system.net</a:t>
                      </a:r>
                      <a:r>
                        <a:rPr lang="zh-CN" altLang="en-US" sz="1600" dirty="0"/>
                        <a:t>包来支持</a:t>
                      </a:r>
                      <a:r>
                        <a:rPr lang="en-US" altLang="zh-CN" sz="1600" dirty="0" err="1"/>
                        <a:t>WebRequest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499117"/>
                  </a:ext>
                </a:extLst>
              </a:tr>
              <a:tr h="476100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界面元素渲染组件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</a:t>
                      </a:r>
                      <a:r>
                        <a:rPr lang="en-US" altLang="zh-CN" sz="1600" dirty="0"/>
                        <a:t>VB</a:t>
                      </a:r>
                      <a:r>
                        <a:rPr lang="zh-CN" altLang="en-US" sz="1600" dirty="0"/>
                        <a:t>标准库来提供支持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</a:t>
                      </a:r>
                      <a:r>
                        <a:rPr lang="en-US" altLang="zh-CN" sz="1600" dirty="0" err="1"/>
                        <a:t>WinForm</a:t>
                      </a:r>
                      <a:r>
                        <a:rPr lang="zh-CN" altLang="en-US" sz="1600" dirty="0"/>
                        <a:t>标准库提供支持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9306707"/>
                  </a:ext>
                </a:extLst>
              </a:tr>
              <a:tr h="676563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事件回调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通过自定义调用器实现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元素库作为标准工具来支持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7722306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基本设计模式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面向对象，基于组件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面向对象，基于组件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8740640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二次封装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容易，可封装为</a:t>
                      </a:r>
                      <a:r>
                        <a:rPr lang="en-US" altLang="zh-CN" sz="1600" dirty="0"/>
                        <a:t>ActiveX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容易，可封装为类和控件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3206399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线程支持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单线程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单线程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46028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3935646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10E384D-2F3A-4D29-B77A-CB4B714D7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VB.net</a:t>
            </a:r>
            <a:r>
              <a:rPr lang="zh-CN" altLang="en-US" dirty="0"/>
              <a:t>客户端的技术选型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1EC1856E-C0BB-43FA-AE5D-C679B030B760}"/>
              </a:ext>
            </a:extLst>
          </p:cNvPr>
          <p:cNvSpPr/>
          <p:nvPr/>
        </p:nvSpPr>
        <p:spPr>
          <a:xfrm>
            <a:off x="1249735" y="3641035"/>
            <a:ext cx="2001079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VB.net</a:t>
            </a:r>
            <a:r>
              <a:rPr lang="zh-CN" altLang="en-US" dirty="0"/>
              <a:t>客户端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EA330AAB-27E2-4597-85A7-6AC42DC9EA3A}"/>
              </a:ext>
            </a:extLst>
          </p:cNvPr>
          <p:cNvSpPr/>
          <p:nvPr/>
        </p:nvSpPr>
        <p:spPr>
          <a:xfrm>
            <a:off x="4691270" y="2663687"/>
            <a:ext cx="1881808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后台服务器访问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251964A0-C5E1-45BE-884E-9A0F27E9C167}"/>
              </a:ext>
            </a:extLst>
          </p:cNvPr>
          <p:cNvSpPr/>
          <p:nvPr/>
        </p:nvSpPr>
        <p:spPr>
          <a:xfrm>
            <a:off x="4691270" y="3641035"/>
            <a:ext cx="1881808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Json</a:t>
            </a:r>
            <a:r>
              <a:rPr lang="zh-CN" altLang="en-US" dirty="0"/>
              <a:t>数据处理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32FBF30C-A669-4BBD-AFC0-C8BAC0070B9B}"/>
              </a:ext>
            </a:extLst>
          </p:cNvPr>
          <p:cNvSpPr/>
          <p:nvPr/>
        </p:nvSpPr>
        <p:spPr>
          <a:xfrm>
            <a:off x="4691270" y="4618383"/>
            <a:ext cx="1881808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界面组件渲染</a:t>
            </a:r>
          </a:p>
        </p:txBody>
      </p:sp>
      <p:cxnSp>
        <p:nvCxnSpPr>
          <p:cNvPr id="9" name="连接符: 肘形 8">
            <a:extLst>
              <a:ext uri="{FF2B5EF4-FFF2-40B4-BE49-F238E27FC236}">
                <a16:creationId xmlns:a16="http://schemas.microsoft.com/office/drawing/2014/main" id="{1E5E10E0-746C-4674-AF9B-59136B4F140D}"/>
              </a:ext>
            </a:extLst>
          </p:cNvPr>
          <p:cNvCxnSpPr>
            <a:cxnSpLocks/>
            <a:stCxn id="4" idx="3"/>
            <a:endCxn id="5" idx="1"/>
          </p:cNvCxnSpPr>
          <p:nvPr/>
        </p:nvCxnSpPr>
        <p:spPr>
          <a:xfrm flipV="1">
            <a:off x="3250814" y="3017169"/>
            <a:ext cx="1440456" cy="97734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连接符: 肘形 10">
            <a:extLst>
              <a:ext uri="{FF2B5EF4-FFF2-40B4-BE49-F238E27FC236}">
                <a16:creationId xmlns:a16="http://schemas.microsoft.com/office/drawing/2014/main" id="{E144E86E-D042-4B2D-8991-F420584ABD36}"/>
              </a:ext>
            </a:extLst>
          </p:cNvPr>
          <p:cNvCxnSpPr>
            <a:cxnSpLocks/>
            <a:stCxn id="4" idx="3"/>
            <a:endCxn id="6" idx="1"/>
          </p:cNvCxnSpPr>
          <p:nvPr/>
        </p:nvCxnSpPr>
        <p:spPr>
          <a:xfrm>
            <a:off x="3250814" y="3994517"/>
            <a:ext cx="1440456" cy="1270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连接符: 肘形 13">
            <a:extLst>
              <a:ext uri="{FF2B5EF4-FFF2-40B4-BE49-F238E27FC236}">
                <a16:creationId xmlns:a16="http://schemas.microsoft.com/office/drawing/2014/main" id="{A09076B1-784F-4D15-AF85-F47175207BF8}"/>
              </a:ext>
            </a:extLst>
          </p:cNvPr>
          <p:cNvCxnSpPr>
            <a:stCxn id="4" idx="3"/>
            <a:endCxn id="7" idx="1"/>
          </p:cNvCxnSpPr>
          <p:nvPr/>
        </p:nvCxnSpPr>
        <p:spPr>
          <a:xfrm>
            <a:off x="3250814" y="3994517"/>
            <a:ext cx="1440456" cy="97734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F15A1B7B-D5B4-4533-841E-18AACFD9ED1F}"/>
              </a:ext>
            </a:extLst>
          </p:cNvPr>
          <p:cNvSpPr/>
          <p:nvPr/>
        </p:nvSpPr>
        <p:spPr>
          <a:xfrm>
            <a:off x="7275444" y="2659360"/>
            <a:ext cx="1815548" cy="706964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err="1"/>
              <a:t>WebRequest</a:t>
            </a:r>
            <a:r>
              <a:rPr lang="zh-CN" altLang="en-US" dirty="0"/>
              <a:t>调用</a:t>
            </a: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DC68D9A0-2DF4-4A33-95F3-7A49210120BA}"/>
              </a:ext>
            </a:extLst>
          </p:cNvPr>
          <p:cNvSpPr/>
          <p:nvPr/>
        </p:nvSpPr>
        <p:spPr>
          <a:xfrm>
            <a:off x="7275444" y="3638088"/>
            <a:ext cx="1815548" cy="706964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Newtown json</a:t>
            </a:r>
            <a:endParaRPr lang="zh-CN" altLang="en-US" dirty="0"/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E73D0B11-4365-4651-BC8B-349BEB192678}"/>
              </a:ext>
            </a:extLst>
          </p:cNvPr>
          <p:cNvSpPr/>
          <p:nvPr/>
        </p:nvSpPr>
        <p:spPr>
          <a:xfrm>
            <a:off x="7275444" y="4616816"/>
            <a:ext cx="1987826" cy="706964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err="1"/>
              <a:t>WinForm</a:t>
            </a:r>
            <a:r>
              <a:rPr lang="zh-CN" altLang="en-US" dirty="0"/>
              <a:t>标准库</a:t>
            </a:r>
          </a:p>
        </p:txBody>
      </p:sp>
      <p:cxnSp>
        <p:nvCxnSpPr>
          <p:cNvPr id="22" name="连接符: 肘形 21">
            <a:extLst>
              <a:ext uri="{FF2B5EF4-FFF2-40B4-BE49-F238E27FC236}">
                <a16:creationId xmlns:a16="http://schemas.microsoft.com/office/drawing/2014/main" id="{3C077168-06CD-4228-B306-A10832E340F3}"/>
              </a:ext>
            </a:extLst>
          </p:cNvPr>
          <p:cNvCxnSpPr>
            <a:stCxn id="5" idx="3"/>
            <a:endCxn id="18" idx="1"/>
          </p:cNvCxnSpPr>
          <p:nvPr/>
        </p:nvCxnSpPr>
        <p:spPr>
          <a:xfrm flipV="1">
            <a:off x="6573078" y="3012842"/>
            <a:ext cx="702366" cy="432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连接符: 肘形 23">
            <a:extLst>
              <a:ext uri="{FF2B5EF4-FFF2-40B4-BE49-F238E27FC236}">
                <a16:creationId xmlns:a16="http://schemas.microsoft.com/office/drawing/2014/main" id="{131580F3-AA18-4C03-A6CE-01CFE6444CE7}"/>
              </a:ext>
            </a:extLst>
          </p:cNvPr>
          <p:cNvCxnSpPr>
            <a:stCxn id="6" idx="3"/>
            <a:endCxn id="19" idx="1"/>
          </p:cNvCxnSpPr>
          <p:nvPr/>
        </p:nvCxnSpPr>
        <p:spPr>
          <a:xfrm flipV="1">
            <a:off x="6573078" y="3991570"/>
            <a:ext cx="702366" cy="294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连接符: 肘形 25">
            <a:extLst>
              <a:ext uri="{FF2B5EF4-FFF2-40B4-BE49-F238E27FC236}">
                <a16:creationId xmlns:a16="http://schemas.microsoft.com/office/drawing/2014/main" id="{07D3FF9F-7AB3-400B-9363-CF6FB9788FAB}"/>
              </a:ext>
            </a:extLst>
          </p:cNvPr>
          <p:cNvCxnSpPr>
            <a:cxnSpLocks/>
            <a:stCxn id="7" idx="3"/>
            <a:endCxn id="20" idx="1"/>
          </p:cNvCxnSpPr>
          <p:nvPr/>
        </p:nvCxnSpPr>
        <p:spPr>
          <a:xfrm flipV="1">
            <a:off x="6573078" y="4970298"/>
            <a:ext cx="702366" cy="156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6E84D9C9-129C-4697-B63C-FFE5EC5D629D}"/>
              </a:ext>
            </a:extLst>
          </p:cNvPr>
          <p:cNvSpPr/>
          <p:nvPr/>
        </p:nvSpPr>
        <p:spPr>
          <a:xfrm>
            <a:off x="9674087" y="5685183"/>
            <a:ext cx="2107095" cy="331304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第三方标准代码</a:t>
            </a: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AC54502C-F872-4063-BC64-692EFCEF2B43}"/>
              </a:ext>
            </a:extLst>
          </p:cNvPr>
          <p:cNvSpPr/>
          <p:nvPr/>
        </p:nvSpPr>
        <p:spPr>
          <a:xfrm>
            <a:off x="9674086" y="5158128"/>
            <a:ext cx="2107095" cy="331304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err="1"/>
              <a:t>.net</a:t>
            </a:r>
            <a:r>
              <a:rPr lang="zh-CN" altLang="en-US" dirty="0"/>
              <a:t>标准类库</a:t>
            </a: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0C6ED896-4697-4A0A-B7AB-D046388ECB3F}"/>
              </a:ext>
            </a:extLst>
          </p:cNvPr>
          <p:cNvSpPr/>
          <p:nvPr/>
        </p:nvSpPr>
        <p:spPr>
          <a:xfrm>
            <a:off x="7275444" y="5517402"/>
            <a:ext cx="1987826" cy="706964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WPF</a:t>
            </a:r>
            <a:r>
              <a:rPr lang="zh-CN" altLang="en-US" dirty="0"/>
              <a:t>标准库</a:t>
            </a:r>
          </a:p>
        </p:txBody>
      </p:sp>
      <p:cxnSp>
        <p:nvCxnSpPr>
          <p:cNvPr id="10" name="连接符: 肘形 9">
            <a:extLst>
              <a:ext uri="{FF2B5EF4-FFF2-40B4-BE49-F238E27FC236}">
                <a16:creationId xmlns:a16="http://schemas.microsoft.com/office/drawing/2014/main" id="{2B1E5DD0-D8E6-4395-8A08-96E5753443D7}"/>
              </a:ext>
            </a:extLst>
          </p:cNvPr>
          <p:cNvCxnSpPr>
            <a:stCxn id="7" idx="2"/>
            <a:endCxn id="21" idx="1"/>
          </p:cNvCxnSpPr>
          <p:nvPr/>
        </p:nvCxnSpPr>
        <p:spPr>
          <a:xfrm rot="16200000" flipH="1">
            <a:off x="6181041" y="4776480"/>
            <a:ext cx="545537" cy="1643270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1212703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3416F1B-210E-411D-89C1-81886C7976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VB.net </a:t>
            </a:r>
            <a:r>
              <a:rPr lang="en-US" altLang="zh-CN" dirty="0" err="1"/>
              <a:t>webdw</a:t>
            </a:r>
            <a:r>
              <a:rPr lang="zh-CN" altLang="en-US" dirty="0"/>
              <a:t>客户端设计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C6656595-D1D4-4E9F-B022-828FED24279E}"/>
              </a:ext>
            </a:extLst>
          </p:cNvPr>
          <p:cNvSpPr/>
          <p:nvPr/>
        </p:nvSpPr>
        <p:spPr>
          <a:xfrm>
            <a:off x="1154954" y="4090689"/>
            <a:ext cx="1613887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获取后台服务结果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A38A4FFB-3C68-4E4D-93C5-5700DE844F3C}"/>
              </a:ext>
            </a:extLst>
          </p:cNvPr>
          <p:cNvSpPr/>
          <p:nvPr/>
        </p:nvSpPr>
        <p:spPr>
          <a:xfrm>
            <a:off x="3175909" y="4090689"/>
            <a:ext cx="1501244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转换为</a:t>
            </a:r>
            <a:r>
              <a:rPr lang="en-US" altLang="zh-CN" dirty="0"/>
              <a:t>json</a:t>
            </a:r>
            <a:r>
              <a:rPr lang="zh-CN" altLang="en-US" dirty="0"/>
              <a:t>对象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38E989E1-C870-4E5F-859C-2B4DD292ABC4}"/>
              </a:ext>
            </a:extLst>
          </p:cNvPr>
          <p:cNvSpPr/>
          <p:nvPr/>
        </p:nvSpPr>
        <p:spPr>
          <a:xfrm>
            <a:off x="5084221" y="4056362"/>
            <a:ext cx="1501244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json</a:t>
            </a:r>
            <a:r>
              <a:rPr lang="zh-CN" altLang="en-US" dirty="0"/>
              <a:t>元素绘图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A48986DC-401B-4EAC-997F-222D758200A3}"/>
              </a:ext>
            </a:extLst>
          </p:cNvPr>
          <p:cNvSpPr/>
          <p:nvPr/>
        </p:nvSpPr>
        <p:spPr>
          <a:xfrm>
            <a:off x="7106046" y="2571752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标签绘制</a:t>
            </a: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11C8932E-90E8-4A6A-98C4-FF2D23290448}"/>
              </a:ext>
            </a:extLst>
          </p:cNvPr>
          <p:cNvSpPr/>
          <p:nvPr/>
        </p:nvSpPr>
        <p:spPr>
          <a:xfrm>
            <a:off x="7106046" y="3210754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文本框绘制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AFCC3644-4621-425F-A5FF-F233052F622A}"/>
              </a:ext>
            </a:extLst>
          </p:cNvPr>
          <p:cNvSpPr/>
          <p:nvPr/>
        </p:nvSpPr>
        <p:spPr>
          <a:xfrm>
            <a:off x="7106046" y="3849756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下拉框绘制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CD408DF7-E2C1-4135-86A8-D3A6C2844FBA}"/>
              </a:ext>
            </a:extLst>
          </p:cNvPr>
          <p:cNvSpPr/>
          <p:nvPr/>
        </p:nvSpPr>
        <p:spPr>
          <a:xfrm>
            <a:off x="7106046" y="4462852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选择框绘制</a:t>
            </a: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8BEFC094-50BD-42B5-9309-F6F1666FDEAB}"/>
              </a:ext>
            </a:extLst>
          </p:cNvPr>
          <p:cNvSpPr/>
          <p:nvPr/>
        </p:nvSpPr>
        <p:spPr>
          <a:xfrm>
            <a:off x="7106046" y="5102818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画板绘制</a:t>
            </a: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37EC8530-881C-4169-81A4-C47CB5424330}"/>
              </a:ext>
            </a:extLst>
          </p:cNvPr>
          <p:cNvSpPr/>
          <p:nvPr/>
        </p:nvSpPr>
        <p:spPr>
          <a:xfrm>
            <a:off x="9647585" y="5115606"/>
            <a:ext cx="1305339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单选钮绘制</a:t>
            </a:r>
          </a:p>
        </p:txBody>
      </p:sp>
      <p:cxnSp>
        <p:nvCxnSpPr>
          <p:cNvPr id="15" name="连接符: 肘形 14">
            <a:extLst>
              <a:ext uri="{FF2B5EF4-FFF2-40B4-BE49-F238E27FC236}">
                <a16:creationId xmlns:a16="http://schemas.microsoft.com/office/drawing/2014/main" id="{BBBD0D79-C5B2-47B3-B85B-11B275D893D5}"/>
              </a:ext>
            </a:extLst>
          </p:cNvPr>
          <p:cNvCxnSpPr>
            <a:stCxn id="5" idx="3"/>
            <a:endCxn id="6" idx="1"/>
          </p:cNvCxnSpPr>
          <p:nvPr/>
        </p:nvCxnSpPr>
        <p:spPr>
          <a:xfrm>
            <a:off x="2768841" y="4444171"/>
            <a:ext cx="407068" cy="1270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连接符: 肘形 16">
            <a:extLst>
              <a:ext uri="{FF2B5EF4-FFF2-40B4-BE49-F238E27FC236}">
                <a16:creationId xmlns:a16="http://schemas.microsoft.com/office/drawing/2014/main" id="{90E631E9-544B-43A2-B0E2-294A7CC6E66F}"/>
              </a:ext>
            </a:extLst>
          </p:cNvPr>
          <p:cNvCxnSpPr>
            <a:stCxn id="6" idx="3"/>
            <a:endCxn id="7" idx="1"/>
          </p:cNvCxnSpPr>
          <p:nvPr/>
        </p:nvCxnSpPr>
        <p:spPr>
          <a:xfrm flipV="1">
            <a:off x="4677153" y="4409844"/>
            <a:ext cx="407068" cy="3432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连接符: 肘形 18">
            <a:extLst>
              <a:ext uri="{FF2B5EF4-FFF2-40B4-BE49-F238E27FC236}">
                <a16:creationId xmlns:a16="http://schemas.microsoft.com/office/drawing/2014/main" id="{4D12F6CA-D756-4E14-AB90-F320B11A5F11}"/>
              </a:ext>
            </a:extLst>
          </p:cNvPr>
          <p:cNvCxnSpPr>
            <a:stCxn id="7" idx="3"/>
            <a:endCxn id="8" idx="1"/>
          </p:cNvCxnSpPr>
          <p:nvPr/>
        </p:nvCxnSpPr>
        <p:spPr>
          <a:xfrm flipV="1">
            <a:off x="6585465" y="2789998"/>
            <a:ext cx="520581" cy="1619846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连接符: 肘形 20">
            <a:extLst>
              <a:ext uri="{FF2B5EF4-FFF2-40B4-BE49-F238E27FC236}">
                <a16:creationId xmlns:a16="http://schemas.microsoft.com/office/drawing/2014/main" id="{65DE1B39-2FC2-418B-A365-8B82CB4DD561}"/>
              </a:ext>
            </a:extLst>
          </p:cNvPr>
          <p:cNvCxnSpPr>
            <a:stCxn id="7" idx="3"/>
            <a:endCxn id="9" idx="1"/>
          </p:cNvCxnSpPr>
          <p:nvPr/>
        </p:nvCxnSpPr>
        <p:spPr>
          <a:xfrm flipV="1">
            <a:off x="6585465" y="3429000"/>
            <a:ext cx="520581" cy="980844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连接符: 肘形 22">
            <a:extLst>
              <a:ext uri="{FF2B5EF4-FFF2-40B4-BE49-F238E27FC236}">
                <a16:creationId xmlns:a16="http://schemas.microsoft.com/office/drawing/2014/main" id="{3D28CFA7-F33A-4516-B5FB-B40AAD2F5B75}"/>
              </a:ext>
            </a:extLst>
          </p:cNvPr>
          <p:cNvCxnSpPr>
            <a:stCxn id="7" idx="3"/>
            <a:endCxn id="10" idx="1"/>
          </p:cNvCxnSpPr>
          <p:nvPr/>
        </p:nvCxnSpPr>
        <p:spPr>
          <a:xfrm flipV="1">
            <a:off x="6585465" y="4068002"/>
            <a:ext cx="520581" cy="341842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连接符: 肘形 24">
            <a:extLst>
              <a:ext uri="{FF2B5EF4-FFF2-40B4-BE49-F238E27FC236}">
                <a16:creationId xmlns:a16="http://schemas.microsoft.com/office/drawing/2014/main" id="{68C2A7F5-055D-48AA-AED8-D8E981CF6042}"/>
              </a:ext>
            </a:extLst>
          </p:cNvPr>
          <p:cNvCxnSpPr>
            <a:stCxn id="7" idx="3"/>
            <a:endCxn id="11" idx="1"/>
          </p:cNvCxnSpPr>
          <p:nvPr/>
        </p:nvCxnSpPr>
        <p:spPr>
          <a:xfrm>
            <a:off x="6585465" y="4409844"/>
            <a:ext cx="520581" cy="271254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连接符: 肘形 26">
            <a:extLst>
              <a:ext uri="{FF2B5EF4-FFF2-40B4-BE49-F238E27FC236}">
                <a16:creationId xmlns:a16="http://schemas.microsoft.com/office/drawing/2014/main" id="{99379954-FA6B-420E-B9C5-0F720898C842}"/>
              </a:ext>
            </a:extLst>
          </p:cNvPr>
          <p:cNvCxnSpPr>
            <a:stCxn id="7" idx="3"/>
            <a:endCxn id="12" idx="1"/>
          </p:cNvCxnSpPr>
          <p:nvPr/>
        </p:nvCxnSpPr>
        <p:spPr>
          <a:xfrm>
            <a:off x="6585465" y="4409844"/>
            <a:ext cx="520581" cy="91122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连接符: 肘形 28">
            <a:extLst>
              <a:ext uri="{FF2B5EF4-FFF2-40B4-BE49-F238E27FC236}">
                <a16:creationId xmlns:a16="http://schemas.microsoft.com/office/drawing/2014/main" id="{7599A06A-959F-46EF-8154-1C990BEA904E}"/>
              </a:ext>
            </a:extLst>
          </p:cNvPr>
          <p:cNvCxnSpPr>
            <a:stCxn id="12" idx="3"/>
            <a:endCxn id="13" idx="1"/>
          </p:cNvCxnSpPr>
          <p:nvPr/>
        </p:nvCxnSpPr>
        <p:spPr>
          <a:xfrm>
            <a:off x="9170508" y="5321064"/>
            <a:ext cx="477077" cy="1278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355896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211D125-F870-4B94-9946-695E6290AD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目录</a:t>
            </a:r>
          </a:p>
        </p:txBody>
      </p:sp>
      <p:sp>
        <p:nvSpPr>
          <p:cNvPr id="6" name="箭头: 五边形 5">
            <a:extLst>
              <a:ext uri="{FF2B5EF4-FFF2-40B4-BE49-F238E27FC236}">
                <a16:creationId xmlns:a16="http://schemas.microsoft.com/office/drawing/2014/main" id="{3387E899-878E-4BED-A4A8-D83B971A76BF}"/>
              </a:ext>
            </a:extLst>
          </p:cNvPr>
          <p:cNvSpPr/>
          <p:nvPr/>
        </p:nvSpPr>
        <p:spPr>
          <a:xfrm>
            <a:off x="5247864" y="2398643"/>
            <a:ext cx="4823791" cy="377772"/>
          </a:xfrm>
          <a:prstGeom prst="homePlat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dirty="0"/>
              <a:t>浏览器上动态界面绘制的技术讨论</a:t>
            </a:r>
          </a:p>
        </p:txBody>
      </p:sp>
      <p:sp>
        <p:nvSpPr>
          <p:cNvPr id="7" name="箭头: 五边形 6">
            <a:extLst>
              <a:ext uri="{FF2B5EF4-FFF2-40B4-BE49-F238E27FC236}">
                <a16:creationId xmlns:a16="http://schemas.microsoft.com/office/drawing/2014/main" id="{B7466BCD-0621-4940-8D48-1CFE2B04DE13}"/>
              </a:ext>
            </a:extLst>
          </p:cNvPr>
          <p:cNvSpPr/>
          <p:nvPr/>
        </p:nvSpPr>
        <p:spPr>
          <a:xfrm>
            <a:off x="5247861" y="2863224"/>
            <a:ext cx="4823791" cy="377772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/>
              <a:t>WebDW</a:t>
            </a:r>
            <a:r>
              <a:rPr lang="zh-CN" altLang="en-US" sz="2000" dirty="0"/>
              <a:t>的技术架构说明</a:t>
            </a:r>
          </a:p>
        </p:txBody>
      </p:sp>
      <p:sp>
        <p:nvSpPr>
          <p:cNvPr id="8" name="箭头: 五边形 7">
            <a:extLst>
              <a:ext uri="{FF2B5EF4-FFF2-40B4-BE49-F238E27FC236}">
                <a16:creationId xmlns:a16="http://schemas.microsoft.com/office/drawing/2014/main" id="{1859A6F4-3F17-4719-9226-0735179C797A}"/>
              </a:ext>
            </a:extLst>
          </p:cNvPr>
          <p:cNvSpPr/>
          <p:nvPr/>
        </p:nvSpPr>
        <p:spPr>
          <a:xfrm>
            <a:off x="5247861" y="5038575"/>
            <a:ext cx="2080593" cy="364541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/>
              <a:t> C/S</a:t>
            </a:r>
            <a:r>
              <a:rPr lang="zh-CN" altLang="en-US" dirty="0"/>
              <a:t>客户端</a:t>
            </a:r>
          </a:p>
        </p:txBody>
      </p:sp>
      <p:sp>
        <p:nvSpPr>
          <p:cNvPr id="9" name="箭头: 五边形 8">
            <a:extLst>
              <a:ext uri="{FF2B5EF4-FFF2-40B4-BE49-F238E27FC236}">
                <a16:creationId xmlns:a16="http://schemas.microsoft.com/office/drawing/2014/main" id="{6EE71305-92FE-40AC-95D6-311BE2493003}"/>
              </a:ext>
            </a:extLst>
          </p:cNvPr>
          <p:cNvSpPr/>
          <p:nvPr/>
        </p:nvSpPr>
        <p:spPr>
          <a:xfrm>
            <a:off x="5247860" y="5480270"/>
            <a:ext cx="2080593" cy="364541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/>
              <a:t> B/S</a:t>
            </a:r>
            <a:r>
              <a:rPr lang="zh-CN" altLang="en-US" dirty="0"/>
              <a:t>客户端</a:t>
            </a:r>
          </a:p>
        </p:txBody>
      </p:sp>
      <p:sp>
        <p:nvSpPr>
          <p:cNvPr id="14" name="箭头: 五边形 13">
            <a:extLst>
              <a:ext uri="{FF2B5EF4-FFF2-40B4-BE49-F238E27FC236}">
                <a16:creationId xmlns:a16="http://schemas.microsoft.com/office/drawing/2014/main" id="{46BC4F7F-233A-46DE-BC22-2A5ED92F40A6}"/>
              </a:ext>
            </a:extLst>
          </p:cNvPr>
          <p:cNvSpPr/>
          <p:nvPr/>
        </p:nvSpPr>
        <p:spPr>
          <a:xfrm>
            <a:off x="5262836" y="5935228"/>
            <a:ext cx="2080593" cy="356841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/>
              <a:t>Mobile</a:t>
            </a:r>
            <a:r>
              <a:rPr lang="zh-CN" altLang="en-US" dirty="0"/>
              <a:t>客户端</a:t>
            </a:r>
          </a:p>
        </p:txBody>
      </p:sp>
      <p:sp>
        <p:nvSpPr>
          <p:cNvPr id="12" name="箭头: 五边形 11">
            <a:extLst>
              <a:ext uri="{FF2B5EF4-FFF2-40B4-BE49-F238E27FC236}">
                <a16:creationId xmlns:a16="http://schemas.microsoft.com/office/drawing/2014/main" id="{3B9AEF54-0581-4611-84E3-0C8C45A35F75}"/>
              </a:ext>
            </a:extLst>
          </p:cNvPr>
          <p:cNvSpPr/>
          <p:nvPr/>
        </p:nvSpPr>
        <p:spPr>
          <a:xfrm>
            <a:off x="5877340" y="3337178"/>
            <a:ext cx="4823791" cy="377772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/>
              <a:t>WebDW 1.0</a:t>
            </a:r>
            <a:r>
              <a:rPr lang="zh-CN" altLang="en-US" sz="2000" dirty="0"/>
              <a:t>技术架构</a:t>
            </a:r>
          </a:p>
        </p:txBody>
      </p:sp>
      <p:sp>
        <p:nvSpPr>
          <p:cNvPr id="16" name="箭头: 五边形 15">
            <a:extLst>
              <a:ext uri="{FF2B5EF4-FFF2-40B4-BE49-F238E27FC236}">
                <a16:creationId xmlns:a16="http://schemas.microsoft.com/office/drawing/2014/main" id="{88AAE21F-8BB4-4BBF-A2AF-207376801B5C}"/>
              </a:ext>
            </a:extLst>
          </p:cNvPr>
          <p:cNvSpPr/>
          <p:nvPr/>
        </p:nvSpPr>
        <p:spPr>
          <a:xfrm>
            <a:off x="5877340" y="3764150"/>
            <a:ext cx="4823791" cy="377772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/>
              <a:t>WebDW 2.0</a:t>
            </a:r>
            <a:r>
              <a:rPr lang="zh-CN" altLang="en-US" sz="2000" dirty="0"/>
              <a:t>技术架构</a:t>
            </a:r>
          </a:p>
        </p:txBody>
      </p:sp>
      <p:sp>
        <p:nvSpPr>
          <p:cNvPr id="17" name="箭头: 五边形 16">
            <a:extLst>
              <a:ext uri="{FF2B5EF4-FFF2-40B4-BE49-F238E27FC236}">
                <a16:creationId xmlns:a16="http://schemas.microsoft.com/office/drawing/2014/main" id="{F3456AE8-487A-4E29-8818-F53D5BAE1AB8}"/>
              </a:ext>
            </a:extLst>
          </p:cNvPr>
          <p:cNvSpPr/>
          <p:nvPr/>
        </p:nvSpPr>
        <p:spPr>
          <a:xfrm>
            <a:off x="6566454" y="4241663"/>
            <a:ext cx="4472612" cy="377772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/>
              <a:t>WebDW 2.0 </a:t>
            </a:r>
            <a:r>
              <a:rPr lang="zh-CN" altLang="en-US" dirty="0"/>
              <a:t>服务器端技术架构</a:t>
            </a:r>
          </a:p>
        </p:txBody>
      </p:sp>
      <p:sp>
        <p:nvSpPr>
          <p:cNvPr id="18" name="箭头: 五边形 17">
            <a:extLst>
              <a:ext uri="{FF2B5EF4-FFF2-40B4-BE49-F238E27FC236}">
                <a16:creationId xmlns:a16="http://schemas.microsoft.com/office/drawing/2014/main" id="{A6A7EA39-F2F3-44A6-A5C6-74D9EAF2BD4C}"/>
              </a:ext>
            </a:extLst>
          </p:cNvPr>
          <p:cNvSpPr/>
          <p:nvPr/>
        </p:nvSpPr>
        <p:spPr>
          <a:xfrm>
            <a:off x="6566454" y="4660803"/>
            <a:ext cx="4472612" cy="377772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/>
              <a:t>WebDW 2.0 </a:t>
            </a:r>
            <a:r>
              <a:rPr lang="zh-CN" altLang="en-US" dirty="0"/>
              <a:t>客户端技术架构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DC80E9D3-7A74-44D2-AC48-D203522D7E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825" y="2398643"/>
            <a:ext cx="4098386" cy="4373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484878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E065B4EB-5E7D-4D54-A40A-CAC7821ED6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3840" y="1651734"/>
            <a:ext cx="9484319" cy="5332326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B835E641-20FA-40FA-8A1C-C740D44FA7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VB.net</a:t>
            </a:r>
            <a:r>
              <a:rPr lang="zh-CN" altLang="en-US" dirty="0"/>
              <a:t>绘图入口功能分发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A563439-E3E2-402A-AE06-3B93FDDE7C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对话气泡: 矩形 4">
            <a:extLst>
              <a:ext uri="{FF2B5EF4-FFF2-40B4-BE49-F238E27FC236}">
                <a16:creationId xmlns:a16="http://schemas.microsoft.com/office/drawing/2014/main" id="{05AE0A1B-14C6-4781-9538-D98D2D0BB42B}"/>
              </a:ext>
            </a:extLst>
          </p:cNvPr>
          <p:cNvSpPr/>
          <p:nvPr/>
        </p:nvSpPr>
        <p:spPr>
          <a:xfrm>
            <a:off x="106018" y="4311650"/>
            <a:ext cx="3154018" cy="583462"/>
          </a:xfrm>
          <a:prstGeom prst="wedgeRectCallout">
            <a:avLst>
              <a:gd name="adj1" fmla="val 44968"/>
              <a:gd name="adj2" fmla="val -24412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根据</a:t>
            </a:r>
            <a:r>
              <a:rPr lang="en-US" altLang="zh-CN" dirty="0" err="1"/>
              <a:t>classname</a:t>
            </a:r>
            <a:r>
              <a:rPr lang="zh-CN" altLang="en-US" dirty="0"/>
              <a:t>进行分发</a:t>
            </a:r>
          </a:p>
        </p:txBody>
      </p:sp>
    </p:spTree>
    <p:extLst>
      <p:ext uri="{BB962C8B-B14F-4D97-AF65-F5344CB8AC3E}">
        <p14:creationId xmlns:p14="http://schemas.microsoft.com/office/powerpoint/2010/main" val="2073902494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22B714AF-44A4-42D2-ADCF-18332C0444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9307" y="1790446"/>
            <a:ext cx="9013385" cy="5067554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45B38121-2F96-4399-A7CB-860DDE421C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VB.net</a:t>
            </a:r>
            <a:r>
              <a:rPr lang="zh-CN" altLang="en-US" dirty="0"/>
              <a:t>绘图：标签绘制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77AACE6-CA81-4766-96B3-66FB3DA0CB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对话气泡: 矩形 4">
            <a:extLst>
              <a:ext uri="{FF2B5EF4-FFF2-40B4-BE49-F238E27FC236}">
                <a16:creationId xmlns:a16="http://schemas.microsoft.com/office/drawing/2014/main" id="{BAA38A1F-5959-4F10-B77B-9F5E17D5CCF7}"/>
              </a:ext>
            </a:extLst>
          </p:cNvPr>
          <p:cNvSpPr/>
          <p:nvPr/>
        </p:nvSpPr>
        <p:spPr>
          <a:xfrm>
            <a:off x="702365" y="4545495"/>
            <a:ext cx="1987826" cy="397565"/>
          </a:xfrm>
          <a:prstGeom prst="wedgeRectCallout">
            <a:avLst>
              <a:gd name="adj1" fmla="val 82500"/>
              <a:gd name="adj2" fmla="val -31083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标签绘制</a:t>
            </a:r>
          </a:p>
        </p:txBody>
      </p:sp>
    </p:spTree>
    <p:extLst>
      <p:ext uri="{BB962C8B-B14F-4D97-AF65-F5344CB8AC3E}">
        <p14:creationId xmlns:p14="http://schemas.microsoft.com/office/powerpoint/2010/main" val="613784082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BEB99722-6200-4A67-B846-2A0B445F88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1648" y="1680632"/>
            <a:ext cx="9208703" cy="5177368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8B74B5B3-3201-4743-AF6C-C7964DDC78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VB.net</a:t>
            </a:r>
            <a:r>
              <a:rPr lang="zh-CN" altLang="en-US" dirty="0"/>
              <a:t>绘图：文本框绘制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D9F5A15-9578-4786-8890-99F720EBFB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对话气泡: 矩形 4">
            <a:extLst>
              <a:ext uri="{FF2B5EF4-FFF2-40B4-BE49-F238E27FC236}">
                <a16:creationId xmlns:a16="http://schemas.microsoft.com/office/drawing/2014/main" id="{3FA72BEE-EB8F-487C-B99C-6FE575CF2230}"/>
              </a:ext>
            </a:extLst>
          </p:cNvPr>
          <p:cNvSpPr/>
          <p:nvPr/>
        </p:nvSpPr>
        <p:spPr>
          <a:xfrm>
            <a:off x="573729" y="4687037"/>
            <a:ext cx="2001078" cy="490331"/>
          </a:xfrm>
          <a:prstGeom prst="wedgeRectCallout">
            <a:avLst>
              <a:gd name="adj1" fmla="val 68571"/>
              <a:gd name="adj2" fmla="val -25101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文本框绘制</a:t>
            </a:r>
          </a:p>
        </p:txBody>
      </p:sp>
    </p:spTree>
    <p:extLst>
      <p:ext uri="{BB962C8B-B14F-4D97-AF65-F5344CB8AC3E}">
        <p14:creationId xmlns:p14="http://schemas.microsoft.com/office/powerpoint/2010/main" val="2094889812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04166620-7BBB-4059-9FD0-0578825A0B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4365" y="1649954"/>
            <a:ext cx="9263269" cy="5208046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889B57ED-F1B9-498B-9DB7-38F82D0380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VB.net</a:t>
            </a:r>
            <a:r>
              <a:rPr lang="zh-CN" altLang="en-US" dirty="0"/>
              <a:t>绘图：复选框绘制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25F1D08-0050-4014-8E7B-682AE69A5B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对话气泡: 矩形 4">
            <a:extLst>
              <a:ext uri="{FF2B5EF4-FFF2-40B4-BE49-F238E27FC236}">
                <a16:creationId xmlns:a16="http://schemas.microsoft.com/office/drawing/2014/main" id="{9F33D61C-EF58-40C8-9FDF-C441E989E497}"/>
              </a:ext>
            </a:extLst>
          </p:cNvPr>
          <p:cNvSpPr/>
          <p:nvPr/>
        </p:nvSpPr>
        <p:spPr>
          <a:xfrm>
            <a:off x="755374" y="4046607"/>
            <a:ext cx="1974574" cy="530086"/>
          </a:xfrm>
          <a:prstGeom prst="wedgeRectCallout">
            <a:avLst>
              <a:gd name="adj1" fmla="val 73798"/>
              <a:gd name="adj2" fmla="val -2125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复选框绘制</a:t>
            </a:r>
          </a:p>
        </p:txBody>
      </p:sp>
    </p:spTree>
    <p:extLst>
      <p:ext uri="{BB962C8B-B14F-4D97-AF65-F5344CB8AC3E}">
        <p14:creationId xmlns:p14="http://schemas.microsoft.com/office/powerpoint/2010/main" val="2943983213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A696B838-1CE8-449A-BB00-D1CBDF2CA9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7861" y="1620151"/>
            <a:ext cx="9316278" cy="5237849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3527ECFF-9BBD-4E0F-8966-C56F1C6282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VB.net</a:t>
            </a:r>
            <a:r>
              <a:rPr lang="zh-CN" altLang="en-US" dirty="0"/>
              <a:t>绘图：下拉框绘制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E2EB655-768C-480F-9545-AC5FDB147B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对话气泡: 矩形 4">
            <a:extLst>
              <a:ext uri="{FF2B5EF4-FFF2-40B4-BE49-F238E27FC236}">
                <a16:creationId xmlns:a16="http://schemas.microsoft.com/office/drawing/2014/main" id="{0650C525-72CC-478B-9984-ECAAAC4DE089}"/>
              </a:ext>
            </a:extLst>
          </p:cNvPr>
          <p:cNvSpPr/>
          <p:nvPr/>
        </p:nvSpPr>
        <p:spPr>
          <a:xfrm>
            <a:off x="808383" y="4364659"/>
            <a:ext cx="2186608" cy="490330"/>
          </a:xfrm>
          <a:prstGeom prst="wedgeRectCallout">
            <a:avLst>
              <a:gd name="adj1" fmla="val 65834"/>
              <a:gd name="adj2" fmla="val -29966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下拉框绘制</a:t>
            </a:r>
          </a:p>
        </p:txBody>
      </p:sp>
    </p:spTree>
    <p:extLst>
      <p:ext uri="{BB962C8B-B14F-4D97-AF65-F5344CB8AC3E}">
        <p14:creationId xmlns:p14="http://schemas.microsoft.com/office/powerpoint/2010/main" val="3124612239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66237B0D-619C-439E-9337-A5CD5E1B62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8778" y="1680632"/>
            <a:ext cx="9205726" cy="5175694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F445EF93-F0B9-446D-AE22-8AC26F2260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VB.net</a:t>
            </a:r>
            <a:r>
              <a:rPr lang="zh-CN" altLang="en-US" dirty="0"/>
              <a:t>绘图：单选钮绘制（有</a:t>
            </a:r>
            <a:r>
              <a:rPr lang="en-US" altLang="zh-CN" dirty="0"/>
              <a:t>Bug</a:t>
            </a:r>
            <a:r>
              <a:rPr lang="zh-CN" altLang="en-US" dirty="0"/>
              <a:t>）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91936CD-DAA9-41D1-BAE1-812B2F9CFB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对话气泡: 矩形 4">
            <a:extLst>
              <a:ext uri="{FF2B5EF4-FFF2-40B4-BE49-F238E27FC236}">
                <a16:creationId xmlns:a16="http://schemas.microsoft.com/office/drawing/2014/main" id="{B417652F-3DDB-416E-9838-DC45C5CBE698}"/>
              </a:ext>
            </a:extLst>
          </p:cNvPr>
          <p:cNvSpPr/>
          <p:nvPr/>
        </p:nvSpPr>
        <p:spPr>
          <a:xfrm>
            <a:off x="609601" y="5177368"/>
            <a:ext cx="2120347" cy="490331"/>
          </a:xfrm>
          <a:prstGeom prst="wedgeRectCallout">
            <a:avLst>
              <a:gd name="adj1" fmla="val 69792"/>
              <a:gd name="adj2" fmla="val -46182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单选钮绘制</a:t>
            </a:r>
          </a:p>
        </p:txBody>
      </p:sp>
    </p:spTree>
    <p:extLst>
      <p:ext uri="{BB962C8B-B14F-4D97-AF65-F5344CB8AC3E}">
        <p14:creationId xmlns:p14="http://schemas.microsoft.com/office/powerpoint/2010/main" val="1894480912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CD292BD-1F4D-44BA-93C2-69F0BD192D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VB.net</a:t>
            </a:r>
            <a:r>
              <a:rPr lang="zh-CN" altLang="en-US" dirty="0"/>
              <a:t>运行界面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B56F08C-E6C9-44BB-8A65-192745DCC4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EE67899-E0FF-4A4A-9464-D9AA105BFF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0687" y="1680632"/>
            <a:ext cx="8810625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0582503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C23CE27-4659-4AF1-B301-373FFF42CF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VB.net</a:t>
            </a:r>
            <a:r>
              <a:rPr lang="zh-CN" altLang="en-US" dirty="0"/>
              <a:t>运行界面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766E09F-FFF1-4E7E-A230-D546F2E2EC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E2808EC-8FC3-4872-8B52-2FB32F0231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0687" y="1625923"/>
            <a:ext cx="8810625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2172177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79A87E4-5472-460D-AAA4-874956107C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VB.net</a:t>
            </a:r>
            <a:r>
              <a:rPr lang="zh-CN" altLang="en-US" dirty="0"/>
              <a:t>运行界面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611089D-0AD0-42C4-8734-D937B1906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3DD5F8C-6251-4929-BDA6-7155C37F93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0687" y="1680632"/>
            <a:ext cx="8810625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845330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77DF5BD-AD7B-4D2B-BD19-663048E3AD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VB.net</a:t>
            </a:r>
            <a:r>
              <a:rPr lang="zh-CN" altLang="en-US" dirty="0"/>
              <a:t>运行界面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C317AB8-3430-4DCC-98C0-00199AA141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5770A51-A12C-4E70-94A8-7B1AD8985F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0687" y="1680632"/>
            <a:ext cx="8810625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4200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081CFDE-A6C1-4A2F-A3E0-7C4AC0F15A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WebDW1.0</a:t>
            </a:r>
            <a:r>
              <a:rPr lang="zh-CN" altLang="en-US" dirty="0"/>
              <a:t>的设计架构</a:t>
            </a:r>
          </a:p>
        </p:txBody>
      </p:sp>
      <p:sp>
        <p:nvSpPr>
          <p:cNvPr id="4" name="流程图: 多文档 3">
            <a:extLst>
              <a:ext uri="{FF2B5EF4-FFF2-40B4-BE49-F238E27FC236}">
                <a16:creationId xmlns:a16="http://schemas.microsoft.com/office/drawing/2014/main" id="{13510A36-BABA-4210-AB39-40A2BF1B7B28}"/>
              </a:ext>
            </a:extLst>
          </p:cNvPr>
          <p:cNvSpPr/>
          <p:nvPr/>
        </p:nvSpPr>
        <p:spPr>
          <a:xfrm>
            <a:off x="4964954" y="5797690"/>
            <a:ext cx="1921565" cy="794124"/>
          </a:xfrm>
          <a:prstGeom prst="flowChartMultidocumen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数据窗口文件</a:t>
            </a:r>
          </a:p>
        </p:txBody>
      </p:sp>
      <p:sp>
        <p:nvSpPr>
          <p:cNvPr id="5" name="流程图: 可选过程 4">
            <a:extLst>
              <a:ext uri="{FF2B5EF4-FFF2-40B4-BE49-F238E27FC236}">
                <a16:creationId xmlns:a16="http://schemas.microsoft.com/office/drawing/2014/main" id="{51CC0096-8F6C-4A5B-9BFE-F3CA154B2092}"/>
              </a:ext>
            </a:extLst>
          </p:cNvPr>
          <p:cNvSpPr/>
          <p:nvPr/>
        </p:nvSpPr>
        <p:spPr>
          <a:xfrm>
            <a:off x="530087" y="2945298"/>
            <a:ext cx="2517913" cy="706964"/>
          </a:xfrm>
          <a:prstGeom prst="flowChartAlternateProces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err="1"/>
              <a:t>Webdw</a:t>
            </a:r>
            <a:r>
              <a:rPr lang="en-US" altLang="zh-CN" sz="1400" dirty="0"/>
              <a:t>-VB</a:t>
            </a:r>
            <a:r>
              <a:rPr lang="zh-CN" altLang="en-US" sz="1400" dirty="0"/>
              <a:t>版本</a:t>
            </a:r>
          </a:p>
        </p:txBody>
      </p:sp>
      <p:sp>
        <p:nvSpPr>
          <p:cNvPr id="6" name="流程图: 可选过程 5">
            <a:extLst>
              <a:ext uri="{FF2B5EF4-FFF2-40B4-BE49-F238E27FC236}">
                <a16:creationId xmlns:a16="http://schemas.microsoft.com/office/drawing/2014/main" id="{9C9EACE7-CEE6-4D11-92C5-7334D39EF4E0}"/>
              </a:ext>
            </a:extLst>
          </p:cNvPr>
          <p:cNvSpPr/>
          <p:nvPr/>
        </p:nvSpPr>
        <p:spPr>
          <a:xfrm>
            <a:off x="3407824" y="2945296"/>
            <a:ext cx="2517913" cy="706964"/>
          </a:xfrm>
          <a:prstGeom prst="flowChartAlternateProces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err="1"/>
              <a:t>Webdw</a:t>
            </a:r>
            <a:r>
              <a:rPr lang="en-US" altLang="zh-CN" sz="1400" dirty="0"/>
              <a:t>-JAVA</a:t>
            </a:r>
            <a:r>
              <a:rPr lang="zh-CN" altLang="en-US" sz="1400" dirty="0"/>
              <a:t>版本</a:t>
            </a:r>
          </a:p>
        </p:txBody>
      </p:sp>
      <p:sp>
        <p:nvSpPr>
          <p:cNvPr id="7" name="流程图: 可选过程 6">
            <a:extLst>
              <a:ext uri="{FF2B5EF4-FFF2-40B4-BE49-F238E27FC236}">
                <a16:creationId xmlns:a16="http://schemas.microsoft.com/office/drawing/2014/main" id="{7FA254B8-C065-4D7D-8112-38E3C4A19342}"/>
              </a:ext>
            </a:extLst>
          </p:cNvPr>
          <p:cNvSpPr/>
          <p:nvPr/>
        </p:nvSpPr>
        <p:spPr>
          <a:xfrm>
            <a:off x="6285561" y="2945297"/>
            <a:ext cx="2517913" cy="706964"/>
          </a:xfrm>
          <a:prstGeom prst="flowChartAlternateProces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err="1"/>
              <a:t>Webdw</a:t>
            </a:r>
            <a:r>
              <a:rPr lang="en-US" altLang="zh-CN" sz="1400" dirty="0"/>
              <a:t>-JS</a:t>
            </a:r>
            <a:r>
              <a:rPr lang="zh-CN" altLang="en-US" sz="1400" dirty="0"/>
              <a:t>版本</a:t>
            </a:r>
          </a:p>
        </p:txBody>
      </p:sp>
      <p:sp>
        <p:nvSpPr>
          <p:cNvPr id="8" name="流程图: 可选过程 7">
            <a:extLst>
              <a:ext uri="{FF2B5EF4-FFF2-40B4-BE49-F238E27FC236}">
                <a16:creationId xmlns:a16="http://schemas.microsoft.com/office/drawing/2014/main" id="{212866D8-167E-4AD2-BB0F-143F2D75CA43}"/>
              </a:ext>
            </a:extLst>
          </p:cNvPr>
          <p:cNvSpPr/>
          <p:nvPr/>
        </p:nvSpPr>
        <p:spPr>
          <a:xfrm>
            <a:off x="9163298" y="2945296"/>
            <a:ext cx="2517913" cy="706964"/>
          </a:xfrm>
          <a:prstGeom prst="flowChartAlternateProces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err="1"/>
              <a:t>Webdw</a:t>
            </a:r>
            <a:r>
              <a:rPr lang="en-US" altLang="zh-CN" sz="1400" dirty="0"/>
              <a:t>-Flex</a:t>
            </a:r>
            <a:r>
              <a:rPr lang="zh-CN" altLang="en-US" sz="1400" dirty="0"/>
              <a:t>版本</a:t>
            </a:r>
          </a:p>
        </p:txBody>
      </p:sp>
      <p:sp>
        <p:nvSpPr>
          <p:cNvPr id="9" name="流程图: 可选过程 8">
            <a:extLst>
              <a:ext uri="{FF2B5EF4-FFF2-40B4-BE49-F238E27FC236}">
                <a16:creationId xmlns:a16="http://schemas.microsoft.com/office/drawing/2014/main" id="{D6109CEC-3930-481A-8102-10D5B5547041}"/>
              </a:ext>
            </a:extLst>
          </p:cNvPr>
          <p:cNvSpPr/>
          <p:nvPr/>
        </p:nvSpPr>
        <p:spPr>
          <a:xfrm>
            <a:off x="3048000" y="4358310"/>
            <a:ext cx="6115298" cy="706964"/>
          </a:xfrm>
          <a:prstGeom prst="flowChartAlternateProces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err="1"/>
              <a:t>Webdw</a:t>
            </a:r>
            <a:r>
              <a:rPr lang="en-US" altLang="zh-CN" sz="1400" dirty="0"/>
              <a:t>-Server V1.0</a:t>
            </a:r>
          </a:p>
          <a:p>
            <a:pPr algn="ctr"/>
            <a:r>
              <a:rPr lang="zh-CN" altLang="en-US" sz="1400" dirty="0"/>
              <a:t>（仅仅负责从后台读取数据文件定义内容推送给前端，不进行解析工作）</a:t>
            </a:r>
          </a:p>
        </p:txBody>
      </p:sp>
      <p:cxnSp>
        <p:nvCxnSpPr>
          <p:cNvPr id="13" name="连接符: 肘形 12">
            <a:extLst>
              <a:ext uri="{FF2B5EF4-FFF2-40B4-BE49-F238E27FC236}">
                <a16:creationId xmlns:a16="http://schemas.microsoft.com/office/drawing/2014/main" id="{B0FB3060-2E7F-4DC7-9982-E85B9D98EF15}"/>
              </a:ext>
            </a:extLst>
          </p:cNvPr>
          <p:cNvCxnSpPr>
            <a:cxnSpLocks/>
            <a:stCxn id="5" idx="2"/>
            <a:endCxn id="9" idx="0"/>
          </p:cNvCxnSpPr>
          <p:nvPr/>
        </p:nvCxnSpPr>
        <p:spPr>
          <a:xfrm rot="16200000" flipH="1">
            <a:off x="3594322" y="1846983"/>
            <a:ext cx="706048" cy="4316605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连接符: 肘形 15">
            <a:extLst>
              <a:ext uri="{FF2B5EF4-FFF2-40B4-BE49-F238E27FC236}">
                <a16:creationId xmlns:a16="http://schemas.microsoft.com/office/drawing/2014/main" id="{BE835458-3A26-4BC3-953D-8C555DB5393E}"/>
              </a:ext>
            </a:extLst>
          </p:cNvPr>
          <p:cNvCxnSpPr>
            <a:cxnSpLocks/>
            <a:stCxn id="6" idx="2"/>
            <a:endCxn id="9" idx="0"/>
          </p:cNvCxnSpPr>
          <p:nvPr/>
        </p:nvCxnSpPr>
        <p:spPr>
          <a:xfrm rot="16200000" flipH="1">
            <a:off x="5033190" y="3285851"/>
            <a:ext cx="706050" cy="143886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连接符: 肘形 17">
            <a:extLst>
              <a:ext uri="{FF2B5EF4-FFF2-40B4-BE49-F238E27FC236}">
                <a16:creationId xmlns:a16="http://schemas.microsoft.com/office/drawing/2014/main" id="{E6BD69B6-CC70-4C71-AF15-8012BD5AE0F6}"/>
              </a:ext>
            </a:extLst>
          </p:cNvPr>
          <p:cNvCxnSpPr>
            <a:cxnSpLocks/>
            <a:stCxn id="7" idx="2"/>
            <a:endCxn id="9" idx="0"/>
          </p:cNvCxnSpPr>
          <p:nvPr/>
        </p:nvCxnSpPr>
        <p:spPr>
          <a:xfrm rot="5400000">
            <a:off x="6472060" y="3285851"/>
            <a:ext cx="706049" cy="1438869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连接符: 肘形 19">
            <a:extLst>
              <a:ext uri="{FF2B5EF4-FFF2-40B4-BE49-F238E27FC236}">
                <a16:creationId xmlns:a16="http://schemas.microsoft.com/office/drawing/2014/main" id="{E557BDF2-C956-456A-9748-A345D8E5E9AB}"/>
              </a:ext>
            </a:extLst>
          </p:cNvPr>
          <p:cNvCxnSpPr>
            <a:cxnSpLocks/>
            <a:stCxn id="8" idx="2"/>
            <a:endCxn id="9" idx="0"/>
          </p:cNvCxnSpPr>
          <p:nvPr/>
        </p:nvCxnSpPr>
        <p:spPr>
          <a:xfrm rot="5400000">
            <a:off x="7910927" y="1846982"/>
            <a:ext cx="706050" cy="4316606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连接符: 肘形 21">
            <a:extLst>
              <a:ext uri="{FF2B5EF4-FFF2-40B4-BE49-F238E27FC236}">
                <a16:creationId xmlns:a16="http://schemas.microsoft.com/office/drawing/2014/main" id="{73EB54E4-E378-4E3C-9E06-D90CA1688E55}"/>
              </a:ext>
            </a:extLst>
          </p:cNvPr>
          <p:cNvCxnSpPr>
            <a:cxnSpLocks/>
            <a:stCxn id="9" idx="2"/>
            <a:endCxn id="4" idx="0"/>
          </p:cNvCxnSpPr>
          <p:nvPr/>
        </p:nvCxnSpPr>
        <p:spPr>
          <a:xfrm rot="5400000">
            <a:off x="5715583" y="5407624"/>
            <a:ext cx="732416" cy="47716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对话气泡: 矩形 34">
            <a:extLst>
              <a:ext uri="{FF2B5EF4-FFF2-40B4-BE49-F238E27FC236}">
                <a16:creationId xmlns:a16="http://schemas.microsoft.com/office/drawing/2014/main" id="{6A53869A-C83D-4980-AFEF-5584162E2F01}"/>
              </a:ext>
            </a:extLst>
          </p:cNvPr>
          <p:cNvSpPr/>
          <p:nvPr/>
        </p:nvSpPr>
        <p:spPr>
          <a:xfrm>
            <a:off x="1364974" y="5552661"/>
            <a:ext cx="2517913" cy="359329"/>
          </a:xfrm>
          <a:prstGeom prst="wedgeRectCallout">
            <a:avLst>
              <a:gd name="adj1" fmla="val 44430"/>
              <a:gd name="adj2" fmla="val -20161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/>
              <a:t>仅读取，不解析</a:t>
            </a:r>
          </a:p>
        </p:txBody>
      </p:sp>
      <p:sp>
        <p:nvSpPr>
          <p:cNvPr id="36" name="对话气泡: 矩形 35">
            <a:extLst>
              <a:ext uri="{FF2B5EF4-FFF2-40B4-BE49-F238E27FC236}">
                <a16:creationId xmlns:a16="http://schemas.microsoft.com/office/drawing/2014/main" id="{EF4F51F0-151C-45BE-B227-A269F4FA31C4}"/>
              </a:ext>
            </a:extLst>
          </p:cNvPr>
          <p:cNvSpPr/>
          <p:nvPr/>
        </p:nvSpPr>
        <p:spPr>
          <a:xfrm>
            <a:off x="245165" y="4415918"/>
            <a:ext cx="2517913" cy="732416"/>
          </a:xfrm>
          <a:prstGeom prst="wedgeRectCallout">
            <a:avLst>
              <a:gd name="adj1" fmla="val -4517"/>
              <a:gd name="adj2" fmla="val -15972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界面文件解析</a:t>
            </a:r>
            <a:endParaRPr lang="en-US" altLang="zh-CN" sz="1400" dirty="0"/>
          </a:p>
          <a:p>
            <a:pPr algn="ctr"/>
            <a:r>
              <a:rPr lang="en-US" altLang="zh-CN" sz="1400" dirty="0"/>
              <a:t>+</a:t>
            </a:r>
          </a:p>
          <a:p>
            <a:pPr algn="ctr"/>
            <a:r>
              <a:rPr lang="zh-CN" altLang="en-US" sz="1400" dirty="0"/>
              <a:t>界面元素渲染</a:t>
            </a:r>
          </a:p>
        </p:txBody>
      </p:sp>
    </p:spTree>
    <p:extLst>
      <p:ext uri="{BB962C8B-B14F-4D97-AF65-F5344CB8AC3E}">
        <p14:creationId xmlns:p14="http://schemas.microsoft.com/office/powerpoint/2010/main" val="2555139703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1DE954B-C671-48AB-8536-53901F2CD2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VB.net</a:t>
            </a:r>
            <a:r>
              <a:rPr lang="zh-CN" altLang="en-US" dirty="0"/>
              <a:t>版本下一步工作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15CD0FD-B657-405A-BB60-A8FE876F2A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尝试不同风格的显示效果</a:t>
            </a:r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47528138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211D125-F870-4B94-9946-695E6290AD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目录</a:t>
            </a:r>
          </a:p>
        </p:txBody>
      </p:sp>
      <p:sp>
        <p:nvSpPr>
          <p:cNvPr id="6" name="箭头: 五边形 5">
            <a:extLst>
              <a:ext uri="{FF2B5EF4-FFF2-40B4-BE49-F238E27FC236}">
                <a16:creationId xmlns:a16="http://schemas.microsoft.com/office/drawing/2014/main" id="{3387E899-878E-4BED-A4A8-D83B971A76BF}"/>
              </a:ext>
            </a:extLst>
          </p:cNvPr>
          <p:cNvSpPr/>
          <p:nvPr/>
        </p:nvSpPr>
        <p:spPr>
          <a:xfrm>
            <a:off x="5247856" y="2945742"/>
            <a:ext cx="4823791" cy="377772"/>
          </a:xfrm>
          <a:prstGeom prst="homePlat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dirty="0"/>
              <a:t>浏览器上动态界面绘制的技术讨论</a:t>
            </a:r>
          </a:p>
        </p:txBody>
      </p:sp>
      <p:sp>
        <p:nvSpPr>
          <p:cNvPr id="7" name="箭头: 五边形 6">
            <a:extLst>
              <a:ext uri="{FF2B5EF4-FFF2-40B4-BE49-F238E27FC236}">
                <a16:creationId xmlns:a16="http://schemas.microsoft.com/office/drawing/2014/main" id="{B7466BCD-0621-4940-8D48-1CFE2B04DE13}"/>
              </a:ext>
            </a:extLst>
          </p:cNvPr>
          <p:cNvSpPr/>
          <p:nvPr/>
        </p:nvSpPr>
        <p:spPr>
          <a:xfrm>
            <a:off x="5247853" y="3410323"/>
            <a:ext cx="4823791" cy="377772"/>
          </a:xfrm>
          <a:prstGeom prst="homePlat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/>
              <a:t>WebDW</a:t>
            </a:r>
            <a:r>
              <a:rPr lang="zh-CN" altLang="en-US" sz="2000" dirty="0"/>
              <a:t>的技术架构说明</a:t>
            </a:r>
          </a:p>
        </p:txBody>
      </p:sp>
      <p:sp>
        <p:nvSpPr>
          <p:cNvPr id="9" name="箭头: 五边形 8">
            <a:extLst>
              <a:ext uri="{FF2B5EF4-FFF2-40B4-BE49-F238E27FC236}">
                <a16:creationId xmlns:a16="http://schemas.microsoft.com/office/drawing/2014/main" id="{6EE71305-92FE-40AC-95D6-311BE2493003}"/>
              </a:ext>
            </a:extLst>
          </p:cNvPr>
          <p:cNvSpPr/>
          <p:nvPr/>
        </p:nvSpPr>
        <p:spPr>
          <a:xfrm>
            <a:off x="5234604" y="3928771"/>
            <a:ext cx="4823791" cy="377772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/>
              <a:t>WebDW C#</a:t>
            </a:r>
            <a:r>
              <a:rPr lang="zh-CN" altLang="en-US" sz="2000" dirty="0"/>
              <a:t>客户端的的设计实现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DC80E9D3-7A74-44D2-AC48-D203522D7E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825" y="2398643"/>
            <a:ext cx="4098386" cy="4373217"/>
          </a:xfrm>
          <a:prstGeom prst="rect">
            <a:avLst/>
          </a:prstGeom>
        </p:spPr>
      </p:pic>
      <p:sp>
        <p:nvSpPr>
          <p:cNvPr id="16" name="箭头: 五边形 15">
            <a:extLst>
              <a:ext uri="{FF2B5EF4-FFF2-40B4-BE49-F238E27FC236}">
                <a16:creationId xmlns:a16="http://schemas.microsoft.com/office/drawing/2014/main" id="{943FBED8-F421-4979-A34E-64AF6F7F4917}"/>
              </a:ext>
            </a:extLst>
          </p:cNvPr>
          <p:cNvSpPr/>
          <p:nvPr/>
        </p:nvSpPr>
        <p:spPr>
          <a:xfrm>
            <a:off x="5811073" y="4382799"/>
            <a:ext cx="4823791" cy="284339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/>
              <a:t>C#</a:t>
            </a:r>
            <a:r>
              <a:rPr lang="zh-CN" altLang="en-US" dirty="0"/>
              <a:t>客户端的总体</a:t>
            </a:r>
            <a:r>
              <a:rPr lang="en-US" altLang="zh-CN" dirty="0"/>
              <a:t>IPO</a:t>
            </a:r>
            <a:endParaRPr lang="zh-CN" altLang="en-US" dirty="0"/>
          </a:p>
        </p:txBody>
      </p:sp>
      <p:sp>
        <p:nvSpPr>
          <p:cNvPr id="17" name="箭头: 五边形 16">
            <a:extLst>
              <a:ext uri="{FF2B5EF4-FFF2-40B4-BE49-F238E27FC236}">
                <a16:creationId xmlns:a16="http://schemas.microsoft.com/office/drawing/2014/main" id="{4235650D-5454-40A4-97A6-ADA649E86BCE}"/>
              </a:ext>
            </a:extLst>
          </p:cNvPr>
          <p:cNvSpPr/>
          <p:nvPr/>
        </p:nvSpPr>
        <p:spPr>
          <a:xfrm>
            <a:off x="5811070" y="4764534"/>
            <a:ext cx="4823791" cy="284339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/>
              <a:t>C#</a:t>
            </a:r>
            <a:r>
              <a:rPr lang="zh-CN" altLang="en-US" dirty="0"/>
              <a:t>客户端的技术选型</a:t>
            </a:r>
          </a:p>
        </p:txBody>
      </p:sp>
      <p:sp>
        <p:nvSpPr>
          <p:cNvPr id="18" name="箭头: 五边形 17">
            <a:extLst>
              <a:ext uri="{FF2B5EF4-FFF2-40B4-BE49-F238E27FC236}">
                <a16:creationId xmlns:a16="http://schemas.microsoft.com/office/drawing/2014/main" id="{E288B6CD-A900-4896-BD20-4AF20E8800FE}"/>
              </a:ext>
            </a:extLst>
          </p:cNvPr>
          <p:cNvSpPr/>
          <p:nvPr/>
        </p:nvSpPr>
        <p:spPr>
          <a:xfrm>
            <a:off x="5811069" y="5169791"/>
            <a:ext cx="4823791" cy="284339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/>
              <a:t>C#</a:t>
            </a:r>
            <a:r>
              <a:rPr lang="zh-CN" altLang="en-US" dirty="0"/>
              <a:t>客户端具体实现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4C303178-E327-40CA-A1FB-6FE278B2AF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3543" y="345227"/>
            <a:ext cx="2206496" cy="2206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942979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32EA76D-D375-4EA7-BADB-3BB31CBB19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C#</a:t>
            </a:r>
            <a:r>
              <a:rPr lang="zh-CN" altLang="en-US" dirty="0"/>
              <a:t>界面绘图总体</a:t>
            </a:r>
            <a:r>
              <a:rPr lang="en-US" altLang="zh-CN" dirty="0"/>
              <a:t>IPO</a:t>
            </a:r>
            <a:endParaRPr lang="zh-CN" altLang="en-US" dirty="0"/>
          </a:p>
        </p:txBody>
      </p:sp>
      <p:sp>
        <p:nvSpPr>
          <p:cNvPr id="4" name="流程图: 多文档 3">
            <a:extLst>
              <a:ext uri="{FF2B5EF4-FFF2-40B4-BE49-F238E27FC236}">
                <a16:creationId xmlns:a16="http://schemas.microsoft.com/office/drawing/2014/main" id="{191ED3E2-1B72-4DA8-B706-0574F371D63C}"/>
              </a:ext>
            </a:extLst>
          </p:cNvPr>
          <p:cNvSpPr/>
          <p:nvPr/>
        </p:nvSpPr>
        <p:spPr>
          <a:xfrm>
            <a:off x="1417983" y="3193774"/>
            <a:ext cx="1696278" cy="901148"/>
          </a:xfrm>
          <a:prstGeom prst="flowChartMultidocumen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界面元素定义模型</a:t>
            </a:r>
          </a:p>
        </p:txBody>
      </p:sp>
      <p:sp>
        <p:nvSpPr>
          <p:cNvPr id="5" name="流程图: 可选过程 4">
            <a:extLst>
              <a:ext uri="{FF2B5EF4-FFF2-40B4-BE49-F238E27FC236}">
                <a16:creationId xmlns:a16="http://schemas.microsoft.com/office/drawing/2014/main" id="{D0AEE95E-39F9-42D4-91D9-C08FFAF34BFC}"/>
              </a:ext>
            </a:extLst>
          </p:cNvPr>
          <p:cNvSpPr/>
          <p:nvPr/>
        </p:nvSpPr>
        <p:spPr>
          <a:xfrm>
            <a:off x="4028661" y="2928178"/>
            <a:ext cx="2279374" cy="1431235"/>
          </a:xfrm>
          <a:prstGeom prst="flowChartAlternateProces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C#</a:t>
            </a:r>
            <a:r>
              <a:rPr lang="zh-CN" altLang="en-US" dirty="0"/>
              <a:t>动态界面渲染</a:t>
            </a:r>
          </a:p>
        </p:txBody>
      </p:sp>
      <p:sp>
        <p:nvSpPr>
          <p:cNvPr id="6" name="流程图: 过程 5">
            <a:extLst>
              <a:ext uri="{FF2B5EF4-FFF2-40B4-BE49-F238E27FC236}">
                <a16:creationId xmlns:a16="http://schemas.microsoft.com/office/drawing/2014/main" id="{86EBA51F-CF10-4A3E-A4E2-10F91606D083}"/>
              </a:ext>
            </a:extLst>
          </p:cNvPr>
          <p:cNvSpPr/>
          <p:nvPr/>
        </p:nvSpPr>
        <p:spPr>
          <a:xfrm>
            <a:off x="7222435" y="2451653"/>
            <a:ext cx="4002155" cy="2941982"/>
          </a:xfrm>
          <a:prstGeom prst="flowChartProcess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7" name="连接符: 肘形 6">
            <a:extLst>
              <a:ext uri="{FF2B5EF4-FFF2-40B4-BE49-F238E27FC236}">
                <a16:creationId xmlns:a16="http://schemas.microsoft.com/office/drawing/2014/main" id="{B9C302AE-9817-48FC-BBD1-A942A755981E}"/>
              </a:ext>
            </a:extLst>
          </p:cNvPr>
          <p:cNvCxnSpPr>
            <a:stCxn id="4" idx="3"/>
            <a:endCxn id="5" idx="1"/>
          </p:cNvCxnSpPr>
          <p:nvPr/>
        </p:nvCxnSpPr>
        <p:spPr>
          <a:xfrm flipV="1">
            <a:off x="3114261" y="3643796"/>
            <a:ext cx="914400" cy="552"/>
          </a:xfrm>
          <a:prstGeom prst="bentConnector3">
            <a:avLst/>
          </a:prstGeom>
          <a:ln w="381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连接符: 肘形 7">
            <a:extLst>
              <a:ext uri="{FF2B5EF4-FFF2-40B4-BE49-F238E27FC236}">
                <a16:creationId xmlns:a16="http://schemas.microsoft.com/office/drawing/2014/main" id="{89D5BFFE-4E0E-41DE-B349-343ED55B1137}"/>
              </a:ext>
            </a:extLst>
          </p:cNvPr>
          <p:cNvCxnSpPr>
            <a:cxnSpLocks/>
            <a:stCxn id="5" idx="3"/>
            <a:endCxn id="6" idx="1"/>
          </p:cNvCxnSpPr>
          <p:nvPr/>
        </p:nvCxnSpPr>
        <p:spPr>
          <a:xfrm>
            <a:off x="6308035" y="3643796"/>
            <a:ext cx="914400" cy="278848"/>
          </a:xfrm>
          <a:prstGeom prst="bentConnector3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id="{27F13769-2318-402E-8929-249061C492AF}"/>
              </a:ext>
            </a:extLst>
          </p:cNvPr>
          <p:cNvSpPr/>
          <p:nvPr/>
        </p:nvSpPr>
        <p:spPr>
          <a:xfrm>
            <a:off x="8998226" y="2736574"/>
            <a:ext cx="1510748" cy="4572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err="1">
                <a:solidFill>
                  <a:schemeClr val="accent5"/>
                </a:solidFill>
              </a:rPr>
              <a:t>abcd</a:t>
            </a:r>
            <a:endParaRPr lang="zh-CN" altLang="en-US" dirty="0">
              <a:solidFill>
                <a:schemeClr val="accent5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3780B195-7A78-4F4F-88D5-2C5B78034C9D}"/>
              </a:ext>
            </a:extLst>
          </p:cNvPr>
          <p:cNvSpPr/>
          <p:nvPr/>
        </p:nvSpPr>
        <p:spPr>
          <a:xfrm>
            <a:off x="8998226" y="3405809"/>
            <a:ext cx="1934817" cy="42241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379BC195-B9B7-4930-ADF7-D21F51F8A18F}"/>
              </a:ext>
            </a:extLst>
          </p:cNvPr>
          <p:cNvSpPr/>
          <p:nvPr/>
        </p:nvSpPr>
        <p:spPr>
          <a:xfrm>
            <a:off x="8998226" y="4040255"/>
            <a:ext cx="1934817" cy="42241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51972EE4-C4BB-4A27-B26D-71D0C8FEFD35}"/>
              </a:ext>
            </a:extLst>
          </p:cNvPr>
          <p:cNvSpPr/>
          <p:nvPr/>
        </p:nvSpPr>
        <p:spPr>
          <a:xfrm>
            <a:off x="7646504" y="2736575"/>
            <a:ext cx="1060174" cy="4571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编码：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6A9D300-7902-456A-AC76-043B690DDE4D}"/>
              </a:ext>
            </a:extLst>
          </p:cNvPr>
          <p:cNvSpPr/>
          <p:nvPr/>
        </p:nvSpPr>
        <p:spPr>
          <a:xfrm>
            <a:off x="7646504" y="3415195"/>
            <a:ext cx="1060174" cy="4571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名称：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EC801C6A-5B80-4BE1-84BD-09259BDAEA64}"/>
              </a:ext>
            </a:extLst>
          </p:cNvPr>
          <p:cNvSpPr/>
          <p:nvPr/>
        </p:nvSpPr>
        <p:spPr>
          <a:xfrm>
            <a:off x="7659757" y="4058475"/>
            <a:ext cx="1060174" cy="4571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职务：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15" name="等腰三角形 14">
            <a:extLst>
              <a:ext uri="{FF2B5EF4-FFF2-40B4-BE49-F238E27FC236}">
                <a16:creationId xmlns:a16="http://schemas.microsoft.com/office/drawing/2014/main" id="{EE73C9EF-8244-4C73-84E7-30E787BE12B9}"/>
              </a:ext>
            </a:extLst>
          </p:cNvPr>
          <p:cNvSpPr/>
          <p:nvPr/>
        </p:nvSpPr>
        <p:spPr>
          <a:xfrm rot="10800000">
            <a:off x="10581861" y="4040254"/>
            <a:ext cx="331304" cy="367744"/>
          </a:xfrm>
          <a:prstGeom prst="triangle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D867DEBA-3EB4-4DD8-9858-6D52D0250E82}"/>
              </a:ext>
            </a:extLst>
          </p:cNvPr>
          <p:cNvSpPr/>
          <p:nvPr/>
        </p:nvSpPr>
        <p:spPr>
          <a:xfrm>
            <a:off x="8719931" y="4823792"/>
            <a:ext cx="1275949" cy="42241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保存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62EF5CE-6D29-4C79-84A1-A769BD362FCC}"/>
              </a:ext>
            </a:extLst>
          </p:cNvPr>
          <p:cNvSpPr txBox="1"/>
          <p:nvPr/>
        </p:nvSpPr>
        <p:spPr>
          <a:xfrm>
            <a:off x="967409" y="4251460"/>
            <a:ext cx="2305878" cy="95410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&lt;</a:t>
            </a:r>
            <a:r>
              <a:rPr lang="en-US" altLang="zh-CN" sz="1400" dirty="0" err="1"/>
              <a:t>Lable</a:t>
            </a:r>
            <a:r>
              <a:rPr lang="en-US" altLang="zh-CN" sz="1400" dirty="0"/>
              <a:t>&gt;</a:t>
            </a:r>
            <a:r>
              <a:rPr lang="zh-CN" altLang="en-US" sz="1400" dirty="0"/>
              <a:t>编码</a:t>
            </a:r>
            <a:r>
              <a:rPr lang="en-US" altLang="zh-CN" sz="1400" dirty="0"/>
              <a:t>:</a:t>
            </a:r>
          </a:p>
          <a:p>
            <a:r>
              <a:rPr lang="en-US" altLang="zh-CN" sz="1400" dirty="0"/>
              <a:t>&lt;/Label&gt;</a:t>
            </a:r>
          </a:p>
          <a:p>
            <a:r>
              <a:rPr lang="en-US" altLang="zh-CN" sz="1400" dirty="0"/>
              <a:t>&lt;</a:t>
            </a:r>
            <a:r>
              <a:rPr lang="en-US" altLang="zh-CN" sz="1400" dirty="0" err="1"/>
              <a:t>TextBox</a:t>
            </a:r>
            <a:r>
              <a:rPr lang="en-US" altLang="zh-CN" sz="1400" dirty="0"/>
              <a:t>&gt;</a:t>
            </a:r>
            <a:r>
              <a:rPr lang="en-US" altLang="zh-CN" sz="1400" dirty="0" err="1"/>
              <a:t>abcd</a:t>
            </a:r>
            <a:endParaRPr lang="en-US" altLang="zh-CN" sz="1400" dirty="0"/>
          </a:p>
          <a:p>
            <a:r>
              <a:rPr lang="en-US" altLang="zh-CN" sz="1400" dirty="0"/>
              <a:t>&lt;</a:t>
            </a:r>
            <a:r>
              <a:rPr lang="en-US" altLang="zh-CN" sz="1400" dirty="0" err="1"/>
              <a:t>TextBox</a:t>
            </a:r>
            <a:r>
              <a:rPr lang="en-US" altLang="zh-CN" sz="1400" dirty="0"/>
              <a:t>&gt;</a:t>
            </a:r>
            <a:endParaRPr lang="zh-CN" altLang="en-US" sz="1400" dirty="0"/>
          </a:p>
        </p:txBody>
      </p:sp>
      <p:sp>
        <p:nvSpPr>
          <p:cNvPr id="18" name="对话气泡: 矩形 17">
            <a:extLst>
              <a:ext uri="{FF2B5EF4-FFF2-40B4-BE49-F238E27FC236}">
                <a16:creationId xmlns:a16="http://schemas.microsoft.com/office/drawing/2014/main" id="{B494C3A0-57FB-43A6-87D9-4C738839E126}"/>
              </a:ext>
            </a:extLst>
          </p:cNvPr>
          <p:cNvSpPr/>
          <p:nvPr/>
        </p:nvSpPr>
        <p:spPr>
          <a:xfrm>
            <a:off x="861391" y="5671931"/>
            <a:ext cx="1775792" cy="503583"/>
          </a:xfrm>
          <a:prstGeom prst="wedgeRectCallout">
            <a:avLst>
              <a:gd name="adj1" fmla="val -42475"/>
              <a:gd name="adj2" fmla="val -142763"/>
            </a:avLst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示例，实际用</a:t>
            </a:r>
            <a:r>
              <a:rPr lang="en-US" altLang="zh-CN" dirty="0"/>
              <a:t>json</a:t>
            </a:r>
            <a:r>
              <a:rPr lang="zh-CN" altLang="en-US" dirty="0"/>
              <a:t>格式传输</a:t>
            </a:r>
          </a:p>
        </p:txBody>
      </p:sp>
    </p:spTree>
    <p:extLst>
      <p:ext uri="{BB962C8B-B14F-4D97-AF65-F5344CB8AC3E}">
        <p14:creationId xmlns:p14="http://schemas.microsoft.com/office/powerpoint/2010/main" val="2545104969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56052B-AD4F-4948-8547-6EFFCE924A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C#</a:t>
            </a:r>
            <a:r>
              <a:rPr lang="zh-CN" altLang="en-US" dirty="0"/>
              <a:t>界面绘图和</a:t>
            </a:r>
            <a:r>
              <a:rPr lang="en-US" altLang="zh-CN" dirty="0"/>
              <a:t>VB</a:t>
            </a:r>
            <a:r>
              <a:rPr lang="zh-CN" altLang="en-US" dirty="0"/>
              <a:t>界面绘图的不同</a:t>
            </a:r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01DEDF10-85DD-43EC-AA81-80D30BDC14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7878281"/>
              </p:ext>
            </p:extLst>
          </p:nvPr>
        </p:nvGraphicFramePr>
        <p:xfrm>
          <a:off x="525668" y="2190659"/>
          <a:ext cx="11140664" cy="408343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785166">
                  <a:extLst>
                    <a:ext uri="{9D8B030D-6E8A-4147-A177-3AD203B41FA5}">
                      <a16:colId xmlns:a16="http://schemas.microsoft.com/office/drawing/2014/main" val="1394178739"/>
                    </a:ext>
                  </a:extLst>
                </a:gridCol>
                <a:gridCol w="2785166">
                  <a:extLst>
                    <a:ext uri="{9D8B030D-6E8A-4147-A177-3AD203B41FA5}">
                      <a16:colId xmlns:a16="http://schemas.microsoft.com/office/drawing/2014/main" val="2259098331"/>
                    </a:ext>
                  </a:extLst>
                </a:gridCol>
                <a:gridCol w="2785166">
                  <a:extLst>
                    <a:ext uri="{9D8B030D-6E8A-4147-A177-3AD203B41FA5}">
                      <a16:colId xmlns:a16="http://schemas.microsoft.com/office/drawing/2014/main" val="3663145152"/>
                    </a:ext>
                  </a:extLst>
                </a:gridCol>
                <a:gridCol w="2785166">
                  <a:extLst>
                    <a:ext uri="{9D8B030D-6E8A-4147-A177-3AD203B41FA5}">
                      <a16:colId xmlns:a16="http://schemas.microsoft.com/office/drawing/2014/main" val="1108914739"/>
                    </a:ext>
                  </a:extLst>
                </a:gridCol>
              </a:tblGrid>
              <a:tr h="300695">
                <a:tc>
                  <a:txBody>
                    <a:bodyPr/>
                    <a:lstStyle/>
                    <a:p>
                      <a:r>
                        <a:rPr lang="zh-CN" altLang="en-US" dirty="0"/>
                        <a:t>比较项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VB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C#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备注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6664550"/>
                  </a:ext>
                </a:extLst>
              </a:tr>
              <a:tr h="877027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json</a:t>
                      </a:r>
                      <a:r>
                        <a:rPr lang="zh-CN" altLang="en-US" sz="1600" dirty="0"/>
                        <a:t>数据格式支持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标准的</a:t>
                      </a:r>
                      <a:r>
                        <a:rPr lang="en-US" altLang="zh-CN" sz="1600" dirty="0"/>
                        <a:t>VB</a:t>
                      </a:r>
                      <a:r>
                        <a:rPr lang="zh-CN" altLang="en-US" sz="1600" dirty="0"/>
                        <a:t>不支持</a:t>
                      </a:r>
                      <a:r>
                        <a:rPr lang="en-US" altLang="zh-CN" sz="1600" dirty="0"/>
                        <a:t>JSON</a:t>
                      </a:r>
                      <a:r>
                        <a:rPr lang="zh-CN" altLang="en-US" sz="1600" dirty="0"/>
                        <a:t>数据格式，因此需要引入</a:t>
                      </a:r>
                      <a:r>
                        <a:rPr lang="en-US" altLang="zh-CN" sz="1600" dirty="0"/>
                        <a:t>Script Controller</a:t>
                      </a:r>
                      <a:r>
                        <a:rPr lang="zh-CN" altLang="en-US" sz="1600" dirty="0"/>
                        <a:t>来进行解析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通过引入</a:t>
                      </a:r>
                      <a:r>
                        <a:rPr lang="en-US" altLang="zh-CN" sz="1600" dirty="0"/>
                        <a:t>Newtown</a:t>
                      </a:r>
                      <a:r>
                        <a:rPr lang="zh-CN" altLang="en-US" sz="1600" dirty="0"/>
                        <a:t>的</a:t>
                      </a:r>
                      <a:r>
                        <a:rPr lang="en-US" altLang="zh-CN" sz="1600" dirty="0"/>
                        <a:t>JSON</a:t>
                      </a:r>
                      <a:r>
                        <a:rPr lang="zh-CN" altLang="en-US" sz="1600" dirty="0"/>
                        <a:t>库来支持</a:t>
                      </a:r>
                      <a:r>
                        <a:rPr lang="en-US" altLang="zh-CN" sz="1600" dirty="0"/>
                        <a:t>JSON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9654606"/>
                  </a:ext>
                </a:extLst>
              </a:tr>
              <a:tr h="476100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Ajax</a:t>
                      </a:r>
                      <a:r>
                        <a:rPr lang="zh-CN" altLang="en-US" sz="1600" dirty="0"/>
                        <a:t>后台服务调用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通过引入</a:t>
                      </a:r>
                      <a:r>
                        <a:rPr lang="en-US" altLang="zh-CN" sz="1600" dirty="0" err="1"/>
                        <a:t>XMLHTTPRequest</a:t>
                      </a:r>
                      <a:r>
                        <a:rPr lang="zh-CN" altLang="en-US" sz="1600" dirty="0"/>
                        <a:t>来调用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通过引入</a:t>
                      </a:r>
                      <a:r>
                        <a:rPr lang="en-US" altLang="zh-CN" sz="1600" dirty="0"/>
                        <a:t>system.net</a:t>
                      </a:r>
                      <a:r>
                        <a:rPr lang="zh-CN" altLang="en-US" sz="1600" dirty="0"/>
                        <a:t>包来支持</a:t>
                      </a:r>
                      <a:r>
                        <a:rPr lang="en-US" altLang="zh-CN" sz="1600" dirty="0" err="1"/>
                        <a:t>WebRequest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499117"/>
                  </a:ext>
                </a:extLst>
              </a:tr>
              <a:tr h="476100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界面元素渲染组件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</a:t>
                      </a:r>
                      <a:r>
                        <a:rPr lang="en-US" altLang="zh-CN" sz="1600" dirty="0"/>
                        <a:t>VB</a:t>
                      </a:r>
                      <a:r>
                        <a:rPr lang="zh-CN" altLang="en-US" sz="1600" dirty="0"/>
                        <a:t>标准库来提供支持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</a:t>
                      </a:r>
                      <a:r>
                        <a:rPr lang="en-US" altLang="zh-CN" sz="1600" dirty="0" err="1"/>
                        <a:t>WinForm</a:t>
                      </a:r>
                      <a:r>
                        <a:rPr lang="zh-CN" altLang="en-US" sz="1600" dirty="0"/>
                        <a:t>标准库提供支持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9306707"/>
                  </a:ext>
                </a:extLst>
              </a:tr>
              <a:tr h="676563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事件回调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通过自定义调用器实现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元素库作为标准工具来支持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7722306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基本设计模式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面向对象，基于组件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面向对象，基于组件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8740640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二次封装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容易，可封装为</a:t>
                      </a:r>
                      <a:r>
                        <a:rPr lang="en-US" altLang="zh-CN" sz="1600" dirty="0"/>
                        <a:t>ActiveX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容易，可封装为类和控件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3206399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线程支持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单线程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单线程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46028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13116847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10E384D-2F3A-4D29-B77A-CB4B714D7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C#</a:t>
            </a:r>
            <a:r>
              <a:rPr lang="zh-CN" altLang="en-US" dirty="0"/>
              <a:t>客户端的技术选型（与</a:t>
            </a:r>
            <a:r>
              <a:rPr lang="en-US" altLang="zh-CN" dirty="0"/>
              <a:t>VB.net</a:t>
            </a:r>
            <a:r>
              <a:rPr lang="zh-CN" altLang="en-US" dirty="0"/>
              <a:t>类似）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1EC1856E-C0BB-43FA-AE5D-C679B030B760}"/>
              </a:ext>
            </a:extLst>
          </p:cNvPr>
          <p:cNvSpPr/>
          <p:nvPr/>
        </p:nvSpPr>
        <p:spPr>
          <a:xfrm>
            <a:off x="1249735" y="3641035"/>
            <a:ext cx="2001079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VB.net</a:t>
            </a:r>
            <a:r>
              <a:rPr lang="zh-CN" altLang="en-US" dirty="0"/>
              <a:t>客户端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EA330AAB-27E2-4597-85A7-6AC42DC9EA3A}"/>
              </a:ext>
            </a:extLst>
          </p:cNvPr>
          <p:cNvSpPr/>
          <p:nvPr/>
        </p:nvSpPr>
        <p:spPr>
          <a:xfrm>
            <a:off x="4691270" y="2663687"/>
            <a:ext cx="1881808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后台服务器访问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251964A0-C5E1-45BE-884E-9A0F27E9C167}"/>
              </a:ext>
            </a:extLst>
          </p:cNvPr>
          <p:cNvSpPr/>
          <p:nvPr/>
        </p:nvSpPr>
        <p:spPr>
          <a:xfrm>
            <a:off x="4691270" y="3641035"/>
            <a:ext cx="1881808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Json</a:t>
            </a:r>
            <a:r>
              <a:rPr lang="zh-CN" altLang="en-US" dirty="0"/>
              <a:t>数据处理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32FBF30C-A669-4BBD-AFC0-C8BAC0070B9B}"/>
              </a:ext>
            </a:extLst>
          </p:cNvPr>
          <p:cNvSpPr/>
          <p:nvPr/>
        </p:nvSpPr>
        <p:spPr>
          <a:xfrm>
            <a:off x="4691270" y="4618383"/>
            <a:ext cx="1881808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界面组件渲染</a:t>
            </a:r>
          </a:p>
        </p:txBody>
      </p:sp>
      <p:cxnSp>
        <p:nvCxnSpPr>
          <p:cNvPr id="9" name="连接符: 肘形 8">
            <a:extLst>
              <a:ext uri="{FF2B5EF4-FFF2-40B4-BE49-F238E27FC236}">
                <a16:creationId xmlns:a16="http://schemas.microsoft.com/office/drawing/2014/main" id="{1E5E10E0-746C-4674-AF9B-59136B4F140D}"/>
              </a:ext>
            </a:extLst>
          </p:cNvPr>
          <p:cNvCxnSpPr>
            <a:cxnSpLocks/>
            <a:stCxn id="4" idx="3"/>
            <a:endCxn id="5" idx="1"/>
          </p:cNvCxnSpPr>
          <p:nvPr/>
        </p:nvCxnSpPr>
        <p:spPr>
          <a:xfrm flipV="1">
            <a:off x="3250814" y="3017169"/>
            <a:ext cx="1440456" cy="97734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连接符: 肘形 10">
            <a:extLst>
              <a:ext uri="{FF2B5EF4-FFF2-40B4-BE49-F238E27FC236}">
                <a16:creationId xmlns:a16="http://schemas.microsoft.com/office/drawing/2014/main" id="{E144E86E-D042-4B2D-8991-F420584ABD36}"/>
              </a:ext>
            </a:extLst>
          </p:cNvPr>
          <p:cNvCxnSpPr>
            <a:cxnSpLocks/>
            <a:stCxn id="4" idx="3"/>
            <a:endCxn id="6" idx="1"/>
          </p:cNvCxnSpPr>
          <p:nvPr/>
        </p:nvCxnSpPr>
        <p:spPr>
          <a:xfrm>
            <a:off x="3250814" y="3994517"/>
            <a:ext cx="1440456" cy="1270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连接符: 肘形 13">
            <a:extLst>
              <a:ext uri="{FF2B5EF4-FFF2-40B4-BE49-F238E27FC236}">
                <a16:creationId xmlns:a16="http://schemas.microsoft.com/office/drawing/2014/main" id="{A09076B1-784F-4D15-AF85-F47175207BF8}"/>
              </a:ext>
            </a:extLst>
          </p:cNvPr>
          <p:cNvCxnSpPr>
            <a:stCxn id="4" idx="3"/>
            <a:endCxn id="7" idx="1"/>
          </p:cNvCxnSpPr>
          <p:nvPr/>
        </p:nvCxnSpPr>
        <p:spPr>
          <a:xfrm>
            <a:off x="3250814" y="3994517"/>
            <a:ext cx="1440456" cy="97734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F15A1B7B-D5B4-4533-841E-18AACFD9ED1F}"/>
              </a:ext>
            </a:extLst>
          </p:cNvPr>
          <p:cNvSpPr/>
          <p:nvPr/>
        </p:nvSpPr>
        <p:spPr>
          <a:xfrm>
            <a:off x="7275444" y="2659360"/>
            <a:ext cx="1815548" cy="706964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err="1"/>
              <a:t>WebRequest</a:t>
            </a:r>
            <a:r>
              <a:rPr lang="zh-CN" altLang="en-US" dirty="0"/>
              <a:t>调用</a:t>
            </a: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DC68D9A0-2DF4-4A33-95F3-7A49210120BA}"/>
              </a:ext>
            </a:extLst>
          </p:cNvPr>
          <p:cNvSpPr/>
          <p:nvPr/>
        </p:nvSpPr>
        <p:spPr>
          <a:xfrm>
            <a:off x="7275444" y="3638088"/>
            <a:ext cx="1815548" cy="706964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Newtown json</a:t>
            </a:r>
            <a:endParaRPr lang="zh-CN" altLang="en-US" dirty="0"/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E73D0B11-4365-4651-BC8B-349BEB192678}"/>
              </a:ext>
            </a:extLst>
          </p:cNvPr>
          <p:cNvSpPr/>
          <p:nvPr/>
        </p:nvSpPr>
        <p:spPr>
          <a:xfrm>
            <a:off x="7275444" y="4616816"/>
            <a:ext cx="1987826" cy="706964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err="1"/>
              <a:t>WinForm</a:t>
            </a:r>
            <a:r>
              <a:rPr lang="zh-CN" altLang="en-US" dirty="0"/>
              <a:t>标准库</a:t>
            </a:r>
          </a:p>
        </p:txBody>
      </p:sp>
      <p:cxnSp>
        <p:nvCxnSpPr>
          <p:cNvPr id="22" name="连接符: 肘形 21">
            <a:extLst>
              <a:ext uri="{FF2B5EF4-FFF2-40B4-BE49-F238E27FC236}">
                <a16:creationId xmlns:a16="http://schemas.microsoft.com/office/drawing/2014/main" id="{3C077168-06CD-4228-B306-A10832E340F3}"/>
              </a:ext>
            </a:extLst>
          </p:cNvPr>
          <p:cNvCxnSpPr>
            <a:stCxn id="5" idx="3"/>
            <a:endCxn id="18" idx="1"/>
          </p:cNvCxnSpPr>
          <p:nvPr/>
        </p:nvCxnSpPr>
        <p:spPr>
          <a:xfrm flipV="1">
            <a:off x="6573078" y="3012842"/>
            <a:ext cx="702366" cy="432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连接符: 肘形 23">
            <a:extLst>
              <a:ext uri="{FF2B5EF4-FFF2-40B4-BE49-F238E27FC236}">
                <a16:creationId xmlns:a16="http://schemas.microsoft.com/office/drawing/2014/main" id="{131580F3-AA18-4C03-A6CE-01CFE6444CE7}"/>
              </a:ext>
            </a:extLst>
          </p:cNvPr>
          <p:cNvCxnSpPr>
            <a:stCxn id="6" idx="3"/>
            <a:endCxn id="19" idx="1"/>
          </p:cNvCxnSpPr>
          <p:nvPr/>
        </p:nvCxnSpPr>
        <p:spPr>
          <a:xfrm flipV="1">
            <a:off x="6573078" y="3991570"/>
            <a:ext cx="702366" cy="294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连接符: 肘形 25">
            <a:extLst>
              <a:ext uri="{FF2B5EF4-FFF2-40B4-BE49-F238E27FC236}">
                <a16:creationId xmlns:a16="http://schemas.microsoft.com/office/drawing/2014/main" id="{07D3FF9F-7AB3-400B-9363-CF6FB9788FAB}"/>
              </a:ext>
            </a:extLst>
          </p:cNvPr>
          <p:cNvCxnSpPr>
            <a:cxnSpLocks/>
            <a:stCxn id="7" idx="3"/>
            <a:endCxn id="20" idx="1"/>
          </p:cNvCxnSpPr>
          <p:nvPr/>
        </p:nvCxnSpPr>
        <p:spPr>
          <a:xfrm flipV="1">
            <a:off x="6573078" y="4970298"/>
            <a:ext cx="702366" cy="156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6E84D9C9-129C-4697-B63C-FFE5EC5D629D}"/>
              </a:ext>
            </a:extLst>
          </p:cNvPr>
          <p:cNvSpPr/>
          <p:nvPr/>
        </p:nvSpPr>
        <p:spPr>
          <a:xfrm>
            <a:off x="9674087" y="5685183"/>
            <a:ext cx="2107095" cy="331304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第三方标准代码</a:t>
            </a: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AC54502C-F872-4063-BC64-692EFCEF2B43}"/>
              </a:ext>
            </a:extLst>
          </p:cNvPr>
          <p:cNvSpPr/>
          <p:nvPr/>
        </p:nvSpPr>
        <p:spPr>
          <a:xfrm>
            <a:off x="9674086" y="5158128"/>
            <a:ext cx="2107095" cy="331304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err="1"/>
              <a:t>.net</a:t>
            </a:r>
            <a:r>
              <a:rPr lang="zh-CN" altLang="en-US" dirty="0"/>
              <a:t>标准类库</a:t>
            </a:r>
          </a:p>
        </p:txBody>
      </p:sp>
    </p:spTree>
    <p:extLst>
      <p:ext uri="{BB962C8B-B14F-4D97-AF65-F5344CB8AC3E}">
        <p14:creationId xmlns:p14="http://schemas.microsoft.com/office/powerpoint/2010/main" val="1077345570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3416F1B-210E-411D-89C1-81886C7976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/>
              <a:t>C#webdw</a:t>
            </a:r>
            <a:r>
              <a:rPr lang="zh-CN" altLang="en-US" dirty="0"/>
              <a:t>客户端设计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C6656595-D1D4-4E9F-B022-828FED24279E}"/>
              </a:ext>
            </a:extLst>
          </p:cNvPr>
          <p:cNvSpPr/>
          <p:nvPr/>
        </p:nvSpPr>
        <p:spPr>
          <a:xfrm>
            <a:off x="1154954" y="4090689"/>
            <a:ext cx="1613887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获取后台服务结果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A38A4FFB-3C68-4E4D-93C5-5700DE844F3C}"/>
              </a:ext>
            </a:extLst>
          </p:cNvPr>
          <p:cNvSpPr/>
          <p:nvPr/>
        </p:nvSpPr>
        <p:spPr>
          <a:xfrm>
            <a:off x="3175909" y="4090689"/>
            <a:ext cx="1501244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转换为</a:t>
            </a:r>
            <a:r>
              <a:rPr lang="en-US" altLang="zh-CN" dirty="0"/>
              <a:t>json</a:t>
            </a:r>
            <a:r>
              <a:rPr lang="zh-CN" altLang="en-US" dirty="0"/>
              <a:t>对象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38E989E1-C870-4E5F-859C-2B4DD292ABC4}"/>
              </a:ext>
            </a:extLst>
          </p:cNvPr>
          <p:cNvSpPr/>
          <p:nvPr/>
        </p:nvSpPr>
        <p:spPr>
          <a:xfrm>
            <a:off x="5084221" y="4056362"/>
            <a:ext cx="1501244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json</a:t>
            </a:r>
            <a:r>
              <a:rPr lang="zh-CN" altLang="en-US" dirty="0"/>
              <a:t>元素绘图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A48986DC-401B-4EAC-997F-222D758200A3}"/>
              </a:ext>
            </a:extLst>
          </p:cNvPr>
          <p:cNvSpPr/>
          <p:nvPr/>
        </p:nvSpPr>
        <p:spPr>
          <a:xfrm>
            <a:off x="7106046" y="2571752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标签绘制</a:t>
            </a: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11C8932E-90E8-4A6A-98C4-FF2D23290448}"/>
              </a:ext>
            </a:extLst>
          </p:cNvPr>
          <p:cNvSpPr/>
          <p:nvPr/>
        </p:nvSpPr>
        <p:spPr>
          <a:xfrm>
            <a:off x="7106046" y="3210754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文本框绘制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AFCC3644-4621-425F-A5FF-F233052F622A}"/>
              </a:ext>
            </a:extLst>
          </p:cNvPr>
          <p:cNvSpPr/>
          <p:nvPr/>
        </p:nvSpPr>
        <p:spPr>
          <a:xfrm>
            <a:off x="7106046" y="3849756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下拉框绘制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CD408DF7-E2C1-4135-86A8-D3A6C2844FBA}"/>
              </a:ext>
            </a:extLst>
          </p:cNvPr>
          <p:cNvSpPr/>
          <p:nvPr/>
        </p:nvSpPr>
        <p:spPr>
          <a:xfrm>
            <a:off x="7106046" y="4462852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选择框绘制</a:t>
            </a: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8BEFC094-50BD-42B5-9309-F6F1666FDEAB}"/>
              </a:ext>
            </a:extLst>
          </p:cNvPr>
          <p:cNvSpPr/>
          <p:nvPr/>
        </p:nvSpPr>
        <p:spPr>
          <a:xfrm>
            <a:off x="7106046" y="5102818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画板绘制</a:t>
            </a: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37EC8530-881C-4169-81A4-C47CB5424330}"/>
              </a:ext>
            </a:extLst>
          </p:cNvPr>
          <p:cNvSpPr/>
          <p:nvPr/>
        </p:nvSpPr>
        <p:spPr>
          <a:xfrm>
            <a:off x="9647585" y="5115606"/>
            <a:ext cx="1305339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单选钮绘制</a:t>
            </a:r>
          </a:p>
        </p:txBody>
      </p:sp>
      <p:cxnSp>
        <p:nvCxnSpPr>
          <p:cNvPr id="15" name="连接符: 肘形 14">
            <a:extLst>
              <a:ext uri="{FF2B5EF4-FFF2-40B4-BE49-F238E27FC236}">
                <a16:creationId xmlns:a16="http://schemas.microsoft.com/office/drawing/2014/main" id="{BBBD0D79-C5B2-47B3-B85B-11B275D893D5}"/>
              </a:ext>
            </a:extLst>
          </p:cNvPr>
          <p:cNvCxnSpPr>
            <a:stCxn id="5" idx="3"/>
            <a:endCxn id="6" idx="1"/>
          </p:cNvCxnSpPr>
          <p:nvPr/>
        </p:nvCxnSpPr>
        <p:spPr>
          <a:xfrm>
            <a:off x="2768841" y="4444171"/>
            <a:ext cx="407068" cy="1270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连接符: 肘形 16">
            <a:extLst>
              <a:ext uri="{FF2B5EF4-FFF2-40B4-BE49-F238E27FC236}">
                <a16:creationId xmlns:a16="http://schemas.microsoft.com/office/drawing/2014/main" id="{90E631E9-544B-43A2-B0E2-294A7CC6E66F}"/>
              </a:ext>
            </a:extLst>
          </p:cNvPr>
          <p:cNvCxnSpPr>
            <a:stCxn id="6" idx="3"/>
            <a:endCxn id="7" idx="1"/>
          </p:cNvCxnSpPr>
          <p:nvPr/>
        </p:nvCxnSpPr>
        <p:spPr>
          <a:xfrm flipV="1">
            <a:off x="4677153" y="4409844"/>
            <a:ext cx="407068" cy="3432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连接符: 肘形 18">
            <a:extLst>
              <a:ext uri="{FF2B5EF4-FFF2-40B4-BE49-F238E27FC236}">
                <a16:creationId xmlns:a16="http://schemas.microsoft.com/office/drawing/2014/main" id="{4D12F6CA-D756-4E14-AB90-F320B11A5F11}"/>
              </a:ext>
            </a:extLst>
          </p:cNvPr>
          <p:cNvCxnSpPr>
            <a:stCxn id="7" idx="3"/>
            <a:endCxn id="8" idx="1"/>
          </p:cNvCxnSpPr>
          <p:nvPr/>
        </p:nvCxnSpPr>
        <p:spPr>
          <a:xfrm flipV="1">
            <a:off x="6585465" y="2789998"/>
            <a:ext cx="520581" cy="1619846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连接符: 肘形 20">
            <a:extLst>
              <a:ext uri="{FF2B5EF4-FFF2-40B4-BE49-F238E27FC236}">
                <a16:creationId xmlns:a16="http://schemas.microsoft.com/office/drawing/2014/main" id="{65DE1B39-2FC2-418B-A365-8B82CB4DD561}"/>
              </a:ext>
            </a:extLst>
          </p:cNvPr>
          <p:cNvCxnSpPr>
            <a:stCxn id="7" idx="3"/>
            <a:endCxn id="9" idx="1"/>
          </p:cNvCxnSpPr>
          <p:nvPr/>
        </p:nvCxnSpPr>
        <p:spPr>
          <a:xfrm flipV="1">
            <a:off x="6585465" y="3429000"/>
            <a:ext cx="520581" cy="980844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连接符: 肘形 22">
            <a:extLst>
              <a:ext uri="{FF2B5EF4-FFF2-40B4-BE49-F238E27FC236}">
                <a16:creationId xmlns:a16="http://schemas.microsoft.com/office/drawing/2014/main" id="{3D28CFA7-F33A-4516-B5FB-B40AAD2F5B75}"/>
              </a:ext>
            </a:extLst>
          </p:cNvPr>
          <p:cNvCxnSpPr>
            <a:stCxn id="7" idx="3"/>
            <a:endCxn id="10" idx="1"/>
          </p:cNvCxnSpPr>
          <p:nvPr/>
        </p:nvCxnSpPr>
        <p:spPr>
          <a:xfrm flipV="1">
            <a:off x="6585465" y="4068002"/>
            <a:ext cx="520581" cy="341842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连接符: 肘形 24">
            <a:extLst>
              <a:ext uri="{FF2B5EF4-FFF2-40B4-BE49-F238E27FC236}">
                <a16:creationId xmlns:a16="http://schemas.microsoft.com/office/drawing/2014/main" id="{68C2A7F5-055D-48AA-AED8-D8E981CF6042}"/>
              </a:ext>
            </a:extLst>
          </p:cNvPr>
          <p:cNvCxnSpPr>
            <a:stCxn id="7" idx="3"/>
            <a:endCxn id="11" idx="1"/>
          </p:cNvCxnSpPr>
          <p:nvPr/>
        </p:nvCxnSpPr>
        <p:spPr>
          <a:xfrm>
            <a:off x="6585465" y="4409844"/>
            <a:ext cx="520581" cy="271254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连接符: 肘形 26">
            <a:extLst>
              <a:ext uri="{FF2B5EF4-FFF2-40B4-BE49-F238E27FC236}">
                <a16:creationId xmlns:a16="http://schemas.microsoft.com/office/drawing/2014/main" id="{99379954-FA6B-420E-B9C5-0F720898C842}"/>
              </a:ext>
            </a:extLst>
          </p:cNvPr>
          <p:cNvCxnSpPr>
            <a:stCxn id="7" idx="3"/>
            <a:endCxn id="12" idx="1"/>
          </p:cNvCxnSpPr>
          <p:nvPr/>
        </p:nvCxnSpPr>
        <p:spPr>
          <a:xfrm>
            <a:off x="6585465" y="4409844"/>
            <a:ext cx="520581" cy="91122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连接符: 肘形 28">
            <a:extLst>
              <a:ext uri="{FF2B5EF4-FFF2-40B4-BE49-F238E27FC236}">
                <a16:creationId xmlns:a16="http://schemas.microsoft.com/office/drawing/2014/main" id="{7599A06A-959F-46EF-8154-1C990BEA904E}"/>
              </a:ext>
            </a:extLst>
          </p:cNvPr>
          <p:cNvCxnSpPr>
            <a:stCxn id="12" idx="3"/>
            <a:endCxn id="13" idx="1"/>
          </p:cNvCxnSpPr>
          <p:nvPr/>
        </p:nvCxnSpPr>
        <p:spPr>
          <a:xfrm>
            <a:off x="9170508" y="5321064"/>
            <a:ext cx="477077" cy="1278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4499688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1D8FADD-021D-4299-8022-24885E9745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C#</a:t>
            </a:r>
            <a:r>
              <a:rPr lang="zh-CN" altLang="en-US" dirty="0"/>
              <a:t>客户端界面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1399077-1F6C-4852-9025-BAB9C651C5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425" y="1680632"/>
            <a:ext cx="920115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7610883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CAD99BC-1DDF-49C0-9EF4-6C7C97FB6F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C#</a:t>
            </a:r>
            <a:r>
              <a:rPr lang="zh-CN" altLang="en-US" dirty="0"/>
              <a:t>客户端界面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B072A4D-5E80-4FC8-AD62-9470A3787B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425" y="1680632"/>
            <a:ext cx="920115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027170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202E564-D26C-42B5-8D14-0D98179295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C#</a:t>
            </a:r>
            <a:r>
              <a:rPr lang="zh-CN" altLang="en-US" dirty="0"/>
              <a:t>客户端界面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966CF2D-13D9-44B6-98D4-85B3005AC4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425" y="1680632"/>
            <a:ext cx="920115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089497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F3DDD77-0BDE-48F6-8094-ADCB439EF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C#</a:t>
            </a:r>
            <a:r>
              <a:rPr lang="zh-CN" altLang="en-US" dirty="0"/>
              <a:t>客户端界面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834586BA-9A58-40A1-9B00-2187FD1F3C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425" y="1680632"/>
            <a:ext cx="920115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437090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离子会议室">
  <a:themeElements>
    <a:clrScheme name="Ion Boardroom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TM02900722[[fn=离子会议室]]</Template>
  <TotalTime>3320</TotalTime>
  <Words>6832</Words>
  <Application>Microsoft Office PowerPoint</Application>
  <PresentationFormat>宽屏</PresentationFormat>
  <Paragraphs>1562</Paragraphs>
  <Slides>179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179</vt:i4>
      </vt:variant>
    </vt:vector>
  </HeadingPairs>
  <TitlesOfParts>
    <vt:vector size="184" baseType="lpstr">
      <vt:lpstr>Arial</vt:lpstr>
      <vt:lpstr>Century Gothic</vt:lpstr>
      <vt:lpstr>Wingdings</vt:lpstr>
      <vt:lpstr>Wingdings 3</vt:lpstr>
      <vt:lpstr>离子会议室</vt:lpstr>
      <vt:lpstr>怎样实现动态界面（C/S和B/S方式）</vt:lpstr>
      <vt:lpstr>目录</vt:lpstr>
      <vt:lpstr>Web开发UI技术路线简史</vt:lpstr>
      <vt:lpstr>秦始皇推行的标准化工程</vt:lpstr>
      <vt:lpstr>为什么需要在浏览器上动态绘制用户界面</vt:lpstr>
      <vt:lpstr>不同方式用户界面的比较</vt:lpstr>
      <vt:lpstr>动态用户界面的总体思路</vt:lpstr>
      <vt:lpstr>目录</vt:lpstr>
      <vt:lpstr>WebDW1.0的设计架构</vt:lpstr>
      <vt:lpstr>WebDW2.0的系统架构（1）</vt:lpstr>
      <vt:lpstr>WebDW2.0的系统架构（2）</vt:lpstr>
      <vt:lpstr>WebDW2.0的优势</vt:lpstr>
      <vt:lpstr>在浏览器环境上实现界面渲染的方案 （针对标准化的界面数据进行渲染）</vt:lpstr>
      <vt:lpstr>前后端界面标准属性定义</vt:lpstr>
      <vt:lpstr>目录</vt:lpstr>
      <vt:lpstr>PB界面绘图总体IPO</vt:lpstr>
      <vt:lpstr>PB界面绘图和VB界面绘图的不同</vt:lpstr>
      <vt:lpstr>PB客户端的技术选型（使用PB7）</vt:lpstr>
      <vt:lpstr>PB webdw客户端设计</vt:lpstr>
      <vt:lpstr>PB界面模型与VB界面模型的不同之处</vt:lpstr>
      <vt:lpstr>PB界面模型层次图</vt:lpstr>
      <vt:lpstr>PB界面绘制-标签对象</vt:lpstr>
      <vt:lpstr>PB界面绘制-绘制文本框对象</vt:lpstr>
      <vt:lpstr>PB界面绘制-绘制下拉框对象</vt:lpstr>
      <vt:lpstr>PB界面绘图-绘制复选框</vt:lpstr>
      <vt:lpstr>PB界面绘图-绘制单选钮对象</vt:lpstr>
      <vt:lpstr>PB客户端运行界面</vt:lpstr>
      <vt:lpstr>PB客户端运行界面</vt:lpstr>
      <vt:lpstr>PB客户端运行界面</vt:lpstr>
      <vt:lpstr>PB客户端运行界面（有乱码）</vt:lpstr>
      <vt:lpstr>PB版本WebDW待完成工作</vt:lpstr>
      <vt:lpstr>目录</vt:lpstr>
      <vt:lpstr>VB界面绘图：整体IPO</vt:lpstr>
      <vt:lpstr>VB动态界面绘制的MVC模式</vt:lpstr>
      <vt:lpstr>VB动态界面绘制可选技术路线</vt:lpstr>
      <vt:lpstr>VB标准控件和界面定义元素之间的对应</vt:lpstr>
      <vt:lpstr>VB标准控件动态创建以后的事件监听</vt:lpstr>
      <vt:lpstr>VB绘制的第一个版本</vt:lpstr>
      <vt:lpstr>VB第一个版本的核心绘制代码</vt:lpstr>
      <vt:lpstr>VB第一个版本UI对象绘图的方法</vt:lpstr>
      <vt:lpstr>VB绘图程序流程图（升级版本）</vt:lpstr>
      <vt:lpstr>VB绘图-通用属性映射</vt:lpstr>
      <vt:lpstr>VB 标签绘制代码</vt:lpstr>
      <vt:lpstr>VB 文本框绘制代码</vt:lpstr>
      <vt:lpstr>VB绘图-动态下拉框属性映射</vt:lpstr>
      <vt:lpstr>VB 下拉框绘制代码</vt:lpstr>
      <vt:lpstr>VB 面板 绘制代码</vt:lpstr>
      <vt:lpstr>VB 单选按钮绘制代码</vt:lpstr>
      <vt:lpstr>VB复选框绘制代码</vt:lpstr>
      <vt:lpstr>VB 标准控件界面元素转换汇总</vt:lpstr>
      <vt:lpstr>VB UI对象事件回调响应机制</vt:lpstr>
      <vt:lpstr>VB UI元素事件响应设计</vt:lpstr>
      <vt:lpstr>VB事件监听器定义（使用WithEvents）</vt:lpstr>
      <vt:lpstr>VB事件监听器使用</vt:lpstr>
      <vt:lpstr>VB 项目文件说明</vt:lpstr>
      <vt:lpstr>VB-WebDW的MVC模式</vt:lpstr>
      <vt:lpstr>VB-WebDW界面示例</vt:lpstr>
      <vt:lpstr>VB客户端界面渲染-标签和文本框</vt:lpstr>
      <vt:lpstr>VB客户端渲染-下拉列表</vt:lpstr>
      <vt:lpstr>VB客户端渲染-单选按钮</vt:lpstr>
      <vt:lpstr>VB客户端渲染-复选框</vt:lpstr>
      <vt:lpstr>VB-WebDW的后台服务器调用接口说明</vt:lpstr>
      <vt:lpstr>VB-WebDW后台接口调用序列</vt:lpstr>
      <vt:lpstr>VB客户端尚未完成的工作（2019-10-13）</vt:lpstr>
      <vt:lpstr>目录</vt:lpstr>
      <vt:lpstr>VC界面绘图总体IPO</vt:lpstr>
      <vt:lpstr>VC界面绘图和VB界面绘图的不同</vt:lpstr>
      <vt:lpstr>VC客户端的技术选型</vt:lpstr>
      <vt:lpstr>VC webdw客户端设计</vt:lpstr>
      <vt:lpstr>VC绘图：标签绘制</vt:lpstr>
      <vt:lpstr>VC绘图：文本框绘制</vt:lpstr>
      <vt:lpstr>VC运行界面</vt:lpstr>
      <vt:lpstr>JSONCPP是C++编写的解析json的开源库</vt:lpstr>
      <vt:lpstr>VC版本下一步工作</vt:lpstr>
      <vt:lpstr>目录</vt:lpstr>
      <vt:lpstr>VB.net界面绘图总体IPO</vt:lpstr>
      <vt:lpstr>VB.net界面绘图和VB界面绘图的不同</vt:lpstr>
      <vt:lpstr>VB.net客户端的技术选型</vt:lpstr>
      <vt:lpstr>VB.net webdw客户端设计</vt:lpstr>
      <vt:lpstr>VB.net绘图入口功能分发</vt:lpstr>
      <vt:lpstr>VB.net绘图：标签绘制</vt:lpstr>
      <vt:lpstr>VB.net绘图：文本框绘制</vt:lpstr>
      <vt:lpstr>VB.net绘图：复选框绘制</vt:lpstr>
      <vt:lpstr>VB.net绘图：下拉框绘制</vt:lpstr>
      <vt:lpstr>VB.net绘图：单选钮绘制（有Bug）</vt:lpstr>
      <vt:lpstr>VB.net运行界面</vt:lpstr>
      <vt:lpstr>VB.net运行界面</vt:lpstr>
      <vt:lpstr>VB.net运行界面</vt:lpstr>
      <vt:lpstr>VB.net运行界面</vt:lpstr>
      <vt:lpstr>VB.net版本下一步工作</vt:lpstr>
      <vt:lpstr>目录</vt:lpstr>
      <vt:lpstr>C#界面绘图总体IPO</vt:lpstr>
      <vt:lpstr>C#界面绘图和VB界面绘图的不同</vt:lpstr>
      <vt:lpstr>C#客户端的技术选型（与VB.net类似）</vt:lpstr>
      <vt:lpstr>C#webdw客户端设计</vt:lpstr>
      <vt:lpstr>C#客户端界面</vt:lpstr>
      <vt:lpstr>C#客户端界面</vt:lpstr>
      <vt:lpstr>C#客户端界面</vt:lpstr>
      <vt:lpstr>C#客户端界面</vt:lpstr>
      <vt:lpstr>C#客户端尚未完成的工作</vt:lpstr>
      <vt:lpstr>目录</vt:lpstr>
      <vt:lpstr>JAVA界面绘图总体IPO</vt:lpstr>
      <vt:lpstr>JAVA界面绘图和VB界面绘图的不同</vt:lpstr>
      <vt:lpstr>JAVA客户端的技术选型</vt:lpstr>
      <vt:lpstr>JAVA webdw客户端设计</vt:lpstr>
      <vt:lpstr>JAVA客户端运行界面</vt:lpstr>
      <vt:lpstr>JAVA客户端运行界面</vt:lpstr>
      <vt:lpstr>JAVA客户端运行界面</vt:lpstr>
      <vt:lpstr>JAVA客户端运行界面</vt:lpstr>
      <vt:lpstr>JAVA客户端尚未完成的工作（2019-10-13）</vt:lpstr>
      <vt:lpstr>目录</vt:lpstr>
      <vt:lpstr>Python界面绘图总体IPO</vt:lpstr>
      <vt:lpstr>PYTHON界面绘图和VB界面绘图的不同</vt:lpstr>
      <vt:lpstr>Python客户端的技术选型</vt:lpstr>
      <vt:lpstr>Python客户端第一版：仅渲染为文本标签</vt:lpstr>
      <vt:lpstr>Python客户端第一版界面</vt:lpstr>
      <vt:lpstr>VB渲染界面与Python渲染界面对比</vt:lpstr>
      <vt:lpstr>Python webdw客户端第二版本设计</vt:lpstr>
      <vt:lpstr>Python绘图入口分发</vt:lpstr>
      <vt:lpstr>Python UI绘图-标签</vt:lpstr>
      <vt:lpstr>Python UI绘图-文本框</vt:lpstr>
      <vt:lpstr>Python UI绘制-下拉框</vt:lpstr>
      <vt:lpstr>Python UI绘制-单选按钮</vt:lpstr>
      <vt:lpstr>Python UI绘制- 复选框</vt:lpstr>
      <vt:lpstr>Python 客户端运行界面</vt:lpstr>
      <vt:lpstr>PowerPoint 演示文稿</vt:lpstr>
      <vt:lpstr>Python 客户端运行界面</vt:lpstr>
      <vt:lpstr>Python 客户端运行界面</vt:lpstr>
      <vt:lpstr>Python客户端待完成工作</vt:lpstr>
      <vt:lpstr>目录</vt:lpstr>
      <vt:lpstr>Electron界面绘图总体IPO</vt:lpstr>
      <vt:lpstr>Electron界面绘图和VB界面绘图的不同</vt:lpstr>
      <vt:lpstr>Electron客户端的技术选型</vt:lpstr>
      <vt:lpstr>Electron webdw客户端设计</vt:lpstr>
      <vt:lpstr>Electron客户端界面</vt:lpstr>
      <vt:lpstr>Electron客户端界面</vt:lpstr>
      <vt:lpstr>Electron客户端界面</vt:lpstr>
      <vt:lpstr>Electron客户端界面</vt:lpstr>
      <vt:lpstr>目录</vt:lpstr>
      <vt:lpstr>JS界面绘图总体IPO</vt:lpstr>
      <vt:lpstr>JS界面绘图和VB界面绘图的不同</vt:lpstr>
      <vt:lpstr>JS客户端的技术选型</vt:lpstr>
      <vt:lpstr>JS webdw客户端设计</vt:lpstr>
      <vt:lpstr>JS WebDW客户端界面</vt:lpstr>
      <vt:lpstr>JS WebDW客户端界面</vt:lpstr>
      <vt:lpstr>JS WebDW客户端界面</vt:lpstr>
      <vt:lpstr>JS WebDW客户端界面</vt:lpstr>
      <vt:lpstr>目录</vt:lpstr>
      <vt:lpstr>Flex界面绘图总体IPO</vt:lpstr>
      <vt:lpstr>Flex界面绘图和VB界面绘图的不同</vt:lpstr>
      <vt:lpstr>Flex客户端的技术选型</vt:lpstr>
      <vt:lpstr>Flex webdw客户端设计</vt:lpstr>
      <vt:lpstr>Flex与JS相互调用：回调与调用</vt:lpstr>
      <vt:lpstr>Flex绘图入口功能分发</vt:lpstr>
      <vt:lpstr>Flex绘图：标签绘制</vt:lpstr>
      <vt:lpstr>Flex绘图：文本框绘制</vt:lpstr>
      <vt:lpstr>Flex绘图：复选框绘制</vt:lpstr>
      <vt:lpstr>Flex绘图：下拉框绘制</vt:lpstr>
      <vt:lpstr>Flex绘图：单选钮绘制（有Bug）</vt:lpstr>
      <vt:lpstr>Flex运行界面</vt:lpstr>
      <vt:lpstr>Flex运行界面</vt:lpstr>
      <vt:lpstr>Flex运行界面</vt:lpstr>
      <vt:lpstr>Flex运行界面</vt:lpstr>
      <vt:lpstr>Flex版本下一步工作</vt:lpstr>
      <vt:lpstr>Flex作为组件显示的优点与缺点</vt:lpstr>
      <vt:lpstr>目录</vt:lpstr>
      <vt:lpstr>Flex界面绘图总体IPO</vt:lpstr>
      <vt:lpstr>GWT界面绘图和VB界面绘图的不同</vt:lpstr>
      <vt:lpstr>GWT客户端的技术选型</vt:lpstr>
      <vt:lpstr>GWT webdw客户端设计</vt:lpstr>
      <vt:lpstr>GWT运行界面</vt:lpstr>
      <vt:lpstr>GWT版本下一步工作</vt:lpstr>
      <vt:lpstr>目录</vt:lpstr>
      <vt:lpstr>Android界面绘图总体IPO</vt:lpstr>
      <vt:lpstr>Android界面绘图和VB界面绘图的不同</vt:lpstr>
      <vt:lpstr>Android客户端的技术选型</vt:lpstr>
      <vt:lpstr>Android webdw客户端设计</vt:lpstr>
      <vt:lpstr>Android运行界面</vt:lpstr>
      <vt:lpstr>Android版本下一步工作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怎样在浏览器上实现动态界面</dc:title>
  <dc:creator>liu junsong</dc:creator>
  <cp:lastModifiedBy>刘 峻松</cp:lastModifiedBy>
  <cp:revision>53</cp:revision>
  <dcterms:created xsi:type="dcterms:W3CDTF">2019-09-23T02:05:55Z</dcterms:created>
  <dcterms:modified xsi:type="dcterms:W3CDTF">2020-01-30T09:49:38Z</dcterms:modified>
</cp:coreProperties>
</file>