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8" r:id="rId3"/>
    <p:sldId id="257" r:id="rId4"/>
    <p:sldId id="259" r:id="rId5"/>
    <p:sldId id="261" r:id="rId6"/>
    <p:sldId id="262" r:id="rId7"/>
    <p:sldId id="260" r:id="rId8"/>
    <p:sldId id="263" r:id="rId9"/>
    <p:sldId id="264" r:id="rId10"/>
    <p:sldId id="265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gray"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10158984" y="1792224"/>
            <a:ext cx="990599" cy="304799"/>
          </a:xfrm>
        </p:spPr>
        <p:txBody>
          <a:bodyPr anchor="t"/>
          <a:lstStyle>
            <a:lvl1pPr algn="l"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fld id="{5923F103-BC34-4FE4-A40E-EDDEECFDA5D0}" type="datetimeFigureOut">
              <a:rPr lang="en-US" dirty="0"/>
              <a:pPr/>
              <a:t>12/20/2018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8951976" y="3227832"/>
            <a:ext cx="3859795" cy="304801"/>
          </a:xfrm>
        </p:spPr>
        <p:txBody>
          <a:bodyPr/>
          <a:lstStyle>
            <a:lvl1pPr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r>
              <a:rPr lang="en-US" dirty="0"/>
              <a:t>
              </a:t>
            </a:r>
          </a:p>
        </p:txBody>
      </p:sp>
      <p:sp>
        <p:nvSpPr>
          <p:cNvPr id="11" name="Rectangle 1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2540" y="295729"/>
            <a:ext cx="838199" cy="767687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带描述的全景图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5"/>
            <p:cNvSpPr/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1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4969927"/>
            <a:ext cx="8825659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4" y="685800"/>
            <a:ext cx="8825659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536665"/>
            <a:ext cx="8825658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3A1CC3-2375-41D4-9E03-427CAF2A4C1A}" type="datetimeFigureOut">
              <a:rPr lang="en-US" dirty="0"/>
              <a:t>12/20/2018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标题和描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8798" y="1063417"/>
            <a:ext cx="8831816" cy="1372986"/>
          </a:xfrm>
        </p:spPr>
        <p:txBody>
          <a:bodyPr/>
          <a:lstStyle>
            <a:lvl1pPr>
              <a:defRPr sz="4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543300"/>
            <a:ext cx="8825659" cy="24765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F16868-8199-4C2C-A5B1-63AEE139F88E}" type="datetimeFigureOut">
              <a:rPr lang="en-US" dirty="0"/>
              <a:t>12/20/2018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带描述的引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7" name="Rectangle 1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Oval 2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Oval 24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5"/>
            <p:cNvSpPr/>
            <p:nvPr/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6" name="TextBox 15"/>
          <p:cNvSpPr txBox="1"/>
          <p:nvPr/>
        </p:nvSpPr>
        <p:spPr bwMode="gray">
          <a:xfrm>
            <a:off x="881566" y="607336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 bwMode="gray">
          <a:xfrm>
            <a:off x="9884458" y="2613787"/>
            <a:ext cx="65276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1878" y="982134"/>
            <a:ext cx="8453906" cy="2696632"/>
          </a:xfrm>
        </p:spPr>
        <p:txBody>
          <a:bodyPr/>
          <a:lstStyle>
            <a:lvl1pPr>
              <a:defRPr sz="4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945945" y="3678766"/>
            <a:ext cx="7731219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029199"/>
            <a:ext cx="9244897" cy="997857"/>
          </a:xfrm>
        </p:spPr>
        <p:txBody>
          <a:bodyPr anchor="ctr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D9FF7F-6988-44CC-821B-644E70CD2F73}" type="datetimeFigureOut">
              <a:rPr lang="en-US" dirty="0"/>
              <a:t>12/20/2018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19" name="Rectangle 18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名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5"/>
            <p:cNvSpPr/>
            <p:nvPr/>
          </p:nvSpPr>
          <p:spPr bwMode="gray">
            <a:xfrm rot="21010068">
              <a:off x="8490951" y="4193583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370667"/>
            <a:ext cx="8825660" cy="1822514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5024967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2C299-16B2-4475-990D-751901EACC14}" type="datetimeFigureOut">
              <a:rPr lang="en-US" dirty="0"/>
              <a:t>12/20/2018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2"/>
            <a:ext cx="314187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3" y="3179764"/>
            <a:ext cx="314187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03500"/>
            <a:ext cx="314700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79763"/>
            <a:ext cx="314700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8135" y="2603501"/>
            <a:ext cx="314573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8329" y="3179762"/>
            <a:ext cx="3145536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440397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77240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E86839-B9D8-4651-8783-F325ECE74E65}" type="datetimeFigureOut">
              <a:rPr lang="en-US" dirty="0"/>
              <a:t>12/20/2018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图片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532844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1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4553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54954" y="5109106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865" y="4532844"/>
            <a:ext cx="3050438" cy="576263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1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748462" y="2603500"/>
            <a:ext cx="2691243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70172" y="5109105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82775" y="4532845"/>
            <a:ext cx="305109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2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63031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82775" y="5109104"/>
            <a:ext cx="3051096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cxnSp>
        <p:nvCxnSpPr>
          <p:cNvPr id="43" name="Straight Connector 42"/>
          <p:cNvCxnSpPr/>
          <p:nvPr/>
        </p:nvCxnSpPr>
        <p:spPr>
          <a:xfrm>
            <a:off x="440583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>
            <a:off x="7797802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84F64-32F6-45C5-931F-ADC1662401D0}" type="datetimeFigureOut">
              <a:rPr lang="en-US" dirty="0"/>
              <a:t>12/20/2018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561111" y="6391838"/>
            <a:ext cx="3644282" cy="304801"/>
          </a:xfrm>
        </p:spPr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2603500"/>
            <a:ext cx="8825659" cy="3416300"/>
          </a:xfrm>
        </p:spPr>
        <p:txBody>
          <a:bodyPr vert="eaVert" anchor="t" anchorCtr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95439" y="6391838"/>
            <a:ext cx="990599" cy="304799"/>
          </a:xfrm>
        </p:spPr>
        <p:txBody>
          <a:bodyPr/>
          <a:lstStyle/>
          <a:p>
            <a:fld id="{53086D93-FCAC-47E0-A2EE-787E62CA814C}" type="datetimeFigureOut">
              <a:rPr lang="en-US" dirty="0"/>
              <a:t>12/20/2018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 bwMode="gray"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Freeform 5"/>
            <p:cNvSpPr/>
            <p:nvPr/>
          </p:nvSpPr>
          <p:spPr bwMode="gray">
            <a:xfrm rot="5101749">
              <a:off x="6294738" y="457773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85235" y="1278467"/>
            <a:ext cx="1409965" cy="4748590"/>
          </a:xfrm>
        </p:spPr>
        <p:txBody>
          <a:bodyPr vert="eaVert" anchor="b" anchorCtr="0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1278467"/>
            <a:ext cx="6256025" cy="4748590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53104" y="6391838"/>
            <a:ext cx="992135" cy="304799"/>
          </a:xfrm>
        </p:spPr>
        <p:txBody>
          <a:bodyPr/>
          <a:lstStyle/>
          <a:p>
            <a:fld id="{CDA879A6-0FD0-4734-A311-86BFCA472E6E}" type="datetimeFigureOut">
              <a:rPr lang="en-US" dirty="0"/>
              <a:t>12/20/2018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4954" y="2603500"/>
            <a:ext cx="8825659" cy="341630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C9CA7B-DFD4-44B5-8C60-D14B8CD1FB59}" type="datetimeFigureOut">
              <a:rPr lang="en-US" dirty="0"/>
              <a:t>12/20/2018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Rectangle 9"/>
            <p:cNvSpPr/>
            <p:nvPr/>
          </p:nvSpPr>
          <p:spPr bwMode="gray"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677645"/>
            <a:ext cx="4351025" cy="2283824"/>
          </a:xfrm>
        </p:spPr>
        <p:txBody>
          <a:bodyPr anchor="ctr"/>
          <a:lstStyle>
            <a:lvl1pPr algn="l">
              <a:defRPr sz="4000" b="0" cap="none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5559" y="2677644"/>
            <a:ext cx="3757545" cy="2283824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4E6425-0181-43F2-84FC-787E803FD2F8}" type="datetimeFigureOut">
              <a:rPr lang="en-US" dirty="0"/>
              <a:t>12/20/2018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4954" y="2603500"/>
            <a:ext cx="4825158" cy="3416301"/>
          </a:xfrm>
        </p:spPr>
        <p:txBody>
          <a:bodyPr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12" y="2603500"/>
            <a:ext cx="4825159" cy="3416300"/>
          </a:xfrm>
        </p:spPr>
        <p:txBody>
          <a:bodyPr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DB8791-F1B0-41E7-B7FD-A781E65C4266}" type="datetimeFigureOut">
              <a:rPr lang="en-US" dirty="0"/>
              <a:t>12/20/2018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482515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4954" y="3179762"/>
            <a:ext cx="4825158" cy="2840039"/>
          </a:xfrm>
        </p:spPr>
        <p:txBody>
          <a:bodyPr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8712" y="2603500"/>
            <a:ext cx="482515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8712" y="3179762"/>
            <a:ext cx="4825159" cy="284003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DD63B2-E120-4ED8-B27B-C685F510A5FE}" type="datetimeFigureOut">
              <a:rPr lang="en-US" dirty="0"/>
              <a:t>12/20/2018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761413" cy="706964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A18ACC-A947-437B-A130-35BD54FDF1E9}" type="datetimeFigureOut">
              <a:rPr lang="en-US" dirty="0"/>
              <a:t>12/20/2018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D7E02-BCB8-4D50-A234-369438C08659}" type="datetimeFigureOut">
              <a:rPr lang="en-US" dirty="0"/>
              <a:t>12/20/2018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Rectangle 6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295400"/>
            <a:ext cx="2793158" cy="16002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81146" y="1447800"/>
            <a:ext cx="5190066" cy="4572000"/>
          </a:xfrm>
        </p:spPr>
        <p:txBody>
          <a:bodyPr anchor="ctr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129280"/>
            <a:ext cx="2793158" cy="2895599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86A4C-8E40-4F87-A4F0-01A0687C5742}" type="datetimeFigureOut">
              <a:rPr lang="en-US" dirty="0"/>
              <a:t>12/20/2018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5"/>
            <p:cNvSpPr/>
            <p:nvPr/>
          </p:nvSpPr>
          <p:spPr bwMode="gray">
            <a:xfrm rot="15922489">
              <a:off x="4203594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32954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693333"/>
            <a:ext cx="3865134" cy="1735667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47870" y="1143000"/>
            <a:ext cx="3227193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marL="0" lvl="0" indent="0" algn="ctr">
              <a:buNone/>
            </a:pPr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657600"/>
            <a:ext cx="3859212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72C73-2D91-4E12-BA25-F0AA0C03599B}" type="datetimeFigureOut">
              <a:rPr lang="en-US" dirty="0"/>
              <a:t>12/20/2018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7" name="Rectangle 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4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4" y="973668"/>
            <a:ext cx="8761413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8761413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3104" y="6391838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fld id="{2BE451C3-0FF4-47C4-B829-773ADF60F88C}" type="datetimeFigureOut">
              <a:rPr lang="en-US" dirty="0"/>
              <a:t>12/20/2018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61110" y="6391838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1" i="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
              </a:t>
            </a:r>
          </a:p>
        </p:txBody>
      </p:sp>
      <p:sp>
        <p:nvSpPr>
          <p:cNvPr id="21" name="Rectangle 2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73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8" r:id="rId9"/>
    <p:sldLayoutId id="2147483667" r:id="rId10"/>
    <p:sldLayoutId id="2147483661" r:id="rId11"/>
    <p:sldLayoutId id="2147483672" r:id="rId12"/>
    <p:sldLayoutId id="2147483662" r:id="rId13"/>
    <p:sldLayoutId id="2147483669" r:id="rId14"/>
    <p:sldLayoutId id="2147483670" r:id="rId15"/>
    <p:sldLayoutId id="2147483658" r:id="rId16"/>
    <p:sldLayoutId id="2147483659" r:id="rId17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CN" dirty="0" err="1" smtClean="0"/>
              <a:t>WebDW</a:t>
            </a:r>
            <a:r>
              <a:rPr lang="zh-CN" altLang="en-US" dirty="0" smtClean="0"/>
              <a:t>产品介绍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5407097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WebDW2.0</a:t>
            </a:r>
            <a:r>
              <a:rPr lang="zh-CN" altLang="en-US" dirty="0" smtClean="0"/>
              <a:t>数据架构</a:t>
            </a:r>
            <a:endParaRPr lang="zh-CN" altLang="en-US" dirty="0"/>
          </a:p>
        </p:txBody>
      </p:sp>
      <p:sp>
        <p:nvSpPr>
          <p:cNvPr id="4" name="文本框 3"/>
          <p:cNvSpPr txBox="1"/>
          <p:nvPr/>
        </p:nvSpPr>
        <p:spPr>
          <a:xfrm>
            <a:off x="1154954" y="2421228"/>
            <a:ext cx="19617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/>
              <a:t>浏览器（</a:t>
            </a:r>
            <a:r>
              <a:rPr lang="en-US" altLang="zh-CN" dirty="0" smtClean="0"/>
              <a:t>JS</a:t>
            </a:r>
            <a:r>
              <a:rPr lang="zh-CN" altLang="en-US" dirty="0" smtClean="0"/>
              <a:t>）</a:t>
            </a:r>
            <a:endParaRPr lang="zh-CN" altLang="en-US" dirty="0"/>
          </a:p>
        </p:txBody>
      </p:sp>
      <p:sp>
        <p:nvSpPr>
          <p:cNvPr id="5" name="文本框 4"/>
          <p:cNvSpPr txBox="1"/>
          <p:nvPr/>
        </p:nvSpPr>
        <p:spPr>
          <a:xfrm>
            <a:off x="3689945" y="2559727"/>
            <a:ext cx="19617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UI</a:t>
            </a:r>
            <a:r>
              <a:rPr lang="zh-CN" altLang="en-US" dirty="0" smtClean="0"/>
              <a:t>数据模型层</a:t>
            </a:r>
            <a:endParaRPr lang="zh-CN" altLang="en-US" dirty="0"/>
          </a:p>
        </p:txBody>
      </p:sp>
      <p:sp>
        <p:nvSpPr>
          <p:cNvPr id="6" name="文本框 5"/>
          <p:cNvSpPr txBox="1"/>
          <p:nvPr/>
        </p:nvSpPr>
        <p:spPr>
          <a:xfrm>
            <a:off x="6224936" y="2559727"/>
            <a:ext cx="19617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/>
              <a:t>基础</a:t>
            </a:r>
            <a:r>
              <a:rPr lang="zh-CN" altLang="en-US" dirty="0" smtClean="0"/>
              <a:t>模型层</a:t>
            </a:r>
            <a:endParaRPr lang="zh-CN" altLang="en-US" dirty="0"/>
          </a:p>
        </p:txBody>
      </p:sp>
      <p:sp>
        <p:nvSpPr>
          <p:cNvPr id="7" name="文本框 6"/>
          <p:cNvSpPr txBox="1"/>
          <p:nvPr/>
        </p:nvSpPr>
        <p:spPr>
          <a:xfrm>
            <a:off x="8798198" y="2537145"/>
            <a:ext cx="19617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/>
              <a:t>存储</a:t>
            </a:r>
            <a:r>
              <a:rPr lang="zh-CN" altLang="en-US" dirty="0" smtClean="0"/>
              <a:t>层</a:t>
            </a:r>
            <a:endParaRPr lang="zh-CN" altLang="en-US" dirty="0"/>
          </a:p>
        </p:txBody>
      </p:sp>
      <p:sp>
        <p:nvSpPr>
          <p:cNvPr id="8" name="圆角矩形 7"/>
          <p:cNvSpPr/>
          <p:nvPr/>
        </p:nvSpPr>
        <p:spPr>
          <a:xfrm>
            <a:off x="948892" y="3721993"/>
            <a:ext cx="1652640" cy="1017431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UI</a:t>
            </a:r>
            <a:r>
              <a:rPr lang="zh-CN" altLang="en-US" dirty="0" smtClean="0"/>
              <a:t>视图层</a:t>
            </a:r>
            <a:endParaRPr lang="zh-CN" altLang="en-US" dirty="0"/>
          </a:p>
        </p:txBody>
      </p:sp>
      <p:sp>
        <p:nvSpPr>
          <p:cNvPr id="9" name="圆角矩形 8"/>
          <p:cNvSpPr/>
          <p:nvPr/>
        </p:nvSpPr>
        <p:spPr>
          <a:xfrm>
            <a:off x="3516080" y="3721993"/>
            <a:ext cx="1652640" cy="1017431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UI</a:t>
            </a:r>
            <a:r>
              <a:rPr lang="zh-CN" altLang="en-US" dirty="0" smtClean="0"/>
              <a:t>模型层</a:t>
            </a:r>
            <a:endParaRPr lang="zh-CN" altLang="en-US" dirty="0"/>
          </a:p>
        </p:txBody>
      </p:sp>
      <p:sp>
        <p:nvSpPr>
          <p:cNvPr id="10" name="圆角矩形 9"/>
          <p:cNvSpPr/>
          <p:nvPr/>
        </p:nvSpPr>
        <p:spPr>
          <a:xfrm>
            <a:off x="6083269" y="3230451"/>
            <a:ext cx="1652640" cy="890788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/>
              <a:t>语法模型</a:t>
            </a:r>
            <a:endParaRPr lang="zh-CN" altLang="en-US" dirty="0"/>
          </a:p>
        </p:txBody>
      </p:sp>
      <p:sp>
        <p:nvSpPr>
          <p:cNvPr id="11" name="圆角矩形 10"/>
          <p:cNvSpPr/>
          <p:nvPr/>
        </p:nvSpPr>
        <p:spPr>
          <a:xfrm>
            <a:off x="6083269" y="4780270"/>
            <a:ext cx="1652640" cy="890788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/>
              <a:t>数据存储模型</a:t>
            </a:r>
            <a:endParaRPr lang="zh-CN" altLang="en-US" dirty="0"/>
          </a:p>
        </p:txBody>
      </p:sp>
      <p:sp>
        <p:nvSpPr>
          <p:cNvPr id="12" name="流程图: 磁盘 11"/>
          <p:cNvSpPr/>
          <p:nvPr/>
        </p:nvSpPr>
        <p:spPr>
          <a:xfrm>
            <a:off x="8759927" y="4780270"/>
            <a:ext cx="1568929" cy="890788"/>
          </a:xfrm>
          <a:prstGeom prst="flowChartMagneticDisk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MySQL</a:t>
            </a:r>
            <a:endParaRPr lang="zh-CN" altLang="en-US" dirty="0"/>
          </a:p>
        </p:txBody>
      </p:sp>
      <p:sp>
        <p:nvSpPr>
          <p:cNvPr id="13" name="流程图: 资料带 12"/>
          <p:cNvSpPr/>
          <p:nvPr/>
        </p:nvSpPr>
        <p:spPr>
          <a:xfrm>
            <a:off x="8759927" y="3230451"/>
            <a:ext cx="1491656" cy="890788"/>
          </a:xfrm>
          <a:prstGeom prst="flowChartPunchedTape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err="1" smtClean="0"/>
              <a:t>FileSystem</a:t>
            </a:r>
            <a:endParaRPr lang="zh-CN" altLang="en-US" dirty="0"/>
          </a:p>
        </p:txBody>
      </p:sp>
      <p:sp>
        <p:nvSpPr>
          <p:cNvPr id="14" name="右箭头 13"/>
          <p:cNvSpPr/>
          <p:nvPr/>
        </p:nvSpPr>
        <p:spPr>
          <a:xfrm rot="10800000">
            <a:off x="7780020" y="3519813"/>
            <a:ext cx="813297" cy="334851"/>
          </a:xfrm>
          <a:prstGeom prst="rightArrow">
            <a:avLst>
              <a:gd name="adj1" fmla="val 57692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右箭头 14"/>
          <p:cNvSpPr/>
          <p:nvPr/>
        </p:nvSpPr>
        <p:spPr>
          <a:xfrm rot="10800000">
            <a:off x="7770250" y="5058238"/>
            <a:ext cx="813297" cy="334851"/>
          </a:xfrm>
          <a:prstGeom prst="rightArrow">
            <a:avLst>
              <a:gd name="adj1" fmla="val 57692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右箭头 15"/>
          <p:cNvSpPr/>
          <p:nvPr/>
        </p:nvSpPr>
        <p:spPr>
          <a:xfrm rot="9595588">
            <a:off x="5196587" y="3615332"/>
            <a:ext cx="813297" cy="334851"/>
          </a:xfrm>
          <a:prstGeom prst="rightArrow">
            <a:avLst>
              <a:gd name="adj1" fmla="val 57692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右箭头 16"/>
          <p:cNvSpPr/>
          <p:nvPr/>
        </p:nvSpPr>
        <p:spPr>
          <a:xfrm rot="12368747">
            <a:off x="5175090" y="4696334"/>
            <a:ext cx="813297" cy="334851"/>
          </a:xfrm>
          <a:prstGeom prst="rightArrow">
            <a:avLst>
              <a:gd name="adj1" fmla="val 57692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右箭头 17"/>
          <p:cNvSpPr/>
          <p:nvPr/>
        </p:nvSpPr>
        <p:spPr>
          <a:xfrm rot="10800000">
            <a:off x="2652157" y="4063282"/>
            <a:ext cx="813297" cy="334851"/>
          </a:xfrm>
          <a:prstGeom prst="rightArrow">
            <a:avLst>
              <a:gd name="adj1" fmla="val 57692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407971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/>
        </p:nvSpPr>
        <p:spPr>
          <a:xfrm>
            <a:off x="759854" y="2240925"/>
            <a:ext cx="5679583" cy="3284112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PowerBuilder</a:t>
            </a:r>
            <a:r>
              <a:rPr lang="zh-CN" altLang="en-US" dirty="0" smtClean="0"/>
              <a:t>中数据窗口的架构及迁移</a:t>
            </a:r>
            <a:endParaRPr lang="zh-CN" altLang="en-US" dirty="0"/>
          </a:p>
        </p:txBody>
      </p:sp>
      <p:sp>
        <p:nvSpPr>
          <p:cNvPr id="5" name="文本框 4"/>
          <p:cNvSpPr txBox="1"/>
          <p:nvPr/>
        </p:nvSpPr>
        <p:spPr>
          <a:xfrm>
            <a:off x="2369713" y="2399770"/>
            <a:ext cx="26659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/>
              <a:t>客户机（</a:t>
            </a:r>
            <a:r>
              <a:rPr lang="en-US" altLang="zh-CN" dirty="0" smtClean="0"/>
              <a:t>PowerBuilder</a:t>
            </a:r>
            <a:r>
              <a:rPr lang="zh-CN" altLang="en-US" dirty="0" smtClean="0"/>
              <a:t>）</a:t>
            </a:r>
            <a:endParaRPr lang="zh-CN" altLang="en-US" dirty="0"/>
          </a:p>
        </p:txBody>
      </p:sp>
      <p:sp>
        <p:nvSpPr>
          <p:cNvPr id="6" name="文本框 5"/>
          <p:cNvSpPr txBox="1"/>
          <p:nvPr/>
        </p:nvSpPr>
        <p:spPr>
          <a:xfrm>
            <a:off x="8124422" y="2421228"/>
            <a:ext cx="26659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/>
              <a:t>服务器</a:t>
            </a:r>
          </a:p>
        </p:txBody>
      </p:sp>
      <p:sp>
        <p:nvSpPr>
          <p:cNvPr id="7" name="流程图: 磁盘 6"/>
          <p:cNvSpPr/>
          <p:nvPr/>
        </p:nvSpPr>
        <p:spPr>
          <a:xfrm>
            <a:off x="8594501" y="3080395"/>
            <a:ext cx="1906073" cy="901522"/>
          </a:xfrm>
          <a:prstGeom prst="flowChartMagneticDisk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600" dirty="0"/>
              <a:t>RDBMS</a:t>
            </a:r>
            <a:endParaRPr lang="zh-CN" altLang="en-US" sz="1600" dirty="0"/>
          </a:p>
        </p:txBody>
      </p:sp>
      <p:sp>
        <p:nvSpPr>
          <p:cNvPr id="8" name="圆角矩形 7"/>
          <p:cNvSpPr/>
          <p:nvPr/>
        </p:nvSpPr>
        <p:spPr>
          <a:xfrm>
            <a:off x="1365161" y="3093275"/>
            <a:ext cx="2009105" cy="90152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600" dirty="0" smtClean="0"/>
              <a:t>数据窗口控件</a:t>
            </a:r>
            <a:endParaRPr lang="en-US" altLang="zh-CN" sz="1600" dirty="0" smtClean="0"/>
          </a:p>
          <a:p>
            <a:pPr algn="ctr"/>
            <a:r>
              <a:rPr lang="en-US" altLang="zh-CN" sz="1600" dirty="0" smtClean="0"/>
              <a:t>(DW Controller)</a:t>
            </a:r>
          </a:p>
        </p:txBody>
      </p:sp>
      <p:sp>
        <p:nvSpPr>
          <p:cNvPr id="9" name="圆角矩形 8"/>
          <p:cNvSpPr/>
          <p:nvPr/>
        </p:nvSpPr>
        <p:spPr>
          <a:xfrm>
            <a:off x="4121240" y="3080395"/>
            <a:ext cx="2009105" cy="90152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600" dirty="0" smtClean="0"/>
              <a:t>数据库连接组件</a:t>
            </a:r>
            <a:endParaRPr lang="en-US" altLang="zh-CN" sz="1600" dirty="0" smtClean="0"/>
          </a:p>
          <a:p>
            <a:pPr algn="ctr"/>
            <a:r>
              <a:rPr lang="en-US" altLang="zh-CN" sz="1600" dirty="0" smtClean="0"/>
              <a:t>(</a:t>
            </a:r>
            <a:r>
              <a:rPr lang="en-US" altLang="zh-CN" sz="1600" dirty="0" err="1" smtClean="0"/>
              <a:t>sqlca</a:t>
            </a:r>
            <a:r>
              <a:rPr lang="en-US" altLang="zh-CN" sz="1600" dirty="0" smtClean="0"/>
              <a:t>)</a:t>
            </a:r>
          </a:p>
        </p:txBody>
      </p:sp>
      <p:sp>
        <p:nvSpPr>
          <p:cNvPr id="11" name="圆角矩形 10"/>
          <p:cNvSpPr/>
          <p:nvPr/>
        </p:nvSpPr>
        <p:spPr>
          <a:xfrm>
            <a:off x="1365161" y="4314621"/>
            <a:ext cx="2009105" cy="901522"/>
          </a:xfrm>
          <a:prstGeom prst="round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600" dirty="0" smtClean="0"/>
              <a:t>数据窗口</a:t>
            </a:r>
            <a:r>
              <a:rPr lang="zh-CN" altLang="en-US" sz="1600" dirty="0"/>
              <a:t>对象</a:t>
            </a:r>
            <a:endParaRPr lang="en-US" altLang="zh-CN" sz="1600" dirty="0" smtClean="0"/>
          </a:p>
          <a:p>
            <a:pPr algn="ctr"/>
            <a:r>
              <a:rPr lang="en-US" altLang="zh-CN" sz="1600" dirty="0" smtClean="0"/>
              <a:t>(DW Object)</a:t>
            </a:r>
          </a:p>
        </p:txBody>
      </p:sp>
      <p:cxnSp>
        <p:nvCxnSpPr>
          <p:cNvPr id="14" name="肘形连接符 13"/>
          <p:cNvCxnSpPr>
            <a:stCxn id="9" idx="3"/>
            <a:endCxn id="7" idx="2"/>
          </p:cNvCxnSpPr>
          <p:nvPr/>
        </p:nvCxnSpPr>
        <p:spPr>
          <a:xfrm>
            <a:off x="6130345" y="3531156"/>
            <a:ext cx="2464156" cy="12700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肘形连接符 16"/>
          <p:cNvCxnSpPr>
            <a:stCxn id="8" idx="3"/>
            <a:endCxn id="9" idx="1"/>
          </p:cNvCxnSpPr>
          <p:nvPr/>
        </p:nvCxnSpPr>
        <p:spPr>
          <a:xfrm flipV="1">
            <a:off x="3374266" y="3531156"/>
            <a:ext cx="746974" cy="12880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肘形连接符 19"/>
          <p:cNvCxnSpPr>
            <a:stCxn id="8" idx="2"/>
          </p:cNvCxnSpPr>
          <p:nvPr/>
        </p:nvCxnSpPr>
        <p:spPr>
          <a:xfrm rot="5400000">
            <a:off x="2209801" y="4154708"/>
            <a:ext cx="319824" cy="2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圆角矩形标注 20"/>
          <p:cNvSpPr/>
          <p:nvPr/>
        </p:nvSpPr>
        <p:spPr>
          <a:xfrm>
            <a:off x="6684135" y="4243600"/>
            <a:ext cx="2919212" cy="478914"/>
          </a:xfrm>
          <a:prstGeom prst="wedgeRoundRectCallout">
            <a:avLst>
              <a:gd name="adj1" fmla="val -105531"/>
              <a:gd name="adj2" fmla="val -90949"/>
              <a:gd name="adj3" fmla="val 16667"/>
            </a:avLst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600" dirty="0" smtClean="0"/>
              <a:t>切换成后台</a:t>
            </a:r>
            <a:r>
              <a:rPr lang="en-US" altLang="zh-CN" sz="1600" dirty="0" smtClean="0"/>
              <a:t>servlet</a:t>
            </a:r>
            <a:endParaRPr lang="zh-CN" altLang="en-US" sz="1600" dirty="0"/>
          </a:p>
        </p:txBody>
      </p:sp>
      <p:sp>
        <p:nvSpPr>
          <p:cNvPr id="22" name="圆角矩形标注 21"/>
          <p:cNvSpPr/>
          <p:nvPr/>
        </p:nvSpPr>
        <p:spPr>
          <a:xfrm>
            <a:off x="6684135" y="5525037"/>
            <a:ext cx="2936383" cy="462447"/>
          </a:xfrm>
          <a:prstGeom prst="wedgeRoundRectCallout">
            <a:avLst>
              <a:gd name="adj1" fmla="val -161364"/>
              <a:gd name="adj2" fmla="val -214584"/>
              <a:gd name="adj3" fmla="val 16667"/>
            </a:avLst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600" dirty="0" smtClean="0"/>
              <a:t>切换成后台数据窗口文件</a:t>
            </a:r>
            <a:endParaRPr lang="zh-CN" altLang="en-US" sz="1600" dirty="0"/>
          </a:p>
        </p:txBody>
      </p:sp>
      <p:sp>
        <p:nvSpPr>
          <p:cNvPr id="23" name="圆角矩形标注 22"/>
          <p:cNvSpPr/>
          <p:nvPr/>
        </p:nvSpPr>
        <p:spPr>
          <a:xfrm>
            <a:off x="6684135" y="4931933"/>
            <a:ext cx="2936383" cy="462447"/>
          </a:xfrm>
          <a:prstGeom prst="wedgeRoundRectCallout">
            <a:avLst>
              <a:gd name="adj1" fmla="val -162680"/>
              <a:gd name="adj2" fmla="val -256358"/>
              <a:gd name="adj3" fmla="val 16667"/>
            </a:avLst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600" dirty="0" smtClean="0"/>
              <a:t>切换成多语言环境实现</a:t>
            </a:r>
            <a:endParaRPr lang="zh-CN" altLang="en-US" sz="1600" dirty="0"/>
          </a:p>
        </p:txBody>
      </p:sp>
    </p:spTree>
    <p:extLst>
      <p:ext uri="{BB962C8B-B14F-4D97-AF65-F5344CB8AC3E}">
        <p14:creationId xmlns:p14="http://schemas.microsoft.com/office/powerpoint/2010/main" val="40959523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err="1" smtClean="0"/>
              <a:t>WebDW</a:t>
            </a:r>
            <a:r>
              <a:rPr lang="zh-CN" altLang="en-US" dirty="0" smtClean="0"/>
              <a:t>的总体架构图（版本</a:t>
            </a:r>
            <a:r>
              <a:rPr lang="en-US" altLang="zh-CN" dirty="0" smtClean="0"/>
              <a:t>V1.0</a:t>
            </a:r>
            <a:r>
              <a:rPr lang="zh-CN" altLang="en-US" dirty="0" smtClean="0"/>
              <a:t>）</a:t>
            </a:r>
            <a:endParaRPr lang="zh-CN" altLang="en-US" dirty="0"/>
          </a:p>
        </p:txBody>
      </p:sp>
      <p:sp>
        <p:nvSpPr>
          <p:cNvPr id="7" name="文本框 6"/>
          <p:cNvSpPr txBox="1"/>
          <p:nvPr/>
        </p:nvSpPr>
        <p:spPr>
          <a:xfrm>
            <a:off x="7875431" y="2388270"/>
            <a:ext cx="285911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 smtClean="0"/>
              <a:t>数据窗口文件存储层</a:t>
            </a:r>
            <a:endParaRPr lang="en-US" altLang="zh-CN" sz="1600" dirty="0" smtClean="0"/>
          </a:p>
          <a:p>
            <a:r>
              <a:rPr lang="zh-CN" altLang="en-US" sz="1600" dirty="0" smtClean="0"/>
              <a:t>业务数据存储层</a:t>
            </a:r>
            <a:endParaRPr lang="zh-CN" altLang="en-US" sz="1600" dirty="0"/>
          </a:p>
        </p:txBody>
      </p:sp>
      <p:sp>
        <p:nvSpPr>
          <p:cNvPr id="8" name="文本框 7"/>
          <p:cNvSpPr txBox="1"/>
          <p:nvPr/>
        </p:nvSpPr>
        <p:spPr>
          <a:xfrm>
            <a:off x="5602308" y="2511381"/>
            <a:ext cx="191669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 smtClean="0"/>
              <a:t>后台接口层</a:t>
            </a:r>
            <a:endParaRPr lang="zh-CN" altLang="en-US" sz="1600" dirty="0"/>
          </a:p>
        </p:txBody>
      </p:sp>
      <p:sp>
        <p:nvSpPr>
          <p:cNvPr id="9" name="文本框 8"/>
          <p:cNvSpPr txBox="1"/>
          <p:nvPr/>
        </p:nvSpPr>
        <p:spPr>
          <a:xfrm>
            <a:off x="2189407" y="2472744"/>
            <a:ext cx="191669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 smtClean="0"/>
              <a:t>前端</a:t>
            </a:r>
            <a:r>
              <a:rPr lang="en-US" altLang="zh-CN" sz="1600" dirty="0" smtClean="0"/>
              <a:t>UI</a:t>
            </a:r>
            <a:r>
              <a:rPr lang="zh-CN" altLang="en-US" sz="1600" dirty="0" smtClean="0"/>
              <a:t>展示层</a:t>
            </a:r>
            <a:endParaRPr lang="zh-CN" altLang="en-US" sz="1600" dirty="0"/>
          </a:p>
        </p:txBody>
      </p:sp>
      <p:sp>
        <p:nvSpPr>
          <p:cNvPr id="10" name="流程图: 磁盘 9"/>
          <p:cNvSpPr/>
          <p:nvPr/>
        </p:nvSpPr>
        <p:spPr>
          <a:xfrm>
            <a:off x="8113691" y="4906850"/>
            <a:ext cx="1906073" cy="901522"/>
          </a:xfrm>
          <a:prstGeom prst="flowChartMagneticDisk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600" dirty="0" smtClean="0"/>
              <a:t>MySQL</a:t>
            </a:r>
            <a:endParaRPr lang="zh-CN" altLang="en-US" sz="1600" dirty="0"/>
          </a:p>
        </p:txBody>
      </p:sp>
      <p:sp>
        <p:nvSpPr>
          <p:cNvPr id="11" name="流程图: 资料带 10"/>
          <p:cNvSpPr/>
          <p:nvPr/>
        </p:nvSpPr>
        <p:spPr>
          <a:xfrm>
            <a:off x="8113691" y="3454933"/>
            <a:ext cx="1854557" cy="846611"/>
          </a:xfrm>
          <a:prstGeom prst="flowChartPunchedTape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600" dirty="0" err="1" smtClean="0"/>
              <a:t>FileSystem</a:t>
            </a:r>
            <a:endParaRPr lang="zh-CN" altLang="en-US" sz="1600" dirty="0"/>
          </a:p>
        </p:txBody>
      </p:sp>
      <p:sp>
        <p:nvSpPr>
          <p:cNvPr id="12" name="圆角矩形 11"/>
          <p:cNvSpPr/>
          <p:nvPr/>
        </p:nvSpPr>
        <p:spPr>
          <a:xfrm>
            <a:off x="5602308" y="4200209"/>
            <a:ext cx="1736393" cy="70664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600" dirty="0" smtClean="0"/>
              <a:t>JAVA Servlet</a:t>
            </a:r>
            <a:endParaRPr lang="zh-CN" altLang="en-US" sz="1600" dirty="0"/>
          </a:p>
        </p:txBody>
      </p:sp>
      <p:cxnSp>
        <p:nvCxnSpPr>
          <p:cNvPr id="16" name="肘形连接符 15"/>
          <p:cNvCxnSpPr>
            <a:stCxn id="12" idx="3"/>
            <a:endCxn id="11" idx="1"/>
          </p:cNvCxnSpPr>
          <p:nvPr/>
        </p:nvCxnSpPr>
        <p:spPr>
          <a:xfrm flipV="1">
            <a:off x="7338701" y="3878239"/>
            <a:ext cx="774990" cy="67529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箭头连接符 17"/>
          <p:cNvCxnSpPr>
            <a:stCxn id="12" idx="3"/>
            <a:endCxn id="10" idx="2"/>
          </p:cNvCxnSpPr>
          <p:nvPr/>
        </p:nvCxnSpPr>
        <p:spPr>
          <a:xfrm>
            <a:off x="7338701" y="4553530"/>
            <a:ext cx="774990" cy="80408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圆角矩形 20"/>
          <p:cNvSpPr/>
          <p:nvPr/>
        </p:nvSpPr>
        <p:spPr>
          <a:xfrm>
            <a:off x="2086376" y="2842076"/>
            <a:ext cx="1893194" cy="725372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600" dirty="0" smtClean="0"/>
              <a:t>VB </a:t>
            </a:r>
            <a:r>
              <a:rPr lang="zh-CN" altLang="en-US" sz="1600" dirty="0" smtClean="0"/>
              <a:t>版本</a:t>
            </a:r>
            <a:endParaRPr lang="zh-CN" altLang="en-US" sz="1600" dirty="0"/>
          </a:p>
        </p:txBody>
      </p:sp>
      <p:sp>
        <p:nvSpPr>
          <p:cNvPr id="22" name="圆角矩形 21"/>
          <p:cNvSpPr/>
          <p:nvPr/>
        </p:nvSpPr>
        <p:spPr>
          <a:xfrm>
            <a:off x="2086376" y="3672825"/>
            <a:ext cx="1893194" cy="725372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600" dirty="0" smtClean="0"/>
              <a:t>JAVA</a:t>
            </a:r>
            <a:r>
              <a:rPr lang="zh-CN" altLang="en-US" sz="1600" dirty="0" smtClean="0"/>
              <a:t>版本</a:t>
            </a:r>
            <a:endParaRPr lang="zh-CN" altLang="en-US" sz="1600" dirty="0"/>
          </a:p>
        </p:txBody>
      </p:sp>
      <p:sp>
        <p:nvSpPr>
          <p:cNvPr id="23" name="圆角矩形 22"/>
          <p:cNvSpPr/>
          <p:nvPr/>
        </p:nvSpPr>
        <p:spPr>
          <a:xfrm>
            <a:off x="2073497" y="4486282"/>
            <a:ext cx="1893194" cy="725372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600" dirty="0"/>
              <a:t>FLEX</a:t>
            </a:r>
            <a:r>
              <a:rPr lang="en-US" altLang="zh-CN" sz="1600" dirty="0" smtClean="0"/>
              <a:t> </a:t>
            </a:r>
            <a:r>
              <a:rPr lang="zh-CN" altLang="en-US" sz="1600" dirty="0" smtClean="0"/>
              <a:t>版本</a:t>
            </a:r>
            <a:endParaRPr lang="zh-CN" altLang="en-US" sz="1600" dirty="0"/>
          </a:p>
        </p:txBody>
      </p:sp>
      <p:sp>
        <p:nvSpPr>
          <p:cNvPr id="24" name="圆角矩形 23"/>
          <p:cNvSpPr/>
          <p:nvPr/>
        </p:nvSpPr>
        <p:spPr>
          <a:xfrm>
            <a:off x="2086376" y="5334323"/>
            <a:ext cx="1893194" cy="725372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600" dirty="0"/>
              <a:t>JS</a:t>
            </a:r>
            <a:r>
              <a:rPr lang="zh-CN" altLang="en-US" sz="1600" dirty="0" smtClean="0"/>
              <a:t>版本</a:t>
            </a:r>
            <a:endParaRPr lang="zh-CN" altLang="en-US" sz="1600" dirty="0"/>
          </a:p>
        </p:txBody>
      </p:sp>
      <p:cxnSp>
        <p:nvCxnSpPr>
          <p:cNvPr id="26" name="直接箭头连接符 25"/>
          <p:cNvCxnSpPr>
            <a:stCxn id="21" idx="3"/>
            <a:endCxn id="12" idx="1"/>
          </p:cNvCxnSpPr>
          <p:nvPr/>
        </p:nvCxnSpPr>
        <p:spPr>
          <a:xfrm>
            <a:off x="3979570" y="3204762"/>
            <a:ext cx="1622738" cy="134876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接箭头连接符 27"/>
          <p:cNvCxnSpPr>
            <a:stCxn id="22" idx="3"/>
            <a:endCxn id="12" idx="1"/>
          </p:cNvCxnSpPr>
          <p:nvPr/>
        </p:nvCxnSpPr>
        <p:spPr>
          <a:xfrm>
            <a:off x="3979570" y="4035511"/>
            <a:ext cx="1622738" cy="51801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直接箭头连接符 29"/>
          <p:cNvCxnSpPr>
            <a:stCxn id="23" idx="3"/>
            <a:endCxn id="12" idx="1"/>
          </p:cNvCxnSpPr>
          <p:nvPr/>
        </p:nvCxnSpPr>
        <p:spPr>
          <a:xfrm flipV="1">
            <a:off x="3966691" y="4553530"/>
            <a:ext cx="1635617" cy="29543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直接箭头连接符 31"/>
          <p:cNvCxnSpPr>
            <a:stCxn id="24" idx="3"/>
            <a:endCxn id="12" idx="1"/>
          </p:cNvCxnSpPr>
          <p:nvPr/>
        </p:nvCxnSpPr>
        <p:spPr>
          <a:xfrm flipV="1">
            <a:off x="3979570" y="4553530"/>
            <a:ext cx="1622738" cy="114347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左大括号 32"/>
          <p:cNvSpPr/>
          <p:nvPr/>
        </p:nvSpPr>
        <p:spPr>
          <a:xfrm>
            <a:off x="1277300" y="2991047"/>
            <a:ext cx="725361" cy="1193435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左大括号 33"/>
          <p:cNvSpPr/>
          <p:nvPr/>
        </p:nvSpPr>
        <p:spPr>
          <a:xfrm>
            <a:off x="1277850" y="4614937"/>
            <a:ext cx="725361" cy="1193435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矩形 36"/>
          <p:cNvSpPr/>
          <p:nvPr/>
        </p:nvSpPr>
        <p:spPr>
          <a:xfrm>
            <a:off x="276723" y="3230520"/>
            <a:ext cx="916861" cy="733447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400" dirty="0" smtClean="0"/>
              <a:t>C/S</a:t>
            </a:r>
            <a:r>
              <a:rPr lang="zh-CN" altLang="en-US" sz="1400" dirty="0" smtClean="0"/>
              <a:t>模式</a:t>
            </a:r>
            <a:endParaRPr lang="zh-CN" altLang="en-US" sz="1400" dirty="0"/>
          </a:p>
        </p:txBody>
      </p:sp>
      <p:sp>
        <p:nvSpPr>
          <p:cNvPr id="38" name="矩形 37"/>
          <p:cNvSpPr/>
          <p:nvPr/>
        </p:nvSpPr>
        <p:spPr>
          <a:xfrm>
            <a:off x="276722" y="4701249"/>
            <a:ext cx="916861" cy="733447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400" dirty="0" smtClean="0"/>
              <a:t>B/S</a:t>
            </a:r>
            <a:r>
              <a:rPr lang="zh-CN" altLang="en-US" sz="1400" dirty="0" smtClean="0"/>
              <a:t>模式</a:t>
            </a:r>
            <a:endParaRPr lang="zh-CN" altLang="en-US" sz="1400" dirty="0"/>
          </a:p>
        </p:txBody>
      </p:sp>
    </p:spTree>
    <p:extLst>
      <p:ext uri="{BB962C8B-B14F-4D97-AF65-F5344CB8AC3E}">
        <p14:creationId xmlns:p14="http://schemas.microsoft.com/office/powerpoint/2010/main" val="6165327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WebDW1.0</a:t>
            </a:r>
            <a:r>
              <a:rPr lang="zh-CN" altLang="en-US" dirty="0" smtClean="0"/>
              <a:t>各版本界面图（</a:t>
            </a:r>
            <a:r>
              <a:rPr lang="en-US" altLang="zh-CN" dirty="0" smtClean="0"/>
              <a:t>VB</a:t>
            </a:r>
            <a:r>
              <a:rPr lang="zh-CN" altLang="en-US" dirty="0" smtClean="0"/>
              <a:t>，</a:t>
            </a:r>
            <a:r>
              <a:rPr lang="en-US" altLang="zh-CN" dirty="0" smtClean="0"/>
              <a:t>JAVA</a:t>
            </a:r>
            <a:r>
              <a:rPr lang="zh-CN" altLang="en-US" dirty="0" smtClean="0"/>
              <a:t>）</a:t>
            </a:r>
            <a:endParaRPr lang="zh-CN" altLang="en-US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8224" y="2090362"/>
            <a:ext cx="5839698" cy="444083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10618" y="2556395"/>
            <a:ext cx="5330275" cy="32262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97367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WebDW1.0</a:t>
            </a:r>
            <a:r>
              <a:rPr lang="zh-CN" altLang="en-US" dirty="0" smtClean="0"/>
              <a:t>各版本界面图（</a:t>
            </a:r>
            <a:r>
              <a:rPr lang="en-US" altLang="zh-CN" dirty="0"/>
              <a:t>FLEX</a:t>
            </a:r>
            <a:r>
              <a:rPr lang="zh-CN" altLang="en-US" dirty="0" smtClean="0"/>
              <a:t>）</a:t>
            </a:r>
            <a:endParaRPr lang="zh-CN" altLang="en-US" dirty="0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93475" y="1680632"/>
            <a:ext cx="8180835" cy="4991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69292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WebDW1.0</a:t>
            </a:r>
            <a:r>
              <a:rPr lang="zh-CN" altLang="en-US" dirty="0" smtClean="0"/>
              <a:t>各版本界面图（</a:t>
            </a:r>
            <a:r>
              <a:rPr lang="en-US" altLang="zh-CN" dirty="0" smtClean="0"/>
              <a:t>JS</a:t>
            </a:r>
            <a:r>
              <a:rPr lang="zh-CN" altLang="en-US" dirty="0" smtClean="0"/>
              <a:t>）</a:t>
            </a:r>
            <a:endParaRPr lang="zh-CN" altLang="en-US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54954" y="1647825"/>
            <a:ext cx="9925050" cy="5210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285942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WebDW1.0</a:t>
            </a:r>
            <a:r>
              <a:rPr lang="zh-CN" altLang="en-US" dirty="0" smtClean="0"/>
              <a:t>功能架构：大前端，小后端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4095" y="1694845"/>
            <a:ext cx="10663707" cy="48369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592537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WebDW2.0</a:t>
            </a:r>
            <a:r>
              <a:rPr lang="zh-CN" altLang="en-US" dirty="0" smtClean="0"/>
              <a:t>功能架构图（专注于检索显示）</a:t>
            </a:r>
            <a:endParaRPr lang="zh-CN" altLang="en-US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7279" y="1680632"/>
            <a:ext cx="10071279" cy="4733047"/>
          </a:xfrm>
          <a:prstGeom prst="rect">
            <a:avLst/>
          </a:prstGeom>
        </p:spPr>
      </p:pic>
      <p:sp>
        <p:nvSpPr>
          <p:cNvPr id="5" name="圆角矩形标注 4"/>
          <p:cNvSpPr/>
          <p:nvPr/>
        </p:nvSpPr>
        <p:spPr>
          <a:xfrm>
            <a:off x="8551572" y="4623516"/>
            <a:ext cx="3743459" cy="875763"/>
          </a:xfrm>
          <a:prstGeom prst="wedgeRoundRectCallout">
            <a:avLst>
              <a:gd name="adj1" fmla="val -70030"/>
              <a:gd name="adj2" fmla="val -59559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400" dirty="0" smtClean="0"/>
              <a:t>为提高系统安全性，后台删除了事务处理功能和数据修改功能，专注于数据检索</a:t>
            </a:r>
            <a:endParaRPr lang="zh-CN" altLang="en-US" sz="1400" dirty="0"/>
          </a:p>
        </p:txBody>
      </p:sp>
      <p:sp>
        <p:nvSpPr>
          <p:cNvPr id="6" name="圆角矩形标注 5"/>
          <p:cNvSpPr/>
          <p:nvPr/>
        </p:nvSpPr>
        <p:spPr>
          <a:xfrm>
            <a:off x="8551571" y="3113437"/>
            <a:ext cx="3743459" cy="875763"/>
          </a:xfrm>
          <a:prstGeom prst="wedgeRoundRectCallout">
            <a:avLst>
              <a:gd name="adj1" fmla="val -105810"/>
              <a:gd name="adj2" fmla="val 8088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400" dirty="0" smtClean="0"/>
              <a:t>前后台改用标准</a:t>
            </a:r>
            <a:r>
              <a:rPr lang="en-US" altLang="zh-CN" sz="1400" dirty="0" err="1" smtClean="0"/>
              <a:t>json</a:t>
            </a:r>
            <a:r>
              <a:rPr lang="zh-CN" altLang="en-US" sz="1400" dirty="0" smtClean="0"/>
              <a:t>格式来进行数据传输</a:t>
            </a:r>
            <a:endParaRPr lang="zh-CN" altLang="en-US" sz="1400" dirty="0"/>
          </a:p>
        </p:txBody>
      </p:sp>
    </p:spTree>
    <p:extLst>
      <p:ext uri="{BB962C8B-B14F-4D97-AF65-F5344CB8AC3E}">
        <p14:creationId xmlns:p14="http://schemas.microsoft.com/office/powerpoint/2010/main" val="235490930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WebDW2.0</a:t>
            </a:r>
            <a:r>
              <a:rPr lang="zh-CN" altLang="en-US" dirty="0" smtClean="0"/>
              <a:t>功能分解架构图</a:t>
            </a:r>
            <a:endParaRPr lang="zh-CN" altLang="en-US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26523" y="1622616"/>
            <a:ext cx="6661916" cy="5237593"/>
          </a:xfrm>
          <a:prstGeom prst="rect">
            <a:avLst/>
          </a:prstGeom>
        </p:spPr>
      </p:pic>
      <p:sp>
        <p:nvSpPr>
          <p:cNvPr id="5" name="圆角矩形标注 4"/>
          <p:cNvSpPr/>
          <p:nvPr/>
        </p:nvSpPr>
        <p:spPr>
          <a:xfrm>
            <a:off x="8815041" y="2562895"/>
            <a:ext cx="2022348" cy="656823"/>
          </a:xfrm>
          <a:prstGeom prst="wedgeRoundRectCallout">
            <a:avLst>
              <a:gd name="adj1" fmla="val -103621"/>
              <a:gd name="adj2" fmla="val -70833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600" dirty="0" smtClean="0"/>
              <a:t>Ajax</a:t>
            </a:r>
            <a:r>
              <a:rPr lang="zh-CN" altLang="en-US" sz="1600" dirty="0" smtClean="0"/>
              <a:t>调用</a:t>
            </a:r>
            <a:endParaRPr lang="zh-CN" altLang="en-US" sz="1600" dirty="0"/>
          </a:p>
        </p:txBody>
      </p:sp>
    </p:spTree>
    <p:extLst>
      <p:ext uri="{BB962C8B-B14F-4D97-AF65-F5344CB8AC3E}">
        <p14:creationId xmlns:p14="http://schemas.microsoft.com/office/powerpoint/2010/main" val="413278397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离子会议室">
  <a:themeElements>
    <a:clrScheme name="Ion Boardroom">
      <a:dk1>
        <a:sysClr val="windowText" lastClr="000000"/>
      </a:dk1>
      <a:lt1>
        <a:sysClr val="window" lastClr="FFFFFF"/>
      </a:lt1>
      <a:dk2>
        <a:srgbClr val="3B3059"/>
      </a:dk2>
      <a:lt2>
        <a:srgbClr val="EBEBEB"/>
      </a:lt2>
      <a:accent1>
        <a:srgbClr val="B31166"/>
      </a:accent1>
      <a:accent2>
        <a:srgbClr val="E33D6F"/>
      </a:accent2>
      <a:accent3>
        <a:srgbClr val="E45F3C"/>
      </a:accent3>
      <a:accent4>
        <a:srgbClr val="E9943A"/>
      </a:accent4>
      <a:accent5>
        <a:srgbClr val="9B6BF2"/>
      </a:accent5>
      <a:accent6>
        <a:srgbClr val="D53DD0"/>
      </a:accent6>
      <a:hlink>
        <a:srgbClr val="8F8F8F"/>
      </a:hlink>
      <a:folHlink>
        <a:srgbClr val="A5A5A5"/>
      </a:folHlink>
    </a:clrScheme>
    <a:fontScheme name="Ion Boardroom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 Boardroom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B8502691-933B-45FE-8764-BA278511EF2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77</TotalTime>
  <Words>202</Words>
  <Application>Microsoft Office PowerPoint</Application>
  <PresentationFormat>宽屏</PresentationFormat>
  <Paragraphs>48</Paragraphs>
  <Slides>10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15" baseType="lpstr">
      <vt:lpstr>宋体</vt:lpstr>
      <vt:lpstr>Arial</vt:lpstr>
      <vt:lpstr>Century Gothic</vt:lpstr>
      <vt:lpstr>Wingdings 3</vt:lpstr>
      <vt:lpstr>离子会议室</vt:lpstr>
      <vt:lpstr>WebDW产品介绍</vt:lpstr>
      <vt:lpstr>PowerBuilder中数据窗口的架构及迁移</vt:lpstr>
      <vt:lpstr>WebDW的总体架构图（版本V1.0）</vt:lpstr>
      <vt:lpstr>WebDW1.0各版本界面图（VB，JAVA）</vt:lpstr>
      <vt:lpstr>WebDW1.0各版本界面图（FLEX）</vt:lpstr>
      <vt:lpstr>WebDW1.0各版本界面图（JS）</vt:lpstr>
      <vt:lpstr>WebDW1.0功能架构：大前端，小后端</vt:lpstr>
      <vt:lpstr>WebDW2.0功能架构图（专注于检索显示）</vt:lpstr>
      <vt:lpstr>WebDW2.0功能分解架构图</vt:lpstr>
      <vt:lpstr>WebDW2.0数据架构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WebDW产品介绍</dc:title>
  <dc:creator>Users</dc:creator>
  <cp:lastModifiedBy>Users</cp:lastModifiedBy>
  <cp:revision>10</cp:revision>
  <dcterms:created xsi:type="dcterms:W3CDTF">2018-12-14T01:54:56Z</dcterms:created>
  <dcterms:modified xsi:type="dcterms:W3CDTF">2018-12-20T00:37:58Z</dcterms:modified>
</cp:coreProperties>
</file>