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31"/>
  </p:normalViewPr>
  <p:slideViewPr>
    <p:cSldViewPr snapToGrid="0" snapToObjects="1">
      <p:cViewPr varScale="1">
        <p:scale>
          <a:sx n="97" d="100"/>
          <a:sy n="97" d="100"/>
        </p:scale>
        <p:origin x="528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defRPr sz="1100"/>
            </a:lvl1pPr>
            <a:lvl2pPr lvl="1">
              <a:spcBef>
                <a:spcPts val="0"/>
              </a:spcBef>
              <a:defRPr sz="1100"/>
            </a:lvl2pPr>
            <a:lvl3pPr lvl="2">
              <a:spcBef>
                <a:spcPts val="0"/>
              </a:spcBef>
              <a:defRPr sz="1100"/>
            </a:lvl3pPr>
            <a:lvl4pPr lvl="3">
              <a:spcBef>
                <a:spcPts val="0"/>
              </a:spcBef>
              <a:defRPr sz="1100"/>
            </a:lvl4pPr>
            <a:lvl5pPr lvl="4">
              <a:spcBef>
                <a:spcPts val="0"/>
              </a:spcBef>
              <a:defRPr sz="1100"/>
            </a:lvl5pPr>
            <a:lvl6pPr lvl="5">
              <a:spcBef>
                <a:spcPts val="0"/>
              </a:spcBef>
              <a:defRPr sz="1100"/>
            </a:lvl6pPr>
            <a:lvl7pPr lvl="6">
              <a:spcBef>
                <a:spcPts val="0"/>
              </a:spcBef>
              <a:defRPr sz="1100"/>
            </a:lvl7pPr>
            <a:lvl8pPr lvl="7">
              <a:spcBef>
                <a:spcPts val="0"/>
              </a:spcBef>
              <a:defRPr sz="1100"/>
            </a:lvl8pPr>
            <a:lvl9pPr lvl="8">
              <a:spcBef>
                <a:spcPts val="0"/>
              </a:spcBef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2" name="Shape 82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>
  <p:cSld name="Title and Vertical 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70" name="Shape 70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5"/>
            <a:ext cx="4351338" cy="10515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1" name="Shape 7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2" name="Shape 7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3" name="Shape 7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>
  <p:cSld name="Vertical Title and 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8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76" name="Shape 76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5"/>
            <a:ext cx="5811838" cy="77342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7" name="Shape 7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8" name="Shape 7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9" name="Shape 7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 txBox="1">
            <a:spLocks noGrp="1"/>
          </p:cNvSpPr>
          <p:nvPr>
            <p:ph type="ctrTitle"/>
          </p:nvPr>
        </p:nvSpPr>
        <p:spPr>
          <a:xfrm>
            <a:off x="1524000" y="1122362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ctr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6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17" name="Shape 17"/>
          <p:cNvSpPr txBox="1">
            <a:spLocks noGrp="1"/>
          </p:cNvSpPr>
          <p:nvPr>
            <p:ph type="subTitle" idx="1"/>
          </p:nvPr>
        </p:nvSpPr>
        <p:spPr>
          <a:xfrm>
            <a:off x="1524000" y="3602037"/>
            <a:ext cx="9144000" cy="1655761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ctr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0" name="Shape 2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599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4" name="Shape 2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5" name="Shape 2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Section 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599" cy="285273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6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29" name="Shape 29"/>
          <p:cNvSpPr txBox="1">
            <a:spLocks noGrp="1"/>
          </p:cNvSpPr>
          <p:nvPr>
            <p:ph type="body" idx="1"/>
          </p:nvPr>
        </p:nvSpPr>
        <p:spPr>
          <a:xfrm>
            <a:off x="831850" y="4589462"/>
            <a:ext cx="10515599" cy="150018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rgbClr val="888888"/>
              </a:buClr>
              <a:buFont typeface="Arial"/>
              <a:buNone/>
              <a:defRPr sz="24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sz="20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sz="18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None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1" name="Shape 3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2" name="Shape 3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Two Content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35" name="Shape 3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6" name="Shape 36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7" name="Shape 3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8" name="Shape 3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9" name="Shape 3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Comparison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839787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sz="24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8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3" name="Shape 43"/>
          <p:cNvSpPr txBox="1">
            <a:spLocks noGrp="1"/>
          </p:cNvSpPr>
          <p:nvPr>
            <p:ph type="body" idx="2"/>
          </p:nvPr>
        </p:nvSpPr>
        <p:spPr>
          <a:xfrm>
            <a:off x="839787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4" name="Shape 44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7" cy="82391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sz="24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8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5" name="Shape 45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7" cy="3684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6" name="Shape 4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7" name="Shape 4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8" name="Shape 4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51" name="Shape 5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2" name="Shape 5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3" name="Shape 5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>
  <p:cSld name="Content with Caption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7" cy="16001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56" name="Shape 56"/>
          <p:cNvSpPr txBox="1">
            <a:spLocks noGrp="1"/>
          </p:cNvSpPr>
          <p:nvPr>
            <p:ph type="body" idx="1"/>
          </p:nvPr>
        </p:nvSpPr>
        <p:spPr>
          <a:xfrm>
            <a:off x="5183187" y="987425"/>
            <a:ext cx="6172199" cy="487362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2540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508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762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7" name="Shape 57"/>
          <p:cNvSpPr txBox="1">
            <a:spLocks noGrp="1"/>
          </p:cNvSpPr>
          <p:nvPr>
            <p:ph type="body" idx="2"/>
          </p:nvPr>
        </p:nvSpPr>
        <p:spPr>
          <a:xfrm>
            <a:off x="839787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8" name="Shape 5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9" name="Shape 5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0" name="Shape 6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>
  <p:cSld name="Picture with Caption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7" cy="16001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63" name="Shape 63"/>
          <p:cNvSpPr>
            <a:spLocks noGrp="1"/>
          </p:cNvSpPr>
          <p:nvPr>
            <p:ph type="pic" idx="2"/>
          </p:nvPr>
        </p:nvSpPr>
        <p:spPr>
          <a:xfrm>
            <a:off x="5183187" y="987425"/>
            <a:ext cx="6172199" cy="487362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4" name="Shape 64"/>
          <p:cNvSpPr txBox="1">
            <a:spLocks noGrp="1"/>
          </p:cNvSpPr>
          <p:nvPr>
            <p:ph type="body" idx="1"/>
          </p:nvPr>
        </p:nvSpPr>
        <p:spPr>
          <a:xfrm>
            <a:off x="839787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5" name="Shape 6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6" name="Shape 6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7" name="Shape 6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599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SzPct val="1000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SzPct val="1000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Shape 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Shape 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Shape 84"/>
          <p:cNvSpPr/>
          <p:nvPr/>
        </p:nvSpPr>
        <p:spPr>
          <a:xfrm>
            <a:off x="988494" y="225951"/>
            <a:ext cx="2906999" cy="1578300"/>
          </a:xfrm>
          <a:prstGeom prst="rect">
            <a:avLst/>
          </a:prstGeom>
          <a:gradFill>
            <a:gsLst>
              <a:gs pos="0">
                <a:srgbClr val="9CC2E5"/>
              </a:gs>
              <a:gs pos="77000">
                <a:srgbClr val="A8CD97"/>
              </a:gs>
              <a:gs pos="100000">
                <a:srgbClr val="9BC985"/>
              </a:gs>
            </a:gsLst>
            <a:lin ang="5400000" scaled="0"/>
          </a:gradFill>
          <a:ln w="9525" cap="flat" cmpd="sng">
            <a:solidFill>
              <a:schemeClr val="accent6"/>
            </a:solidFill>
            <a:prstDash val="solid"/>
            <a:miter/>
            <a:headEnd type="none" w="med" len="med"/>
            <a:tailEnd type="none" w="med" len="med"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SzPct val="25000"/>
              <a:buNone/>
            </a:pP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Summarize Current</a:t>
            </a: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Project Practices</a:t>
            </a: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6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Write</a:t>
            </a:r>
            <a:r>
              <a:rPr lang="en-US" sz="1600" b="0" i="1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en-US" sz="16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brief</a:t>
            </a:r>
            <a:r>
              <a:rPr lang="en-US" sz="1600" b="0" i="1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practices summary document.</a:t>
            </a: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6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High level description, a few pages.</a:t>
            </a:r>
          </a:p>
        </p:txBody>
      </p:sp>
      <p:sp>
        <p:nvSpPr>
          <p:cNvPr id="85" name="Shape 85"/>
          <p:cNvSpPr/>
          <p:nvPr/>
        </p:nvSpPr>
        <p:spPr>
          <a:xfrm>
            <a:off x="4985848" y="232020"/>
            <a:ext cx="2907000" cy="1578300"/>
          </a:xfrm>
          <a:prstGeom prst="rect">
            <a:avLst/>
          </a:prstGeom>
          <a:gradFill>
            <a:gsLst>
              <a:gs pos="0">
                <a:srgbClr val="9CC2E5"/>
              </a:gs>
              <a:gs pos="77000">
                <a:srgbClr val="A8CD97"/>
              </a:gs>
              <a:gs pos="100000">
                <a:srgbClr val="9BC985"/>
              </a:gs>
            </a:gsLst>
            <a:lin ang="5400000" scaled="0"/>
          </a:gradFill>
          <a:ln w="9525" cap="flat" cmpd="sng">
            <a:solidFill>
              <a:schemeClr val="accent6"/>
            </a:solidFill>
            <a:prstDash val="solid"/>
            <a:miter/>
            <a:headEnd type="none" w="med" len="med"/>
            <a:tailEnd type="none" w="med" len="med"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SzPct val="25000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Set Goals</a:t>
            </a: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800" b="0" i="1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Identify practices ready for improvement.</a:t>
            </a: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Calibri"/>
              <a:buChar char="•"/>
            </a:pPr>
            <a:r>
              <a:rPr lang="en-US" sz="18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Select those with near-term payoff.</a:t>
            </a:r>
          </a:p>
        </p:txBody>
      </p:sp>
      <p:sp>
        <p:nvSpPr>
          <p:cNvPr id="86" name="Shape 86"/>
          <p:cNvSpPr/>
          <p:nvPr/>
        </p:nvSpPr>
        <p:spPr>
          <a:xfrm>
            <a:off x="9022892" y="225950"/>
            <a:ext cx="2907000" cy="1578300"/>
          </a:xfrm>
          <a:prstGeom prst="rect">
            <a:avLst/>
          </a:prstGeom>
          <a:gradFill>
            <a:gsLst>
              <a:gs pos="0">
                <a:srgbClr val="9CC2E5"/>
              </a:gs>
              <a:gs pos="77000">
                <a:srgbClr val="A8CD97"/>
              </a:gs>
              <a:gs pos="100000">
                <a:srgbClr val="9BC985"/>
              </a:gs>
            </a:gsLst>
            <a:lin ang="5400000" scaled="0"/>
          </a:gradFill>
          <a:ln w="9525" cap="flat" cmpd="sng">
            <a:solidFill>
              <a:schemeClr val="accent6"/>
            </a:solidFill>
            <a:prstDash val="solid"/>
            <a:miter/>
            <a:headEnd type="none" w="med" len="med"/>
            <a:tailEnd type="none" w="med" len="med"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SzPct val="25000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Construct </a:t>
            </a: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Progress Tracking C</a:t>
            </a: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ard (PTC)</a:t>
            </a:r>
          </a:p>
          <a:p>
            <a:pPr marL="285750" lvl="0" indent="-285750" rtl="0">
              <a:spcBef>
                <a:spcPts val="0"/>
              </a:spcBef>
              <a:buClr>
                <a:schemeClr val="dk1"/>
              </a:buClr>
              <a:buSzPct val="100000"/>
              <a:buChar char="•"/>
            </a:pPr>
            <a:r>
              <a:rPr lang="en-US" sz="1800" b="0" i="1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Construct from </a:t>
            </a:r>
            <a:r>
              <a:rPr lang="en-US" sz="18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PTC </a:t>
            </a:r>
            <a:r>
              <a:rPr lang="en-US" sz="1800" b="0" i="1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catalog.</a:t>
            </a:r>
          </a:p>
          <a:p>
            <a:pPr marL="285750" lvl="0" indent="-285750" rtl="0">
              <a:spcBef>
                <a:spcPts val="0"/>
              </a:spcBef>
              <a:buClr>
                <a:schemeClr val="dk1"/>
              </a:buClr>
              <a:buSzPct val="100000"/>
              <a:buFont typeface="Calibri"/>
              <a:buChar char="•"/>
            </a:pPr>
            <a:r>
              <a:rPr lang="en-US" sz="18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Select only a few items.</a:t>
            </a:r>
          </a:p>
        </p:txBody>
      </p:sp>
      <p:sp>
        <p:nvSpPr>
          <p:cNvPr id="87" name="Shape 87"/>
          <p:cNvSpPr/>
          <p:nvPr/>
        </p:nvSpPr>
        <p:spPr>
          <a:xfrm>
            <a:off x="9022892" y="2670999"/>
            <a:ext cx="2907000" cy="1578300"/>
          </a:xfrm>
          <a:prstGeom prst="rect">
            <a:avLst/>
          </a:prstGeom>
          <a:gradFill>
            <a:gsLst>
              <a:gs pos="0">
                <a:srgbClr val="9CC2E5"/>
              </a:gs>
              <a:gs pos="77000">
                <a:srgbClr val="A8CD97"/>
              </a:gs>
              <a:gs pos="100000">
                <a:srgbClr val="9BC985"/>
              </a:gs>
            </a:gsLst>
            <a:lin ang="5400000" scaled="0"/>
          </a:gradFill>
          <a:ln w="9525" cap="flat" cmpd="sng">
            <a:solidFill>
              <a:schemeClr val="accent6"/>
            </a:solidFill>
            <a:prstDash val="solid"/>
            <a:miter/>
            <a:headEnd type="none" w="med" len="med"/>
            <a:tailEnd type="none" w="med" len="med"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SzPct val="25000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Record </a:t>
            </a: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Current PTC</a:t>
            </a: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Values</a:t>
            </a: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8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Set baseline values for future reference.</a:t>
            </a:r>
          </a:p>
        </p:txBody>
      </p:sp>
      <p:sp>
        <p:nvSpPr>
          <p:cNvPr id="88" name="Shape 88"/>
          <p:cNvSpPr/>
          <p:nvPr/>
        </p:nvSpPr>
        <p:spPr>
          <a:xfrm>
            <a:off x="9002631" y="5080672"/>
            <a:ext cx="2907000" cy="1578300"/>
          </a:xfrm>
          <a:prstGeom prst="rect">
            <a:avLst/>
          </a:prstGeom>
          <a:gradFill>
            <a:gsLst>
              <a:gs pos="0">
                <a:srgbClr val="9CC2E5"/>
              </a:gs>
              <a:gs pos="77000">
                <a:srgbClr val="A8CD97"/>
              </a:gs>
              <a:gs pos="100000">
                <a:srgbClr val="9BC985"/>
              </a:gs>
            </a:gsLst>
            <a:lin ang="5400000" scaled="0"/>
          </a:gradFill>
          <a:ln w="9525" cap="flat" cmpd="sng">
            <a:solidFill>
              <a:schemeClr val="accent6"/>
            </a:solidFill>
            <a:prstDash val="solid"/>
            <a:miter/>
            <a:headEnd type="none" w="med" len="med"/>
            <a:tailEnd type="none" w="med" len="med"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SzPct val="25000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Create Plan </a:t>
            </a:r>
            <a:r>
              <a:rPr lang="en-US" sz="20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For Increasing PTC values</a:t>
            </a: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8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Define practice improvement steps.</a:t>
            </a: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Calibri"/>
              <a:buChar char="•"/>
            </a:pPr>
            <a:r>
              <a:rPr lang="en-US" sz="18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Be specific, track issues.</a:t>
            </a:r>
          </a:p>
        </p:txBody>
      </p:sp>
      <p:sp>
        <p:nvSpPr>
          <p:cNvPr id="89" name="Shape 89"/>
          <p:cNvSpPr/>
          <p:nvPr/>
        </p:nvSpPr>
        <p:spPr>
          <a:xfrm>
            <a:off x="988494" y="2646428"/>
            <a:ext cx="2906999" cy="1578300"/>
          </a:xfrm>
          <a:prstGeom prst="rect">
            <a:avLst/>
          </a:prstGeom>
          <a:gradFill>
            <a:gsLst>
              <a:gs pos="0">
                <a:srgbClr val="9CC2E5"/>
              </a:gs>
              <a:gs pos="77000">
                <a:srgbClr val="A8CD97"/>
              </a:gs>
              <a:gs pos="100000">
                <a:srgbClr val="9BC985"/>
              </a:gs>
            </a:gsLst>
            <a:lin ang="5400000" scaled="0"/>
          </a:gradFill>
          <a:ln w="9525" cap="flat" cmpd="sng">
            <a:solidFill>
              <a:schemeClr val="accent6"/>
            </a:solidFill>
            <a:prstDash val="solid"/>
            <a:miter/>
            <a:headEnd type="none" w="med" len="med"/>
            <a:tailEnd type="none" w="med" len="med"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SzPct val="25000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Repeat</a:t>
            </a:r>
            <a:b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</a:br>
            <a:endParaRPr lang="en-US" sz="20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800" b="0" i="1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Start process again.</a:t>
            </a:r>
          </a:p>
        </p:txBody>
      </p:sp>
      <p:cxnSp>
        <p:nvCxnSpPr>
          <p:cNvPr id="90" name="Shape 90"/>
          <p:cNvCxnSpPr>
            <a:stCxn id="84" idx="3"/>
            <a:endCxn id="85" idx="1"/>
          </p:cNvCxnSpPr>
          <p:nvPr/>
        </p:nvCxnSpPr>
        <p:spPr>
          <a:xfrm>
            <a:off x="3895494" y="1015101"/>
            <a:ext cx="1090500" cy="6000"/>
          </a:xfrm>
          <a:prstGeom prst="straightConnector1">
            <a:avLst/>
          </a:prstGeom>
          <a:noFill/>
          <a:ln w="41275" cap="flat" cmpd="sng">
            <a:solidFill>
              <a:schemeClr val="dk1"/>
            </a:solidFill>
            <a:prstDash val="solid"/>
            <a:miter/>
            <a:headEnd type="none" w="med" len="med"/>
            <a:tailEnd type="triangle" w="lg" len="lg"/>
          </a:ln>
        </p:spPr>
      </p:cxnSp>
      <p:cxnSp>
        <p:nvCxnSpPr>
          <p:cNvPr id="91" name="Shape 91"/>
          <p:cNvCxnSpPr/>
          <p:nvPr/>
        </p:nvCxnSpPr>
        <p:spPr>
          <a:xfrm>
            <a:off x="7912144" y="1015162"/>
            <a:ext cx="1090500" cy="6000"/>
          </a:xfrm>
          <a:prstGeom prst="straightConnector1">
            <a:avLst/>
          </a:prstGeom>
          <a:noFill/>
          <a:ln w="41275" cap="flat" cmpd="sng">
            <a:solidFill>
              <a:schemeClr val="dk1"/>
            </a:solidFill>
            <a:prstDash val="solid"/>
            <a:miter/>
            <a:headEnd type="none" w="med" len="med"/>
            <a:tailEnd type="triangle" w="lg" len="lg"/>
          </a:ln>
        </p:spPr>
      </p:cxnSp>
      <p:cxnSp>
        <p:nvCxnSpPr>
          <p:cNvPr id="92" name="Shape 92"/>
          <p:cNvCxnSpPr/>
          <p:nvPr/>
        </p:nvCxnSpPr>
        <p:spPr>
          <a:xfrm>
            <a:off x="3895360" y="5863814"/>
            <a:ext cx="1090500" cy="12000"/>
          </a:xfrm>
          <a:prstGeom prst="straightConnector1">
            <a:avLst/>
          </a:prstGeom>
          <a:noFill/>
          <a:ln w="41275" cap="flat" cmpd="sng">
            <a:solidFill>
              <a:schemeClr val="dk1"/>
            </a:solidFill>
            <a:prstDash val="solid"/>
            <a:miter/>
            <a:headEnd type="triangle" w="lg" len="lg"/>
            <a:tailEnd type="none" w="med" len="med"/>
          </a:ln>
        </p:spPr>
      </p:cxnSp>
      <p:cxnSp>
        <p:nvCxnSpPr>
          <p:cNvPr id="93" name="Shape 93"/>
          <p:cNvCxnSpPr>
            <a:endCxn id="87" idx="0"/>
          </p:cNvCxnSpPr>
          <p:nvPr/>
        </p:nvCxnSpPr>
        <p:spPr>
          <a:xfrm>
            <a:off x="10476392" y="1804299"/>
            <a:ext cx="0" cy="866700"/>
          </a:xfrm>
          <a:prstGeom prst="straightConnector1">
            <a:avLst/>
          </a:prstGeom>
          <a:noFill/>
          <a:ln w="41275" cap="flat" cmpd="sng">
            <a:solidFill>
              <a:schemeClr val="dk1"/>
            </a:solidFill>
            <a:prstDash val="solid"/>
            <a:miter/>
            <a:headEnd type="none" w="med" len="med"/>
            <a:tailEnd type="triangle" w="lg" len="lg"/>
          </a:ln>
        </p:spPr>
      </p:cxnSp>
      <p:cxnSp>
        <p:nvCxnSpPr>
          <p:cNvPr id="94" name="Shape 94"/>
          <p:cNvCxnSpPr/>
          <p:nvPr/>
        </p:nvCxnSpPr>
        <p:spPr>
          <a:xfrm>
            <a:off x="2402238" y="1813807"/>
            <a:ext cx="0" cy="866700"/>
          </a:xfrm>
          <a:prstGeom prst="straightConnector1">
            <a:avLst/>
          </a:prstGeom>
          <a:noFill/>
          <a:ln w="41275" cap="flat" cmpd="sng">
            <a:solidFill>
              <a:schemeClr val="dk1"/>
            </a:solidFill>
            <a:prstDash val="solid"/>
            <a:miter/>
            <a:headEnd type="triangle" w="lg" len="lg"/>
            <a:tailEnd type="none" w="med" len="med"/>
          </a:ln>
        </p:spPr>
      </p:cxnSp>
      <p:cxnSp>
        <p:nvCxnSpPr>
          <p:cNvPr id="95" name="Shape 95"/>
          <p:cNvCxnSpPr>
            <a:endCxn id="88" idx="0"/>
          </p:cNvCxnSpPr>
          <p:nvPr/>
        </p:nvCxnSpPr>
        <p:spPr>
          <a:xfrm>
            <a:off x="10456131" y="4249072"/>
            <a:ext cx="0" cy="831600"/>
          </a:xfrm>
          <a:prstGeom prst="straightConnector1">
            <a:avLst/>
          </a:prstGeom>
          <a:noFill/>
          <a:ln w="41275" cap="flat" cmpd="sng">
            <a:solidFill>
              <a:schemeClr val="dk1"/>
            </a:solidFill>
            <a:prstDash val="solid"/>
            <a:miter/>
            <a:headEnd type="none" w="med" len="med"/>
            <a:tailEnd type="triangle" w="lg" len="lg"/>
          </a:ln>
        </p:spPr>
      </p:cxnSp>
      <p:sp>
        <p:nvSpPr>
          <p:cNvPr id="96" name="Shape 96"/>
          <p:cNvSpPr/>
          <p:nvPr/>
        </p:nvSpPr>
        <p:spPr>
          <a:xfrm>
            <a:off x="954124" y="5057474"/>
            <a:ext cx="2907000" cy="1578299"/>
          </a:xfrm>
          <a:prstGeom prst="rect">
            <a:avLst/>
          </a:prstGeom>
          <a:gradFill>
            <a:gsLst>
              <a:gs pos="0">
                <a:srgbClr val="9CC2E5"/>
              </a:gs>
              <a:gs pos="77000">
                <a:srgbClr val="A8CD97"/>
              </a:gs>
              <a:gs pos="100000">
                <a:srgbClr val="9BC985"/>
              </a:gs>
            </a:gsLst>
            <a:lin ang="5400000" scaled="0"/>
          </a:gradFill>
          <a:ln w="9525" cap="flat" cmpd="sng">
            <a:solidFill>
              <a:schemeClr val="accent6"/>
            </a:solidFill>
            <a:prstDash val="solid"/>
            <a:miter/>
            <a:headEnd type="none" w="med" len="med"/>
            <a:tailEnd type="none" w="med" len="med"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SzPct val="25000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Assess Progress</a:t>
            </a:r>
            <a:b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</a:br>
            <a:endParaRPr lang="en-US" sz="20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800" b="0" i="1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Track </a:t>
            </a:r>
            <a:r>
              <a:rPr lang="en-US" sz="18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PTC values.</a:t>
            </a: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8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Adjust strategy if needed.</a:t>
            </a:r>
          </a:p>
        </p:txBody>
      </p:sp>
      <p:cxnSp>
        <p:nvCxnSpPr>
          <p:cNvPr id="97" name="Shape 97"/>
          <p:cNvCxnSpPr/>
          <p:nvPr/>
        </p:nvCxnSpPr>
        <p:spPr>
          <a:xfrm>
            <a:off x="7912144" y="5863814"/>
            <a:ext cx="1090500" cy="6000"/>
          </a:xfrm>
          <a:prstGeom prst="straightConnector1">
            <a:avLst/>
          </a:prstGeom>
          <a:noFill/>
          <a:ln w="41275" cap="flat" cmpd="sng">
            <a:solidFill>
              <a:schemeClr val="dk1"/>
            </a:solidFill>
            <a:prstDash val="solid"/>
            <a:miter/>
            <a:headEnd type="triangle" w="lg" len="lg"/>
            <a:tailEnd type="none" w="med" len="med"/>
          </a:ln>
        </p:spPr>
      </p:cxnSp>
      <p:cxnSp>
        <p:nvCxnSpPr>
          <p:cNvPr id="98" name="Shape 98"/>
          <p:cNvCxnSpPr>
            <a:endCxn id="96" idx="0"/>
          </p:cNvCxnSpPr>
          <p:nvPr/>
        </p:nvCxnSpPr>
        <p:spPr>
          <a:xfrm>
            <a:off x="2402224" y="4238774"/>
            <a:ext cx="5400" cy="818700"/>
          </a:xfrm>
          <a:prstGeom prst="straightConnector1">
            <a:avLst/>
          </a:prstGeom>
          <a:noFill/>
          <a:ln w="41275" cap="flat" cmpd="sng">
            <a:solidFill>
              <a:schemeClr val="dk1"/>
            </a:solidFill>
            <a:prstDash val="solid"/>
            <a:miter/>
            <a:headEnd type="triangle" w="lg" len="lg"/>
            <a:tailEnd type="none" w="med" len="med"/>
          </a:ln>
        </p:spPr>
      </p:cxnSp>
      <p:sp>
        <p:nvSpPr>
          <p:cNvPr id="99" name="Shape 99"/>
          <p:cNvSpPr/>
          <p:nvPr/>
        </p:nvSpPr>
        <p:spPr>
          <a:xfrm>
            <a:off x="4708063" y="2439600"/>
            <a:ext cx="3541800" cy="2031900"/>
          </a:xfrm>
          <a:prstGeom prst="rect">
            <a:avLst/>
          </a:prstGeom>
          <a:solidFill>
            <a:srgbClr val="9CC2E5"/>
          </a:solidFill>
          <a:ln w="9525" cap="flat" cmpd="sng">
            <a:solidFill>
              <a:srgbClr val="9CC2E5"/>
            </a:solidFill>
            <a:prstDash val="solid"/>
            <a:miter/>
            <a:headEnd type="none" w="med" len="med"/>
            <a:tailEnd type="none" w="med" len="med"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SzPct val="25000"/>
              <a:buNone/>
            </a:pPr>
            <a:r>
              <a:rPr lang="en-US" sz="3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Workflow for </a:t>
            </a:r>
            <a:br>
              <a:rPr lang="en-US" sz="3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</a:br>
            <a:r>
              <a:rPr lang="en-US" sz="3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Productivity and Sustainability Improvement Plans</a:t>
            </a:r>
          </a:p>
        </p:txBody>
      </p:sp>
      <p:sp>
        <p:nvSpPr>
          <p:cNvPr id="100" name="Shape 100"/>
          <p:cNvSpPr/>
          <p:nvPr/>
        </p:nvSpPr>
        <p:spPr>
          <a:xfrm>
            <a:off x="4995563" y="5100506"/>
            <a:ext cx="2907000" cy="1578300"/>
          </a:xfrm>
          <a:prstGeom prst="rect">
            <a:avLst/>
          </a:prstGeom>
          <a:gradFill>
            <a:gsLst>
              <a:gs pos="0">
                <a:srgbClr val="9CC2E5"/>
              </a:gs>
              <a:gs pos="77000">
                <a:srgbClr val="A8CD97"/>
              </a:gs>
              <a:gs pos="100000">
                <a:srgbClr val="9BC985"/>
              </a:gs>
            </a:gsLst>
            <a:lin ang="5400000" scaled="0"/>
          </a:gradFill>
          <a:ln w="9525" cap="flat" cmpd="sng">
            <a:solidFill>
              <a:schemeClr val="accent6"/>
            </a:solidFill>
            <a:prstDash val="solid"/>
            <a:miter/>
            <a:headEnd type="none" w="med" len="med"/>
            <a:tailEnd type="none" w="med" len="med"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SzPct val="25000"/>
              <a:buNone/>
            </a:pPr>
            <a: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Execute Plan</a:t>
            </a:r>
            <a:br>
              <a:rPr lang="en-US"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</a:br>
            <a:endParaRPr lang="en-US" sz="2000" b="0" i="0" u="none" strike="noStrike" cap="non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Arial"/>
              <a:buChar char="•"/>
            </a:pPr>
            <a:r>
              <a:rPr lang="en-US" sz="1800" b="0" i="1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Increase PTC values by improv</a:t>
            </a:r>
            <a:r>
              <a:rPr lang="en-US" sz="18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ing</a:t>
            </a:r>
            <a:r>
              <a:rPr lang="en-US" sz="1800" b="0" i="1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selected practices</a:t>
            </a:r>
            <a:r>
              <a:rPr lang="en-US" sz="18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.</a:t>
            </a:r>
          </a:p>
          <a:p>
            <a:pPr marL="285750" marR="0" lvl="0" indent="-285750" algn="l" rtl="0">
              <a:spcBef>
                <a:spcPts val="0"/>
              </a:spcBef>
              <a:buClr>
                <a:schemeClr val="dk1"/>
              </a:buClr>
              <a:buSzPct val="100000"/>
              <a:buFont typeface="Calibri"/>
              <a:buChar char="•"/>
            </a:pPr>
            <a:r>
              <a:rPr lang="en-US" sz="1800" i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Track issues progress.</a:t>
            </a:r>
          </a:p>
        </p:txBody>
      </p:sp>
      <p:cxnSp>
        <p:nvCxnSpPr>
          <p:cNvPr id="101" name="Shape 101"/>
          <p:cNvCxnSpPr/>
          <p:nvPr/>
        </p:nvCxnSpPr>
        <p:spPr>
          <a:xfrm>
            <a:off x="3883032" y="5611245"/>
            <a:ext cx="1090500" cy="6000"/>
          </a:xfrm>
          <a:prstGeom prst="straightConnector1">
            <a:avLst/>
          </a:prstGeom>
          <a:noFill/>
          <a:ln w="41275" cap="flat" cmpd="sng">
            <a:solidFill>
              <a:schemeClr val="dk1"/>
            </a:solidFill>
            <a:prstDash val="solid"/>
            <a:miter/>
            <a:headEnd type="none" w="med" len="med"/>
            <a:tailEnd type="triangle" w="lg" len="lg"/>
          </a:ln>
        </p:spPr>
      </p:cxnSp>
      <p:sp>
        <p:nvSpPr>
          <p:cNvPr id="102" name="Shape 102"/>
          <p:cNvSpPr/>
          <p:nvPr/>
        </p:nvSpPr>
        <p:spPr>
          <a:xfrm rot="-5400000">
            <a:off x="-95850" y="821429"/>
            <a:ext cx="795600" cy="386999"/>
          </a:xfrm>
          <a:prstGeom prst="rect">
            <a:avLst/>
          </a:prstGeom>
          <a:solidFill>
            <a:srgbClr val="9CC2E5"/>
          </a:solidFill>
          <a:ln w="9525" cap="flat" cmpd="sng">
            <a:solidFill>
              <a:srgbClr val="9CC2E5"/>
            </a:solidFill>
            <a:prstDash val="solid"/>
            <a:miter/>
            <a:headEnd type="none" w="med" len="med"/>
            <a:tailEnd type="none" w="med" len="med"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buSzPct val="25000"/>
              <a:buNone/>
            </a:pPr>
            <a:r>
              <a:rPr lang="en-US"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Start</a:t>
            </a:r>
          </a:p>
        </p:txBody>
      </p:sp>
      <p:cxnSp>
        <p:nvCxnSpPr>
          <p:cNvPr id="103" name="Shape 103"/>
          <p:cNvCxnSpPr>
            <a:endCxn id="84" idx="1"/>
          </p:cNvCxnSpPr>
          <p:nvPr/>
        </p:nvCxnSpPr>
        <p:spPr>
          <a:xfrm rot="10800000" flipH="1">
            <a:off x="483894" y="1015101"/>
            <a:ext cx="504600" cy="8400"/>
          </a:xfrm>
          <a:prstGeom prst="straightConnector1">
            <a:avLst/>
          </a:prstGeom>
          <a:noFill/>
          <a:ln w="41275" cap="flat" cmpd="sng">
            <a:solidFill>
              <a:schemeClr val="dk1"/>
            </a:solidFill>
            <a:prstDash val="solid"/>
            <a:miter/>
            <a:headEnd type="none" w="med" len="med"/>
            <a:tailEnd type="triangle" w="lg" len="lg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86</Words>
  <Application>Microsoft Macintosh PowerPoint</Application>
  <PresentationFormat>Widescreen</PresentationFormat>
  <Paragraphs>24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Calibri</vt:lpstr>
      <vt:lpstr>Arial</vt:lpstr>
      <vt:lpstr>Office Theme</vt:lpstr>
      <vt:lpstr>PowerPoint Presentation</vt:lpstr>
    </vt:vector>
  </TitlesOfParts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Michael Heroux</cp:lastModifiedBy>
  <cp:revision>1</cp:revision>
  <dcterms:modified xsi:type="dcterms:W3CDTF">2017-06-29T23:57:32Z</dcterms:modified>
</cp:coreProperties>
</file>