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C825AEC4-076D-47C4-BBCC-4967011DC3D6}">
  <a:tblStyle styleId="{C825AEC4-076D-47C4-BBCC-4967011DC3D6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  <a:fill>
          <a:solidFill>
            <a:srgbClr val="E8EBF5"/>
          </a:solidFill>
        </a:fill>
      </a:tcStyle>
    </a:wholeTbl>
    <a:band1H>
      <a:tcStyle>
        <a:tcBdr/>
        <a:fill>
          <a:solidFill>
            <a:srgbClr val="CDD4EA"/>
          </a:solidFill>
        </a:fill>
      </a:tcStyle>
    </a:band1H>
    <a:band1V>
      <a:tcStyle>
        <a:tcBdr/>
        <a:fill>
          <a:solidFill>
            <a:srgbClr val="CDD4EA"/>
          </a:solidFill>
        </a:fill>
      </a:tcStyle>
    </a:band1V>
    <a:lastCol>
      <a:tcTxStyle b="on" i="off">
        <a:font>
          <a:latin typeface="Calibri"/>
          <a:ea typeface="Calibri"/>
          <a:cs typeface="Calibri"/>
        </a:font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 i="off">
        <a:font>
          <a:latin typeface="Calibri"/>
          <a:ea typeface="Calibri"/>
          <a:cs typeface="Calibri"/>
        </a:font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top>
            <a:ln w="381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top>
        </a:tcBdr>
        <a:fill>
          <a:solidFill>
            <a:schemeClr val="accent1"/>
          </a:solidFill>
        </a:fill>
      </a:tcStyle>
    </a:lastRow>
    <a:fir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bottom>
            <a:ln w="381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31"/>
  </p:normalViewPr>
  <p:slideViewPr>
    <p:cSldViewPr snapToGrid="0" snapToObjects="1">
      <p:cViewPr varScale="1">
        <p:scale>
          <a:sx n="72" d="100"/>
          <a:sy n="72" d="100"/>
        </p:scale>
        <p:origin x="208" y="7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Char char="●"/>
              <a:defRPr sz="1100"/>
            </a:lvl1pPr>
            <a:lvl2pPr lvl="1">
              <a:spcBef>
                <a:spcPts val="0"/>
              </a:spcBef>
              <a:buChar char="○"/>
              <a:defRPr sz="1100"/>
            </a:lvl2pPr>
            <a:lvl3pPr lvl="2">
              <a:spcBef>
                <a:spcPts val="0"/>
              </a:spcBef>
              <a:buChar char="■"/>
              <a:defRPr sz="1100"/>
            </a:lvl3pPr>
            <a:lvl4pPr lvl="3">
              <a:spcBef>
                <a:spcPts val="0"/>
              </a:spcBef>
              <a:buChar char="●"/>
              <a:defRPr sz="1100"/>
            </a:lvl4pPr>
            <a:lvl5pPr lvl="4">
              <a:spcBef>
                <a:spcPts val="0"/>
              </a:spcBef>
              <a:buChar char="○"/>
              <a:defRPr sz="1100"/>
            </a:lvl5pPr>
            <a:lvl6pPr lvl="5">
              <a:spcBef>
                <a:spcPts val="0"/>
              </a:spcBef>
              <a:buChar char="■"/>
              <a:defRPr sz="1100"/>
            </a:lvl6pPr>
            <a:lvl7pPr lvl="6">
              <a:spcBef>
                <a:spcPts val="0"/>
              </a:spcBef>
              <a:buChar char="●"/>
              <a:defRPr sz="1100"/>
            </a:lvl7pPr>
            <a:lvl8pPr lvl="7">
              <a:spcBef>
                <a:spcPts val="0"/>
              </a:spcBef>
              <a:buChar char="○"/>
              <a:defRPr sz="1100"/>
            </a:lvl8pPr>
            <a:lvl9pPr lvl="8">
              <a:spcBef>
                <a:spcPts val="0"/>
              </a:spcBef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2" name="Shape 82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>
  <p:cSld name="Title and Vertical 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70" name="Shape 70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5"/>
            <a:ext cx="4351338" cy="10515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1" name="Shape 7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2" name="Shape 7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3" name="Shape 7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>
  <p:cSld name="Vertical Title and 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8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76" name="Shape 76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5"/>
            <a:ext cx="5811838" cy="77342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7" name="Shape 7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8" name="Shape 7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9" name="Shape 7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 txBox="1">
            <a:spLocks noGrp="1"/>
          </p:cNvSpPr>
          <p:nvPr>
            <p:ph type="ctrTitle"/>
          </p:nvPr>
        </p:nvSpPr>
        <p:spPr>
          <a:xfrm>
            <a:off x="1524000" y="1122362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ctr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6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17" name="Shape 17"/>
          <p:cNvSpPr txBox="1">
            <a:spLocks noGrp="1"/>
          </p:cNvSpPr>
          <p:nvPr>
            <p:ph type="subTitle" idx="1"/>
          </p:nvPr>
        </p:nvSpPr>
        <p:spPr>
          <a:xfrm>
            <a:off x="1524000" y="3602037"/>
            <a:ext cx="9144000" cy="1655761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ctr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0" name="Shape 2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599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4" name="Shape 2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5" name="Shape 2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Section 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599" cy="285273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6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29" name="Shape 29"/>
          <p:cNvSpPr txBox="1">
            <a:spLocks noGrp="1"/>
          </p:cNvSpPr>
          <p:nvPr>
            <p:ph type="body" idx="1"/>
          </p:nvPr>
        </p:nvSpPr>
        <p:spPr>
          <a:xfrm>
            <a:off x="831850" y="4589462"/>
            <a:ext cx="10515599" cy="150018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rgbClr val="888888"/>
              </a:buClr>
              <a:buFont typeface="Arial"/>
              <a:buChar char="●"/>
              <a:defRPr sz="24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○"/>
              <a:defRPr sz="20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■"/>
              <a:defRPr sz="18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●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○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■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●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○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■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1" name="Shape 3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2" name="Shape 3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Two Content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35" name="Shape 3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6" name="Shape 36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7" name="Shape 3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8" name="Shape 3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9" name="Shape 3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Comparison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839787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Char char="●"/>
              <a:defRPr sz="24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20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8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3" name="Shape 43"/>
          <p:cNvSpPr txBox="1">
            <a:spLocks noGrp="1"/>
          </p:cNvSpPr>
          <p:nvPr>
            <p:ph type="body" idx="2"/>
          </p:nvPr>
        </p:nvSpPr>
        <p:spPr>
          <a:xfrm>
            <a:off x="839787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4" name="Shape 44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7" cy="82391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Char char="●"/>
              <a:defRPr sz="24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20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8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5" name="Shape 45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7" cy="3684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6" name="Shape 4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7" name="Shape 4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8" name="Shape 4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51" name="Shape 5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2" name="Shape 5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3" name="Shape 5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>
  <p:cSld name="Content with Caption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7" cy="16001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56" name="Shape 56"/>
          <p:cNvSpPr txBox="1">
            <a:spLocks noGrp="1"/>
          </p:cNvSpPr>
          <p:nvPr>
            <p:ph type="body" idx="1"/>
          </p:nvPr>
        </p:nvSpPr>
        <p:spPr>
          <a:xfrm>
            <a:off x="5183187" y="987425"/>
            <a:ext cx="6172199" cy="487362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25400" algn="l" rtl="0">
              <a:lnSpc>
                <a:spcPct val="90000"/>
              </a:lnSpc>
              <a:spcBef>
                <a:spcPts val="1000"/>
              </a:spcBef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50800" algn="l" rtl="0">
              <a:lnSpc>
                <a:spcPct val="90000"/>
              </a:lnSpc>
              <a:spcBef>
                <a:spcPts val="5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7" name="Shape 57"/>
          <p:cNvSpPr txBox="1">
            <a:spLocks noGrp="1"/>
          </p:cNvSpPr>
          <p:nvPr>
            <p:ph type="body" idx="2"/>
          </p:nvPr>
        </p:nvSpPr>
        <p:spPr>
          <a:xfrm>
            <a:off x="839787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Char char="●"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8" name="Shape 5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9" name="Shape 5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0" name="Shape 6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>
  <p:cSld name="Picture with Caption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7" cy="16001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63" name="Shape 63"/>
          <p:cNvSpPr>
            <a:spLocks noGrp="1"/>
          </p:cNvSpPr>
          <p:nvPr>
            <p:ph type="pic" idx="2"/>
          </p:nvPr>
        </p:nvSpPr>
        <p:spPr>
          <a:xfrm>
            <a:off x="5183187" y="987425"/>
            <a:ext cx="6172199" cy="487362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4" name="Shape 64"/>
          <p:cNvSpPr txBox="1">
            <a:spLocks noGrp="1"/>
          </p:cNvSpPr>
          <p:nvPr>
            <p:ph type="body" idx="1"/>
          </p:nvPr>
        </p:nvSpPr>
        <p:spPr>
          <a:xfrm>
            <a:off x="839787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Char char="●"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5" name="Shape 6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6" name="Shape 6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7" name="Shape 6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599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Shape 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Shape 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4" name="Shape 84"/>
          <p:cNvGraphicFramePr/>
          <p:nvPr/>
        </p:nvGraphicFramePr>
        <p:xfrm>
          <a:off x="2032000" y="719666"/>
          <a:ext cx="8128000" cy="2966800"/>
        </p:xfrm>
        <a:graphic>
          <a:graphicData uri="http://schemas.openxmlformats.org/drawingml/2006/table">
            <a:tbl>
              <a:tblPr firstRow="1" bandRow="1">
                <a:noFill/>
                <a:tableStyleId>{C825AEC4-076D-47C4-BBCC-4967011DC3D6}</a:tableStyleId>
              </a:tblPr>
              <a:tblGrid>
                <a:gridCol w="584825"/>
                <a:gridCol w="4787600"/>
                <a:gridCol w="1471950"/>
                <a:gridCol w="1283625"/>
              </a:tblGrid>
              <a:tr h="370850">
                <a:tc gridSpan="2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 u="none" strike="noStrike" cap="none"/>
                        <a:t>Practice: Use Source Management System (SMS)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Score (0 – 5):</a:t>
                      </a:r>
                    </a:p>
                  </a:txBody>
                  <a:tcPr marL="91450" marR="91450" marT="45725" marB="45725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endParaRPr sz="1800" b="0"/>
                    </a:p>
                  </a:txBody>
                  <a:tcPr marL="91450" marR="91450" marT="45725" marB="45725"/>
                </a:tc>
              </a:tr>
              <a:tr h="370850">
                <a:tc gridSpan="4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Score Descriptions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0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No evidence that source content is managed.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1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Source management system (SMS) is used, but not consistently.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2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SMS used consistently.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3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SMS used with effective commit messages.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4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SMS use supports effective release management.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5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 SMS use provides active and stable branches.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71</Words>
  <Application>Microsoft Macintosh PowerPoint</Application>
  <PresentationFormat>Widescreen</PresentationFormat>
  <Paragraphs>15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15.0036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Michael Heroux</cp:lastModifiedBy>
  <cp:revision>1</cp:revision>
  <dcterms:modified xsi:type="dcterms:W3CDTF">2017-08-06T00:31:16Z</dcterms:modified>
</cp:coreProperties>
</file>