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None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C877E815-5413-4DE5-99F0-4A67977D7ECB}">
  <a:tblStyle styleId="{C877E815-5413-4DE5-99F0-4A67977D7ECB}" styleName="Table_0">
    <a:wholeTbl>
      <a:tcTxStyle b="off" i="off">
        <a:font>
          <a:latin typeface="Calibri"/>
          <a:ea typeface="Calibri"/>
          <a:cs typeface="Calibri"/>
        </a:font>
        <a:schemeClr val="dk1"/>
      </a:tcTxStyle>
      <a:tcStyle>
        <a:tcBdr>
          <a:left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left>
          <a:right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right>
          <a:top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top>
          <a:bottom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bottom>
          <a:insideH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insideH>
          <a:insideV>
            <a:ln w="127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insideV>
        </a:tcBdr>
        <a:fill>
          <a:solidFill>
            <a:srgbClr val="E8EBF5"/>
          </a:solidFill>
        </a:fill>
      </a:tcStyle>
    </a:wholeTbl>
    <a:band1H>
      <a:tcStyle>
        <a:tcBdr/>
        <a:fill>
          <a:solidFill>
            <a:srgbClr val="CDD4EA"/>
          </a:solidFill>
        </a:fill>
      </a:tcStyle>
    </a:band1H>
    <a:band1V>
      <a:tcStyle>
        <a:tcBdr/>
        <a:fill>
          <a:solidFill>
            <a:srgbClr val="CDD4EA"/>
          </a:solidFill>
        </a:fill>
      </a:tcStyle>
    </a:band1V>
    <a:lastCol>
      <a:tcTxStyle b="on" i="off">
        <a:font>
          <a:latin typeface="Calibri"/>
          <a:ea typeface="Calibri"/>
          <a:cs typeface="Calibri"/>
        </a:font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 i="off">
        <a:font>
          <a:latin typeface="Calibri"/>
          <a:ea typeface="Calibri"/>
          <a:cs typeface="Calibri"/>
        </a:font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top>
            <a:ln w="381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top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Calibri"/>
          <a:ea typeface="Calibri"/>
          <a:cs typeface="Calibri"/>
        </a:font>
        <a:schemeClr val="lt1"/>
      </a:tcTxStyle>
      <a:tcStyle>
        <a:tcBdr>
          <a:bottom>
            <a:ln w="38100" cap="flat" cmpd="sng">
              <a:solidFill>
                <a:schemeClr val="lt1"/>
              </a:solidFill>
              <a:prstDash val="solid"/>
              <a:round/>
              <a:headEnd type="none" w="med" len="med"/>
              <a:tailEnd type="none" w="med" len="med"/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08"/>
    <p:restoredTop sz="94631"/>
  </p:normalViewPr>
  <p:slideViewPr>
    <p:cSldViewPr snapToGrid="0" snapToObjects="1">
      <p:cViewPr varScale="1">
        <p:scale>
          <a:sx n="72" d="100"/>
          <a:sy n="72" d="100"/>
        </p:scale>
        <p:origin x="208" y="7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4" name="Shape 4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lvl="0">
              <a:spcBef>
                <a:spcPts val="0"/>
              </a:spcBef>
              <a:buChar char="●"/>
              <a:defRPr sz="1100"/>
            </a:lvl1pPr>
            <a:lvl2pPr lvl="1">
              <a:spcBef>
                <a:spcPts val="0"/>
              </a:spcBef>
              <a:buChar char="○"/>
              <a:defRPr sz="1100"/>
            </a:lvl2pPr>
            <a:lvl3pPr lvl="2">
              <a:spcBef>
                <a:spcPts val="0"/>
              </a:spcBef>
              <a:buChar char="■"/>
              <a:defRPr sz="1100"/>
            </a:lvl3pPr>
            <a:lvl4pPr lvl="3">
              <a:spcBef>
                <a:spcPts val="0"/>
              </a:spcBef>
              <a:buChar char="●"/>
              <a:defRPr sz="1100"/>
            </a:lvl4pPr>
            <a:lvl5pPr lvl="4">
              <a:spcBef>
                <a:spcPts val="0"/>
              </a:spcBef>
              <a:buChar char="○"/>
              <a:defRPr sz="1100"/>
            </a:lvl5pPr>
            <a:lvl6pPr lvl="5">
              <a:spcBef>
                <a:spcPts val="0"/>
              </a:spcBef>
              <a:buChar char="■"/>
              <a:defRPr sz="1100"/>
            </a:lvl6pPr>
            <a:lvl7pPr lvl="6">
              <a:spcBef>
                <a:spcPts val="0"/>
              </a:spcBef>
              <a:buChar char="●"/>
              <a:defRPr sz="1100"/>
            </a:lvl7pPr>
            <a:lvl8pPr lvl="7">
              <a:spcBef>
                <a:spcPts val="0"/>
              </a:spcBef>
              <a:buChar char="○"/>
              <a:defRPr sz="1100"/>
            </a:lvl8pPr>
            <a:lvl9pPr lvl="8">
              <a:spcBef>
                <a:spcPts val="0"/>
              </a:spcBef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Shape 81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399" cy="41148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endParaRPr/>
          </a:p>
        </p:txBody>
      </p:sp>
      <p:sp>
        <p:nvSpPr>
          <p:cNvPr id="82" name="Shape 82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0" t="0" r="0" b="0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3" name="Shape 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4" name="Shape 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>
  <p:cSld name="Title and Vertical 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70" name="Shape 70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5"/>
            <a:ext cx="4351338" cy="105155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1" name="Shape 7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2" name="Shape 7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3" name="Shape 7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>
  <p:cSld name="Vertical Title and 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8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76" name="Shape 76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5"/>
            <a:ext cx="5811838" cy="77342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7" name="Shape 7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8" name="Shape 7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79" name="Shape 7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 txBox="1">
            <a:spLocks noGrp="1"/>
          </p:cNvSpPr>
          <p:nvPr>
            <p:ph type="ctrTitle"/>
          </p:nvPr>
        </p:nvSpPr>
        <p:spPr>
          <a:xfrm>
            <a:off x="1524000" y="1122362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ctr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6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17" name="Shape 17"/>
          <p:cNvSpPr txBox="1">
            <a:spLocks noGrp="1"/>
          </p:cNvSpPr>
          <p:nvPr>
            <p:ph type="subTitle" idx="1"/>
          </p:nvPr>
        </p:nvSpPr>
        <p:spPr>
          <a:xfrm>
            <a:off x="1524000" y="3602037"/>
            <a:ext cx="9144000" cy="1655761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ctr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ctr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8" name="Shape 1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9" name="Shape 1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0" name="Shape 2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hape 2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23" name="Shape 23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599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4" name="Shape 2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5" name="Shape 2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26" name="Shape 2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Shape 28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599" cy="285273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6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29" name="Shape 29"/>
          <p:cNvSpPr txBox="1">
            <a:spLocks noGrp="1"/>
          </p:cNvSpPr>
          <p:nvPr>
            <p:ph type="body" idx="1"/>
          </p:nvPr>
        </p:nvSpPr>
        <p:spPr>
          <a:xfrm>
            <a:off x="831850" y="4589462"/>
            <a:ext cx="10515599" cy="1500187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rgbClr val="888888"/>
              </a:buClr>
              <a:buFont typeface="Arial"/>
              <a:buChar char="●"/>
              <a:defRPr sz="24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○"/>
              <a:defRPr sz="20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■"/>
              <a:defRPr sz="18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●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○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■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●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○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rgbClr val="888888"/>
              </a:buClr>
              <a:buFont typeface="Arial"/>
              <a:buChar char="■"/>
              <a:defRPr sz="16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0" name="Shape 3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1" name="Shape 3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2" name="Shape 3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Two Content">
    <p:spTree>
      <p:nvGrpSpPr>
        <p:cNvPr id="1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Shape 3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35" name="Shape 35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6" name="Shape 36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7" name="Shape 3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8" name="Shape 3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39" name="Shape 3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Comparison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Shape 41"/>
          <p:cNvSpPr txBox="1">
            <a:spLocks noGrp="1"/>
          </p:cNvSpPr>
          <p:nvPr>
            <p:ph type="title"/>
          </p:nvPr>
        </p:nvSpPr>
        <p:spPr>
          <a:xfrm>
            <a:off x="839787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42" name="Shape 42"/>
          <p:cNvSpPr txBox="1">
            <a:spLocks noGrp="1"/>
          </p:cNvSpPr>
          <p:nvPr>
            <p:ph type="body" idx="1"/>
          </p:nvPr>
        </p:nvSpPr>
        <p:spPr>
          <a:xfrm>
            <a:off x="839787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Char char="●"/>
              <a:defRPr sz="24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20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3" name="Shape 43"/>
          <p:cNvSpPr txBox="1">
            <a:spLocks noGrp="1"/>
          </p:cNvSpPr>
          <p:nvPr>
            <p:ph type="body" idx="2"/>
          </p:nvPr>
        </p:nvSpPr>
        <p:spPr>
          <a:xfrm>
            <a:off x="839787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4" name="Shape 44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7" cy="82391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Char char="●"/>
              <a:defRPr sz="24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20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8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600" b="1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5" name="Shape 45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7" cy="3684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6" name="Shape 4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7" name="Shape 4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48" name="Shape 4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Shape 50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51" name="Shape 5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2" name="Shape 5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3" name="Shape 5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>
  <p:cSld name="Content with Caption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Shape 55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7" cy="16001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56" name="Shape 56"/>
          <p:cNvSpPr txBox="1">
            <a:spLocks noGrp="1"/>
          </p:cNvSpPr>
          <p:nvPr>
            <p:ph type="body" idx="1"/>
          </p:nvPr>
        </p:nvSpPr>
        <p:spPr>
          <a:xfrm>
            <a:off x="5183187" y="987425"/>
            <a:ext cx="6172199" cy="48736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25400" algn="l" rtl="0">
              <a:lnSpc>
                <a:spcPct val="90000"/>
              </a:lnSpc>
              <a:spcBef>
                <a:spcPts val="1000"/>
              </a:spcBef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50800" algn="l" rtl="0">
              <a:lnSpc>
                <a:spcPct val="90000"/>
              </a:lnSpc>
              <a:spcBef>
                <a:spcPts val="5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7" name="Shape 57"/>
          <p:cNvSpPr txBox="1">
            <a:spLocks noGrp="1"/>
          </p:cNvSpPr>
          <p:nvPr>
            <p:ph type="body" idx="2"/>
          </p:nvPr>
        </p:nvSpPr>
        <p:spPr>
          <a:xfrm>
            <a:off x="839787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Char char="●"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8" name="Shape 5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59" name="Shape 5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0" name="Shape 6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>
  <p:cSld name="Picture with Caption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Shape 62"/>
          <p:cNvSpPr txBox="1">
            <a:spLocks noGrp="1"/>
          </p:cNvSpPr>
          <p:nvPr>
            <p:ph type="title"/>
          </p:nvPr>
        </p:nvSpPr>
        <p:spPr>
          <a:xfrm>
            <a:off x="839787" y="457200"/>
            <a:ext cx="3932237" cy="1600199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b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63" name="Shape 63"/>
          <p:cNvSpPr>
            <a:spLocks noGrp="1"/>
          </p:cNvSpPr>
          <p:nvPr>
            <p:ph type="pic" idx="2"/>
          </p:nvPr>
        </p:nvSpPr>
        <p:spPr>
          <a:xfrm>
            <a:off x="5183187" y="987425"/>
            <a:ext cx="6172199" cy="4873624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None/>
              <a:defRPr sz="3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4" name="Shape 64"/>
          <p:cNvSpPr txBox="1">
            <a:spLocks noGrp="1"/>
          </p:cNvSpPr>
          <p:nvPr>
            <p:ph type="body" idx="1"/>
          </p:nvPr>
        </p:nvSpPr>
        <p:spPr>
          <a:xfrm>
            <a:off x="839787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0" marR="0" lvl="0" indent="0" algn="l" rtl="0">
              <a:lnSpc>
                <a:spcPct val="90000"/>
              </a:lnSpc>
              <a:spcBef>
                <a:spcPts val="1000"/>
              </a:spcBef>
              <a:buClr>
                <a:schemeClr val="dk1"/>
              </a:buClr>
              <a:buFont typeface="Arial"/>
              <a:buChar char="●"/>
              <a:defRPr sz="16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2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●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○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lnSpc>
                <a:spcPct val="90000"/>
              </a:lnSpc>
              <a:spcBef>
                <a:spcPts val="500"/>
              </a:spcBef>
              <a:buClr>
                <a:schemeClr val="dk1"/>
              </a:buClr>
              <a:buFont typeface="Arial"/>
              <a:buChar char="■"/>
              <a:defRPr sz="1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5" name="Shape 6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6" name="Shape 6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67" name="Shape 6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hape 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599" cy="1325562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lnSpc>
                <a:spcPct val="90000"/>
              </a:lnSpc>
              <a:spcBef>
                <a:spcPts val="0"/>
              </a:spcBef>
              <a:buClr>
                <a:schemeClr val="dk1"/>
              </a:buClr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indent="0">
              <a:spcBef>
                <a:spcPts val="0"/>
              </a:spcBef>
              <a:buNone/>
              <a:defRPr sz="1800"/>
            </a:lvl2pPr>
            <a:lvl3pPr lvl="2" indent="0">
              <a:spcBef>
                <a:spcPts val="0"/>
              </a:spcBef>
              <a:buNone/>
              <a:defRPr sz="1800"/>
            </a:lvl3pPr>
            <a:lvl4pPr lvl="3" indent="0">
              <a:spcBef>
                <a:spcPts val="0"/>
              </a:spcBef>
              <a:buNone/>
              <a:defRPr sz="1800"/>
            </a:lvl4pPr>
            <a:lvl5pPr lvl="4" indent="0">
              <a:spcBef>
                <a:spcPts val="0"/>
              </a:spcBef>
              <a:buNone/>
              <a:defRPr sz="1800"/>
            </a:lvl5pPr>
            <a:lvl6pPr lvl="5" indent="0">
              <a:spcBef>
                <a:spcPts val="0"/>
              </a:spcBef>
              <a:buNone/>
              <a:defRPr sz="1800"/>
            </a:lvl6pPr>
            <a:lvl7pPr lvl="6" indent="0">
              <a:spcBef>
                <a:spcPts val="0"/>
              </a:spcBef>
              <a:buNone/>
              <a:defRPr sz="1800"/>
            </a:lvl7pPr>
            <a:lvl8pPr lvl="7" indent="0">
              <a:spcBef>
                <a:spcPts val="0"/>
              </a:spcBef>
              <a:buNone/>
              <a:defRPr sz="1800"/>
            </a:lvl8pPr>
            <a:lvl9pPr lvl="8" indent="0">
              <a:spcBef>
                <a:spcPts val="0"/>
              </a:spcBef>
              <a:buNone/>
              <a:defRPr sz="1800"/>
            </a:lvl9pPr>
          </a:lstStyle>
          <a:p>
            <a:endParaRPr/>
          </a:p>
        </p:txBody>
      </p:sp>
      <p:sp>
        <p:nvSpPr>
          <p:cNvPr id="7" name="Shape 7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599" cy="4351338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t" anchorCtr="0"/>
          <a:lstStyle>
            <a:lvl1pPr marL="228600" marR="0" lvl="0" indent="-50800" algn="l" rtl="0">
              <a:lnSpc>
                <a:spcPct val="90000"/>
              </a:lnSpc>
              <a:spcBef>
                <a:spcPts val="1000"/>
              </a:spcBef>
              <a:buNone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685800" marR="0" lvl="1" indent="-76200" algn="l" rtl="0">
              <a:lnSpc>
                <a:spcPct val="90000"/>
              </a:lnSpc>
              <a:spcBef>
                <a:spcPts val="500"/>
              </a:spcBef>
              <a:buNone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143000" marR="0" lvl="2" indent="-101600" algn="l" rtl="0">
              <a:lnSpc>
                <a:spcPct val="90000"/>
              </a:lnSpc>
              <a:spcBef>
                <a:spcPts val="500"/>
              </a:spcBef>
              <a:buNone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600200" marR="0" lvl="3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057400" marR="0" lvl="4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514600" marR="0" lvl="5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971800" marR="0" lvl="6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429000" marR="0" lvl="7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886200" marR="0" lvl="8" indent="-114300" algn="l" rtl="0">
              <a:lnSpc>
                <a:spcPct val="90000"/>
              </a:lnSpc>
              <a:spcBef>
                <a:spcPts val="50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Shape 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l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Shape 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lIns="91425" tIns="91425" rIns="91425" bIns="91425" anchor="ctr" anchorCtr="0"/>
          <a:lstStyle>
            <a:lvl1pPr marL="0" marR="0" lvl="0" indent="0" algn="ct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457200" marR="0" lvl="1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914400" marR="0" lvl="2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371600" marR="0" lvl="3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1828800" marR="0" lvl="4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286000" marR="0" lvl="5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2743200" marR="0" lvl="6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200400" marR="0" lvl="7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3657600" marR="0" lvl="8" indent="0" algn="l" rtl="0">
              <a:spcBef>
                <a:spcPts val="0"/>
              </a:spcBef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Shape 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199" cy="365125"/>
          </a:xfrm>
          <a:prstGeom prst="rect">
            <a:avLst/>
          </a:prstGeom>
          <a:noFill/>
          <a:ln>
            <a:noFill/>
          </a:ln>
        </p:spPr>
        <p:txBody>
          <a:bodyPr lIns="91425" tIns="45700" rIns="91425" bIns="45700" anchor="ctr" anchorCtr="0">
            <a:noAutofit/>
          </a:bodyPr>
          <a:lstStyle/>
          <a:p>
            <a:pPr marL="0" marR="0" lvl="0" indent="0" algn="r" rtl="0">
              <a:spcBef>
                <a:spcPts val="0"/>
              </a:spcBef>
              <a:buSzPct val="25000"/>
              <a:buNone/>
            </a:pPr>
            <a:fld id="{00000000-1234-1234-1234-123412341234}" type="slidenum">
              <a:rPr lang="en-US"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lang="en-US" sz="1200" b="0" i="0" u="none" strike="noStrike" cap="none">
              <a:solidFill>
                <a:srgbClr val="888888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None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4" name="Shape 84"/>
          <p:cNvGraphicFramePr/>
          <p:nvPr/>
        </p:nvGraphicFramePr>
        <p:xfrm>
          <a:off x="2032000" y="719666"/>
          <a:ext cx="8128000" cy="2966800"/>
        </p:xfrm>
        <a:graphic>
          <a:graphicData uri="http://schemas.openxmlformats.org/drawingml/2006/table">
            <a:tbl>
              <a:tblPr firstRow="1" bandRow="1">
                <a:noFill/>
                <a:tableStyleId>{C877E815-5413-4DE5-99F0-4A67977D7ECB}</a:tableStyleId>
              </a:tblPr>
              <a:tblGrid>
                <a:gridCol w="584825"/>
                <a:gridCol w="4787600"/>
                <a:gridCol w="1471950"/>
                <a:gridCol w="1283625"/>
              </a:tblGrid>
              <a:tr h="370850">
                <a:tc gridSpan="2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 u="none" strike="noStrike" cap="none"/>
                        <a:t>Practice: </a:t>
                      </a:r>
                      <a:r>
                        <a:rPr lang="en-US" sz="1800" b="0"/>
                        <a:t>Test Coverage</a:t>
                      </a:r>
                      <a:r>
                        <a:rPr lang="en-US" sz="1800" b="0" u="none" strike="noStrike" cap="none"/>
                        <a:t> 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Score (0 – 5):</a:t>
                      </a:r>
                    </a:p>
                  </a:txBody>
                  <a:tcPr marL="91450" marR="91450" marT="45725" marB="45725"/>
                </a:tc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endParaRPr sz="1800" b="0"/>
                    </a:p>
                  </a:txBody>
                  <a:tcPr marL="91450" marR="91450" marT="45725" marB="45725"/>
                </a:tc>
              </a:tr>
              <a:tr h="370850">
                <a:tc gridSpan="4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Score Descriptions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0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Little or no independent testing</a:t>
                      </a:r>
                      <a:r>
                        <a:rPr lang="en-US" sz="1800" b="0"/>
                        <a:t>. Functional testin</a:t>
                      </a:r>
                      <a:r>
                        <a:rPr lang="en-US" sz="1800"/>
                        <a:t>g via users.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1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Independent functional testing of primary capabilities.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2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Primary functional testing, some unit test coverage</a:t>
                      </a:r>
                      <a:r>
                        <a:rPr lang="en-US" sz="1800" b="0"/>
                        <a:t>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3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Comprehensive unit testing, primary functional testing</a:t>
                      </a:r>
                      <a:r>
                        <a:rPr lang="en-US" sz="1800" b="0"/>
                        <a:t>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4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Comprehensive unit testing, functional testing for documented use cases</a:t>
                      </a:r>
                      <a:r>
                        <a:rPr lang="en-US" sz="1800" b="0"/>
                        <a:t>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370850">
                <a:tc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 b="0"/>
                        <a:t>5</a:t>
                      </a:r>
                    </a:p>
                  </a:txBody>
                  <a:tcPr marL="91450" marR="91450" marT="45725" marB="45725"/>
                </a:tc>
                <a:tc gridSpan="3">
                  <a:txBody>
                    <a:bodyPr/>
                    <a:lstStyle/>
                    <a:p>
                      <a:pPr marL="0" marR="0" lvl="0" indent="0" algn="l" rtl="0">
                        <a:spcBef>
                          <a:spcPts val="0"/>
                        </a:spcBef>
                        <a:buSzPct val="25000"/>
                        <a:buNone/>
                      </a:pPr>
                      <a:r>
                        <a:rPr lang="en-US" sz="1800"/>
                        <a:t>Comprehensive unit, use case functional testing; test coverage commitment</a:t>
                      </a:r>
                      <a:r>
                        <a:rPr lang="en-US" sz="1800" b="0"/>
                        <a:t>.</a:t>
                      </a:r>
                    </a:p>
                  </a:txBody>
                  <a:tcPr marL="91450" marR="91450" marT="45725" marB="45725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85" name="Shape 85"/>
          <p:cNvSpPr txBox="1"/>
          <p:nvPr/>
        </p:nvSpPr>
        <p:spPr>
          <a:xfrm>
            <a:off x="1545000" y="4140075"/>
            <a:ext cx="9102000" cy="2291400"/>
          </a:xfrm>
          <a:prstGeom prst="rect">
            <a:avLst/>
          </a:prstGeom>
          <a:noFill/>
          <a:ln w="9525" cap="flat" cmpd="sng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lIns="91425" tIns="91425" rIns="91425" bIns="91425" anchor="t" anchorCtr="0">
            <a:noAutofit/>
          </a:bodyPr>
          <a:lstStyle/>
          <a:p>
            <a:pPr lvl="0">
              <a:spcBef>
                <a:spcPts val="0"/>
              </a:spcBef>
              <a:buNone/>
            </a:pPr>
            <a:r>
              <a:rPr lang="en-US"/>
              <a:t>Comments:</a:t>
            </a:r>
          </a:p>
          <a:p>
            <a:pPr marL="457200" lvl="0" indent="-228600" rtl="0">
              <a:spcBef>
                <a:spcPts val="0"/>
              </a:spcBef>
              <a:buAutoNum type="arabicPeriod"/>
            </a:pPr>
            <a:r>
              <a:rPr lang="en-US" b="1"/>
              <a:t>Functional testing:</a:t>
            </a:r>
            <a:r>
              <a:rPr lang="en-US"/>
              <a:t> Testing capabilities from user’s perspective.  Many functions can be called.  Good for usability assurance.  Insufficient to protect against some regressions.  Difficult to isolate regressions.  Can require extensive test execution times.</a:t>
            </a:r>
          </a:p>
          <a:p>
            <a:pPr marL="457200" lvl="0" indent="-228600" rtl="0">
              <a:spcBef>
                <a:spcPts val="0"/>
              </a:spcBef>
              <a:buAutoNum type="arabicPeriod"/>
            </a:pPr>
            <a:r>
              <a:rPr lang="en-US" b="1"/>
              <a:t>Unit testing: </a:t>
            </a:r>
            <a:r>
              <a:rPr lang="en-US"/>
              <a:t>Isolated, independent testing of functions and methods.  Enable test-driven development, rapid test execution, fault isolation.  Insufficient to ensure functional correctness.</a:t>
            </a:r>
          </a:p>
          <a:p>
            <a:pPr marL="457200" lvl="0" indent="-228600" rtl="0">
              <a:spcBef>
                <a:spcPts val="0"/>
              </a:spcBef>
              <a:buAutoNum type="arabicPeriod"/>
            </a:pPr>
            <a:r>
              <a:rPr lang="en-US" b="1"/>
              <a:t>Comprehensive: </a:t>
            </a:r>
            <a:r>
              <a:rPr lang="en-US"/>
              <a:t>Does not mean 100% line coverage, but sufficient coverage to detect most errors.  Experts suggest various metrics such has 80% or more line coverage, or some similar high percentage of function point coverage.</a:t>
            </a:r>
          </a:p>
          <a:p>
            <a:pPr marL="457200" lvl="0" indent="-228600">
              <a:spcBef>
                <a:spcPts val="0"/>
              </a:spcBef>
              <a:buAutoNum type="arabicPeriod"/>
            </a:pPr>
            <a:r>
              <a:rPr lang="en-US" b="1"/>
              <a:t>Commitment: </a:t>
            </a:r>
            <a:r>
              <a:rPr lang="en-US"/>
              <a:t>Team is committed to writing comprehensive tests concurrent with functionality.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200</Words>
  <Application>Microsoft Macintosh PowerPoint</Application>
  <PresentationFormat>Widescreen</PresentationFormat>
  <Paragraphs>20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15.0036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cp:lastModifiedBy>Michael Heroux</cp:lastModifiedBy>
  <cp:revision>1</cp:revision>
  <dcterms:modified xsi:type="dcterms:W3CDTF">2017-08-06T00:25:31Z</dcterms:modified>
</cp:coreProperties>
</file>