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444" r:id="rId2"/>
    <p:sldId id="427" r:id="rId3"/>
    <p:sldId id="329" r:id="rId4"/>
    <p:sldId id="441" r:id="rId5"/>
    <p:sldId id="442" r:id="rId6"/>
    <p:sldId id="428" r:id="rId7"/>
    <p:sldId id="431" r:id="rId8"/>
    <p:sldId id="429" r:id="rId9"/>
    <p:sldId id="430" r:id="rId10"/>
    <p:sldId id="434" r:id="rId11"/>
    <p:sldId id="435" r:id="rId12"/>
    <p:sldId id="436" r:id="rId13"/>
    <p:sldId id="437" r:id="rId14"/>
    <p:sldId id="432" r:id="rId15"/>
    <p:sldId id="443" r:id="rId16"/>
    <p:sldId id="438" r:id="rId17"/>
    <p:sldId id="439" r:id="rId18"/>
    <p:sldId id="433" r:id="rId19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599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2" autoAdjust="0"/>
    <p:restoredTop sz="93367" autoAdjust="0"/>
  </p:normalViewPr>
  <p:slideViewPr>
    <p:cSldViewPr snapToGrid="0">
      <p:cViewPr varScale="1">
        <p:scale>
          <a:sx n="86" d="100"/>
          <a:sy n="86" d="100"/>
        </p:scale>
        <p:origin x="31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FDBA1E-B934-4553-B99D-FED62389077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F59545-FB0E-4C98-AF75-3C13774218F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45130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F59545-FB0E-4C98-AF75-3C13774218F4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61290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tr-TR" b="1" i="0" dirty="0">
                <a:solidFill>
                  <a:srgbClr val="292929"/>
                </a:solidFill>
                <a:effectLst/>
                <a:latin typeface="sohne"/>
              </a:rPr>
              <a:t>Nasıl </a:t>
            </a:r>
            <a:r>
              <a:rPr lang="tr-TR" b="1" i="0" dirty="0" err="1">
                <a:solidFill>
                  <a:srgbClr val="292929"/>
                </a:solidFill>
                <a:effectLst/>
                <a:latin typeface="sohne"/>
              </a:rPr>
              <a:t>Optional</a:t>
            </a:r>
            <a:r>
              <a:rPr lang="tr-TR" b="1" i="0" dirty="0">
                <a:solidFill>
                  <a:srgbClr val="292929"/>
                </a:solidFill>
                <a:effectLst/>
                <a:latin typeface="sohne"/>
              </a:rPr>
              <a:t> Değişkenler Oluşturulur?</a:t>
            </a:r>
          </a:p>
          <a:p>
            <a:pPr algn="l"/>
            <a:r>
              <a:rPr lang="tr-TR" b="0" i="0" dirty="0">
                <a:solidFill>
                  <a:srgbClr val="292929"/>
                </a:solidFill>
                <a:effectLst/>
                <a:latin typeface="charter"/>
              </a:rPr>
              <a:t>Bir çok dilde olduğu gibi </a:t>
            </a:r>
            <a:r>
              <a:rPr lang="tr-TR" b="1" i="0" dirty="0">
                <a:solidFill>
                  <a:srgbClr val="292929"/>
                </a:solidFill>
                <a:effectLst/>
                <a:latin typeface="charter"/>
              </a:rPr>
              <a:t>Dart</a:t>
            </a:r>
            <a:r>
              <a:rPr lang="tr-TR" b="0" i="0" dirty="0">
                <a:solidFill>
                  <a:srgbClr val="292929"/>
                </a:solidFill>
                <a:effectLst/>
                <a:latin typeface="charter"/>
              </a:rPr>
              <a:t> içinde değişken tipinin belirttikten sonra “</a:t>
            </a:r>
            <a:r>
              <a:rPr lang="tr-TR" b="1" i="0" dirty="0">
                <a:solidFill>
                  <a:srgbClr val="292929"/>
                </a:solidFill>
                <a:effectLst/>
                <a:latin typeface="charter"/>
              </a:rPr>
              <a:t>?</a:t>
            </a:r>
            <a:r>
              <a:rPr lang="tr-TR" b="0" i="0" dirty="0">
                <a:solidFill>
                  <a:srgbClr val="292929"/>
                </a:solidFill>
                <a:effectLst/>
                <a:latin typeface="charter"/>
              </a:rPr>
              <a:t>” eklemeniz yeterlidir.</a:t>
            </a:r>
          </a:p>
          <a:p>
            <a:r>
              <a:rPr lang="tr-TR" b="1" i="0" dirty="0" err="1">
                <a:solidFill>
                  <a:srgbClr val="292929"/>
                </a:solidFill>
                <a:effectLst/>
                <a:latin typeface="charter"/>
              </a:rPr>
              <a:t>null</a:t>
            </a:r>
            <a:r>
              <a:rPr lang="tr-TR" b="0" i="0" dirty="0">
                <a:solidFill>
                  <a:srgbClr val="292929"/>
                </a:solidFill>
                <a:effectLst/>
                <a:latin typeface="charter"/>
              </a:rPr>
              <a:t> değişkeni bir </a:t>
            </a:r>
            <a:r>
              <a:rPr lang="tr-TR" b="0" i="0" dirty="0" err="1">
                <a:solidFill>
                  <a:srgbClr val="292929"/>
                </a:solidFill>
                <a:effectLst/>
                <a:latin typeface="charter"/>
              </a:rPr>
              <a:t>nullable</a:t>
            </a:r>
            <a:r>
              <a:rPr lang="tr-TR" b="0" i="0" dirty="0">
                <a:solidFill>
                  <a:srgbClr val="292929"/>
                </a:solidFill>
                <a:effectLst/>
                <a:latin typeface="charter"/>
              </a:rPr>
              <a:t> olmayan değişkene eşitlemeye çalışalım. aldığımız hata bize kısaca </a:t>
            </a:r>
            <a:r>
              <a:rPr lang="tr-TR" b="1" i="0" dirty="0" err="1">
                <a:solidFill>
                  <a:srgbClr val="292929"/>
                </a:solidFill>
                <a:effectLst/>
                <a:latin typeface="charter"/>
              </a:rPr>
              <a:t>optional</a:t>
            </a:r>
            <a:r>
              <a:rPr lang="tr-TR" b="0" i="0" dirty="0">
                <a:solidFill>
                  <a:srgbClr val="292929"/>
                </a:solidFill>
                <a:effectLst/>
                <a:latin typeface="charter"/>
              </a:rPr>
              <a:t> bir değişeni </a:t>
            </a:r>
            <a:r>
              <a:rPr lang="tr-TR" b="1" i="0" dirty="0" err="1">
                <a:solidFill>
                  <a:srgbClr val="292929"/>
                </a:solidFill>
                <a:effectLst/>
                <a:latin typeface="charter"/>
              </a:rPr>
              <a:t>optional</a:t>
            </a:r>
            <a:r>
              <a:rPr lang="tr-TR" b="0" i="0" dirty="0">
                <a:solidFill>
                  <a:srgbClr val="292929"/>
                </a:solidFill>
                <a:effectLst/>
                <a:latin typeface="charter"/>
              </a:rPr>
              <a:t> </a:t>
            </a:r>
            <a:r>
              <a:rPr lang="tr-TR" b="1" i="0" dirty="0">
                <a:solidFill>
                  <a:srgbClr val="292929"/>
                </a:solidFill>
                <a:effectLst/>
                <a:latin typeface="charter"/>
              </a:rPr>
              <a:t>olmayan</a:t>
            </a:r>
            <a:r>
              <a:rPr lang="tr-TR" b="0" i="0" dirty="0">
                <a:solidFill>
                  <a:srgbClr val="292929"/>
                </a:solidFill>
                <a:effectLst/>
                <a:latin typeface="charter"/>
              </a:rPr>
              <a:t> değişkene doğrudan veremezsin diyor. “</a:t>
            </a:r>
            <a:r>
              <a:rPr lang="tr-TR" b="1" i="0" dirty="0">
                <a:solidFill>
                  <a:srgbClr val="292929"/>
                </a:solidFill>
                <a:effectLst/>
                <a:latin typeface="charter"/>
              </a:rPr>
              <a:t>?? 0</a:t>
            </a:r>
            <a:r>
              <a:rPr lang="tr-TR" b="0" i="0" dirty="0">
                <a:solidFill>
                  <a:srgbClr val="292929"/>
                </a:solidFill>
                <a:effectLst/>
                <a:latin typeface="charter"/>
              </a:rPr>
              <a:t>” </a:t>
            </a:r>
            <a:r>
              <a:rPr lang="tr-TR" b="0" i="0" dirty="0" err="1">
                <a:solidFill>
                  <a:srgbClr val="292929"/>
                </a:solidFill>
                <a:effectLst/>
                <a:latin typeface="charter"/>
              </a:rPr>
              <a:t>şekinde</a:t>
            </a:r>
            <a:r>
              <a:rPr lang="tr-TR" b="0" i="0" dirty="0">
                <a:solidFill>
                  <a:srgbClr val="292929"/>
                </a:solidFill>
                <a:effectLst/>
                <a:latin typeface="charter"/>
              </a:rPr>
              <a:t> bir şey ekledik. Bu aslında önüne yazdığımız </a:t>
            </a:r>
            <a:r>
              <a:rPr lang="tr-TR" b="1" i="0" dirty="0" err="1">
                <a:solidFill>
                  <a:srgbClr val="292929"/>
                </a:solidFill>
                <a:effectLst/>
                <a:latin typeface="charter"/>
              </a:rPr>
              <a:t>nullable</a:t>
            </a:r>
            <a:r>
              <a:rPr lang="tr-TR" b="0" i="0" dirty="0">
                <a:solidFill>
                  <a:srgbClr val="292929"/>
                </a:solidFill>
                <a:effectLst/>
                <a:latin typeface="charter"/>
              </a:rPr>
              <a:t> değişkenin </a:t>
            </a:r>
            <a:r>
              <a:rPr lang="tr-TR" b="1" i="0" dirty="0" err="1">
                <a:solidFill>
                  <a:srgbClr val="292929"/>
                </a:solidFill>
                <a:effectLst/>
                <a:latin typeface="charter"/>
              </a:rPr>
              <a:t>null</a:t>
            </a:r>
            <a:r>
              <a:rPr lang="tr-TR" b="0" i="0" dirty="0">
                <a:solidFill>
                  <a:srgbClr val="292929"/>
                </a:solidFill>
                <a:effectLst/>
                <a:latin typeface="charter"/>
              </a:rPr>
              <a:t> olması durumunda onun yerine bir </a:t>
            </a:r>
            <a:r>
              <a:rPr lang="tr-TR" b="1" i="0" dirty="0" err="1">
                <a:solidFill>
                  <a:srgbClr val="292929"/>
                </a:solidFill>
                <a:effectLst/>
                <a:latin typeface="charter"/>
              </a:rPr>
              <a:t>default</a:t>
            </a:r>
            <a:r>
              <a:rPr lang="tr-TR" b="1" i="0" dirty="0">
                <a:solidFill>
                  <a:srgbClr val="292929"/>
                </a:solidFill>
                <a:effectLst/>
                <a:latin typeface="charter"/>
              </a:rPr>
              <a:t> değer</a:t>
            </a:r>
            <a:r>
              <a:rPr lang="tr-TR" b="0" i="0" dirty="0">
                <a:solidFill>
                  <a:srgbClr val="292929"/>
                </a:solidFill>
                <a:effectLst/>
                <a:latin typeface="charter"/>
              </a:rPr>
              <a:t>dir. Çıktıyı incelediğimizde </a:t>
            </a:r>
            <a:r>
              <a:rPr lang="tr-TR" b="1" i="0" dirty="0" err="1">
                <a:solidFill>
                  <a:srgbClr val="292929"/>
                </a:solidFill>
                <a:effectLst/>
                <a:latin typeface="charter"/>
              </a:rPr>
              <a:t>aNullableInt</a:t>
            </a:r>
            <a:r>
              <a:rPr lang="tr-TR" b="0" i="0" dirty="0">
                <a:solidFill>
                  <a:srgbClr val="292929"/>
                </a:solidFill>
                <a:effectLst/>
                <a:latin typeface="charter"/>
              </a:rPr>
              <a:t> o esnada </a:t>
            </a:r>
            <a:r>
              <a:rPr lang="tr-TR" b="1" i="0" dirty="0" err="1">
                <a:solidFill>
                  <a:srgbClr val="292929"/>
                </a:solidFill>
                <a:effectLst/>
                <a:latin typeface="charter"/>
              </a:rPr>
              <a:t>null</a:t>
            </a:r>
            <a:r>
              <a:rPr lang="tr-TR" b="0" i="0" dirty="0">
                <a:solidFill>
                  <a:srgbClr val="292929"/>
                </a:solidFill>
                <a:effectLst/>
                <a:latin typeface="charter"/>
              </a:rPr>
              <a:t> olmasına rağmen </a:t>
            </a:r>
            <a:r>
              <a:rPr lang="tr-TR" b="0" i="0" dirty="0" err="1">
                <a:solidFill>
                  <a:srgbClr val="292929"/>
                </a:solidFill>
                <a:effectLst/>
                <a:latin typeface="charter"/>
              </a:rPr>
              <a:t>value</a:t>
            </a:r>
            <a:r>
              <a:rPr lang="tr-TR" b="0" i="0" dirty="0">
                <a:solidFill>
                  <a:srgbClr val="292929"/>
                </a:solidFill>
                <a:effectLst/>
                <a:latin typeface="charter"/>
              </a:rPr>
              <a:t> değişkenimiz 0 değerini aldı.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F59545-FB0E-4C98-AF75-3C13774218F4}" type="slidenum">
              <a:rPr lang="tr-TR" smtClean="0"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70557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Bütün işlemler bitti, editörde bütün kodlara inceleyip düzelttikten sonra </a:t>
            </a:r>
            <a:r>
              <a:rPr lang="tr-TR" dirty="0" err="1"/>
              <a:t>apply</a:t>
            </a:r>
            <a:r>
              <a:rPr lang="tr-TR" dirty="0"/>
              <a:t> </a:t>
            </a:r>
            <a:r>
              <a:rPr lang="tr-TR" dirty="0" err="1"/>
              <a:t>migration</a:t>
            </a:r>
            <a:r>
              <a:rPr lang="tr-TR" dirty="0"/>
              <a:t> diyerek geçiş işleminizi tamamlamış oluyorsunuz.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F59545-FB0E-4C98-AF75-3C13774218F4}" type="slidenum">
              <a:rPr lang="tr-TR" smtClean="0"/>
              <a:t>16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77272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97177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73469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87434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3" y="2367094"/>
            <a:ext cx="10363827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CDDEA5-E721-4693-AE19-51BA708DB5D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9A31D-2E92-4ED1-BC87-5A60FBA3566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C7E72-76AC-4E9A-A27D-3AF33E07793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EE39A-FF8F-444D-91F0-82F6DA5E4050}" type="slidenum">
              <a:rPr lang="tr-TR" altLang="en-US"/>
              <a:pPr>
                <a:defRPr/>
              </a:pPr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3936482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94564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52060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75412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85564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95033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60590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97432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79541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37393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32">
            <a:extLst>
              <a:ext uri="{FF2B5EF4-FFF2-40B4-BE49-F238E27FC236}">
                <a16:creationId xmlns:a16="http://schemas.microsoft.com/office/drawing/2014/main" id="{1765663F-DC3D-43E7-BFAC-39F514B324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72" y="2799157"/>
            <a:ext cx="1025004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4400" b="1" dirty="0">
                <a:solidFill>
                  <a:srgbClr val="0459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Flutter </a:t>
            </a:r>
            <a:r>
              <a:rPr lang="en-US" altLang="en-US" sz="4400" b="1" dirty="0" err="1">
                <a:solidFill>
                  <a:srgbClr val="0459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ile</a:t>
            </a:r>
            <a:r>
              <a:rPr lang="en-US" altLang="en-US" sz="4400" b="1" dirty="0">
                <a:solidFill>
                  <a:srgbClr val="0459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altLang="en-US" sz="4400" b="1" dirty="0">
                <a:solidFill>
                  <a:srgbClr val="0459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 Uygulama Geliştirme</a:t>
            </a:r>
          </a:p>
        </p:txBody>
      </p:sp>
      <p:sp>
        <p:nvSpPr>
          <p:cNvPr id="3079" name="Text Box 32">
            <a:extLst>
              <a:ext uri="{FF2B5EF4-FFF2-40B4-BE49-F238E27FC236}">
                <a16:creationId xmlns:a16="http://schemas.microsoft.com/office/drawing/2014/main" id="{35023D38-19C1-4CB3-9CB1-4D0FB6089C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8211" y="3835413"/>
            <a:ext cx="82089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459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  <a:r>
              <a:rPr lang="tr-TR" altLang="en-US" sz="1800" b="1">
                <a:solidFill>
                  <a:srgbClr val="0459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altLang="en-US" sz="1800" b="1" dirty="0">
                <a:solidFill>
                  <a:srgbClr val="0459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Bölüm</a:t>
            </a:r>
          </a:p>
        </p:txBody>
      </p:sp>
      <p:sp>
        <p:nvSpPr>
          <p:cNvPr id="8" name="Metin Yer Tutucusu 2">
            <a:extLst>
              <a:ext uri="{FF2B5EF4-FFF2-40B4-BE49-F238E27FC236}">
                <a16:creationId xmlns:a16="http://schemas.microsoft.com/office/drawing/2014/main" id="{3A587436-FF85-422A-B225-1EE93DCDD27C}"/>
              </a:ext>
            </a:extLst>
          </p:cNvPr>
          <p:cNvSpPr txBox="1">
            <a:spLocks/>
          </p:cNvSpPr>
          <p:nvPr/>
        </p:nvSpPr>
        <p:spPr>
          <a:xfrm>
            <a:off x="3298825" y="4921250"/>
            <a:ext cx="5594350" cy="129629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tr-TR" sz="2000" b="1" dirty="0">
                <a:solidFill>
                  <a:srgbClr val="04599C"/>
                </a:solidFill>
              </a:rPr>
              <a:t>Dr. </a:t>
            </a:r>
            <a:r>
              <a:rPr lang="tr-TR" sz="2000" b="1" dirty="0" err="1">
                <a:solidFill>
                  <a:srgbClr val="04599C"/>
                </a:solidFill>
              </a:rPr>
              <a:t>Sevdanur</a:t>
            </a:r>
            <a:r>
              <a:rPr lang="tr-TR" sz="2000" b="1" dirty="0">
                <a:solidFill>
                  <a:srgbClr val="04599C"/>
                </a:solidFill>
              </a:rPr>
              <a:t> GENÇ</a:t>
            </a:r>
          </a:p>
          <a:p>
            <a:pPr marL="0" indent="0" algn="ctr">
              <a:buNone/>
            </a:pPr>
            <a:r>
              <a:rPr lang="tr-TR" sz="2000" b="1" dirty="0">
                <a:solidFill>
                  <a:srgbClr val="04599C"/>
                </a:solidFill>
              </a:rPr>
              <a:t>https://github.com/SevdanurGENC</a:t>
            </a:r>
            <a:endParaRPr lang="tr-TR" sz="2000" dirty="0">
              <a:solidFill>
                <a:srgbClr val="04599C"/>
              </a:solidFill>
            </a:endParaRPr>
          </a:p>
        </p:txBody>
      </p:sp>
      <p:pic>
        <p:nvPicPr>
          <p:cNvPr id="9" name="Resim 8">
            <a:extLst>
              <a:ext uri="{FF2B5EF4-FFF2-40B4-BE49-F238E27FC236}">
                <a16:creationId xmlns:a16="http://schemas.microsoft.com/office/drawing/2014/main" id="{F371D134-1433-4C50-9E38-6DFEBE7AA0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61" y="3661971"/>
            <a:ext cx="3805438" cy="3167742"/>
          </a:xfrm>
          <a:prstGeom prst="rect">
            <a:avLst/>
          </a:prstGeom>
        </p:spPr>
      </p:pic>
      <p:pic>
        <p:nvPicPr>
          <p:cNvPr id="1026" name="Picture 2" descr="Execute Only Dart Code After Installing Flutter | by Jean Luc Kabulu |  Flutter Community | Medium">
            <a:extLst>
              <a:ext uri="{FF2B5EF4-FFF2-40B4-BE49-F238E27FC236}">
                <a16:creationId xmlns:a16="http://schemas.microsoft.com/office/drawing/2014/main" id="{C485946D-9F68-40C0-B19C-842ACD0E6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8955" y="384472"/>
            <a:ext cx="5507475" cy="2080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rchitecht">
            <a:extLst>
              <a:ext uri="{FF2B5EF4-FFF2-40B4-BE49-F238E27FC236}">
                <a16:creationId xmlns:a16="http://schemas.microsoft.com/office/drawing/2014/main" id="{358C9B1D-73FB-45AE-93FA-73674C6286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550" y="4776892"/>
            <a:ext cx="3752850" cy="138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 err="1">
                <a:solidFill>
                  <a:srgbClr val="04599C"/>
                </a:solidFill>
              </a:rPr>
              <a:t>List</a:t>
            </a:r>
            <a:r>
              <a:rPr lang="tr-TR" b="1" dirty="0">
                <a:solidFill>
                  <a:srgbClr val="04599C"/>
                </a:solidFill>
              </a:rPr>
              <a:t> tipinin </a:t>
            </a:r>
            <a:r>
              <a:rPr lang="tr-TR" b="1" dirty="0" err="1">
                <a:solidFill>
                  <a:srgbClr val="04599C"/>
                </a:solidFill>
              </a:rPr>
              <a:t>null</a:t>
            </a:r>
            <a:r>
              <a:rPr lang="tr-TR" b="1" dirty="0">
                <a:solidFill>
                  <a:srgbClr val="04599C"/>
                </a:solidFill>
              </a:rPr>
              <a:t> </a:t>
            </a:r>
            <a:r>
              <a:rPr lang="tr-TR" b="1" dirty="0" err="1">
                <a:solidFill>
                  <a:srgbClr val="04599C"/>
                </a:solidFill>
              </a:rPr>
              <a:t>safety</a:t>
            </a:r>
            <a:r>
              <a:rPr lang="tr-TR" b="1" dirty="0">
                <a:solidFill>
                  <a:srgbClr val="04599C"/>
                </a:solidFill>
              </a:rPr>
              <a:t> durumları</a:t>
            </a:r>
          </a:p>
        </p:txBody>
      </p:sp>
      <p:graphicFrame>
        <p:nvGraphicFramePr>
          <p:cNvPr id="5" name="İçerik Yer Tutucusu 4">
            <a:extLst>
              <a:ext uri="{FF2B5EF4-FFF2-40B4-BE49-F238E27FC236}">
                <a16:creationId xmlns:a16="http://schemas.microsoft.com/office/drawing/2014/main" id="{CF54FA39-55D4-46C1-B5FF-AF242E3BD4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1554718"/>
              </p:ext>
            </p:extLst>
          </p:nvPr>
        </p:nvGraphicFramePr>
        <p:xfrm>
          <a:off x="1174864" y="1334231"/>
          <a:ext cx="9842272" cy="4822827"/>
        </p:xfrm>
        <a:graphic>
          <a:graphicData uri="http://schemas.openxmlformats.org/drawingml/2006/table">
            <a:tbl>
              <a:tblPr/>
              <a:tblGrid>
                <a:gridCol w="2111434">
                  <a:extLst>
                    <a:ext uri="{9D8B030D-6E8A-4147-A177-3AD203B41FA5}">
                      <a16:colId xmlns:a16="http://schemas.microsoft.com/office/drawing/2014/main" val="1115187885"/>
                    </a:ext>
                  </a:extLst>
                </a:gridCol>
                <a:gridCol w="1801091">
                  <a:extLst>
                    <a:ext uri="{9D8B030D-6E8A-4147-A177-3AD203B41FA5}">
                      <a16:colId xmlns:a16="http://schemas.microsoft.com/office/drawing/2014/main" val="1192449720"/>
                    </a:ext>
                  </a:extLst>
                </a:gridCol>
                <a:gridCol w="1850967">
                  <a:extLst>
                    <a:ext uri="{9D8B030D-6E8A-4147-A177-3AD203B41FA5}">
                      <a16:colId xmlns:a16="http://schemas.microsoft.com/office/drawing/2014/main" val="1029748719"/>
                    </a:ext>
                  </a:extLst>
                </a:gridCol>
                <a:gridCol w="4078780">
                  <a:extLst>
                    <a:ext uri="{9D8B030D-6E8A-4147-A177-3AD203B41FA5}">
                      <a16:colId xmlns:a16="http://schemas.microsoft.com/office/drawing/2014/main" val="3374326335"/>
                    </a:ext>
                  </a:extLst>
                </a:gridCol>
              </a:tblGrid>
              <a:tr h="372343"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1" dirty="0">
                          <a:solidFill>
                            <a:srgbClr val="04599C"/>
                          </a:solidFill>
                          <a:effectLst/>
                        </a:rPr>
                        <a:t>Tip</a:t>
                      </a:r>
                      <a:endParaRPr lang="tr-TR" sz="2000" b="0" dirty="0">
                        <a:solidFill>
                          <a:srgbClr val="04599C"/>
                        </a:solidFill>
                        <a:effectLst/>
                      </a:endParaRPr>
                    </a:p>
                  </a:txBody>
                  <a:tcPr marL="45900" marR="45900" marT="27540" marB="27540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1" dirty="0" err="1">
                          <a:solidFill>
                            <a:srgbClr val="04599C"/>
                          </a:solidFill>
                          <a:effectLst/>
                        </a:rPr>
                        <a:t>List</a:t>
                      </a:r>
                      <a:r>
                        <a:rPr lang="tr-TR" sz="2000" b="1" dirty="0">
                          <a:solidFill>
                            <a:srgbClr val="04599C"/>
                          </a:solidFill>
                          <a:effectLst/>
                        </a:rPr>
                        <a:t> </a:t>
                      </a:r>
                      <a:r>
                        <a:rPr lang="tr-TR" sz="2000" b="1" dirty="0" err="1">
                          <a:solidFill>
                            <a:srgbClr val="04599C"/>
                          </a:solidFill>
                          <a:effectLst/>
                        </a:rPr>
                        <a:t>Null</a:t>
                      </a:r>
                      <a:r>
                        <a:rPr lang="tr-TR" sz="2000" b="1" dirty="0">
                          <a:solidFill>
                            <a:srgbClr val="04599C"/>
                          </a:solidFill>
                          <a:effectLst/>
                        </a:rPr>
                        <a:t> mu?</a:t>
                      </a:r>
                      <a:endParaRPr lang="tr-TR" sz="2000" b="0" dirty="0">
                        <a:solidFill>
                          <a:srgbClr val="04599C"/>
                        </a:solidFill>
                        <a:effectLst/>
                      </a:endParaRPr>
                    </a:p>
                  </a:txBody>
                  <a:tcPr marL="45900" marR="45900" marT="27540" marB="27540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1" dirty="0" err="1">
                          <a:solidFill>
                            <a:srgbClr val="04599C"/>
                          </a:solidFill>
                          <a:effectLst/>
                        </a:rPr>
                        <a:t>Item</a:t>
                      </a:r>
                      <a:r>
                        <a:rPr lang="tr-TR" sz="2000" b="1" dirty="0">
                          <a:solidFill>
                            <a:srgbClr val="04599C"/>
                          </a:solidFill>
                          <a:effectLst/>
                        </a:rPr>
                        <a:t> </a:t>
                      </a:r>
                      <a:r>
                        <a:rPr lang="tr-TR" sz="2000" b="1" dirty="0" err="1">
                          <a:solidFill>
                            <a:srgbClr val="04599C"/>
                          </a:solidFill>
                          <a:effectLst/>
                        </a:rPr>
                        <a:t>Null</a:t>
                      </a:r>
                      <a:r>
                        <a:rPr lang="tr-TR" sz="2000" b="1" dirty="0">
                          <a:solidFill>
                            <a:srgbClr val="04599C"/>
                          </a:solidFill>
                          <a:effectLst/>
                        </a:rPr>
                        <a:t> mu?</a:t>
                      </a:r>
                      <a:endParaRPr lang="tr-TR" sz="2000" b="0" dirty="0">
                        <a:solidFill>
                          <a:srgbClr val="04599C"/>
                        </a:solidFill>
                        <a:effectLst/>
                      </a:endParaRPr>
                    </a:p>
                  </a:txBody>
                  <a:tcPr marL="45900" marR="45900" marT="27540" marB="27540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1" dirty="0">
                          <a:solidFill>
                            <a:srgbClr val="04599C"/>
                          </a:solidFill>
                          <a:effectLst/>
                        </a:rPr>
                        <a:t>Tanım</a:t>
                      </a:r>
                      <a:endParaRPr lang="tr-TR" sz="2000" b="0" dirty="0">
                        <a:solidFill>
                          <a:srgbClr val="04599C"/>
                        </a:solidFill>
                        <a:effectLst/>
                      </a:endParaRPr>
                    </a:p>
                  </a:txBody>
                  <a:tcPr marL="45900" marR="45900" marT="27540" marB="27540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900464"/>
                  </a:ext>
                </a:extLst>
              </a:tr>
              <a:tr h="1218375"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1" dirty="0" err="1">
                          <a:solidFill>
                            <a:srgbClr val="04599C"/>
                          </a:solidFill>
                          <a:effectLst/>
                        </a:rPr>
                        <a:t>List</a:t>
                      </a:r>
                      <a:r>
                        <a:rPr lang="tr-TR" sz="2000" b="1" dirty="0">
                          <a:solidFill>
                            <a:srgbClr val="04599C"/>
                          </a:solidFill>
                          <a:effectLst/>
                        </a:rPr>
                        <a:t>&lt;</a:t>
                      </a:r>
                      <a:r>
                        <a:rPr lang="tr-TR" sz="2000" b="1" dirty="0" err="1">
                          <a:solidFill>
                            <a:srgbClr val="04599C"/>
                          </a:solidFill>
                          <a:effectLst/>
                        </a:rPr>
                        <a:t>String</a:t>
                      </a:r>
                      <a:r>
                        <a:rPr lang="tr-TR" sz="2000" b="1" dirty="0">
                          <a:solidFill>
                            <a:srgbClr val="04599C"/>
                          </a:solidFill>
                          <a:effectLst/>
                        </a:rPr>
                        <a:t>&gt;</a:t>
                      </a:r>
                    </a:p>
                  </a:txBody>
                  <a:tcPr marL="45900" marR="45900" marT="27540" marB="27540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0">
                          <a:solidFill>
                            <a:srgbClr val="04599C"/>
                          </a:solidFill>
                          <a:effectLst/>
                        </a:rPr>
                        <a:t>Hayır</a:t>
                      </a:r>
                    </a:p>
                  </a:txBody>
                  <a:tcPr marL="45900" marR="45900" marT="27540" marB="27540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0">
                          <a:solidFill>
                            <a:srgbClr val="04599C"/>
                          </a:solidFill>
                          <a:effectLst/>
                        </a:rPr>
                        <a:t>Hayır</a:t>
                      </a:r>
                    </a:p>
                  </a:txBody>
                  <a:tcPr marL="45900" marR="45900" marT="27540" marB="27540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0"/>
                      <a:r>
                        <a:rPr lang="tr-TR" sz="2000" b="0">
                          <a:solidFill>
                            <a:srgbClr val="04599C"/>
                          </a:solidFill>
                          <a:effectLst/>
                        </a:rPr>
                        <a:t>Null olmayan değerlere sahip</a:t>
                      </a:r>
                      <a:br>
                        <a:rPr lang="tr-TR" sz="2000" b="0">
                          <a:solidFill>
                            <a:srgbClr val="04599C"/>
                          </a:solidFill>
                          <a:effectLst/>
                        </a:rPr>
                      </a:br>
                      <a:r>
                        <a:rPr lang="tr-TR" sz="2000" b="0">
                          <a:solidFill>
                            <a:srgbClr val="04599C"/>
                          </a:solidFill>
                          <a:effectLst/>
                        </a:rPr>
                        <a:t>bir null olamayan liste</a:t>
                      </a:r>
                    </a:p>
                  </a:txBody>
                  <a:tcPr marL="45900" marR="45900" marT="27540" marB="27540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9039371"/>
                  </a:ext>
                </a:extLst>
              </a:tr>
              <a:tr h="1112621"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1">
                          <a:solidFill>
                            <a:srgbClr val="04599C"/>
                          </a:solidFill>
                          <a:effectLst/>
                        </a:rPr>
                        <a:t>List&lt;String&gt;?</a:t>
                      </a:r>
                    </a:p>
                  </a:txBody>
                  <a:tcPr marL="45900" marR="45900" marT="27540" marB="27540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0" dirty="0">
                          <a:solidFill>
                            <a:srgbClr val="04599C"/>
                          </a:solidFill>
                          <a:effectLst/>
                        </a:rPr>
                        <a:t>Evet</a:t>
                      </a:r>
                    </a:p>
                  </a:txBody>
                  <a:tcPr marL="45900" marR="45900" marT="27540" marB="27540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0" dirty="0">
                          <a:solidFill>
                            <a:srgbClr val="04599C"/>
                          </a:solidFill>
                          <a:effectLst/>
                        </a:rPr>
                        <a:t>Hayır</a:t>
                      </a:r>
                    </a:p>
                  </a:txBody>
                  <a:tcPr marL="45900" marR="45900" marT="27540" marB="27540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0"/>
                      <a:r>
                        <a:rPr lang="tr-TR" sz="2000" b="0">
                          <a:solidFill>
                            <a:srgbClr val="04599C"/>
                          </a:solidFill>
                          <a:effectLst/>
                        </a:rPr>
                        <a:t>Null olamayan değerlere sahip</a:t>
                      </a:r>
                      <a:br>
                        <a:rPr lang="tr-TR" sz="2000" b="0">
                          <a:solidFill>
                            <a:srgbClr val="04599C"/>
                          </a:solidFill>
                          <a:effectLst/>
                        </a:rPr>
                      </a:br>
                      <a:r>
                        <a:rPr lang="tr-TR" sz="2000" b="0">
                          <a:solidFill>
                            <a:srgbClr val="04599C"/>
                          </a:solidFill>
                          <a:effectLst/>
                        </a:rPr>
                        <a:t>bir null </a:t>
                      </a:r>
                      <a:r>
                        <a:rPr lang="tr-TR" sz="2000" b="1">
                          <a:solidFill>
                            <a:srgbClr val="04599C"/>
                          </a:solidFill>
                          <a:effectLst/>
                        </a:rPr>
                        <a:t>olabilen</a:t>
                      </a:r>
                      <a:r>
                        <a:rPr lang="tr-TR" sz="2000" b="0">
                          <a:solidFill>
                            <a:srgbClr val="04599C"/>
                          </a:solidFill>
                          <a:effectLst/>
                        </a:rPr>
                        <a:t> liste</a:t>
                      </a:r>
                    </a:p>
                  </a:txBody>
                  <a:tcPr marL="45900" marR="45900" marT="27540" marB="27540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1995269"/>
                  </a:ext>
                </a:extLst>
              </a:tr>
              <a:tr h="1112621"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1">
                          <a:solidFill>
                            <a:srgbClr val="04599C"/>
                          </a:solidFill>
                          <a:effectLst/>
                        </a:rPr>
                        <a:t>List&lt;String?&gt;</a:t>
                      </a:r>
                    </a:p>
                  </a:txBody>
                  <a:tcPr marL="45900" marR="45900" marT="27540" marB="27540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0" dirty="0">
                          <a:solidFill>
                            <a:srgbClr val="04599C"/>
                          </a:solidFill>
                          <a:effectLst/>
                        </a:rPr>
                        <a:t>Hayır</a:t>
                      </a:r>
                    </a:p>
                  </a:txBody>
                  <a:tcPr marL="45900" marR="45900" marT="27540" marB="27540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0">
                          <a:solidFill>
                            <a:srgbClr val="04599C"/>
                          </a:solidFill>
                          <a:effectLst/>
                        </a:rPr>
                        <a:t>Evet</a:t>
                      </a:r>
                    </a:p>
                  </a:txBody>
                  <a:tcPr marL="45900" marR="45900" marT="27540" marB="27540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0"/>
                      <a:r>
                        <a:rPr lang="tr-TR" sz="2000" b="0">
                          <a:solidFill>
                            <a:srgbClr val="04599C"/>
                          </a:solidFill>
                          <a:effectLst/>
                        </a:rPr>
                        <a:t>Null </a:t>
                      </a:r>
                      <a:r>
                        <a:rPr lang="tr-TR" sz="2000" b="1">
                          <a:solidFill>
                            <a:srgbClr val="04599C"/>
                          </a:solidFill>
                          <a:effectLst/>
                        </a:rPr>
                        <a:t>olabilen</a:t>
                      </a:r>
                      <a:r>
                        <a:rPr lang="tr-TR" sz="2000" b="0">
                          <a:solidFill>
                            <a:srgbClr val="04599C"/>
                          </a:solidFill>
                          <a:effectLst/>
                        </a:rPr>
                        <a:t> değerlere sahip</a:t>
                      </a:r>
                      <a:br>
                        <a:rPr lang="tr-TR" sz="2000" b="0">
                          <a:solidFill>
                            <a:srgbClr val="04599C"/>
                          </a:solidFill>
                          <a:effectLst/>
                        </a:rPr>
                      </a:br>
                      <a:r>
                        <a:rPr lang="tr-TR" sz="2000" b="0">
                          <a:solidFill>
                            <a:srgbClr val="04599C"/>
                          </a:solidFill>
                          <a:effectLst/>
                        </a:rPr>
                        <a:t>bir null olamayan liste</a:t>
                      </a:r>
                    </a:p>
                  </a:txBody>
                  <a:tcPr marL="45900" marR="45900" marT="27540" marB="27540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4891904"/>
                  </a:ext>
                </a:extLst>
              </a:tr>
              <a:tr h="1006867"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1" dirty="0" err="1">
                          <a:solidFill>
                            <a:srgbClr val="04599C"/>
                          </a:solidFill>
                          <a:effectLst/>
                        </a:rPr>
                        <a:t>List</a:t>
                      </a:r>
                      <a:r>
                        <a:rPr lang="tr-TR" sz="2000" b="1" dirty="0">
                          <a:solidFill>
                            <a:srgbClr val="04599C"/>
                          </a:solidFill>
                          <a:effectLst/>
                        </a:rPr>
                        <a:t>&lt;</a:t>
                      </a:r>
                      <a:r>
                        <a:rPr lang="tr-TR" sz="2000" b="1" dirty="0" err="1">
                          <a:solidFill>
                            <a:srgbClr val="04599C"/>
                          </a:solidFill>
                          <a:effectLst/>
                        </a:rPr>
                        <a:t>String</a:t>
                      </a:r>
                      <a:r>
                        <a:rPr lang="tr-TR" sz="2000" b="1" dirty="0">
                          <a:solidFill>
                            <a:srgbClr val="04599C"/>
                          </a:solidFill>
                          <a:effectLst/>
                        </a:rPr>
                        <a:t>?&gt;?</a:t>
                      </a:r>
                    </a:p>
                  </a:txBody>
                  <a:tcPr marL="45900" marR="45900" marT="27540" marB="27540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0">
                          <a:solidFill>
                            <a:srgbClr val="04599C"/>
                          </a:solidFill>
                          <a:effectLst/>
                        </a:rPr>
                        <a:t>Evet</a:t>
                      </a:r>
                    </a:p>
                  </a:txBody>
                  <a:tcPr marL="45900" marR="45900" marT="27540" marB="27540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0" dirty="0">
                          <a:solidFill>
                            <a:srgbClr val="04599C"/>
                          </a:solidFill>
                          <a:effectLst/>
                        </a:rPr>
                        <a:t>Evet</a:t>
                      </a:r>
                    </a:p>
                  </a:txBody>
                  <a:tcPr marL="45900" marR="45900" marT="27540" marB="27540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0"/>
                      <a:r>
                        <a:rPr lang="tr-TR" sz="2000" b="0" dirty="0" err="1">
                          <a:solidFill>
                            <a:srgbClr val="04599C"/>
                          </a:solidFill>
                          <a:effectLst/>
                        </a:rPr>
                        <a:t>Null</a:t>
                      </a:r>
                      <a:r>
                        <a:rPr lang="tr-TR" sz="2000" b="0" dirty="0">
                          <a:solidFill>
                            <a:srgbClr val="04599C"/>
                          </a:solidFill>
                          <a:effectLst/>
                        </a:rPr>
                        <a:t> </a:t>
                      </a:r>
                      <a:r>
                        <a:rPr lang="tr-TR" sz="2000" b="1" dirty="0">
                          <a:solidFill>
                            <a:srgbClr val="04599C"/>
                          </a:solidFill>
                          <a:effectLst/>
                        </a:rPr>
                        <a:t>olabilen</a:t>
                      </a:r>
                      <a:r>
                        <a:rPr lang="tr-TR" sz="2000" b="0" dirty="0">
                          <a:solidFill>
                            <a:srgbClr val="04599C"/>
                          </a:solidFill>
                          <a:effectLst/>
                        </a:rPr>
                        <a:t> değerlere sahip</a:t>
                      </a:r>
                      <a:br>
                        <a:rPr lang="tr-TR" sz="2000" b="0" dirty="0">
                          <a:solidFill>
                            <a:srgbClr val="04599C"/>
                          </a:solidFill>
                          <a:effectLst/>
                        </a:rPr>
                      </a:br>
                      <a:r>
                        <a:rPr lang="tr-TR" sz="2000" b="0" dirty="0">
                          <a:solidFill>
                            <a:srgbClr val="04599C"/>
                          </a:solidFill>
                          <a:effectLst/>
                        </a:rPr>
                        <a:t>bir </a:t>
                      </a:r>
                      <a:r>
                        <a:rPr lang="tr-TR" sz="2000" b="0" dirty="0" err="1">
                          <a:solidFill>
                            <a:srgbClr val="04599C"/>
                          </a:solidFill>
                          <a:effectLst/>
                        </a:rPr>
                        <a:t>null</a:t>
                      </a:r>
                      <a:r>
                        <a:rPr lang="tr-TR" sz="2000" b="0" dirty="0">
                          <a:solidFill>
                            <a:srgbClr val="04599C"/>
                          </a:solidFill>
                          <a:effectLst/>
                        </a:rPr>
                        <a:t> </a:t>
                      </a:r>
                      <a:r>
                        <a:rPr lang="tr-TR" sz="2000" b="1" dirty="0">
                          <a:solidFill>
                            <a:srgbClr val="04599C"/>
                          </a:solidFill>
                          <a:effectLst/>
                        </a:rPr>
                        <a:t>olabilen</a:t>
                      </a:r>
                      <a:r>
                        <a:rPr lang="tr-TR" sz="2000" b="0" dirty="0">
                          <a:solidFill>
                            <a:srgbClr val="04599C"/>
                          </a:solidFill>
                          <a:effectLst/>
                        </a:rPr>
                        <a:t> liste</a:t>
                      </a:r>
                    </a:p>
                  </a:txBody>
                  <a:tcPr marL="45900" marR="45900" marT="27540" marB="27540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4658586"/>
                  </a:ext>
                </a:extLst>
              </a:tr>
            </a:tbl>
          </a:graphicData>
        </a:graphic>
      </p:graphicFrame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A026FAC1-8D71-4BD9-A89A-227CD165A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713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 err="1">
                <a:solidFill>
                  <a:srgbClr val="04599C"/>
                </a:solidFill>
              </a:rPr>
              <a:t>Map</a:t>
            </a:r>
            <a:r>
              <a:rPr lang="tr-TR" b="1" dirty="0">
                <a:solidFill>
                  <a:srgbClr val="04599C"/>
                </a:solidFill>
              </a:rPr>
              <a:t> tipinin </a:t>
            </a:r>
            <a:r>
              <a:rPr lang="tr-TR" b="1" dirty="0" err="1">
                <a:solidFill>
                  <a:srgbClr val="04599C"/>
                </a:solidFill>
              </a:rPr>
              <a:t>null</a:t>
            </a:r>
            <a:r>
              <a:rPr lang="tr-TR" b="1" dirty="0">
                <a:solidFill>
                  <a:srgbClr val="04599C"/>
                </a:solidFill>
              </a:rPr>
              <a:t> </a:t>
            </a:r>
            <a:r>
              <a:rPr lang="tr-TR" b="1" dirty="0" err="1">
                <a:solidFill>
                  <a:srgbClr val="04599C"/>
                </a:solidFill>
              </a:rPr>
              <a:t>safety</a:t>
            </a:r>
            <a:r>
              <a:rPr lang="tr-TR" b="1" dirty="0">
                <a:solidFill>
                  <a:srgbClr val="04599C"/>
                </a:solidFill>
              </a:rPr>
              <a:t> durumları</a:t>
            </a:r>
          </a:p>
        </p:txBody>
      </p:sp>
      <p:graphicFrame>
        <p:nvGraphicFramePr>
          <p:cNvPr id="4" name="İçerik Yer Tutucusu 3">
            <a:extLst>
              <a:ext uri="{FF2B5EF4-FFF2-40B4-BE49-F238E27FC236}">
                <a16:creationId xmlns:a16="http://schemas.microsoft.com/office/drawing/2014/main" id="{3B3B2A71-685C-4555-BB75-0D0EDC3F47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2631130"/>
              </p:ext>
            </p:extLst>
          </p:nvPr>
        </p:nvGraphicFramePr>
        <p:xfrm>
          <a:off x="2272146" y="2090030"/>
          <a:ext cx="7647708" cy="2677940"/>
        </p:xfrm>
        <a:graphic>
          <a:graphicData uri="http://schemas.openxmlformats.org/drawingml/2006/table">
            <a:tbl>
              <a:tblPr/>
              <a:tblGrid>
                <a:gridCol w="2549236">
                  <a:extLst>
                    <a:ext uri="{9D8B030D-6E8A-4147-A177-3AD203B41FA5}">
                      <a16:colId xmlns:a16="http://schemas.microsoft.com/office/drawing/2014/main" val="2437158047"/>
                    </a:ext>
                  </a:extLst>
                </a:gridCol>
                <a:gridCol w="2549236">
                  <a:extLst>
                    <a:ext uri="{9D8B030D-6E8A-4147-A177-3AD203B41FA5}">
                      <a16:colId xmlns:a16="http://schemas.microsoft.com/office/drawing/2014/main" val="2709925361"/>
                    </a:ext>
                  </a:extLst>
                </a:gridCol>
                <a:gridCol w="2549236">
                  <a:extLst>
                    <a:ext uri="{9D8B030D-6E8A-4147-A177-3AD203B41FA5}">
                      <a16:colId xmlns:a16="http://schemas.microsoft.com/office/drawing/2014/main" val="2866838554"/>
                    </a:ext>
                  </a:extLst>
                </a:gridCol>
              </a:tblGrid>
              <a:tr h="535588"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1" dirty="0">
                          <a:solidFill>
                            <a:srgbClr val="04599C"/>
                          </a:solidFill>
                          <a:effectLst/>
                        </a:rPr>
                        <a:t>Tip</a:t>
                      </a:r>
                      <a:endParaRPr lang="tr-TR" sz="2000" b="0" dirty="0">
                        <a:solidFill>
                          <a:srgbClr val="04599C"/>
                        </a:solidFill>
                        <a:effectLst/>
                      </a:endParaRPr>
                    </a:p>
                  </a:txBody>
                  <a:tcPr marL="119063" marR="119063" marT="71438" marB="71438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1" dirty="0" err="1">
                          <a:solidFill>
                            <a:srgbClr val="04599C"/>
                          </a:solidFill>
                          <a:effectLst/>
                        </a:rPr>
                        <a:t>Map</a:t>
                      </a:r>
                      <a:r>
                        <a:rPr lang="tr-TR" sz="2000" b="1" dirty="0">
                          <a:solidFill>
                            <a:srgbClr val="04599C"/>
                          </a:solidFill>
                          <a:effectLst/>
                        </a:rPr>
                        <a:t> </a:t>
                      </a:r>
                      <a:r>
                        <a:rPr lang="tr-TR" sz="2000" b="1" dirty="0" err="1">
                          <a:solidFill>
                            <a:srgbClr val="04599C"/>
                          </a:solidFill>
                          <a:effectLst/>
                        </a:rPr>
                        <a:t>Null</a:t>
                      </a:r>
                      <a:r>
                        <a:rPr lang="tr-TR" sz="2000" b="1" dirty="0">
                          <a:solidFill>
                            <a:srgbClr val="04599C"/>
                          </a:solidFill>
                          <a:effectLst/>
                        </a:rPr>
                        <a:t> mu?</a:t>
                      </a:r>
                      <a:endParaRPr lang="tr-TR" sz="2000" b="0" dirty="0">
                        <a:solidFill>
                          <a:srgbClr val="04599C"/>
                        </a:solidFill>
                        <a:effectLst/>
                      </a:endParaRPr>
                    </a:p>
                  </a:txBody>
                  <a:tcPr marL="119063" marR="119063" marT="71438" marB="71438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1" dirty="0" err="1">
                          <a:solidFill>
                            <a:srgbClr val="04599C"/>
                          </a:solidFill>
                          <a:effectLst/>
                        </a:rPr>
                        <a:t>Item</a:t>
                      </a:r>
                      <a:r>
                        <a:rPr lang="tr-TR" sz="2000" b="1" dirty="0">
                          <a:solidFill>
                            <a:srgbClr val="04599C"/>
                          </a:solidFill>
                          <a:effectLst/>
                        </a:rPr>
                        <a:t> </a:t>
                      </a:r>
                      <a:r>
                        <a:rPr lang="tr-TR" sz="2000" b="1" dirty="0" err="1">
                          <a:solidFill>
                            <a:srgbClr val="04599C"/>
                          </a:solidFill>
                          <a:effectLst/>
                        </a:rPr>
                        <a:t>Null</a:t>
                      </a:r>
                      <a:r>
                        <a:rPr lang="tr-TR" sz="2000" b="1" dirty="0">
                          <a:solidFill>
                            <a:srgbClr val="04599C"/>
                          </a:solidFill>
                          <a:effectLst/>
                        </a:rPr>
                        <a:t> mu?</a:t>
                      </a:r>
                      <a:endParaRPr lang="tr-TR" sz="2000" b="0" dirty="0">
                        <a:solidFill>
                          <a:srgbClr val="04599C"/>
                        </a:solidFill>
                        <a:effectLst/>
                      </a:endParaRPr>
                    </a:p>
                  </a:txBody>
                  <a:tcPr marL="119063" marR="119063" marT="71438" marB="71438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8109956"/>
                  </a:ext>
                </a:extLst>
              </a:tr>
              <a:tr h="535588"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1">
                          <a:solidFill>
                            <a:srgbClr val="04599C"/>
                          </a:solidFill>
                          <a:effectLst/>
                        </a:rPr>
                        <a:t>Map&lt;String, int&gt;</a:t>
                      </a:r>
                    </a:p>
                  </a:txBody>
                  <a:tcPr marL="119063" marR="119063" marT="71438" marB="71438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0">
                          <a:solidFill>
                            <a:srgbClr val="04599C"/>
                          </a:solidFill>
                          <a:effectLst/>
                        </a:rPr>
                        <a:t>Hayır</a:t>
                      </a:r>
                    </a:p>
                  </a:txBody>
                  <a:tcPr marL="119063" marR="119063" marT="71438" marB="71438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0">
                          <a:solidFill>
                            <a:srgbClr val="04599C"/>
                          </a:solidFill>
                          <a:effectLst/>
                        </a:rPr>
                        <a:t>Hayır</a:t>
                      </a:r>
                    </a:p>
                  </a:txBody>
                  <a:tcPr marL="119063" marR="119063" marT="71438" marB="71438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2002267"/>
                  </a:ext>
                </a:extLst>
              </a:tr>
              <a:tr h="535588"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1">
                          <a:solidFill>
                            <a:srgbClr val="04599C"/>
                          </a:solidFill>
                          <a:effectLst/>
                        </a:rPr>
                        <a:t>Map&lt;String, int&gt;?</a:t>
                      </a:r>
                    </a:p>
                  </a:txBody>
                  <a:tcPr marL="119063" marR="119063" marT="71438" marB="71438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0">
                          <a:solidFill>
                            <a:srgbClr val="04599C"/>
                          </a:solidFill>
                          <a:effectLst/>
                        </a:rPr>
                        <a:t>Evet</a:t>
                      </a:r>
                    </a:p>
                  </a:txBody>
                  <a:tcPr marL="119063" marR="119063" marT="71438" marB="71438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0">
                          <a:solidFill>
                            <a:srgbClr val="04599C"/>
                          </a:solidFill>
                          <a:effectLst/>
                        </a:rPr>
                        <a:t>Hayır</a:t>
                      </a:r>
                    </a:p>
                  </a:txBody>
                  <a:tcPr marL="119063" marR="119063" marT="71438" marB="71438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6537984"/>
                  </a:ext>
                </a:extLst>
              </a:tr>
              <a:tr h="535588"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1" dirty="0" err="1">
                          <a:solidFill>
                            <a:srgbClr val="04599C"/>
                          </a:solidFill>
                          <a:effectLst/>
                        </a:rPr>
                        <a:t>Map</a:t>
                      </a:r>
                      <a:r>
                        <a:rPr lang="tr-TR" sz="2000" b="1" dirty="0">
                          <a:solidFill>
                            <a:srgbClr val="04599C"/>
                          </a:solidFill>
                          <a:effectLst/>
                        </a:rPr>
                        <a:t>&lt;</a:t>
                      </a:r>
                      <a:r>
                        <a:rPr lang="tr-TR" sz="2000" b="1" dirty="0" err="1">
                          <a:solidFill>
                            <a:srgbClr val="04599C"/>
                          </a:solidFill>
                          <a:effectLst/>
                        </a:rPr>
                        <a:t>String</a:t>
                      </a:r>
                      <a:r>
                        <a:rPr lang="tr-TR" sz="2000" b="1" dirty="0">
                          <a:solidFill>
                            <a:srgbClr val="04599C"/>
                          </a:solidFill>
                          <a:effectLst/>
                        </a:rPr>
                        <a:t>, </a:t>
                      </a:r>
                      <a:r>
                        <a:rPr lang="tr-TR" sz="2000" b="1" dirty="0" err="1">
                          <a:solidFill>
                            <a:srgbClr val="04599C"/>
                          </a:solidFill>
                          <a:effectLst/>
                        </a:rPr>
                        <a:t>int</a:t>
                      </a:r>
                      <a:r>
                        <a:rPr lang="tr-TR" sz="2000" b="1" dirty="0">
                          <a:solidFill>
                            <a:srgbClr val="04599C"/>
                          </a:solidFill>
                          <a:effectLst/>
                        </a:rPr>
                        <a:t>?&gt;</a:t>
                      </a:r>
                    </a:p>
                  </a:txBody>
                  <a:tcPr marL="119063" marR="119063" marT="71438" marB="71438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0">
                          <a:solidFill>
                            <a:srgbClr val="04599C"/>
                          </a:solidFill>
                          <a:effectLst/>
                        </a:rPr>
                        <a:t>Hayır</a:t>
                      </a:r>
                    </a:p>
                  </a:txBody>
                  <a:tcPr marL="119063" marR="119063" marT="71438" marB="71438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0">
                          <a:solidFill>
                            <a:srgbClr val="04599C"/>
                          </a:solidFill>
                          <a:effectLst/>
                        </a:rPr>
                        <a:t>Evet</a:t>
                      </a:r>
                    </a:p>
                  </a:txBody>
                  <a:tcPr marL="119063" marR="119063" marT="71438" marB="71438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7459528"/>
                  </a:ext>
                </a:extLst>
              </a:tr>
              <a:tr h="535588"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1" dirty="0" err="1">
                          <a:solidFill>
                            <a:srgbClr val="04599C"/>
                          </a:solidFill>
                          <a:effectLst/>
                        </a:rPr>
                        <a:t>Map</a:t>
                      </a:r>
                      <a:r>
                        <a:rPr lang="tr-TR" sz="2000" b="1" dirty="0">
                          <a:solidFill>
                            <a:srgbClr val="04599C"/>
                          </a:solidFill>
                          <a:effectLst/>
                        </a:rPr>
                        <a:t>&lt;</a:t>
                      </a:r>
                      <a:r>
                        <a:rPr lang="tr-TR" sz="2000" b="1" dirty="0" err="1">
                          <a:solidFill>
                            <a:srgbClr val="04599C"/>
                          </a:solidFill>
                          <a:effectLst/>
                        </a:rPr>
                        <a:t>String</a:t>
                      </a:r>
                      <a:r>
                        <a:rPr lang="tr-TR" sz="2000" b="1" dirty="0">
                          <a:solidFill>
                            <a:srgbClr val="04599C"/>
                          </a:solidFill>
                          <a:effectLst/>
                        </a:rPr>
                        <a:t>, </a:t>
                      </a:r>
                      <a:r>
                        <a:rPr lang="tr-TR" sz="2000" b="1" dirty="0" err="1">
                          <a:solidFill>
                            <a:srgbClr val="04599C"/>
                          </a:solidFill>
                          <a:effectLst/>
                        </a:rPr>
                        <a:t>int</a:t>
                      </a:r>
                      <a:r>
                        <a:rPr lang="tr-TR" sz="2000" b="1" dirty="0">
                          <a:solidFill>
                            <a:srgbClr val="04599C"/>
                          </a:solidFill>
                          <a:effectLst/>
                        </a:rPr>
                        <a:t>?&gt;?</a:t>
                      </a:r>
                    </a:p>
                  </a:txBody>
                  <a:tcPr marL="119063" marR="119063" marT="71438" marB="71438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0">
                          <a:solidFill>
                            <a:srgbClr val="04599C"/>
                          </a:solidFill>
                          <a:effectLst/>
                        </a:rPr>
                        <a:t>Evet</a:t>
                      </a:r>
                    </a:p>
                  </a:txBody>
                  <a:tcPr marL="119063" marR="119063" marT="71438" marB="71438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tr-TR" sz="2000" b="0" dirty="0">
                          <a:solidFill>
                            <a:srgbClr val="04599C"/>
                          </a:solidFill>
                          <a:effectLst/>
                        </a:rPr>
                        <a:t>Evet</a:t>
                      </a:r>
                    </a:p>
                  </a:txBody>
                  <a:tcPr marL="119063" marR="119063" marT="71438" marB="71438" anchor="ctr">
                    <a:lnL w="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4759798"/>
                  </a:ext>
                </a:extLst>
              </a:tr>
            </a:tbl>
          </a:graphicData>
        </a:graphic>
      </p:graphicFrame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A026FAC1-8D71-4BD9-A89A-227CD165A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437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Autofit/>
          </a:bodyPr>
          <a:lstStyle/>
          <a:p>
            <a:r>
              <a:rPr lang="tr-TR" sz="3200" b="1" i="0" dirty="0">
                <a:solidFill>
                  <a:srgbClr val="04599C"/>
                </a:solidFill>
                <a:effectLst/>
                <a:latin typeface="charter"/>
              </a:rPr>
              <a:t>Projemi Nasıl </a:t>
            </a:r>
            <a:r>
              <a:rPr lang="tr-TR" sz="3200" b="1" i="0" dirty="0" err="1">
                <a:solidFill>
                  <a:srgbClr val="04599C"/>
                </a:solidFill>
                <a:effectLst/>
                <a:latin typeface="charter"/>
              </a:rPr>
              <a:t>Null</a:t>
            </a:r>
            <a:r>
              <a:rPr lang="tr-TR" sz="3200" b="1" i="0" dirty="0">
                <a:solidFill>
                  <a:srgbClr val="04599C"/>
                </a:solidFill>
                <a:effectLst/>
                <a:latin typeface="charter"/>
              </a:rPr>
              <a:t> </a:t>
            </a:r>
            <a:r>
              <a:rPr lang="tr-TR" sz="3200" b="1" i="0" dirty="0" err="1">
                <a:solidFill>
                  <a:srgbClr val="04599C"/>
                </a:solidFill>
                <a:effectLst/>
                <a:latin typeface="charter"/>
              </a:rPr>
              <a:t>Safety</a:t>
            </a:r>
            <a:r>
              <a:rPr lang="tr-TR" sz="3200" b="1" i="0" dirty="0">
                <a:solidFill>
                  <a:srgbClr val="04599C"/>
                </a:solidFill>
                <a:effectLst/>
                <a:latin typeface="charter"/>
              </a:rPr>
              <a:t> Olan Sürüme Yükseltebilirim?</a:t>
            </a:r>
            <a:endParaRPr lang="tr-TR" sz="3200" b="1" dirty="0">
              <a:solidFill>
                <a:srgbClr val="04599C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758801" cy="4822948"/>
          </a:xfrm>
        </p:spPr>
        <p:txBody>
          <a:bodyPr>
            <a:normAutofit/>
          </a:bodyPr>
          <a:lstStyle/>
          <a:p>
            <a:pPr algn="just"/>
            <a:r>
              <a:rPr lang="en-US" sz="2000" b="1" dirty="0"/>
              <a:t>dart pub outdated --mode=null-safety</a:t>
            </a:r>
            <a:endParaRPr lang="tr-TR" sz="2000" b="1" dirty="0"/>
          </a:p>
          <a:p>
            <a:pPr algn="just"/>
            <a:endParaRPr lang="tr-TR" sz="2000" b="1" dirty="0"/>
          </a:p>
          <a:p>
            <a:pPr algn="just"/>
            <a:endParaRPr lang="tr-TR" sz="2000" b="1" dirty="0"/>
          </a:p>
          <a:p>
            <a:pPr algn="just"/>
            <a:endParaRPr lang="tr-TR" sz="2000" b="1" dirty="0"/>
          </a:p>
          <a:p>
            <a:pPr algn="just"/>
            <a:endParaRPr lang="tr-TR" sz="2000" b="1" dirty="0"/>
          </a:p>
          <a:p>
            <a:pPr algn="just"/>
            <a:endParaRPr lang="tr-TR" sz="2000" b="1" dirty="0"/>
          </a:p>
          <a:p>
            <a:pPr algn="just"/>
            <a:endParaRPr lang="tr-TR" sz="2000" b="1" dirty="0"/>
          </a:p>
          <a:p>
            <a:pPr algn="just"/>
            <a:endParaRPr lang="tr-TR" sz="2000" b="1" dirty="0"/>
          </a:p>
          <a:p>
            <a:pPr algn="just"/>
            <a:r>
              <a:rPr lang="en-US" sz="2000" dirty="0"/>
              <a:t>Package Name </a:t>
            </a:r>
            <a:r>
              <a:rPr lang="en-US" sz="2000" dirty="0" err="1"/>
              <a:t>altındakiler</a:t>
            </a:r>
            <a:r>
              <a:rPr lang="en-US" sz="2000" dirty="0"/>
              <a:t> </a:t>
            </a:r>
            <a:r>
              <a:rPr lang="en-US" sz="2000" dirty="0" err="1"/>
              <a:t>sizin</a:t>
            </a:r>
            <a:r>
              <a:rPr lang="en-US" sz="2000" dirty="0"/>
              <a:t> </a:t>
            </a:r>
            <a:r>
              <a:rPr lang="en-US" sz="2000" dirty="0" err="1"/>
              <a:t>kullandığınız</a:t>
            </a:r>
            <a:r>
              <a:rPr lang="en-US" sz="2000" dirty="0"/>
              <a:t> </a:t>
            </a:r>
            <a:r>
              <a:rPr lang="en-US" sz="2000" dirty="0" err="1"/>
              <a:t>veya</a:t>
            </a:r>
            <a:r>
              <a:rPr lang="en-US" sz="2000" dirty="0"/>
              <a:t> </a:t>
            </a:r>
            <a:r>
              <a:rPr lang="en-US" sz="2000" dirty="0" err="1"/>
              <a:t>kullandığınız</a:t>
            </a:r>
            <a:r>
              <a:rPr lang="en-US" sz="2000" dirty="0"/>
              <a:t> </a:t>
            </a:r>
            <a:r>
              <a:rPr lang="en-US" sz="2000" dirty="0" err="1"/>
              <a:t>paketin</a:t>
            </a:r>
            <a:r>
              <a:rPr lang="en-US" sz="2000" dirty="0"/>
              <a:t> </a:t>
            </a:r>
            <a:r>
              <a:rPr lang="en-US" sz="2000" dirty="0" err="1"/>
              <a:t>kullandığı</a:t>
            </a:r>
            <a:r>
              <a:rPr lang="en-US" sz="2000" dirty="0"/>
              <a:t> </a:t>
            </a:r>
            <a:r>
              <a:rPr lang="en-US" sz="2000" dirty="0" err="1"/>
              <a:t>paketlere</a:t>
            </a:r>
            <a:r>
              <a:rPr lang="en-US" sz="2000" dirty="0"/>
              <a:t> </a:t>
            </a:r>
            <a:r>
              <a:rPr lang="en-US" sz="2000" dirty="0" err="1"/>
              <a:t>kadar</a:t>
            </a:r>
            <a:r>
              <a:rPr lang="en-US" sz="2000" dirty="0"/>
              <a:t> </a:t>
            </a:r>
            <a:r>
              <a:rPr lang="en-US" sz="2000" dirty="0" err="1"/>
              <a:t>listeliyor</a:t>
            </a:r>
            <a:r>
              <a:rPr lang="en-US" sz="2000" dirty="0"/>
              <a:t>.</a:t>
            </a:r>
            <a:r>
              <a:rPr lang="tr-TR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sağ</a:t>
            </a:r>
            <a:r>
              <a:rPr lang="en-US" sz="2000" dirty="0"/>
              <a:t> </a:t>
            </a:r>
            <a:r>
              <a:rPr lang="en-US" sz="2000" dirty="0" err="1"/>
              <a:t>taraftaki</a:t>
            </a:r>
            <a:r>
              <a:rPr lang="en-US" sz="2000" dirty="0"/>
              <a:t> Latest </a:t>
            </a:r>
            <a:r>
              <a:rPr lang="en-US" sz="2000" dirty="0" err="1"/>
              <a:t>altındakiler</a:t>
            </a:r>
            <a:r>
              <a:rPr lang="en-US" sz="2000" dirty="0"/>
              <a:t> </a:t>
            </a:r>
            <a:r>
              <a:rPr lang="en-US" sz="2000" dirty="0" err="1"/>
              <a:t>ise</a:t>
            </a:r>
            <a:r>
              <a:rPr lang="en-US" sz="2000" dirty="0"/>
              <a:t> son </a:t>
            </a:r>
            <a:r>
              <a:rPr lang="en-US" sz="2000" dirty="0" err="1"/>
              <a:t>sürümünü</a:t>
            </a:r>
            <a:r>
              <a:rPr lang="en-US" sz="2000" dirty="0"/>
              <a:t> </a:t>
            </a:r>
            <a:r>
              <a:rPr lang="en-US" sz="2000" dirty="0" err="1"/>
              <a:t>temsil</a:t>
            </a:r>
            <a:r>
              <a:rPr lang="en-US" sz="2000" dirty="0"/>
              <a:t> </a:t>
            </a:r>
            <a:r>
              <a:rPr lang="en-US" sz="2000" dirty="0" err="1"/>
              <a:t>ediyor</a:t>
            </a:r>
            <a:r>
              <a:rPr lang="en-US" sz="2000" dirty="0"/>
              <a:t>. </a:t>
            </a:r>
            <a:r>
              <a:rPr lang="en-US" sz="2000" dirty="0" err="1"/>
              <a:t>Eğer</a:t>
            </a:r>
            <a:r>
              <a:rPr lang="en-US" sz="2000" dirty="0"/>
              <a:t> son </a:t>
            </a:r>
            <a:r>
              <a:rPr lang="en-US" sz="2000" dirty="0" err="1"/>
              <a:t>sürümlerinde</a:t>
            </a:r>
            <a:r>
              <a:rPr lang="en-US" sz="2000" dirty="0"/>
              <a:t> </a:t>
            </a:r>
            <a:r>
              <a:rPr lang="en-US" sz="2000" dirty="0" err="1"/>
              <a:t>yeşil</a:t>
            </a:r>
            <a:r>
              <a:rPr lang="en-US" sz="2000" dirty="0"/>
              <a:t> </a:t>
            </a:r>
            <a:r>
              <a:rPr lang="en-US" sz="2000" dirty="0" err="1"/>
              <a:t>bir</a:t>
            </a:r>
            <a:r>
              <a:rPr lang="en-US" sz="2000" dirty="0"/>
              <a:t> </a:t>
            </a:r>
            <a:r>
              <a:rPr lang="en-US" sz="2000" dirty="0" err="1"/>
              <a:t>ibare</a:t>
            </a:r>
            <a:r>
              <a:rPr lang="en-US" sz="2000" dirty="0"/>
              <a:t> var </a:t>
            </a:r>
            <a:r>
              <a:rPr lang="en-US" sz="2000" dirty="0" err="1"/>
              <a:t>ise</a:t>
            </a:r>
            <a:r>
              <a:rPr lang="en-US" sz="2000" dirty="0"/>
              <a:t> null safety </a:t>
            </a:r>
            <a:r>
              <a:rPr lang="en-US" sz="2000" dirty="0" err="1"/>
              <a:t>geçişlerini</a:t>
            </a:r>
            <a:r>
              <a:rPr lang="en-US" sz="2000" dirty="0"/>
              <a:t> </a:t>
            </a:r>
            <a:r>
              <a:rPr lang="en-US" sz="2000" dirty="0" err="1"/>
              <a:t>tamamlamışlar</a:t>
            </a:r>
            <a:r>
              <a:rPr lang="en-US" sz="2000" dirty="0"/>
              <a:t> </a:t>
            </a:r>
            <a:r>
              <a:rPr lang="en-US" sz="2000" dirty="0" err="1"/>
              <a:t>demektir</a:t>
            </a:r>
            <a:r>
              <a:rPr lang="en-US" sz="2000" dirty="0"/>
              <a:t>. </a:t>
            </a:r>
          </a:p>
          <a:p>
            <a:pPr algn="just"/>
            <a:endParaRPr lang="tr-TR" sz="2000" dirty="0"/>
          </a:p>
        </p:txBody>
      </p:sp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A026FAC1-8D71-4BD9-A89A-227CD165A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>
            <a:extLst>
              <a:ext uri="{FF2B5EF4-FFF2-40B4-BE49-F238E27FC236}">
                <a16:creationId xmlns:a16="http://schemas.microsoft.com/office/drawing/2014/main" id="{82138E3D-9565-491A-BF1F-6E70074C55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762" y="1695018"/>
            <a:ext cx="6848475" cy="258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64196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Autofit/>
          </a:bodyPr>
          <a:lstStyle/>
          <a:p>
            <a:r>
              <a:rPr lang="tr-TR" sz="3200" b="1" i="0" dirty="0">
                <a:solidFill>
                  <a:srgbClr val="04599C"/>
                </a:solidFill>
                <a:effectLst/>
                <a:latin typeface="charter"/>
              </a:rPr>
              <a:t>Projemi Nasıl </a:t>
            </a:r>
            <a:r>
              <a:rPr lang="tr-TR" sz="3200" b="1" i="0" dirty="0" err="1">
                <a:solidFill>
                  <a:srgbClr val="04599C"/>
                </a:solidFill>
                <a:effectLst/>
                <a:latin typeface="charter"/>
              </a:rPr>
              <a:t>Null</a:t>
            </a:r>
            <a:r>
              <a:rPr lang="tr-TR" sz="3200" b="1" i="0" dirty="0">
                <a:solidFill>
                  <a:srgbClr val="04599C"/>
                </a:solidFill>
                <a:effectLst/>
                <a:latin typeface="charter"/>
              </a:rPr>
              <a:t> </a:t>
            </a:r>
            <a:r>
              <a:rPr lang="tr-TR" sz="3200" b="1" i="0" dirty="0" err="1">
                <a:solidFill>
                  <a:srgbClr val="04599C"/>
                </a:solidFill>
                <a:effectLst/>
                <a:latin typeface="charter"/>
              </a:rPr>
              <a:t>Safety</a:t>
            </a:r>
            <a:r>
              <a:rPr lang="tr-TR" sz="3200" b="1" i="0" dirty="0">
                <a:solidFill>
                  <a:srgbClr val="04599C"/>
                </a:solidFill>
                <a:effectLst/>
                <a:latin typeface="charter"/>
              </a:rPr>
              <a:t> Olan Sürüme Yükseltebilirim?</a:t>
            </a:r>
            <a:endParaRPr lang="tr-TR" sz="3200" b="1" dirty="0">
              <a:solidFill>
                <a:srgbClr val="04599C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758801" cy="4822948"/>
          </a:xfrm>
        </p:spPr>
        <p:txBody>
          <a:bodyPr>
            <a:normAutofit/>
          </a:bodyPr>
          <a:lstStyle/>
          <a:p>
            <a:pPr algn="l"/>
            <a:r>
              <a:rPr lang="tr-TR" sz="2000" b="0" i="0" dirty="0">
                <a:solidFill>
                  <a:srgbClr val="292929"/>
                </a:solidFill>
                <a:effectLst/>
              </a:rPr>
              <a:t>Eğer geçiş yapmayan paketler var ise 2 seçeneğiniz var;</a:t>
            </a:r>
          </a:p>
          <a:p>
            <a:pPr lvl="1">
              <a:buFont typeface="+mj-lt"/>
              <a:buAutoNum type="arabicPeriod"/>
            </a:pPr>
            <a:r>
              <a:rPr lang="tr-TR" sz="1600" b="0" i="0" dirty="0">
                <a:solidFill>
                  <a:srgbClr val="292929"/>
                </a:solidFill>
                <a:effectLst/>
              </a:rPr>
              <a:t>Gidip paketin geliştiricisine ulaşacaksınız veya </a:t>
            </a:r>
            <a:r>
              <a:rPr lang="tr-TR" sz="1600" b="0" i="0" dirty="0" err="1">
                <a:solidFill>
                  <a:srgbClr val="292929"/>
                </a:solidFill>
                <a:effectLst/>
              </a:rPr>
              <a:t>issue</a:t>
            </a:r>
            <a:r>
              <a:rPr lang="tr-TR" sz="1600" b="0" i="0" dirty="0">
                <a:solidFill>
                  <a:srgbClr val="292929"/>
                </a:solidFill>
                <a:effectLst/>
              </a:rPr>
              <a:t> açacaksınız</a:t>
            </a:r>
          </a:p>
          <a:p>
            <a:pPr lvl="1">
              <a:buFont typeface="+mj-lt"/>
              <a:buAutoNum type="arabicPeriod"/>
            </a:pPr>
            <a:r>
              <a:rPr lang="tr-TR" sz="1600" dirty="0">
                <a:solidFill>
                  <a:srgbClr val="292929"/>
                </a:solidFill>
              </a:rPr>
              <a:t>P</a:t>
            </a:r>
            <a:r>
              <a:rPr lang="tr-TR" sz="1600" b="0" i="0" dirty="0">
                <a:solidFill>
                  <a:srgbClr val="292929"/>
                </a:solidFill>
                <a:effectLst/>
              </a:rPr>
              <a:t>aketi silip farklı paketler ve yöntemler deneyeceksiniz</a:t>
            </a:r>
          </a:p>
          <a:p>
            <a:pPr algn="l"/>
            <a:r>
              <a:rPr lang="tr-TR" sz="2000" b="0" i="0" dirty="0">
                <a:solidFill>
                  <a:srgbClr val="292929"/>
                </a:solidFill>
                <a:effectLst/>
              </a:rPr>
              <a:t>Paketlerin son </a:t>
            </a:r>
            <a:r>
              <a:rPr lang="tr-TR" sz="2000" b="0" i="0" dirty="0" err="1">
                <a:solidFill>
                  <a:srgbClr val="292929"/>
                </a:solidFill>
                <a:effectLst/>
              </a:rPr>
              <a:t>null</a:t>
            </a:r>
            <a:r>
              <a:rPr lang="tr-TR" sz="2000" b="0" i="0" dirty="0">
                <a:solidFill>
                  <a:srgbClr val="292929"/>
                </a:solidFill>
                <a:effectLst/>
              </a:rPr>
              <a:t> </a:t>
            </a:r>
            <a:r>
              <a:rPr lang="tr-TR" sz="2000" b="0" i="0" dirty="0" err="1">
                <a:solidFill>
                  <a:srgbClr val="292929"/>
                </a:solidFill>
                <a:effectLst/>
              </a:rPr>
              <a:t>safety</a:t>
            </a:r>
            <a:r>
              <a:rPr lang="tr-TR" sz="2000" b="0" i="0" dirty="0">
                <a:solidFill>
                  <a:srgbClr val="292929"/>
                </a:solidFill>
                <a:effectLst/>
              </a:rPr>
              <a:t> sürümlerine yükseltmek için;</a:t>
            </a:r>
          </a:p>
          <a:p>
            <a:pPr algn="just"/>
            <a:r>
              <a:rPr lang="tr-TR" sz="2000" b="1" dirty="0"/>
              <a:t>dart </a:t>
            </a:r>
            <a:r>
              <a:rPr lang="tr-TR" sz="2000" b="1" dirty="0" err="1"/>
              <a:t>pub</a:t>
            </a:r>
            <a:r>
              <a:rPr lang="tr-TR" sz="2000" b="1" dirty="0"/>
              <a:t> </a:t>
            </a:r>
            <a:r>
              <a:rPr lang="tr-TR" sz="2000" b="1" dirty="0" err="1"/>
              <a:t>upgrade</a:t>
            </a:r>
            <a:r>
              <a:rPr lang="tr-TR" sz="2000" b="1" dirty="0"/>
              <a:t> --</a:t>
            </a:r>
            <a:r>
              <a:rPr lang="tr-TR" sz="2000" b="1" dirty="0" err="1"/>
              <a:t>null-safety</a:t>
            </a:r>
            <a:endParaRPr lang="tr-TR" sz="2000" b="1" dirty="0"/>
          </a:p>
          <a:p>
            <a:pPr algn="just"/>
            <a:r>
              <a:rPr lang="tr-TR" sz="2000" dirty="0"/>
              <a:t>Güncellediğiniz paket sürümlerini indirmek için;</a:t>
            </a:r>
          </a:p>
          <a:p>
            <a:pPr algn="just"/>
            <a:r>
              <a:rPr lang="tr-TR" sz="2000" b="1" dirty="0"/>
              <a:t>dart </a:t>
            </a:r>
            <a:r>
              <a:rPr lang="tr-TR" sz="2000" b="1" dirty="0" err="1"/>
              <a:t>pub</a:t>
            </a:r>
            <a:r>
              <a:rPr lang="tr-TR" sz="2000" b="1" dirty="0"/>
              <a:t> </a:t>
            </a:r>
            <a:r>
              <a:rPr lang="tr-TR" sz="2000" b="1" dirty="0" err="1"/>
              <a:t>get</a:t>
            </a:r>
            <a:endParaRPr lang="tr-TR" sz="2000" b="1" dirty="0"/>
          </a:p>
          <a:p>
            <a:pPr algn="just"/>
            <a:r>
              <a:rPr lang="tr-TR" sz="2000" dirty="0"/>
              <a:t>Paketlerin </a:t>
            </a:r>
            <a:r>
              <a:rPr lang="tr-TR" sz="2000" dirty="0" err="1"/>
              <a:t>null</a:t>
            </a:r>
            <a:r>
              <a:rPr lang="tr-TR" sz="2000" dirty="0"/>
              <a:t> </a:t>
            </a:r>
            <a:r>
              <a:rPr lang="tr-TR" sz="2000" dirty="0" err="1"/>
              <a:t>safety</a:t>
            </a:r>
            <a:r>
              <a:rPr lang="tr-TR" sz="2000" dirty="0"/>
              <a:t> versiyonlarına güncellendi, kodların ve </a:t>
            </a:r>
            <a:r>
              <a:rPr lang="tr-TR" sz="2000" dirty="0" err="1"/>
              <a:t>flutter</a:t>
            </a:r>
            <a:r>
              <a:rPr lang="tr-TR" sz="2000" dirty="0"/>
              <a:t> versiyonun güncellenmesi kaldı. Bunun içinde </a:t>
            </a:r>
            <a:r>
              <a:rPr lang="tr-TR" sz="2000" dirty="0" err="1"/>
              <a:t>flutter</a:t>
            </a:r>
            <a:r>
              <a:rPr lang="tr-TR" sz="2000" dirty="0"/>
              <a:t> ekibi 2 yol sunuyor</a:t>
            </a:r>
          </a:p>
          <a:p>
            <a:pPr lvl="1" algn="just"/>
            <a:r>
              <a:rPr lang="tr-TR" sz="1600" dirty="0"/>
              <a:t>Migration </a:t>
            </a:r>
            <a:r>
              <a:rPr lang="tr-TR" sz="1600" dirty="0" err="1"/>
              <a:t>Tool</a:t>
            </a:r>
            <a:endParaRPr lang="tr-TR" sz="1600" dirty="0"/>
          </a:p>
          <a:p>
            <a:pPr lvl="1" algn="just"/>
            <a:r>
              <a:rPr lang="tr-TR" sz="1600" dirty="0"/>
              <a:t>Manuel Yapmak</a:t>
            </a:r>
          </a:p>
        </p:txBody>
      </p:sp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A026FAC1-8D71-4BD9-A89A-227CD165A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24671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Autofit/>
          </a:bodyPr>
          <a:lstStyle/>
          <a:p>
            <a:r>
              <a:rPr lang="tr-TR" sz="3200" b="1" i="0" dirty="0">
                <a:solidFill>
                  <a:srgbClr val="04599C"/>
                </a:solidFill>
                <a:effectLst/>
                <a:latin typeface="charter"/>
              </a:rPr>
              <a:t>Projemi Nasıl </a:t>
            </a:r>
            <a:r>
              <a:rPr lang="tr-TR" sz="3200" b="1" i="0" dirty="0" err="1">
                <a:solidFill>
                  <a:srgbClr val="04599C"/>
                </a:solidFill>
                <a:effectLst/>
                <a:latin typeface="charter"/>
              </a:rPr>
              <a:t>Null</a:t>
            </a:r>
            <a:r>
              <a:rPr lang="tr-TR" sz="3200" b="1" i="0" dirty="0">
                <a:solidFill>
                  <a:srgbClr val="04599C"/>
                </a:solidFill>
                <a:effectLst/>
                <a:latin typeface="charter"/>
              </a:rPr>
              <a:t> </a:t>
            </a:r>
            <a:r>
              <a:rPr lang="tr-TR" sz="3200" b="1" i="0" dirty="0" err="1">
                <a:solidFill>
                  <a:srgbClr val="04599C"/>
                </a:solidFill>
                <a:effectLst/>
                <a:latin typeface="charter"/>
              </a:rPr>
              <a:t>Safety</a:t>
            </a:r>
            <a:r>
              <a:rPr lang="tr-TR" sz="3200" b="1" i="0" dirty="0">
                <a:solidFill>
                  <a:srgbClr val="04599C"/>
                </a:solidFill>
                <a:effectLst/>
                <a:latin typeface="charter"/>
              </a:rPr>
              <a:t> Olan Sürüme Yükseltebilirim?</a:t>
            </a:r>
            <a:endParaRPr lang="tr-TR" sz="3200" b="1" dirty="0">
              <a:solidFill>
                <a:srgbClr val="04599C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758801" cy="4822948"/>
          </a:xfrm>
        </p:spPr>
        <p:txBody>
          <a:bodyPr>
            <a:normAutofit/>
          </a:bodyPr>
          <a:lstStyle/>
          <a:p>
            <a:pPr algn="just"/>
            <a:r>
              <a:rPr lang="tr-TR" sz="2000" b="1" dirty="0"/>
              <a:t>Manuel; </a:t>
            </a:r>
            <a:r>
              <a:rPr lang="tr-TR" sz="2000" dirty="0"/>
              <a:t>İlk olarak </a:t>
            </a:r>
            <a:r>
              <a:rPr lang="tr-TR" sz="2000" dirty="0" err="1"/>
              <a:t>flutter</a:t>
            </a:r>
            <a:r>
              <a:rPr lang="tr-TR" sz="2000" dirty="0"/>
              <a:t> </a:t>
            </a:r>
            <a:r>
              <a:rPr lang="tr-TR" sz="2000" dirty="0" err="1"/>
              <a:t>sdk</a:t>
            </a:r>
            <a:r>
              <a:rPr lang="tr-TR" sz="2000" dirty="0"/>
              <a:t> sürümünü ayarlanması gerekiyor, sürüm 2.12.0'dan büyük olacak şekilde ayarlıyoruz.</a:t>
            </a:r>
          </a:p>
          <a:p>
            <a:pPr algn="just"/>
            <a:r>
              <a:rPr lang="tr-TR" sz="2000" b="1" dirty="0" err="1"/>
              <a:t>environment</a:t>
            </a:r>
            <a:r>
              <a:rPr lang="tr-TR" sz="2000" b="1" dirty="0"/>
              <a:t>:</a:t>
            </a:r>
          </a:p>
          <a:p>
            <a:pPr algn="just"/>
            <a:r>
              <a:rPr lang="tr-TR" sz="2000" b="1" dirty="0"/>
              <a:t>  </a:t>
            </a:r>
            <a:r>
              <a:rPr lang="tr-TR" sz="2000" b="1" dirty="0" err="1"/>
              <a:t>sdk</a:t>
            </a:r>
            <a:r>
              <a:rPr lang="tr-TR" sz="2000" b="1" dirty="0"/>
              <a:t>: '&gt;=2.12.0 &lt;3.0.0'</a:t>
            </a:r>
          </a:p>
          <a:p>
            <a:pPr algn="just"/>
            <a:r>
              <a:rPr lang="tr-TR" sz="2000" dirty="0"/>
              <a:t>Aşağıda komutu kullanarak paketinizi ve </a:t>
            </a:r>
            <a:r>
              <a:rPr lang="tr-TR" sz="2000" dirty="0" err="1"/>
              <a:t>pubspec</a:t>
            </a:r>
            <a:r>
              <a:rPr lang="tr-TR" sz="2000" dirty="0"/>
              <a:t> dosyasını güncelleyin ardından dart </a:t>
            </a:r>
            <a:r>
              <a:rPr lang="tr-TR" sz="2000" dirty="0" err="1"/>
              <a:t>analyzer’de</a:t>
            </a:r>
            <a:r>
              <a:rPr lang="tr-TR" sz="2000" dirty="0"/>
              <a:t> ki uyarıları takip ederek çeviri işlemlerini gerçekleştirin.</a:t>
            </a:r>
          </a:p>
          <a:p>
            <a:pPr algn="just"/>
            <a:r>
              <a:rPr lang="tr-TR" sz="2000" b="1" dirty="0"/>
              <a:t>dart </a:t>
            </a:r>
            <a:r>
              <a:rPr lang="tr-TR" sz="2000" b="1" dirty="0" err="1"/>
              <a:t>pub</a:t>
            </a:r>
            <a:r>
              <a:rPr lang="tr-TR" sz="2000" b="1" dirty="0"/>
              <a:t> </a:t>
            </a:r>
            <a:r>
              <a:rPr lang="tr-TR" sz="2000" b="1" dirty="0" err="1"/>
              <a:t>get</a:t>
            </a:r>
            <a:endParaRPr lang="tr-TR" sz="2000" b="1" dirty="0"/>
          </a:p>
        </p:txBody>
      </p:sp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A026FAC1-8D71-4BD9-A89A-227CD165A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46965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Autofit/>
          </a:bodyPr>
          <a:lstStyle/>
          <a:p>
            <a:r>
              <a:rPr lang="tr-TR" sz="3200" b="1" i="0" dirty="0">
                <a:solidFill>
                  <a:srgbClr val="04599C"/>
                </a:solidFill>
                <a:effectLst/>
                <a:latin typeface="charter"/>
              </a:rPr>
              <a:t>Projemi Nasıl </a:t>
            </a:r>
            <a:r>
              <a:rPr lang="tr-TR" sz="3200" b="1" i="0" dirty="0" err="1">
                <a:solidFill>
                  <a:srgbClr val="04599C"/>
                </a:solidFill>
                <a:effectLst/>
                <a:latin typeface="charter"/>
              </a:rPr>
              <a:t>Null</a:t>
            </a:r>
            <a:r>
              <a:rPr lang="tr-TR" sz="3200" b="1" i="0" dirty="0">
                <a:solidFill>
                  <a:srgbClr val="04599C"/>
                </a:solidFill>
                <a:effectLst/>
                <a:latin typeface="charter"/>
              </a:rPr>
              <a:t> </a:t>
            </a:r>
            <a:r>
              <a:rPr lang="tr-TR" sz="3200" b="1" i="0" dirty="0" err="1">
                <a:solidFill>
                  <a:srgbClr val="04599C"/>
                </a:solidFill>
                <a:effectLst/>
                <a:latin typeface="charter"/>
              </a:rPr>
              <a:t>Safety</a:t>
            </a:r>
            <a:r>
              <a:rPr lang="tr-TR" sz="3200" b="1" i="0" dirty="0">
                <a:solidFill>
                  <a:srgbClr val="04599C"/>
                </a:solidFill>
                <a:effectLst/>
                <a:latin typeface="charter"/>
              </a:rPr>
              <a:t> Olan Sürüme Yükseltebilirim?</a:t>
            </a:r>
            <a:endParaRPr lang="tr-TR" sz="3200" b="1" dirty="0">
              <a:solidFill>
                <a:srgbClr val="04599C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758801" cy="4822948"/>
          </a:xfrm>
        </p:spPr>
        <p:txBody>
          <a:bodyPr>
            <a:normAutofit/>
          </a:bodyPr>
          <a:lstStyle/>
          <a:p>
            <a:pPr algn="just"/>
            <a:r>
              <a:rPr lang="tr-TR" sz="2000" b="1" dirty="0"/>
              <a:t>Migration </a:t>
            </a:r>
            <a:r>
              <a:rPr lang="tr-TR" sz="2000" b="1" dirty="0" err="1"/>
              <a:t>Tool</a:t>
            </a:r>
            <a:r>
              <a:rPr lang="tr-TR" sz="2000" b="1" dirty="0"/>
              <a:t>; </a:t>
            </a:r>
            <a:r>
              <a:rPr lang="tr-TR" sz="2000" dirty="0" err="1"/>
              <a:t>Terminala</a:t>
            </a:r>
            <a:r>
              <a:rPr lang="tr-TR" sz="2000" dirty="0"/>
              <a:t> aşağıdaki komut satırını yazarak yerel bilgisayarınızda </a:t>
            </a:r>
            <a:r>
              <a:rPr lang="tr-TR" sz="2000" dirty="0" err="1"/>
              <a:t>migration</a:t>
            </a:r>
            <a:r>
              <a:rPr lang="tr-TR" sz="2000" dirty="0"/>
              <a:t> </a:t>
            </a:r>
            <a:r>
              <a:rPr lang="tr-TR" sz="2000" dirty="0" err="1"/>
              <a:t>tool’u</a:t>
            </a:r>
            <a:r>
              <a:rPr lang="tr-TR" sz="2000" dirty="0"/>
              <a:t> başlatıyoruz.</a:t>
            </a:r>
          </a:p>
          <a:p>
            <a:pPr algn="just"/>
            <a:r>
              <a:rPr lang="tr-TR" sz="2000" b="1" dirty="0"/>
              <a:t>dart </a:t>
            </a:r>
            <a:r>
              <a:rPr lang="tr-TR" sz="2000" b="1" dirty="0" err="1"/>
              <a:t>migrate</a:t>
            </a:r>
            <a:endParaRPr lang="tr-TR" sz="2000" b="1" dirty="0"/>
          </a:p>
          <a:p>
            <a:pPr algn="just"/>
            <a:r>
              <a:rPr lang="tr-TR" sz="2000" dirty="0"/>
              <a:t>Diğer bütün işlemleri yaptıysanız taşınmaya hazırsınız demektir. dart </a:t>
            </a:r>
            <a:r>
              <a:rPr lang="tr-TR" sz="2000" dirty="0" err="1"/>
              <a:t>migrate</a:t>
            </a:r>
            <a:r>
              <a:rPr lang="tr-TR" sz="2000" dirty="0"/>
              <a:t> yazdıktan sonra terminalde aşağıdakine benzer bir çıktı alacaksınız.</a:t>
            </a:r>
          </a:p>
          <a:p>
            <a:pPr algn="just"/>
            <a:endParaRPr lang="tr-TR" sz="2000" dirty="0"/>
          </a:p>
          <a:p>
            <a:pPr algn="just"/>
            <a:endParaRPr lang="tr-TR" sz="2000" dirty="0"/>
          </a:p>
          <a:p>
            <a:pPr algn="just"/>
            <a:endParaRPr lang="tr-TR" sz="2000" dirty="0"/>
          </a:p>
          <a:p>
            <a:pPr algn="just"/>
            <a:endParaRPr lang="tr-TR" sz="2000" dirty="0"/>
          </a:p>
          <a:p>
            <a:pPr algn="just"/>
            <a:r>
              <a:rPr lang="tr-TR" sz="2000" b="1" dirty="0"/>
              <a:t>http://127.0.0.1 </a:t>
            </a:r>
            <a:r>
              <a:rPr lang="tr-TR" sz="2000" dirty="0"/>
              <a:t>ile başlayan bağlantıyı linkini alıp tarayıcınızda aratın bu şekilde lokalde başlatılan </a:t>
            </a:r>
            <a:r>
              <a:rPr lang="tr-TR" sz="2000" b="1" dirty="0" err="1"/>
              <a:t>migration</a:t>
            </a:r>
            <a:r>
              <a:rPr lang="tr-TR" sz="2000" b="1" dirty="0"/>
              <a:t> </a:t>
            </a:r>
            <a:r>
              <a:rPr lang="tr-TR" sz="2000" b="1" dirty="0" err="1"/>
              <a:t>tool</a:t>
            </a:r>
            <a:r>
              <a:rPr lang="tr-TR" sz="2000" b="1" dirty="0"/>
              <a:t> </a:t>
            </a:r>
            <a:r>
              <a:rPr lang="tr-TR" sz="2000" dirty="0"/>
              <a:t>sistemine erişmiş olacaksınız.</a:t>
            </a:r>
          </a:p>
          <a:p>
            <a:pPr algn="just"/>
            <a:r>
              <a:rPr lang="tr-TR" sz="2000" dirty="0"/>
              <a:t>Aşağıdaki gibi bir panel açılacak paneli anlatmak istiyorum.</a:t>
            </a:r>
          </a:p>
        </p:txBody>
      </p:sp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A026FAC1-8D71-4BD9-A89A-227CD165A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>
            <a:extLst>
              <a:ext uri="{FF2B5EF4-FFF2-40B4-BE49-F238E27FC236}">
                <a16:creationId xmlns:a16="http://schemas.microsoft.com/office/drawing/2014/main" id="{2D9643C0-5ACA-41AD-BC44-E9AE776D70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032" y="3087189"/>
            <a:ext cx="10506967" cy="1386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25724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Autofit/>
          </a:bodyPr>
          <a:lstStyle/>
          <a:p>
            <a:r>
              <a:rPr lang="tr-TR" sz="3200" b="1" i="0" dirty="0">
                <a:solidFill>
                  <a:srgbClr val="04599C"/>
                </a:solidFill>
                <a:effectLst/>
                <a:latin typeface="charter"/>
              </a:rPr>
              <a:t>Projemi Nasıl </a:t>
            </a:r>
            <a:r>
              <a:rPr lang="tr-TR" sz="3200" b="1" i="0" dirty="0" err="1">
                <a:solidFill>
                  <a:srgbClr val="04599C"/>
                </a:solidFill>
                <a:effectLst/>
                <a:latin typeface="charter"/>
              </a:rPr>
              <a:t>Null</a:t>
            </a:r>
            <a:r>
              <a:rPr lang="tr-TR" sz="3200" b="1" i="0" dirty="0">
                <a:solidFill>
                  <a:srgbClr val="04599C"/>
                </a:solidFill>
                <a:effectLst/>
                <a:latin typeface="charter"/>
              </a:rPr>
              <a:t> </a:t>
            </a:r>
            <a:r>
              <a:rPr lang="tr-TR" sz="3200" b="1" i="0" dirty="0" err="1">
                <a:solidFill>
                  <a:srgbClr val="04599C"/>
                </a:solidFill>
                <a:effectLst/>
                <a:latin typeface="charter"/>
              </a:rPr>
              <a:t>Safety</a:t>
            </a:r>
            <a:r>
              <a:rPr lang="tr-TR" sz="3200" b="1" i="0" dirty="0">
                <a:solidFill>
                  <a:srgbClr val="04599C"/>
                </a:solidFill>
                <a:effectLst/>
                <a:latin typeface="charter"/>
              </a:rPr>
              <a:t> Olan Sürüme Yükseltebilirim?</a:t>
            </a:r>
            <a:endParaRPr lang="tr-TR" sz="3200" b="1" dirty="0">
              <a:solidFill>
                <a:srgbClr val="04599C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758801" cy="4822948"/>
          </a:xfrm>
        </p:spPr>
        <p:txBody>
          <a:bodyPr>
            <a:normAutofit/>
          </a:bodyPr>
          <a:lstStyle/>
          <a:p>
            <a:pPr algn="just"/>
            <a:r>
              <a:rPr lang="tr-TR" sz="2000" b="1" dirty="0"/>
              <a:t>Sol</a:t>
            </a:r>
            <a:r>
              <a:rPr lang="tr-TR" sz="2000" dirty="0"/>
              <a:t> kısım projenizde ki dart dosyalarınızı </a:t>
            </a:r>
            <a:r>
              <a:rPr lang="tr-TR" sz="2000" dirty="0" err="1"/>
              <a:t>tree</a:t>
            </a:r>
            <a:r>
              <a:rPr lang="tr-TR" sz="2000" dirty="0"/>
              <a:t> şeklinde gösterir ve yanındaki tikler </a:t>
            </a:r>
            <a:r>
              <a:rPr lang="tr-TR" sz="2000" dirty="0" err="1"/>
              <a:t>migration</a:t>
            </a:r>
            <a:r>
              <a:rPr lang="tr-TR" sz="2000" dirty="0"/>
              <a:t> </a:t>
            </a:r>
            <a:r>
              <a:rPr lang="tr-TR" sz="2000" dirty="0" err="1"/>
              <a:t>toolda</a:t>
            </a:r>
            <a:r>
              <a:rPr lang="tr-TR" sz="2000" dirty="0"/>
              <a:t> yaptığınız işlemlerde </a:t>
            </a:r>
            <a:r>
              <a:rPr lang="tr-TR" sz="2000" dirty="0" err="1"/>
              <a:t>apply</a:t>
            </a:r>
            <a:r>
              <a:rPr lang="tr-TR" sz="2000" dirty="0"/>
              <a:t> yaptığınızda işlenip işlenmeyeceğini belirtir.</a:t>
            </a:r>
          </a:p>
          <a:p>
            <a:pPr algn="just"/>
            <a:r>
              <a:rPr lang="tr-TR" sz="2000" b="1" dirty="0"/>
              <a:t>Orta</a:t>
            </a:r>
            <a:r>
              <a:rPr lang="tr-TR" sz="2000" dirty="0"/>
              <a:t> kısım otomatik olarak algıladığı </a:t>
            </a:r>
            <a:r>
              <a:rPr lang="tr-TR" sz="2000" dirty="0" err="1"/>
              <a:t>migration</a:t>
            </a:r>
            <a:r>
              <a:rPr lang="tr-TR" sz="2000" dirty="0"/>
              <a:t> gerektiren yerlere ilgili ?,!,?? önlem işlemelerini eklediği editör paneli diyebiliriz. Eklenilen değişen işlemleri mavi işaretli bölümlerden görebilirsiniz.</a:t>
            </a:r>
          </a:p>
          <a:p>
            <a:pPr algn="just"/>
            <a:r>
              <a:rPr lang="tr-TR" sz="2000" b="1" dirty="0"/>
              <a:t>Sağ</a:t>
            </a:r>
            <a:r>
              <a:rPr lang="tr-TR" sz="2000" dirty="0"/>
              <a:t> kısım editör kısmında yapılan değişikliklerin tanımlandığı kısımdır.</a:t>
            </a:r>
          </a:p>
        </p:txBody>
      </p:sp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A026FAC1-8D71-4BD9-A89A-227CD165A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>
            <a:extLst>
              <a:ext uri="{FF2B5EF4-FFF2-40B4-BE49-F238E27FC236}">
                <a16:creationId xmlns:a16="http://schemas.microsoft.com/office/drawing/2014/main" id="{AC4674DE-25C0-4021-92DB-2C4E737D4D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096" y="3140075"/>
            <a:ext cx="10023008" cy="3413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2611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i="0" dirty="0" err="1">
                <a:solidFill>
                  <a:srgbClr val="04599C"/>
                </a:solidFill>
                <a:effectLst/>
                <a:latin typeface="Google Sans Display"/>
              </a:rPr>
              <a:t>Null</a:t>
            </a:r>
            <a:r>
              <a:rPr lang="tr-TR" b="1" i="0" dirty="0">
                <a:solidFill>
                  <a:srgbClr val="04599C"/>
                </a:solidFill>
                <a:effectLst/>
                <a:latin typeface="Google Sans Display"/>
              </a:rPr>
              <a:t> </a:t>
            </a:r>
            <a:r>
              <a:rPr lang="tr-TR" b="1" i="0" dirty="0" err="1">
                <a:solidFill>
                  <a:srgbClr val="04599C"/>
                </a:solidFill>
                <a:effectLst/>
                <a:latin typeface="Google Sans Display"/>
              </a:rPr>
              <a:t>safety</a:t>
            </a:r>
            <a:r>
              <a:rPr lang="tr-TR" b="1" i="0" dirty="0">
                <a:solidFill>
                  <a:srgbClr val="04599C"/>
                </a:solidFill>
                <a:effectLst/>
                <a:latin typeface="Google Sans Display"/>
              </a:rPr>
              <a:t> </a:t>
            </a:r>
            <a:r>
              <a:rPr lang="tr-TR" b="1" i="0" dirty="0" err="1">
                <a:solidFill>
                  <a:srgbClr val="04599C"/>
                </a:solidFill>
                <a:effectLst/>
                <a:latin typeface="Google Sans Display"/>
              </a:rPr>
              <a:t>codelab</a:t>
            </a:r>
            <a:endParaRPr lang="tr-TR" b="1" dirty="0">
              <a:solidFill>
                <a:srgbClr val="04599C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758801" cy="4822948"/>
          </a:xfrm>
        </p:spPr>
        <p:txBody>
          <a:bodyPr>
            <a:normAutofit/>
          </a:bodyPr>
          <a:lstStyle/>
          <a:p>
            <a:pPr algn="ctr"/>
            <a:endParaRPr lang="tr-TR" sz="3600" b="1" dirty="0">
              <a:solidFill>
                <a:srgbClr val="04599C"/>
              </a:solidFill>
            </a:endParaRPr>
          </a:p>
          <a:p>
            <a:pPr algn="ctr"/>
            <a:endParaRPr lang="tr-TR" sz="3600" b="1" dirty="0">
              <a:solidFill>
                <a:srgbClr val="04599C"/>
              </a:solidFill>
            </a:endParaRPr>
          </a:p>
          <a:p>
            <a:pPr algn="ctr"/>
            <a:endParaRPr lang="tr-TR" sz="3600" b="1" dirty="0">
              <a:solidFill>
                <a:srgbClr val="04599C"/>
              </a:solidFill>
            </a:endParaRPr>
          </a:p>
          <a:p>
            <a:pPr marL="0" indent="0" algn="ctr">
              <a:buNone/>
            </a:pPr>
            <a:r>
              <a:rPr lang="tr-TR" sz="3600" b="1" dirty="0">
                <a:solidFill>
                  <a:srgbClr val="04599C"/>
                </a:solidFill>
              </a:rPr>
              <a:t>https://dart.dev/codelabs/null-safety</a:t>
            </a:r>
            <a:endParaRPr lang="tr-TR" sz="2000" dirty="0"/>
          </a:p>
        </p:txBody>
      </p:sp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A026FAC1-8D71-4BD9-A89A-227CD165A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04544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>
            <a:extLst>
              <a:ext uri="{FF2B5EF4-FFF2-40B4-BE49-F238E27FC236}">
                <a16:creationId xmlns:a16="http://schemas.microsoft.com/office/drawing/2014/main" id="{236AAF43-2E4B-449B-AB12-E11EC36198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843" y="1845357"/>
            <a:ext cx="11353800" cy="3167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411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Başlık 1">
            <a:extLst>
              <a:ext uri="{FF2B5EF4-FFF2-40B4-BE49-F238E27FC236}">
                <a16:creationId xmlns:a16="http://schemas.microsoft.com/office/drawing/2014/main" id="{0D7EEB21-5BF6-435C-9CCA-06728EC61B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4400" y="365125"/>
            <a:ext cx="10439400" cy="738188"/>
          </a:xfrm>
        </p:spPr>
        <p:txBody>
          <a:bodyPr/>
          <a:lstStyle/>
          <a:p>
            <a:pPr eaLnBrk="1" hangingPunct="1"/>
            <a:r>
              <a:rPr lang="en-US" altLang="tr-TR" b="1">
                <a:solidFill>
                  <a:srgbClr val="04599C"/>
                </a:solidFill>
              </a:rPr>
              <a:t>Ajanda</a:t>
            </a:r>
            <a:endParaRPr lang="tr-TR" altLang="tr-TR">
              <a:solidFill>
                <a:srgbClr val="04599C"/>
              </a:solidFill>
            </a:endParaRPr>
          </a:p>
        </p:txBody>
      </p:sp>
      <p:sp>
        <p:nvSpPr>
          <p:cNvPr id="4099" name="İçerik Yer Tutucusu 2">
            <a:extLst>
              <a:ext uri="{FF2B5EF4-FFF2-40B4-BE49-F238E27FC236}">
                <a16:creationId xmlns:a16="http://schemas.microsoft.com/office/drawing/2014/main" id="{40429765-8C74-4852-887D-ADA88E3E191D}"/>
              </a:ext>
            </a:extLst>
          </p:cNvPr>
          <p:cNvSpPr>
            <a:spLocks noGrp="1" noChangeArrowheads="1"/>
          </p:cNvSpPr>
          <p:nvPr>
            <p:ph sz="quarter" idx="13"/>
          </p:nvPr>
        </p:nvSpPr>
        <p:spPr>
          <a:xfrm>
            <a:off x="914400" y="1268413"/>
            <a:ext cx="10439400" cy="5113337"/>
          </a:xfrm>
        </p:spPr>
        <p:txBody>
          <a:bodyPr/>
          <a:lstStyle/>
          <a:p>
            <a:pPr algn="just"/>
            <a:endParaRPr lang="tr-TR" b="1" dirty="0">
              <a:solidFill>
                <a:srgbClr val="04599C"/>
              </a:solidFill>
            </a:endParaRPr>
          </a:p>
        </p:txBody>
      </p:sp>
      <p:pic>
        <p:nvPicPr>
          <p:cNvPr id="1030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FC4234FE-FC0C-4617-A169-FD428D767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300" y="926035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>
            <a:extLst>
              <a:ext uri="{FF2B5EF4-FFF2-40B4-BE49-F238E27FC236}">
                <a16:creationId xmlns:a16="http://schemas.microsoft.com/office/drawing/2014/main" id="{0F9BB4C8-691A-4111-8EA4-4F20DA8C70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046" y="2314832"/>
            <a:ext cx="7331908" cy="4066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4599C"/>
                </a:solidFill>
              </a:rPr>
              <a:t>Null Safety</a:t>
            </a:r>
            <a:endParaRPr lang="tr-TR" b="1" dirty="0">
              <a:solidFill>
                <a:srgbClr val="04599C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5640185" cy="482294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tr-TR" sz="2000" b="0" i="0" dirty="0" err="1">
                <a:solidFill>
                  <a:srgbClr val="333333"/>
                </a:solidFill>
                <a:effectLst/>
              </a:rPr>
              <a:t>Flutter’da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 </a:t>
            </a:r>
            <a:r>
              <a:rPr lang="tr-TR" sz="2000" b="0" i="0" dirty="0" err="1">
                <a:solidFill>
                  <a:srgbClr val="333333"/>
                </a:solidFill>
                <a:effectLst/>
              </a:rPr>
              <a:t>null-safety’den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 bahsetmek gerekirse </a:t>
            </a:r>
            <a:r>
              <a:rPr lang="tr-TR" sz="2000" b="1" i="0" dirty="0">
                <a:solidFill>
                  <a:srgbClr val="333333"/>
                </a:solidFill>
                <a:effectLst/>
              </a:rPr>
              <a:t>Dart 2.12.0 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sürümünden önce değişkenlere </a:t>
            </a:r>
            <a:r>
              <a:rPr lang="tr-TR" sz="2000" b="1" i="0" dirty="0" err="1">
                <a:solidFill>
                  <a:srgbClr val="333333"/>
                </a:solidFill>
                <a:effectLst/>
              </a:rPr>
              <a:t>null</a:t>
            </a:r>
            <a:r>
              <a:rPr lang="tr-TR" sz="2000" b="1" i="0" dirty="0">
                <a:solidFill>
                  <a:srgbClr val="333333"/>
                </a:solidFill>
                <a:effectLst/>
              </a:rPr>
              <a:t> değeri atayabiliyorduk 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ama </a:t>
            </a:r>
            <a:r>
              <a:rPr lang="tr-TR" sz="2000" b="1" i="0" dirty="0">
                <a:solidFill>
                  <a:srgbClr val="333333"/>
                </a:solidFill>
                <a:effectLst/>
              </a:rPr>
              <a:t>bu değer fonksiyonların içerisinde kullanılırsa karşımıza bir hata çıkıyor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. Dart 2.12.0 sürümüyle beraber herhangi bir değişkene </a:t>
            </a:r>
            <a:r>
              <a:rPr lang="tr-TR" sz="2000" b="0" i="0" dirty="0" err="1">
                <a:solidFill>
                  <a:srgbClr val="333333"/>
                </a:solidFill>
                <a:effectLst/>
              </a:rPr>
              <a:t>null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 bir değer atadığım durumda dart </a:t>
            </a:r>
            <a:r>
              <a:rPr lang="tr-TR" sz="2000" b="0" i="0" dirty="0" err="1">
                <a:solidFill>
                  <a:srgbClr val="333333"/>
                </a:solidFill>
                <a:effectLst/>
              </a:rPr>
              <a:t>analysis’de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 bir hata ile karşılaşacağız.</a:t>
            </a:r>
          </a:p>
          <a:p>
            <a:pPr algn="just"/>
            <a:r>
              <a:rPr lang="tr-TR" sz="2000" b="0" i="0" dirty="0" err="1">
                <a:solidFill>
                  <a:srgbClr val="333333"/>
                </a:solidFill>
                <a:effectLst/>
              </a:rPr>
              <a:t>Dart’a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 bir değerin </a:t>
            </a:r>
            <a:r>
              <a:rPr lang="tr-TR" sz="2000" b="0" i="0" dirty="0" err="1">
                <a:solidFill>
                  <a:srgbClr val="333333"/>
                </a:solidFill>
                <a:effectLst/>
              </a:rPr>
              <a:t>null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 olabileceğini söylemediğimiz sürece, </a:t>
            </a:r>
            <a:r>
              <a:rPr lang="tr-TR" sz="2000" b="1" i="0" dirty="0" err="1">
                <a:solidFill>
                  <a:srgbClr val="333333"/>
                </a:solidFill>
                <a:effectLst/>
              </a:rPr>
              <a:t>nun-nullable</a:t>
            </a:r>
            <a:r>
              <a:rPr lang="tr-TR" sz="2000" b="1" i="0" dirty="0">
                <a:solidFill>
                  <a:srgbClr val="333333"/>
                </a:solidFill>
                <a:effectLst/>
              </a:rPr>
              <a:t> (</a:t>
            </a:r>
            <a:r>
              <a:rPr lang="tr-TR" sz="2000" b="1" i="0" dirty="0" err="1">
                <a:solidFill>
                  <a:srgbClr val="333333"/>
                </a:solidFill>
                <a:effectLst/>
              </a:rPr>
              <a:t>null</a:t>
            </a:r>
            <a:r>
              <a:rPr lang="tr-TR" sz="2000" b="1" i="0" dirty="0">
                <a:solidFill>
                  <a:srgbClr val="333333"/>
                </a:solidFill>
                <a:effectLst/>
              </a:rPr>
              <a:t> olamaz) 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olarak değerlendirilir. Bu bütün değerler için </a:t>
            </a:r>
            <a:r>
              <a:rPr lang="tr-TR" sz="2000" b="1" i="0" dirty="0">
                <a:solidFill>
                  <a:srgbClr val="333333"/>
                </a:solidFill>
                <a:effectLst/>
              </a:rPr>
              <a:t>varsayılandır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. </a:t>
            </a:r>
            <a:r>
              <a:rPr lang="tr-TR" sz="2000" b="0" i="0" dirty="0" err="1">
                <a:solidFill>
                  <a:srgbClr val="333333"/>
                </a:solidFill>
                <a:effectLst/>
              </a:rPr>
              <a:t>Flutter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 ekibi, geliştiricilerin kullandığı </a:t>
            </a:r>
            <a:r>
              <a:rPr lang="tr-TR" sz="2000" b="0" i="0" dirty="0" err="1">
                <a:solidFill>
                  <a:srgbClr val="333333"/>
                </a:solidFill>
                <a:effectLst/>
              </a:rPr>
              <a:t>API’lardan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 en popülerinin </a:t>
            </a:r>
            <a:r>
              <a:rPr lang="tr-TR" sz="2000" b="0" i="0" dirty="0" err="1">
                <a:solidFill>
                  <a:srgbClr val="333333"/>
                </a:solidFill>
                <a:effectLst/>
              </a:rPr>
              <a:t>non-null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 olduğunu fark ettiği için </a:t>
            </a:r>
            <a:r>
              <a:rPr lang="tr-TR" sz="2000" b="1" i="0" dirty="0" err="1">
                <a:solidFill>
                  <a:srgbClr val="333333"/>
                </a:solidFill>
                <a:effectLst/>
              </a:rPr>
              <a:t>non-nullable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 varsayılan tercih edildi.</a:t>
            </a:r>
          </a:p>
          <a:p>
            <a:pPr algn="just"/>
            <a:r>
              <a:rPr lang="tr-TR" sz="2000" b="0" i="0" dirty="0">
                <a:solidFill>
                  <a:srgbClr val="292929"/>
                </a:solidFill>
                <a:effectLst/>
              </a:rPr>
              <a:t>Bir değişkeni kullanabilmek için </a:t>
            </a:r>
            <a:r>
              <a:rPr lang="tr-TR" sz="2000" b="1" i="0" dirty="0">
                <a:solidFill>
                  <a:srgbClr val="292929"/>
                </a:solidFill>
                <a:effectLst/>
              </a:rPr>
              <a:t>değişkenin içeriği boş veya dolu olması gerekiyor</a:t>
            </a:r>
            <a:r>
              <a:rPr lang="tr-TR" sz="2000" b="0" i="0" dirty="0">
                <a:solidFill>
                  <a:srgbClr val="292929"/>
                </a:solidFill>
                <a:effectLst/>
              </a:rPr>
              <a:t>. Bir fonksiyondan geri dönüş beklediğinizde geri dönüşü kullanabilmek için geri dönüş değeri boş veya dolu olması gerekiyor. Kesinlikle </a:t>
            </a:r>
            <a:r>
              <a:rPr lang="tr-TR" sz="2000" b="1" i="0" dirty="0" err="1">
                <a:solidFill>
                  <a:srgbClr val="292929"/>
                </a:solidFill>
                <a:effectLst/>
              </a:rPr>
              <a:t>null</a:t>
            </a:r>
            <a:r>
              <a:rPr lang="tr-TR" sz="2000" b="0" i="0" dirty="0">
                <a:solidFill>
                  <a:srgbClr val="292929"/>
                </a:solidFill>
                <a:effectLst/>
              </a:rPr>
              <a:t> olmaması gerekiyor eğer </a:t>
            </a:r>
            <a:r>
              <a:rPr lang="tr-TR" sz="2000" b="0" i="0" dirty="0" err="1">
                <a:solidFill>
                  <a:srgbClr val="292929"/>
                </a:solidFill>
                <a:effectLst/>
              </a:rPr>
              <a:t>null</a:t>
            </a:r>
            <a:r>
              <a:rPr lang="tr-TR" sz="2000" b="0" i="0" dirty="0">
                <a:solidFill>
                  <a:srgbClr val="292929"/>
                </a:solidFill>
                <a:effectLst/>
              </a:rPr>
              <a:t> bir değer olursa patlar.</a:t>
            </a:r>
            <a:endParaRPr lang="tr-TR" sz="2000" b="0" i="0" dirty="0">
              <a:solidFill>
                <a:srgbClr val="333333"/>
              </a:solidFill>
              <a:effectLst/>
            </a:endParaRPr>
          </a:p>
          <a:p>
            <a:pPr algn="just"/>
            <a:endParaRPr lang="tr-TR" sz="2000" dirty="0"/>
          </a:p>
        </p:txBody>
      </p:sp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A026FAC1-8D71-4BD9-A89A-227CD165A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AF27346-242C-4C46-93E7-1121C0C5A8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770" y="2350152"/>
            <a:ext cx="5475316" cy="2641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8587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4599C"/>
                </a:solidFill>
              </a:rPr>
              <a:t>Null Safety</a:t>
            </a:r>
            <a:endParaRPr lang="tr-TR" b="1" dirty="0">
              <a:solidFill>
                <a:srgbClr val="04599C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758801" cy="482294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tr-TR" sz="2000" b="1" dirty="0" err="1">
                <a:solidFill>
                  <a:srgbClr val="04599C"/>
                </a:solidFill>
              </a:rPr>
              <a:t>String</a:t>
            </a:r>
            <a:r>
              <a:rPr lang="tr-TR" sz="2000" b="1" dirty="0">
                <a:solidFill>
                  <a:srgbClr val="04599C"/>
                </a:solidFill>
              </a:rPr>
              <a:t> </a:t>
            </a:r>
            <a:r>
              <a:rPr lang="tr-TR" sz="2000" b="1" dirty="0" err="1">
                <a:solidFill>
                  <a:srgbClr val="04599C"/>
                </a:solidFill>
              </a:rPr>
              <a:t>nullStringDegisken</a:t>
            </a:r>
            <a:r>
              <a:rPr lang="tr-TR" sz="2000" b="1" dirty="0">
                <a:solidFill>
                  <a:srgbClr val="04599C"/>
                </a:solidFill>
              </a:rPr>
              <a:t>;</a:t>
            </a:r>
          </a:p>
          <a:p>
            <a:pPr algn="just"/>
            <a:r>
              <a:rPr lang="tr-TR" sz="2000" dirty="0" err="1"/>
              <a:t>String</a:t>
            </a:r>
            <a:r>
              <a:rPr lang="tr-TR" sz="2000" dirty="0"/>
              <a:t> türündeki değişkenin değeri yoktur bunlar bellekte tutulmaz çünkü </a:t>
            </a:r>
            <a:r>
              <a:rPr lang="tr-TR" sz="2000" dirty="0" err="1"/>
              <a:t>initialize</a:t>
            </a:r>
            <a:r>
              <a:rPr lang="tr-TR" sz="2000" dirty="0"/>
              <a:t> edilmemiştir. Siz bunları gidip “</a:t>
            </a:r>
            <a:r>
              <a:rPr lang="tr-TR" sz="2000" dirty="0" err="1"/>
              <a:t>nullStringList.length</a:t>
            </a:r>
            <a:r>
              <a:rPr lang="tr-TR" sz="2000" dirty="0"/>
              <a:t>();” dediğinizde </a:t>
            </a:r>
            <a:r>
              <a:rPr lang="tr-TR" sz="2000" dirty="0" err="1"/>
              <a:t>initialize</a:t>
            </a:r>
            <a:r>
              <a:rPr lang="tr-TR" sz="2000" dirty="0"/>
              <a:t> olmamış bir değişkenden veri almaya çalışıyorsunuz, bu durumda </a:t>
            </a:r>
            <a:r>
              <a:rPr lang="tr-TR" sz="2000" dirty="0" err="1"/>
              <a:t>null</a:t>
            </a:r>
            <a:r>
              <a:rPr lang="tr-TR" sz="2000" dirty="0"/>
              <a:t> hatası alırsınız.</a:t>
            </a:r>
          </a:p>
          <a:p>
            <a:pPr algn="just"/>
            <a:r>
              <a:rPr lang="tr-TR" sz="2000" dirty="0"/>
              <a:t>Peki bunların «</a:t>
            </a:r>
            <a:r>
              <a:rPr lang="tr-TR" sz="2000" b="1" dirty="0"/>
              <a:t>ilk başta </a:t>
            </a:r>
            <a:r>
              <a:rPr lang="tr-TR" sz="2000" b="1" dirty="0" err="1"/>
              <a:t>null</a:t>
            </a:r>
            <a:r>
              <a:rPr lang="tr-TR" sz="2000" b="1" dirty="0"/>
              <a:t> olmasını fakat servisten kesin veri geldiğinde bunları dolu olacağını bildiğim için böyle başlatmak istiyorum» </a:t>
            </a:r>
            <a:r>
              <a:rPr lang="tr-TR" sz="2000" dirty="0"/>
              <a:t>derseniz ne yapmamız gerekiyor?</a:t>
            </a:r>
          </a:p>
          <a:p>
            <a:pPr algn="just"/>
            <a:r>
              <a:rPr lang="tr-TR" sz="2000" b="1" dirty="0" err="1">
                <a:solidFill>
                  <a:srgbClr val="04599C"/>
                </a:solidFill>
              </a:rPr>
              <a:t>String</a:t>
            </a:r>
            <a:r>
              <a:rPr lang="tr-TR" sz="2000" b="1" dirty="0">
                <a:solidFill>
                  <a:srgbClr val="04599C"/>
                </a:solidFill>
              </a:rPr>
              <a:t>? </a:t>
            </a:r>
            <a:r>
              <a:rPr lang="tr-TR" sz="2000" b="1" dirty="0" err="1">
                <a:solidFill>
                  <a:srgbClr val="04599C"/>
                </a:solidFill>
              </a:rPr>
              <a:t>nullBaslangicDegisken</a:t>
            </a:r>
            <a:r>
              <a:rPr lang="tr-TR" sz="2000" b="1" dirty="0">
                <a:solidFill>
                  <a:srgbClr val="04599C"/>
                </a:solidFill>
              </a:rPr>
              <a:t>= </a:t>
            </a:r>
            <a:r>
              <a:rPr lang="tr-TR" sz="2000" b="1" dirty="0" err="1">
                <a:solidFill>
                  <a:srgbClr val="04599C"/>
                </a:solidFill>
              </a:rPr>
              <a:t>null</a:t>
            </a:r>
            <a:r>
              <a:rPr lang="tr-TR" sz="2000" b="1" dirty="0">
                <a:solidFill>
                  <a:srgbClr val="04599C"/>
                </a:solidFill>
              </a:rPr>
              <a:t>;</a:t>
            </a:r>
          </a:p>
          <a:p>
            <a:pPr algn="just"/>
            <a:r>
              <a:rPr lang="tr-TR" sz="2000" dirty="0"/>
              <a:t>Bu şekilde başlarına soru işareti eklenir ve </a:t>
            </a:r>
            <a:r>
              <a:rPr lang="tr-TR" sz="2000" dirty="0" err="1"/>
              <a:t>compiler’e</a:t>
            </a:r>
            <a:r>
              <a:rPr lang="tr-TR" sz="2000" dirty="0"/>
              <a:t> </a:t>
            </a:r>
            <a:r>
              <a:rPr lang="tr-TR" sz="2000" b="1" dirty="0"/>
              <a:t>«artık bunlar </a:t>
            </a:r>
            <a:r>
              <a:rPr lang="tr-TR" sz="2000" b="1" dirty="0" err="1"/>
              <a:t>null</a:t>
            </a:r>
            <a:r>
              <a:rPr lang="tr-TR" sz="2000" b="1" dirty="0"/>
              <a:t> olabilir ben izin veriyorum ve sorumluluğu alıyorum»</a:t>
            </a:r>
            <a:r>
              <a:rPr lang="tr-TR" sz="2000" dirty="0"/>
              <a:t> diyorsunuz. Bu şekilde ilk başta </a:t>
            </a:r>
            <a:r>
              <a:rPr lang="tr-TR" sz="2000" dirty="0" err="1"/>
              <a:t>null</a:t>
            </a:r>
            <a:r>
              <a:rPr lang="tr-TR" sz="2000" dirty="0"/>
              <a:t> tanımlanmasını yapabilirsiniz.</a:t>
            </a:r>
          </a:p>
          <a:p>
            <a:pPr algn="just"/>
            <a:r>
              <a:rPr lang="tr-TR" sz="2000" dirty="0"/>
              <a:t>Eğer değişkeni tanımladığınız alanda global bir şekilde </a:t>
            </a:r>
            <a:r>
              <a:rPr lang="tr-TR" sz="2000" dirty="0" err="1"/>
              <a:t>initialize</a:t>
            </a:r>
            <a:r>
              <a:rPr lang="tr-TR" sz="2000" dirty="0"/>
              <a:t> etmek yani içini doldurmak istemezseniz bunun için de bir yol var. ‘</a:t>
            </a:r>
            <a:r>
              <a:rPr lang="tr-TR" sz="2000" b="1" dirty="0" err="1"/>
              <a:t>late</a:t>
            </a:r>
            <a:r>
              <a:rPr lang="tr-TR" sz="2000" dirty="0"/>
              <a:t>’ bu anahtar sözcük ile başlangıçta </a:t>
            </a:r>
            <a:r>
              <a:rPr lang="tr-TR" sz="2000" dirty="0" err="1"/>
              <a:t>iniailize</a:t>
            </a:r>
            <a:r>
              <a:rPr lang="tr-TR" sz="2000" dirty="0"/>
              <a:t> etmemenize olanak sağlanmış olacak.</a:t>
            </a:r>
          </a:p>
          <a:p>
            <a:pPr algn="just"/>
            <a:r>
              <a:rPr lang="tr-TR" sz="2000" b="1" dirty="0" err="1">
                <a:solidFill>
                  <a:srgbClr val="04599C"/>
                </a:solidFill>
              </a:rPr>
              <a:t>late</a:t>
            </a:r>
            <a:r>
              <a:rPr lang="tr-TR" sz="2000" b="1" dirty="0">
                <a:solidFill>
                  <a:srgbClr val="04599C"/>
                </a:solidFill>
              </a:rPr>
              <a:t> </a:t>
            </a:r>
            <a:r>
              <a:rPr lang="tr-TR" sz="2000" b="1" dirty="0" err="1">
                <a:solidFill>
                  <a:srgbClr val="04599C"/>
                </a:solidFill>
              </a:rPr>
              <a:t>String</a:t>
            </a:r>
            <a:r>
              <a:rPr lang="tr-TR" sz="2000" b="1" dirty="0">
                <a:solidFill>
                  <a:srgbClr val="04599C"/>
                </a:solidFill>
              </a:rPr>
              <a:t> </a:t>
            </a:r>
            <a:r>
              <a:rPr lang="tr-TR" sz="2000" b="1" dirty="0" err="1">
                <a:solidFill>
                  <a:srgbClr val="04599C"/>
                </a:solidFill>
              </a:rPr>
              <a:t>initializeErtelenmisDegisken</a:t>
            </a:r>
            <a:r>
              <a:rPr lang="tr-TR" sz="2000" b="1" dirty="0">
                <a:solidFill>
                  <a:srgbClr val="04599C"/>
                </a:solidFill>
              </a:rPr>
              <a:t>;</a:t>
            </a:r>
          </a:p>
          <a:p>
            <a:pPr algn="just"/>
            <a:r>
              <a:rPr lang="tr-TR" sz="2000" dirty="0"/>
              <a:t>‘</a:t>
            </a:r>
            <a:r>
              <a:rPr lang="tr-TR" sz="2000" dirty="0" err="1"/>
              <a:t>late</a:t>
            </a:r>
            <a:r>
              <a:rPr lang="tr-TR" sz="2000" dirty="0"/>
              <a:t>’ anahtarı ile artık ‘</a:t>
            </a:r>
            <a:r>
              <a:rPr lang="tr-TR" sz="2000" dirty="0" err="1"/>
              <a:t>initializeErtelenmisDegisken</a:t>
            </a:r>
            <a:r>
              <a:rPr lang="tr-TR" sz="2000" dirty="0"/>
              <a:t>’ adlı değişkeni </a:t>
            </a:r>
            <a:r>
              <a:rPr lang="tr-TR" sz="2000" b="1" dirty="0"/>
              <a:t>daha sonra </a:t>
            </a:r>
            <a:r>
              <a:rPr lang="tr-TR" sz="2000" b="1" dirty="0" err="1"/>
              <a:t>initialize</a:t>
            </a:r>
            <a:r>
              <a:rPr lang="tr-TR" sz="2000" b="1" dirty="0"/>
              <a:t> etmenize izin verilecek</a:t>
            </a:r>
            <a:r>
              <a:rPr lang="tr-TR" sz="2000" dirty="0"/>
              <a:t>. Yukarıda </a:t>
            </a:r>
            <a:r>
              <a:rPr lang="tr-TR" sz="2000" dirty="0" err="1"/>
              <a:t>null</a:t>
            </a:r>
            <a:r>
              <a:rPr lang="tr-TR" sz="2000" dirty="0"/>
              <a:t> olabilir dediğimiz(‘</a:t>
            </a:r>
            <a:r>
              <a:rPr lang="tr-TR" sz="2000" dirty="0" err="1"/>
              <a:t>nullBaslangicDegisken</a:t>
            </a:r>
            <a:r>
              <a:rPr lang="tr-TR" sz="2000" dirty="0"/>
              <a:t>’) ve </a:t>
            </a:r>
            <a:r>
              <a:rPr lang="tr-TR" sz="2000" dirty="0" err="1"/>
              <a:t>String</a:t>
            </a:r>
            <a:r>
              <a:rPr lang="tr-TR" sz="2000" dirty="0"/>
              <a:t>? ile ifade ettiğimiz değişkeni artık kullanırken işlememiz gerekecek yani geliştirme ortamı önlemini almanız için sizi zorlayacak.</a:t>
            </a:r>
          </a:p>
        </p:txBody>
      </p:sp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A026FAC1-8D71-4BD9-A89A-227CD165A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79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4599C"/>
                </a:solidFill>
              </a:rPr>
              <a:t>Null Safety</a:t>
            </a:r>
            <a:endParaRPr lang="tr-TR" b="1" dirty="0">
              <a:solidFill>
                <a:srgbClr val="04599C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758801" cy="4822948"/>
          </a:xfrm>
        </p:spPr>
        <p:txBody>
          <a:bodyPr>
            <a:normAutofit/>
          </a:bodyPr>
          <a:lstStyle/>
          <a:p>
            <a:pPr algn="just"/>
            <a:r>
              <a:rPr lang="tr-TR" sz="2000" b="1" dirty="0" err="1"/>
              <a:t>int</a:t>
            </a:r>
            <a:r>
              <a:rPr lang="tr-TR" sz="2000" b="1" dirty="0"/>
              <a:t> </a:t>
            </a:r>
            <a:r>
              <a:rPr lang="tr-TR" sz="2000" b="1" dirty="0" err="1"/>
              <a:t>value</a:t>
            </a:r>
            <a:r>
              <a:rPr lang="tr-TR" sz="2000" b="1" dirty="0"/>
              <a:t> = </a:t>
            </a:r>
            <a:r>
              <a:rPr lang="tr-TR" sz="2000" b="1" dirty="0" err="1"/>
              <a:t>nullBaslangicDegisken</a:t>
            </a:r>
            <a:r>
              <a:rPr lang="tr-TR" sz="2000" b="1" dirty="0"/>
              <a:t> ?? 0; </a:t>
            </a:r>
          </a:p>
          <a:p>
            <a:pPr lvl="1" algn="just"/>
            <a:r>
              <a:rPr lang="tr-TR" sz="1600" b="1" dirty="0">
                <a:solidFill>
                  <a:srgbClr val="04599C"/>
                </a:solidFill>
              </a:rPr>
              <a:t>// Buradaki ?? ile sol tarafındaki değer eğer </a:t>
            </a:r>
            <a:r>
              <a:rPr lang="tr-TR" sz="1600" b="1" dirty="0" err="1">
                <a:solidFill>
                  <a:srgbClr val="04599C"/>
                </a:solidFill>
              </a:rPr>
              <a:t>null</a:t>
            </a:r>
            <a:r>
              <a:rPr lang="tr-TR" sz="1600" b="1" dirty="0">
                <a:solidFill>
                  <a:srgbClr val="04599C"/>
                </a:solidFill>
              </a:rPr>
              <a:t> ise sağ tarafımdaki değeri kullanabilirsin diyerek </a:t>
            </a:r>
            <a:r>
              <a:rPr lang="tr-TR" sz="1600" b="1" dirty="0" err="1">
                <a:solidFill>
                  <a:srgbClr val="04599C"/>
                </a:solidFill>
              </a:rPr>
              <a:t>null</a:t>
            </a:r>
            <a:r>
              <a:rPr lang="tr-TR" sz="1600" b="1" dirty="0">
                <a:solidFill>
                  <a:srgbClr val="04599C"/>
                </a:solidFill>
              </a:rPr>
              <a:t> gelme durumunu işlemiş olduk</a:t>
            </a:r>
          </a:p>
          <a:p>
            <a:pPr algn="just"/>
            <a:endParaRPr lang="tr-TR" sz="2000" dirty="0"/>
          </a:p>
          <a:p>
            <a:pPr algn="just"/>
            <a:r>
              <a:rPr lang="tr-TR" sz="2000" b="1" dirty="0" err="1"/>
              <a:t>int</a:t>
            </a:r>
            <a:r>
              <a:rPr lang="tr-TR" sz="2000" b="1" dirty="0"/>
              <a:t> </a:t>
            </a:r>
            <a:r>
              <a:rPr lang="tr-TR" sz="2000" b="1" dirty="0" err="1"/>
              <a:t>nullGelebilirStringUzunlugu</a:t>
            </a:r>
            <a:r>
              <a:rPr lang="tr-TR" sz="2000" b="1" dirty="0"/>
              <a:t> = </a:t>
            </a:r>
            <a:r>
              <a:rPr lang="tr-TR" sz="2000" b="1" dirty="0" err="1"/>
              <a:t>getStringLength</a:t>
            </a:r>
            <a:r>
              <a:rPr lang="tr-TR" sz="2000" b="1" dirty="0"/>
              <a:t>(</a:t>
            </a:r>
            <a:r>
              <a:rPr lang="tr-TR" sz="2000" b="1" dirty="0" err="1"/>
              <a:t>nullBaslangicDegisken</a:t>
            </a:r>
            <a:r>
              <a:rPr lang="tr-TR" sz="2000" b="1" dirty="0"/>
              <a:t>);</a:t>
            </a:r>
          </a:p>
          <a:p>
            <a:pPr algn="just"/>
            <a:r>
              <a:rPr lang="tr-TR" sz="2000" b="1" dirty="0" err="1"/>
              <a:t>int</a:t>
            </a:r>
            <a:r>
              <a:rPr lang="tr-TR" sz="2000" b="1" dirty="0"/>
              <a:t> </a:t>
            </a:r>
            <a:r>
              <a:rPr lang="tr-TR" sz="2000" b="1" dirty="0" err="1"/>
              <a:t>getStringLength</a:t>
            </a:r>
            <a:r>
              <a:rPr lang="tr-TR" sz="2000" b="1" dirty="0"/>
              <a:t>(</a:t>
            </a:r>
            <a:r>
              <a:rPr lang="tr-TR" sz="2000" b="1" dirty="0" err="1"/>
              <a:t>String</a:t>
            </a:r>
            <a:r>
              <a:rPr lang="tr-TR" sz="2000" b="1" dirty="0"/>
              <a:t>? </a:t>
            </a:r>
            <a:r>
              <a:rPr lang="tr-TR" sz="2000" b="1" dirty="0" err="1"/>
              <a:t>nullGelebilirString</a:t>
            </a:r>
            <a:r>
              <a:rPr lang="tr-TR" sz="2000" b="1" dirty="0"/>
              <a:t>) {</a:t>
            </a:r>
          </a:p>
          <a:p>
            <a:pPr algn="just"/>
            <a:r>
              <a:rPr lang="tr-TR" sz="2000" b="1" dirty="0"/>
              <a:t>  </a:t>
            </a:r>
            <a:r>
              <a:rPr lang="tr-TR" sz="2000" b="1" dirty="0" err="1"/>
              <a:t>if</a:t>
            </a:r>
            <a:r>
              <a:rPr lang="tr-TR" sz="2000" b="1" dirty="0"/>
              <a:t> (</a:t>
            </a:r>
            <a:r>
              <a:rPr lang="tr-TR" sz="2000" b="1" dirty="0" err="1"/>
              <a:t>nullGelebilirString</a:t>
            </a:r>
            <a:r>
              <a:rPr lang="tr-TR" sz="2000" b="1" dirty="0"/>
              <a:t> == </a:t>
            </a:r>
            <a:r>
              <a:rPr lang="tr-TR" sz="2000" b="1" dirty="0" err="1"/>
              <a:t>null</a:t>
            </a:r>
            <a:r>
              <a:rPr lang="tr-TR" sz="2000" b="1" dirty="0"/>
              <a:t>) </a:t>
            </a:r>
            <a:r>
              <a:rPr lang="tr-TR" sz="2000" b="1" dirty="0" err="1"/>
              <a:t>return</a:t>
            </a:r>
            <a:r>
              <a:rPr lang="tr-TR" sz="2000" b="1" dirty="0"/>
              <a:t> 0; </a:t>
            </a:r>
          </a:p>
          <a:p>
            <a:pPr lvl="1" algn="just"/>
            <a:r>
              <a:rPr lang="tr-TR" sz="1600" b="1" dirty="0">
                <a:solidFill>
                  <a:srgbClr val="04599C"/>
                </a:solidFill>
              </a:rPr>
              <a:t>// Burada </a:t>
            </a:r>
            <a:r>
              <a:rPr lang="tr-TR" sz="1600" b="1" dirty="0" err="1">
                <a:solidFill>
                  <a:srgbClr val="04599C"/>
                </a:solidFill>
              </a:rPr>
              <a:t>null</a:t>
            </a:r>
            <a:r>
              <a:rPr lang="tr-TR" sz="1600" b="1" dirty="0">
                <a:solidFill>
                  <a:srgbClr val="04599C"/>
                </a:solidFill>
              </a:rPr>
              <a:t> gelirse 0 olarak geri dönmelisin diyerek </a:t>
            </a:r>
            <a:r>
              <a:rPr lang="tr-TR" sz="1600" b="1" dirty="0" err="1">
                <a:solidFill>
                  <a:srgbClr val="04599C"/>
                </a:solidFill>
              </a:rPr>
              <a:t>null</a:t>
            </a:r>
            <a:r>
              <a:rPr lang="tr-TR" sz="1600" b="1" dirty="0">
                <a:solidFill>
                  <a:srgbClr val="04599C"/>
                </a:solidFill>
              </a:rPr>
              <a:t> gelebilecek değeri işlemiş olduk.</a:t>
            </a:r>
          </a:p>
          <a:p>
            <a:pPr algn="just"/>
            <a:r>
              <a:rPr lang="tr-TR" sz="2000" b="1" dirty="0"/>
              <a:t>  </a:t>
            </a:r>
            <a:r>
              <a:rPr lang="tr-TR" sz="2000" b="1" dirty="0" err="1"/>
              <a:t>return</a:t>
            </a:r>
            <a:r>
              <a:rPr lang="tr-TR" sz="2000" b="1" dirty="0"/>
              <a:t> </a:t>
            </a:r>
            <a:r>
              <a:rPr lang="tr-TR" sz="2000" b="1" dirty="0" err="1"/>
              <a:t>nullGelebilirString.Length</a:t>
            </a:r>
            <a:r>
              <a:rPr lang="tr-TR" sz="2000" b="1" dirty="0"/>
              <a:t>;</a:t>
            </a:r>
          </a:p>
          <a:p>
            <a:pPr algn="just"/>
            <a:r>
              <a:rPr lang="tr-TR" sz="2000" b="1" dirty="0"/>
              <a:t>}</a:t>
            </a:r>
          </a:p>
          <a:p>
            <a:pPr algn="just"/>
            <a:endParaRPr lang="tr-TR" sz="2000" dirty="0"/>
          </a:p>
        </p:txBody>
      </p:sp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A026FAC1-8D71-4BD9-A89A-227CD165A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063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>
                <a:solidFill>
                  <a:srgbClr val="04599C"/>
                </a:solidFill>
              </a:rPr>
              <a:t>? Operatör Kullanımı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758801" cy="4822948"/>
          </a:xfrm>
        </p:spPr>
        <p:txBody>
          <a:bodyPr>
            <a:normAutofit/>
          </a:bodyPr>
          <a:lstStyle/>
          <a:p>
            <a:pPr algn="just"/>
            <a:r>
              <a:rPr lang="tr-TR" sz="2000" b="0" i="0" dirty="0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Değişken türümüzün sonuna bir soru işareti (</a:t>
            </a:r>
            <a:r>
              <a:rPr lang="tr-TR" sz="2000" b="0" i="0" dirty="0" err="1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Null</a:t>
            </a:r>
            <a:r>
              <a:rPr lang="tr-TR" sz="2000" b="0" i="0" dirty="0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 </a:t>
            </a:r>
            <a:r>
              <a:rPr lang="tr-TR" sz="2000" b="0" i="0" dirty="0" err="1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Aware</a:t>
            </a:r>
            <a:r>
              <a:rPr lang="tr-TR" sz="2000" b="0" i="0" dirty="0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 </a:t>
            </a:r>
            <a:r>
              <a:rPr lang="tr-TR" sz="2000" b="0" i="0" dirty="0" err="1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Operator</a:t>
            </a:r>
            <a:r>
              <a:rPr lang="tr-TR" sz="2000" b="0" i="0" dirty="0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) eklemek </a:t>
            </a:r>
            <a:r>
              <a:rPr lang="tr-TR" sz="2000" b="0" i="0" dirty="0" err="1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Dart’a</a:t>
            </a:r>
            <a:r>
              <a:rPr lang="tr-TR" sz="2000" b="0" i="0" dirty="0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 </a:t>
            </a:r>
            <a:r>
              <a:rPr lang="tr-TR" sz="2000" b="0" i="0" dirty="0" err="1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null</a:t>
            </a:r>
            <a:r>
              <a:rPr lang="tr-TR" sz="2000" b="0" i="0" dirty="0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 değer kullanımına izin verdiğimizi söyler. O zaman bu hem kendi değişken türünde bir değer hem de </a:t>
            </a:r>
            <a:r>
              <a:rPr lang="tr-TR" sz="2000" b="0" i="0" dirty="0" err="1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null</a:t>
            </a:r>
            <a:r>
              <a:rPr lang="tr-TR" sz="2000" b="0" i="0" dirty="0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 değer alabilir. Bu değişkeni </a:t>
            </a:r>
            <a:r>
              <a:rPr lang="tr-TR" sz="2000" b="0" i="0" dirty="0" err="1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nullable</a:t>
            </a:r>
            <a:r>
              <a:rPr lang="tr-TR" sz="2000" b="0" i="0" dirty="0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 olarak belirlediğimiz zaman, bu değişkenden etkilenen kodları buna göre uyarlamazsanız yine hata alırsınız. </a:t>
            </a:r>
            <a:endParaRPr lang="tr-TR" sz="3200" dirty="0"/>
          </a:p>
        </p:txBody>
      </p:sp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A026FAC1-8D71-4BD9-A89A-227CD165A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394A6D8-3659-4C59-8E4C-EA8819C172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0727" y="2983138"/>
            <a:ext cx="4625033" cy="681133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193894C6-07B1-41D0-B766-359C39C8A9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893" y="3866985"/>
            <a:ext cx="7597833" cy="271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391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endParaRPr lang="tr-TR" b="1" dirty="0">
              <a:solidFill>
                <a:srgbClr val="04599C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758801" cy="4822948"/>
          </a:xfrm>
        </p:spPr>
        <p:txBody>
          <a:bodyPr>
            <a:normAutofit/>
          </a:bodyPr>
          <a:lstStyle/>
          <a:p>
            <a:pPr algn="just"/>
            <a:endParaRPr lang="tr-TR" sz="2000" dirty="0"/>
          </a:p>
        </p:txBody>
      </p:sp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A026FAC1-8D71-4BD9-A89A-227CD165A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448F6453-E7D0-4A8E-97C3-AFEE74EB7A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9691"/>
            <a:ext cx="12192000" cy="237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4AD191FA-660D-481C-B328-B2871C9005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810" y="2493818"/>
            <a:ext cx="8740380" cy="4226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8548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 err="1">
                <a:solidFill>
                  <a:srgbClr val="04599C"/>
                </a:solidFill>
              </a:rPr>
              <a:t>Late</a:t>
            </a:r>
            <a:r>
              <a:rPr lang="tr-TR" b="1" dirty="0">
                <a:solidFill>
                  <a:srgbClr val="04599C"/>
                </a:solidFill>
              </a:rPr>
              <a:t> Kullanımı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758801" cy="4822948"/>
          </a:xfrm>
        </p:spPr>
        <p:txBody>
          <a:bodyPr>
            <a:normAutofit/>
          </a:bodyPr>
          <a:lstStyle/>
          <a:p>
            <a:pPr algn="just"/>
            <a:r>
              <a:rPr lang="tr-TR" sz="2000" b="0" i="0" dirty="0">
                <a:solidFill>
                  <a:srgbClr val="333333"/>
                </a:solidFill>
                <a:effectLst/>
              </a:rPr>
              <a:t>Değişkenimizin önüne “</a:t>
            </a:r>
            <a:r>
              <a:rPr lang="tr-TR" sz="2000" b="0" i="0" dirty="0" err="1">
                <a:solidFill>
                  <a:srgbClr val="333333"/>
                </a:solidFill>
                <a:effectLst/>
              </a:rPr>
              <a:t>Late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” koymamız ile </a:t>
            </a:r>
            <a:r>
              <a:rPr lang="tr-TR" sz="2000" b="0" i="0" dirty="0" err="1">
                <a:solidFill>
                  <a:srgbClr val="333333"/>
                </a:solidFill>
                <a:effectLst/>
              </a:rPr>
              <a:t>Dart’a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, bu değişkene değer atamadığımızı fakat ilk fırsatta değer atayacağımızı ve </a:t>
            </a:r>
            <a:r>
              <a:rPr lang="tr-TR" sz="2000" b="1" i="0" dirty="0" err="1">
                <a:solidFill>
                  <a:srgbClr val="333333"/>
                </a:solidFill>
                <a:effectLst/>
              </a:rPr>
              <a:t>null</a:t>
            </a:r>
            <a:r>
              <a:rPr lang="tr-TR" sz="2000" b="1" i="0" dirty="0">
                <a:solidFill>
                  <a:srgbClr val="333333"/>
                </a:solidFill>
                <a:effectLst/>
              </a:rPr>
              <a:t> yapmamasını 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belirtiyoruz. Bu sayede kodumuz, </a:t>
            </a:r>
            <a:r>
              <a:rPr lang="tr-TR" sz="2000" b="0" i="0" dirty="0" err="1">
                <a:solidFill>
                  <a:srgbClr val="333333"/>
                </a:solidFill>
                <a:effectLst/>
              </a:rPr>
              <a:t>null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 gözüken değerin belirlendiği satıra kadar sorunsuzca çalışmaya devam edecektir.</a:t>
            </a:r>
          </a:p>
          <a:p>
            <a:pPr algn="just"/>
            <a:endParaRPr lang="tr-TR" sz="2000" b="0" i="0" dirty="0">
              <a:solidFill>
                <a:srgbClr val="333333"/>
              </a:solidFill>
              <a:effectLst/>
            </a:endParaRPr>
          </a:p>
          <a:p>
            <a:pPr algn="just"/>
            <a:endParaRPr lang="tr-TR" sz="2000" b="0" i="0" dirty="0">
              <a:solidFill>
                <a:srgbClr val="333333"/>
              </a:solidFill>
              <a:effectLst/>
            </a:endParaRPr>
          </a:p>
          <a:p>
            <a:pPr algn="just"/>
            <a:endParaRPr lang="tr-TR" sz="2000" dirty="0">
              <a:solidFill>
                <a:srgbClr val="333333"/>
              </a:solidFill>
            </a:endParaRPr>
          </a:p>
          <a:p>
            <a:pPr algn="just"/>
            <a:r>
              <a:rPr lang="tr-TR" sz="2000" b="0" i="0" dirty="0">
                <a:solidFill>
                  <a:srgbClr val="333333"/>
                </a:solidFill>
                <a:effectLst/>
              </a:rPr>
              <a:t>Burada “</a:t>
            </a:r>
            <a:r>
              <a:rPr lang="tr-TR" sz="2000" b="0" i="0" dirty="0" err="1">
                <a:solidFill>
                  <a:srgbClr val="333333"/>
                </a:solidFill>
                <a:effectLst/>
              </a:rPr>
              <a:t>late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” yerine “?” kullanmak da işe yarayabilir. Ancak “</a:t>
            </a:r>
            <a:r>
              <a:rPr lang="tr-TR" sz="2000" b="0" i="0" dirty="0" err="1">
                <a:solidFill>
                  <a:srgbClr val="333333"/>
                </a:solidFill>
                <a:effectLst/>
              </a:rPr>
              <a:t>late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” kullanmaktaki amacımız, </a:t>
            </a:r>
            <a:r>
              <a:rPr lang="tr-TR" sz="2000" b="1" i="0" dirty="0">
                <a:solidFill>
                  <a:srgbClr val="333333"/>
                </a:solidFill>
                <a:effectLst/>
              </a:rPr>
              <a:t>kodun değer alana kadar sorunsuzca çalışmasını sağlarken </a:t>
            </a:r>
            <a:r>
              <a:rPr lang="tr-TR" sz="2000" b="1" i="0" dirty="0" err="1">
                <a:solidFill>
                  <a:srgbClr val="333333"/>
                </a:solidFill>
                <a:effectLst/>
              </a:rPr>
              <a:t>null</a:t>
            </a:r>
            <a:r>
              <a:rPr lang="tr-TR" sz="2000" b="1" i="0" dirty="0">
                <a:solidFill>
                  <a:srgbClr val="333333"/>
                </a:solidFill>
                <a:effectLst/>
              </a:rPr>
              <a:t> olmayacağından emin olmak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.</a:t>
            </a:r>
          </a:p>
          <a:p>
            <a:pPr algn="just"/>
            <a:r>
              <a:rPr lang="tr-TR" sz="2000" b="0" i="0" dirty="0">
                <a:solidFill>
                  <a:srgbClr val="333333"/>
                </a:solidFill>
                <a:effectLst/>
              </a:rPr>
              <a:t>Ayrıca “</a:t>
            </a:r>
            <a:r>
              <a:rPr lang="tr-TR" sz="2000" b="0" i="0" dirty="0" err="1">
                <a:solidFill>
                  <a:srgbClr val="333333"/>
                </a:solidFill>
                <a:effectLst/>
              </a:rPr>
              <a:t>late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” başka güçlere de sahip, örneğin </a:t>
            </a:r>
            <a:r>
              <a:rPr lang="tr-TR" sz="2000" b="0" i="0" dirty="0" err="1">
                <a:solidFill>
                  <a:srgbClr val="333333"/>
                </a:solidFill>
                <a:effectLst/>
              </a:rPr>
              <a:t>initializer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 bulunduran bir alanda “</a:t>
            </a:r>
            <a:r>
              <a:rPr lang="tr-TR" sz="2000" b="0" i="0" dirty="0" err="1">
                <a:solidFill>
                  <a:srgbClr val="333333"/>
                </a:solidFill>
                <a:effectLst/>
              </a:rPr>
              <a:t>late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” kullanarak bu alanı tembel hale getirebilir tam olarak bir üst düzey değişken veya statik alanda bir </a:t>
            </a:r>
            <a:r>
              <a:rPr lang="tr-TR" sz="2000" b="0" i="0" dirty="0" err="1">
                <a:solidFill>
                  <a:srgbClr val="333333"/>
                </a:solidFill>
                <a:effectLst/>
              </a:rPr>
              <a:t>initializer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 gibi çalıştırabilirsiniz. Bu, bir alanın çalıştırılmasının maliyetli ya da gereksiz olduğu anlarda oldukça kullanışlı olabilir.</a:t>
            </a:r>
          </a:p>
          <a:p>
            <a:pPr algn="just"/>
            <a:r>
              <a:rPr lang="tr-TR" sz="2000" b="0" i="0" dirty="0">
                <a:solidFill>
                  <a:srgbClr val="333333"/>
                </a:solidFill>
                <a:effectLst/>
              </a:rPr>
              <a:t>Bir başka kullanım ise “</a:t>
            </a:r>
            <a:r>
              <a:rPr lang="tr-TR" sz="2000" b="1" i="0" dirty="0" err="1">
                <a:solidFill>
                  <a:srgbClr val="333333"/>
                </a:solidFill>
                <a:effectLst/>
              </a:rPr>
              <a:t>late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” ve “</a:t>
            </a:r>
            <a:r>
              <a:rPr lang="tr-TR" sz="2000" b="1" i="0" dirty="0">
                <a:solidFill>
                  <a:srgbClr val="333333"/>
                </a:solidFill>
                <a:effectLst/>
              </a:rPr>
              <a:t>final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” kombinasyonu. Bu şekilde normal bir “final” gibi anında çalıştırılması (</a:t>
            </a:r>
            <a:r>
              <a:rPr lang="tr-TR" sz="2000" b="0" i="0" dirty="0" err="1">
                <a:solidFill>
                  <a:srgbClr val="333333"/>
                </a:solidFill>
                <a:effectLst/>
              </a:rPr>
              <a:t>initialize</a:t>
            </a:r>
            <a:r>
              <a:rPr lang="tr-TR" sz="2000" b="0" i="0" dirty="0">
                <a:solidFill>
                  <a:srgbClr val="333333"/>
                </a:solidFill>
                <a:effectLst/>
              </a:rPr>
              <a:t>) yerine daha sonraya atayabiliyorsunuz.</a:t>
            </a:r>
          </a:p>
          <a:p>
            <a:pPr algn="just"/>
            <a:endParaRPr lang="tr-TR" sz="3200" dirty="0"/>
          </a:p>
        </p:txBody>
      </p:sp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A026FAC1-8D71-4BD9-A89A-227CD165A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AE97A8FC-6229-4535-95F9-B66FA3B42B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8141" y="2625348"/>
            <a:ext cx="5415718" cy="64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806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>
                <a:solidFill>
                  <a:srgbClr val="04599C"/>
                </a:solidFill>
              </a:rPr>
              <a:t>! Operatör Kullanımı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758801" cy="4822948"/>
          </a:xfrm>
        </p:spPr>
        <p:txBody>
          <a:bodyPr>
            <a:normAutofit/>
          </a:bodyPr>
          <a:lstStyle/>
          <a:p>
            <a:pPr algn="just"/>
            <a:r>
              <a:rPr lang="tr-TR" sz="2000" b="0" i="0" dirty="0" err="1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Null</a:t>
            </a:r>
            <a:r>
              <a:rPr lang="tr-TR" sz="2000" b="0" i="0" dirty="0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 </a:t>
            </a:r>
            <a:r>
              <a:rPr lang="tr-TR" sz="2000" b="0" i="0" dirty="0" err="1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Assertion</a:t>
            </a:r>
            <a:r>
              <a:rPr lang="tr-TR" sz="2000" b="0" i="0" dirty="0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 </a:t>
            </a:r>
            <a:r>
              <a:rPr lang="tr-TR" sz="2000" b="0" i="0" dirty="0" err="1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Operator</a:t>
            </a:r>
            <a:r>
              <a:rPr lang="tr-TR" sz="2000" b="0" i="0" dirty="0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 olarak da görebileceğiniz ünlem, </a:t>
            </a:r>
            <a:r>
              <a:rPr lang="tr-TR" sz="2000" b="1" i="0" dirty="0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daha önce </a:t>
            </a:r>
            <a:r>
              <a:rPr lang="tr-TR" sz="2000" b="1" i="0" dirty="0" err="1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nullable</a:t>
            </a:r>
            <a:r>
              <a:rPr lang="tr-TR" sz="2000" b="1" i="0" dirty="0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 olarak belirlediğimiz değişkenin </a:t>
            </a:r>
            <a:r>
              <a:rPr lang="tr-TR" sz="2000" b="1" i="0" dirty="0" err="1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null</a:t>
            </a:r>
            <a:r>
              <a:rPr lang="tr-TR" sz="2000" b="1" i="0" dirty="0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 değer alamayacağından eminseniz </a:t>
            </a:r>
            <a:r>
              <a:rPr lang="tr-TR" sz="2000" b="0" i="0" dirty="0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güvenlikten ve performanstan ödün vermeden önceden </a:t>
            </a:r>
            <a:r>
              <a:rPr lang="tr-TR" sz="2000" b="0" i="0" dirty="0" err="1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nullable</a:t>
            </a:r>
            <a:r>
              <a:rPr lang="tr-TR" sz="2000" b="0" i="0" dirty="0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 olan değişkenler üzerindeki </a:t>
            </a:r>
            <a:r>
              <a:rPr lang="tr-TR" sz="2000" b="0" i="0" dirty="0" err="1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metodları</a:t>
            </a:r>
            <a:r>
              <a:rPr lang="tr-TR" sz="2000" b="0" i="0" dirty="0">
                <a:solidFill>
                  <a:srgbClr val="333333"/>
                </a:solidFill>
                <a:effectLst/>
                <a:latin typeface="Poppins" panose="00000500000000000000" pitchFamily="2" charset="0"/>
              </a:rPr>
              <a:t> daha sonra da çağırabilmenize olanak sağlar.</a:t>
            </a:r>
          </a:p>
          <a:p>
            <a:pPr algn="just"/>
            <a:endParaRPr lang="tr-TR" sz="3200" dirty="0"/>
          </a:p>
        </p:txBody>
      </p:sp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A026FAC1-8D71-4BD9-A89A-227CD165A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376CEE7C-A494-4D73-A2E9-72F6EDE015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3656" y="2631932"/>
            <a:ext cx="6262758" cy="4038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949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1660</TotalTime>
  <Words>1212</Words>
  <Application>Microsoft Office PowerPoint</Application>
  <PresentationFormat>Geniş ekran</PresentationFormat>
  <Paragraphs>130</Paragraphs>
  <Slides>18</Slides>
  <Notes>3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7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Light</vt:lpstr>
      <vt:lpstr>charter</vt:lpstr>
      <vt:lpstr>Google Sans Display</vt:lpstr>
      <vt:lpstr>Poppins</vt:lpstr>
      <vt:lpstr>sohne</vt:lpstr>
      <vt:lpstr>Office Teması</vt:lpstr>
      <vt:lpstr>PowerPoint Sunusu</vt:lpstr>
      <vt:lpstr>Ajanda</vt:lpstr>
      <vt:lpstr>Null Safety</vt:lpstr>
      <vt:lpstr>Null Safety</vt:lpstr>
      <vt:lpstr>Null Safety</vt:lpstr>
      <vt:lpstr>? Operatör Kullanımı</vt:lpstr>
      <vt:lpstr>PowerPoint Sunusu</vt:lpstr>
      <vt:lpstr>Late Kullanımı</vt:lpstr>
      <vt:lpstr>! Operatör Kullanımı</vt:lpstr>
      <vt:lpstr>List tipinin null safety durumları</vt:lpstr>
      <vt:lpstr>Map tipinin null safety durumları</vt:lpstr>
      <vt:lpstr>Projemi Nasıl Null Safety Olan Sürüme Yükseltebilirim?</vt:lpstr>
      <vt:lpstr>Projemi Nasıl Null Safety Olan Sürüme Yükseltebilirim?</vt:lpstr>
      <vt:lpstr>Projemi Nasıl Null Safety Olan Sürüme Yükseltebilirim?</vt:lpstr>
      <vt:lpstr>Projemi Nasıl Null Safety Olan Sürüme Yükseltebilirim?</vt:lpstr>
      <vt:lpstr>Projemi Nasıl Null Safety Olan Sürüme Yükseltebilirim?</vt:lpstr>
      <vt:lpstr>Null safety codelab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Windows Kullanıcısı</dc:creator>
  <cp:lastModifiedBy>Nano</cp:lastModifiedBy>
  <cp:revision>312</cp:revision>
  <dcterms:created xsi:type="dcterms:W3CDTF">2021-03-10T07:06:56Z</dcterms:created>
  <dcterms:modified xsi:type="dcterms:W3CDTF">2022-04-08T01:04:42Z</dcterms:modified>
</cp:coreProperties>
</file>