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428" r:id="rId2"/>
    <p:sldId id="427" r:id="rId3"/>
    <p:sldId id="342" r:id="rId4"/>
    <p:sldId id="343" r:id="rId5"/>
    <p:sldId id="344" r:id="rId6"/>
    <p:sldId id="335" r:id="rId7"/>
    <p:sldId id="336" r:id="rId8"/>
    <p:sldId id="337" r:id="rId9"/>
    <p:sldId id="310" r:id="rId10"/>
    <p:sldId id="311" r:id="rId11"/>
    <p:sldId id="312" r:id="rId12"/>
    <p:sldId id="313" r:id="rId13"/>
    <p:sldId id="301" r:id="rId14"/>
    <p:sldId id="340" r:id="rId15"/>
    <p:sldId id="341" r:id="rId16"/>
    <p:sldId id="338" r:id="rId17"/>
    <p:sldId id="339" r:id="rId18"/>
    <p:sldId id="430" r:id="rId19"/>
    <p:sldId id="431" r:id="rId20"/>
    <p:sldId id="432" r:id="rId21"/>
    <p:sldId id="433" r:id="rId22"/>
    <p:sldId id="434" r:id="rId23"/>
    <p:sldId id="435" r:id="rId24"/>
    <p:sldId id="429" r:id="rId25"/>
  </p:sldIdLst>
  <p:sldSz cx="12192000" cy="6858000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4599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467" autoAdjust="0"/>
    <p:restoredTop sz="94660"/>
  </p:normalViewPr>
  <p:slideViewPr>
    <p:cSldViewPr snapToGrid="0">
      <p:cViewPr>
        <p:scale>
          <a:sx n="75" d="100"/>
          <a:sy n="75" d="100"/>
        </p:scale>
        <p:origin x="627" y="30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tr-TR"/>
              <a:t>Asıl başlık stili için tıklatın</a:t>
            </a:r>
          </a:p>
        </p:txBody>
      </p: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tr-TR"/>
              <a:t>Asıl alt başlık stilini düzenlemek için tıklayın</a:t>
            </a:r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7C9D7-77CB-44B4-97E9-9309E31D5E07}" type="datetimeFigureOut">
              <a:rPr lang="tr-TR" smtClean="0"/>
              <a:t>8.04.2022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25255-DD07-4049-A42A-2CE31CE86C19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2971773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 ve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Dikey Metin Yer Tutucusu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r-TR"/>
              <a:t>Asıl metin stillerini düzenle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7C9D7-77CB-44B4-97E9-9309E31D5E07}" type="datetimeFigureOut">
              <a:rPr lang="tr-TR" smtClean="0"/>
              <a:t>8.04.2022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25255-DD07-4049-A42A-2CE31CE86C19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0734695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key Başlık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Dikey Metin Yer Tutucusu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tr-TR"/>
              <a:t>Asıl metin stillerini düzenle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7C9D7-77CB-44B4-97E9-9309E31D5E07}" type="datetimeFigureOut">
              <a:rPr lang="tr-TR" smtClean="0"/>
              <a:t>8.04.2022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25255-DD07-4049-A42A-2CE31CE86C19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88743434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3" y="2367094"/>
            <a:ext cx="10363827" cy="342410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BCDDEA5-E721-4693-AE19-51BA708DB5D3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C39A31D-2E92-4ED1-BC87-5A60FBA3566E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1BC7E72-76AC-4E9A-A27D-3AF33E07793F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2EE39A-FF8F-444D-91F0-82F6DA5E4050}" type="slidenum">
              <a:rPr lang="tr-TR" altLang="en-US"/>
              <a:pPr>
                <a:defRPr/>
              </a:pPr>
              <a:t>‹#›</a:t>
            </a:fld>
            <a:endParaRPr lang="tr-TR" altLang="en-US"/>
          </a:p>
        </p:txBody>
      </p:sp>
    </p:spTree>
    <p:extLst>
      <p:ext uri="{BB962C8B-B14F-4D97-AF65-F5344CB8AC3E}">
        <p14:creationId xmlns:p14="http://schemas.microsoft.com/office/powerpoint/2010/main" val="39364823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/>
              <a:t>Asıl metin stillerini düzenle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7C9D7-77CB-44B4-97E9-9309E31D5E07}" type="datetimeFigureOut">
              <a:rPr lang="tr-TR" smtClean="0"/>
              <a:t>8.04.2022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25255-DD07-4049-A42A-2CE31CE86C19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5945649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tr-TR"/>
              <a:t>Asıl başlık stili için tıklatın</a:t>
            </a:r>
          </a:p>
        </p:txBody>
      </p:sp>
      <p:sp>
        <p:nvSpPr>
          <p:cNvPr id="3" name="Metin Yer Tutucusu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/>
              <a:t>Asıl metin stillerini düzenle</a:t>
            </a:r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7C9D7-77CB-44B4-97E9-9309E31D5E07}" type="datetimeFigureOut">
              <a:rPr lang="tr-TR" smtClean="0"/>
              <a:t>8.04.2022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25255-DD07-4049-A42A-2CE31CE86C19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2520600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İçerik Yer Tutucus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tr-TR"/>
              <a:t>Asıl metin stillerini düzenle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İçerik Yer Tutucus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tr-TR"/>
              <a:t>Asıl metin stillerini düzenle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5" name="Veri Yer Tutucus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7C9D7-77CB-44B4-97E9-9309E31D5E07}" type="datetimeFigureOut">
              <a:rPr lang="tr-TR" smtClean="0"/>
              <a:t>8.04.2022</a:t>
            </a:fld>
            <a:endParaRPr lang="tr-TR"/>
          </a:p>
        </p:txBody>
      </p:sp>
      <p:sp>
        <p:nvSpPr>
          <p:cNvPr id="6" name="Altbilgi Yer Tutucusu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25255-DD07-4049-A42A-2CE31CE86C19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8754128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Metin Yer Tutucusu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</a:t>
            </a:r>
          </a:p>
        </p:txBody>
      </p:sp>
      <p:sp>
        <p:nvSpPr>
          <p:cNvPr id="4" name="İçerik Yer Tutucus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tr-TR"/>
              <a:t>Asıl metin stillerini düzenle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5" name="Metin Yer Tutucusu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</a:t>
            </a:r>
          </a:p>
        </p:txBody>
      </p:sp>
      <p:sp>
        <p:nvSpPr>
          <p:cNvPr id="6" name="İçerik Yer Tutucus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tr-TR"/>
              <a:t>Asıl metin stillerini düzenle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7" name="Veri Yer Tutucusu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7C9D7-77CB-44B4-97E9-9309E31D5E07}" type="datetimeFigureOut">
              <a:rPr lang="tr-TR" smtClean="0"/>
              <a:t>8.04.2022</a:t>
            </a:fld>
            <a:endParaRPr lang="tr-TR"/>
          </a:p>
        </p:txBody>
      </p:sp>
      <p:sp>
        <p:nvSpPr>
          <p:cNvPr id="8" name="Altbilgi Yer Tutucusu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Slayt Numarası Yer Tutucus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25255-DD07-4049-A42A-2CE31CE86C19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8855649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Veri Yer Tutucusu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7C9D7-77CB-44B4-97E9-9309E31D5E07}" type="datetimeFigureOut">
              <a:rPr lang="tr-TR" smtClean="0"/>
              <a:t>8.04.2022</a:t>
            </a:fld>
            <a:endParaRPr lang="tr-TR"/>
          </a:p>
        </p:txBody>
      </p:sp>
      <p:sp>
        <p:nvSpPr>
          <p:cNvPr id="4" name="Altbilgi Yer Tutucusu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Slayt Numarası Yer Tutucus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25255-DD07-4049-A42A-2CE31CE86C19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1950339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i Yer Tutucus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7C9D7-77CB-44B4-97E9-9309E31D5E07}" type="datetimeFigureOut">
              <a:rPr lang="tr-TR" smtClean="0"/>
              <a:t>8.04.2022</a:t>
            </a:fld>
            <a:endParaRPr lang="tr-TR"/>
          </a:p>
        </p:txBody>
      </p:sp>
      <p:sp>
        <p:nvSpPr>
          <p:cNvPr id="3" name="Altbilgi Yer Tutucusu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25255-DD07-4049-A42A-2CE31CE86C19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1605907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tr-TR"/>
              <a:t>Asıl başlık stili için tıklatın</a:t>
            </a: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r-TR"/>
              <a:t>Asıl metin stillerini düzenle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Metin Yer Tutucusu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tr-TR"/>
              <a:t>Asıl metin stillerini düzenle</a:t>
            </a:r>
          </a:p>
        </p:txBody>
      </p:sp>
      <p:sp>
        <p:nvSpPr>
          <p:cNvPr id="5" name="Veri Yer Tutucus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7C9D7-77CB-44B4-97E9-9309E31D5E07}" type="datetimeFigureOut">
              <a:rPr lang="tr-TR" smtClean="0"/>
              <a:t>8.04.2022</a:t>
            </a:fld>
            <a:endParaRPr lang="tr-TR"/>
          </a:p>
        </p:txBody>
      </p:sp>
      <p:sp>
        <p:nvSpPr>
          <p:cNvPr id="6" name="Altbilgi Yer Tutucusu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25255-DD07-4049-A42A-2CE31CE86C19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6974327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tr-TR"/>
              <a:t>Asıl başlık stili için tıklatın</a:t>
            </a:r>
          </a:p>
        </p:txBody>
      </p:sp>
      <p:sp>
        <p:nvSpPr>
          <p:cNvPr id="3" name="Resim Yer Tutucusu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r-TR"/>
          </a:p>
        </p:txBody>
      </p:sp>
      <p:sp>
        <p:nvSpPr>
          <p:cNvPr id="4" name="Metin Yer Tutucusu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tr-TR"/>
              <a:t>Asıl metin stillerini düzenle</a:t>
            </a:r>
          </a:p>
        </p:txBody>
      </p:sp>
      <p:sp>
        <p:nvSpPr>
          <p:cNvPr id="5" name="Veri Yer Tutucus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7C9D7-77CB-44B4-97E9-9309E31D5E07}" type="datetimeFigureOut">
              <a:rPr lang="tr-TR" smtClean="0"/>
              <a:t>8.04.2022</a:t>
            </a:fld>
            <a:endParaRPr lang="tr-TR"/>
          </a:p>
        </p:txBody>
      </p:sp>
      <p:sp>
        <p:nvSpPr>
          <p:cNvPr id="6" name="Altbilgi Yer Tutucusu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25255-DD07-4049-A42A-2CE31CE86C19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4795415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Yer Tutucusu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Metin Yer Tutucusu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/>
              <a:t>Asıl metin stillerini düzenle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27C9D7-77CB-44B4-97E9-9309E31D5E07}" type="datetimeFigureOut">
              <a:rPr lang="tr-TR" smtClean="0"/>
              <a:t>8.04.2022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225255-DD07-4049-A42A-2CE31CE86C19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3373933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r-T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png"/><Relationship Id="rId4" Type="http://schemas.openxmlformats.org/officeDocument/2006/relationships/image" Target="../media/image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Text Box 32">
            <a:extLst>
              <a:ext uri="{FF2B5EF4-FFF2-40B4-BE49-F238E27FC236}">
                <a16:creationId xmlns:a16="http://schemas.microsoft.com/office/drawing/2014/main" id="{1765663F-DC3D-43E7-BFAC-39F514B3247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87672" y="2799157"/>
            <a:ext cx="10250040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n-US" sz="4400" b="1" dirty="0">
                <a:solidFill>
                  <a:srgbClr val="04599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Flutter </a:t>
            </a:r>
            <a:r>
              <a:rPr lang="en-US" altLang="en-US" sz="4400" b="1" dirty="0" err="1">
                <a:solidFill>
                  <a:srgbClr val="04599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ile</a:t>
            </a:r>
            <a:r>
              <a:rPr lang="en-US" altLang="en-US" sz="4400" b="1" dirty="0">
                <a:solidFill>
                  <a:srgbClr val="04599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altLang="en-US" sz="4400" b="1" dirty="0">
                <a:solidFill>
                  <a:srgbClr val="04599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Mobil Uygulama Geliştirme</a:t>
            </a:r>
          </a:p>
        </p:txBody>
      </p:sp>
      <p:sp>
        <p:nvSpPr>
          <p:cNvPr id="3079" name="Text Box 32">
            <a:extLst>
              <a:ext uri="{FF2B5EF4-FFF2-40B4-BE49-F238E27FC236}">
                <a16:creationId xmlns:a16="http://schemas.microsoft.com/office/drawing/2014/main" id="{35023D38-19C1-4CB3-9CB1-4D0FB6089CB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08211" y="3835413"/>
            <a:ext cx="8208962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n-US" sz="1800" b="1" dirty="0">
                <a:solidFill>
                  <a:srgbClr val="04599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tr-TR" altLang="en-US" sz="1800" b="1" dirty="0">
                <a:solidFill>
                  <a:srgbClr val="04599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Bölüm</a:t>
            </a:r>
          </a:p>
        </p:txBody>
      </p:sp>
      <p:sp>
        <p:nvSpPr>
          <p:cNvPr id="8" name="Metin Yer Tutucusu 2">
            <a:extLst>
              <a:ext uri="{FF2B5EF4-FFF2-40B4-BE49-F238E27FC236}">
                <a16:creationId xmlns:a16="http://schemas.microsoft.com/office/drawing/2014/main" id="{3A587436-FF85-422A-B225-1EE93DCDD27C}"/>
              </a:ext>
            </a:extLst>
          </p:cNvPr>
          <p:cNvSpPr txBox="1">
            <a:spLocks/>
          </p:cNvSpPr>
          <p:nvPr/>
        </p:nvSpPr>
        <p:spPr>
          <a:xfrm>
            <a:off x="3298825" y="4921250"/>
            <a:ext cx="5594350" cy="1296297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tr-TR" sz="2000" b="1" dirty="0">
                <a:solidFill>
                  <a:srgbClr val="04599C"/>
                </a:solidFill>
              </a:rPr>
              <a:t>Dr. </a:t>
            </a:r>
            <a:r>
              <a:rPr lang="tr-TR" sz="2000" b="1" dirty="0" err="1">
                <a:solidFill>
                  <a:srgbClr val="04599C"/>
                </a:solidFill>
              </a:rPr>
              <a:t>Sevdanur</a:t>
            </a:r>
            <a:r>
              <a:rPr lang="tr-TR" sz="2000" b="1" dirty="0">
                <a:solidFill>
                  <a:srgbClr val="04599C"/>
                </a:solidFill>
              </a:rPr>
              <a:t> GENÇ</a:t>
            </a:r>
          </a:p>
          <a:p>
            <a:pPr marL="0" indent="0" algn="ctr">
              <a:buNone/>
            </a:pPr>
            <a:r>
              <a:rPr lang="tr-TR" sz="2000" b="1" dirty="0">
                <a:solidFill>
                  <a:srgbClr val="04599C"/>
                </a:solidFill>
              </a:rPr>
              <a:t>https://github.com/SevdanurGENC</a:t>
            </a:r>
            <a:endParaRPr lang="tr-TR" sz="2000" dirty="0">
              <a:solidFill>
                <a:srgbClr val="04599C"/>
              </a:solidFill>
            </a:endParaRPr>
          </a:p>
        </p:txBody>
      </p:sp>
      <p:pic>
        <p:nvPicPr>
          <p:cNvPr id="9" name="Resim 8">
            <a:extLst>
              <a:ext uri="{FF2B5EF4-FFF2-40B4-BE49-F238E27FC236}">
                <a16:creationId xmlns:a16="http://schemas.microsoft.com/office/drawing/2014/main" id="{F371D134-1433-4C50-9E38-6DFEBE7AA02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661" y="3661971"/>
            <a:ext cx="3805438" cy="3167742"/>
          </a:xfrm>
          <a:prstGeom prst="rect">
            <a:avLst/>
          </a:prstGeom>
        </p:spPr>
      </p:pic>
      <p:pic>
        <p:nvPicPr>
          <p:cNvPr id="1026" name="Picture 2" descr="Execute Only Dart Code After Installing Flutter | by Jean Luc Kabulu |  Flutter Community | Medium">
            <a:extLst>
              <a:ext uri="{FF2B5EF4-FFF2-40B4-BE49-F238E27FC236}">
                <a16:creationId xmlns:a16="http://schemas.microsoft.com/office/drawing/2014/main" id="{C485946D-9F68-40C0-B19C-842ACD0E6F0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8955" y="384472"/>
            <a:ext cx="5507475" cy="20806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Architecht">
            <a:extLst>
              <a:ext uri="{FF2B5EF4-FFF2-40B4-BE49-F238E27FC236}">
                <a16:creationId xmlns:a16="http://schemas.microsoft.com/office/drawing/2014/main" id="{358C9B1D-73FB-45AE-93FA-73674C62866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04550" y="4776892"/>
            <a:ext cx="3752850" cy="1381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wipe dir="r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48213"/>
          </a:xfrm>
        </p:spPr>
        <p:txBody>
          <a:bodyPr>
            <a:normAutofit/>
          </a:bodyPr>
          <a:lstStyle/>
          <a:p>
            <a:r>
              <a:rPr lang="tr-TR" b="1" dirty="0" err="1"/>
              <a:t>For</a:t>
            </a:r>
            <a:r>
              <a:rPr lang="tr-TR" b="1" dirty="0"/>
              <a:t> in Döngüsü</a:t>
            </a: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838200" y="1354015"/>
            <a:ext cx="10515599" cy="4822948"/>
          </a:xfrm>
        </p:spPr>
        <p:txBody>
          <a:bodyPr>
            <a:normAutofit/>
          </a:bodyPr>
          <a:lstStyle/>
          <a:p>
            <a:pPr algn="just"/>
            <a:r>
              <a:rPr lang="tr-TR" sz="2400" dirty="0" err="1"/>
              <a:t>For</a:t>
            </a:r>
            <a:r>
              <a:rPr lang="tr-TR" sz="2400" dirty="0"/>
              <a:t> in döngüsü ile bir listenin içeriği ile ilgili işlemler yapabiliriz.</a:t>
            </a:r>
          </a:p>
          <a:p>
            <a:pPr algn="just"/>
            <a:r>
              <a:rPr lang="tr-TR" sz="2400" dirty="0" err="1"/>
              <a:t>For</a:t>
            </a:r>
            <a:r>
              <a:rPr lang="tr-TR" sz="2400" dirty="0"/>
              <a:t> </a:t>
            </a:r>
            <a:r>
              <a:rPr lang="tr-TR" sz="2400" dirty="0" err="1"/>
              <a:t>in'in</a:t>
            </a:r>
            <a:r>
              <a:rPr lang="tr-TR" sz="2400" dirty="0"/>
              <a:t> </a:t>
            </a:r>
            <a:r>
              <a:rPr lang="tr-TR" sz="2400" dirty="0" err="1"/>
              <a:t>For'dan</a:t>
            </a:r>
            <a:r>
              <a:rPr lang="tr-TR" sz="2400" dirty="0"/>
              <a:t> farkı belirlediğimiz listenin uzunluğunda işlem yapmasıdır. isimler isminde bir liste oluşturduk ve içerisinde birkaç isim girdik.</a:t>
            </a:r>
          </a:p>
          <a:p>
            <a:pPr algn="just"/>
            <a:r>
              <a:rPr lang="tr-TR" sz="2400" dirty="0"/>
              <a:t>Daha sonra aşağısında </a:t>
            </a:r>
            <a:r>
              <a:rPr lang="tr-TR" sz="2400" dirty="0" err="1"/>
              <a:t>for</a:t>
            </a:r>
            <a:r>
              <a:rPr lang="tr-TR" sz="2400" dirty="0"/>
              <a:t> döngüsü oluşturduk ve parantezler içine var isim diyerek isim değişkeni oluşturduk. in isimler diyerek de isim değişkeninin her bir isimler indeksini kullanmasını sağladık. En sonda isim değişkenini ekrana bastırdık.</a:t>
            </a:r>
          </a:p>
          <a:p>
            <a:pPr algn="just"/>
            <a:endParaRPr lang="tr-TR" sz="2400" dirty="0"/>
          </a:p>
        </p:txBody>
      </p:sp>
      <p:pic>
        <p:nvPicPr>
          <p:cNvPr id="5" name="Picture 6" descr="Building Basic Backend Servers with Dart's Core Library - Dart Tutorial  Part 4 — Steemit">
            <a:extLst>
              <a:ext uri="{FF2B5EF4-FFF2-40B4-BE49-F238E27FC236}">
                <a16:creationId xmlns:a16="http://schemas.microsoft.com/office/drawing/2014/main" id="{6C03848D-9093-4E27-A0A7-A1B7ED5FE4F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0" y="55439"/>
            <a:ext cx="1348086" cy="7549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Resim 6">
            <a:extLst>
              <a:ext uri="{FF2B5EF4-FFF2-40B4-BE49-F238E27FC236}">
                <a16:creationId xmlns:a16="http://schemas.microsoft.com/office/drawing/2014/main" id="{FE2A8DF5-9BDC-46EB-9AA4-F4E86058808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48523" y="4029930"/>
            <a:ext cx="9094951" cy="19547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486441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48213"/>
          </a:xfrm>
        </p:spPr>
        <p:txBody>
          <a:bodyPr/>
          <a:lstStyle/>
          <a:p>
            <a:r>
              <a:rPr lang="tr-TR" b="1" dirty="0" err="1"/>
              <a:t>ForEach</a:t>
            </a:r>
            <a:r>
              <a:rPr lang="tr-TR" b="1" dirty="0"/>
              <a:t> Döngüsü Fonksiyonu</a:t>
            </a: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838201" y="1354015"/>
            <a:ext cx="10515600" cy="4822948"/>
          </a:xfrm>
        </p:spPr>
        <p:txBody>
          <a:bodyPr>
            <a:normAutofit/>
          </a:bodyPr>
          <a:lstStyle/>
          <a:p>
            <a:pPr algn="just"/>
            <a:r>
              <a:rPr lang="tr-TR" sz="2400" dirty="0"/>
              <a:t>Bu döngü diğerlerine göre biraz farklı çalışıyor. Bu döngü bir liste değişkenine bağlanıyor. Örneğimizi görelim;</a:t>
            </a:r>
          </a:p>
          <a:p>
            <a:pPr algn="just"/>
            <a:r>
              <a:rPr lang="tr-TR" sz="2400" dirty="0"/>
              <a:t>isimler adında bir liste oluşturup, içerisine birkaç isim yazdık.</a:t>
            </a:r>
          </a:p>
          <a:p>
            <a:pPr algn="just"/>
            <a:r>
              <a:rPr lang="tr-TR" sz="2400" dirty="0"/>
              <a:t>Daha sonra isimler değişkenine </a:t>
            </a:r>
            <a:r>
              <a:rPr lang="tr-TR" sz="2400" dirty="0" err="1"/>
              <a:t>forEach</a:t>
            </a:r>
            <a:r>
              <a:rPr lang="tr-TR" sz="2400" dirty="0"/>
              <a:t>() fonksiyonu iliştirdik. Bu fonksiyonun parametresinde listenin indeksleri için hangi terimi hangi değişkeni oluşturacağımızı yazdık. Son olarak da ekrana isim değişkenini bastırdık.</a:t>
            </a:r>
          </a:p>
        </p:txBody>
      </p:sp>
      <p:pic>
        <p:nvPicPr>
          <p:cNvPr id="5" name="Picture 6" descr="Building Basic Backend Servers with Dart's Core Library - Dart Tutorial  Part 4 — Steemit">
            <a:extLst>
              <a:ext uri="{FF2B5EF4-FFF2-40B4-BE49-F238E27FC236}">
                <a16:creationId xmlns:a16="http://schemas.microsoft.com/office/drawing/2014/main" id="{28F48B4C-F007-4B1B-AEB9-CDB6D03D952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0" y="55439"/>
            <a:ext cx="1348086" cy="7549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Resim 6">
            <a:extLst>
              <a:ext uri="{FF2B5EF4-FFF2-40B4-BE49-F238E27FC236}">
                <a16:creationId xmlns:a16="http://schemas.microsoft.com/office/drawing/2014/main" id="{2D56C9E5-6FF3-4370-B03B-92DE60D778F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74459" y="4231469"/>
            <a:ext cx="7843081" cy="17422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795449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48213"/>
          </a:xfrm>
        </p:spPr>
        <p:txBody>
          <a:bodyPr>
            <a:normAutofit/>
          </a:bodyPr>
          <a:lstStyle/>
          <a:p>
            <a:r>
              <a:rPr lang="tr-TR" b="1" dirty="0" err="1"/>
              <a:t>While</a:t>
            </a:r>
            <a:r>
              <a:rPr lang="tr-TR" b="1" dirty="0"/>
              <a:t> Döngüsü</a:t>
            </a: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4079337" y="1354015"/>
            <a:ext cx="7274462" cy="4822948"/>
          </a:xfrm>
        </p:spPr>
        <p:txBody>
          <a:bodyPr/>
          <a:lstStyle/>
          <a:p>
            <a:pPr algn="just"/>
            <a:r>
              <a:rPr lang="tr-TR" dirty="0" err="1"/>
              <a:t>while</a:t>
            </a:r>
            <a:r>
              <a:rPr lang="tr-TR" dirty="0"/>
              <a:t> döngüsü ilk olarak döngünün gerçekleşmesi için gerekli olan şartı sorgular. Yukarıdaki kodumuzda şart i'nin 0'a eşit olmadığı sürece döngünün çalışmasıdır. Döngü her tekrarlandığında i'nin değeri ekrana bastırılır ve i'nin değeri 1 eksiltilir. Daha sonra i'nin değeri 0'a kadar düşünce döngü sonlanır.</a:t>
            </a:r>
          </a:p>
        </p:txBody>
      </p:sp>
      <p:pic>
        <p:nvPicPr>
          <p:cNvPr id="4" name="Resim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542" y="1484696"/>
            <a:ext cx="3180907" cy="3279692"/>
          </a:xfrm>
          <a:prstGeom prst="rect">
            <a:avLst/>
          </a:prstGeom>
        </p:spPr>
      </p:pic>
      <p:pic>
        <p:nvPicPr>
          <p:cNvPr id="5" name="Picture 6" descr="Building Basic Backend Servers with Dart's Core Library - Dart Tutorial  Part 4 — Steemit">
            <a:extLst>
              <a:ext uri="{FF2B5EF4-FFF2-40B4-BE49-F238E27FC236}">
                <a16:creationId xmlns:a16="http://schemas.microsoft.com/office/drawing/2014/main" id="{63E55A75-03E9-4B10-9EC7-8D5E321526E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0" y="55439"/>
            <a:ext cx="1348086" cy="7549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4073366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48213"/>
          </a:xfrm>
        </p:spPr>
        <p:txBody>
          <a:bodyPr>
            <a:normAutofit/>
          </a:bodyPr>
          <a:lstStyle/>
          <a:p>
            <a:r>
              <a:rPr lang="tr-TR" b="1" dirty="0"/>
              <a:t>Do </a:t>
            </a:r>
            <a:r>
              <a:rPr lang="tr-TR" b="1" dirty="0" err="1"/>
              <a:t>While</a:t>
            </a:r>
            <a:r>
              <a:rPr lang="tr-TR" b="1" dirty="0"/>
              <a:t> Döngüsü</a:t>
            </a: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3805438" y="1354015"/>
            <a:ext cx="7548362" cy="4822948"/>
          </a:xfrm>
        </p:spPr>
        <p:txBody>
          <a:bodyPr/>
          <a:lstStyle/>
          <a:p>
            <a:pPr algn="just"/>
            <a:r>
              <a:rPr lang="tr-TR" dirty="0"/>
              <a:t>do </a:t>
            </a:r>
            <a:r>
              <a:rPr lang="tr-TR" dirty="0" err="1"/>
              <a:t>while</a:t>
            </a:r>
            <a:r>
              <a:rPr lang="tr-TR" dirty="0"/>
              <a:t> döngüsü ilk önce döngü işlemlerini gerçekleştirir. Daha sonra koşulu kontrol eder. Bu da </a:t>
            </a:r>
            <a:r>
              <a:rPr lang="tr-TR" dirty="0" err="1"/>
              <a:t>while'ın</a:t>
            </a:r>
            <a:r>
              <a:rPr lang="tr-TR" dirty="0"/>
              <a:t> ters mantığı oluyor.do </a:t>
            </a:r>
            <a:r>
              <a:rPr lang="tr-TR" dirty="0" err="1"/>
              <a:t>while</a:t>
            </a:r>
            <a:r>
              <a:rPr lang="tr-TR" dirty="0"/>
              <a:t> döngüsü ilk önce döngü işlemlerini gerçekleştirir. Daha sonra koşulu kontrol eder. Bu da </a:t>
            </a:r>
            <a:r>
              <a:rPr lang="tr-TR" dirty="0" err="1"/>
              <a:t>while'ın</a:t>
            </a:r>
            <a:r>
              <a:rPr lang="tr-TR" dirty="0"/>
              <a:t> ters mantığı oluyor.</a:t>
            </a:r>
          </a:p>
          <a:p>
            <a:pPr algn="just"/>
            <a:endParaRPr lang="tr-TR" dirty="0"/>
          </a:p>
        </p:txBody>
      </p:sp>
      <p:pic>
        <p:nvPicPr>
          <p:cNvPr id="4" name="Resim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1469000"/>
            <a:ext cx="2819400" cy="2771341"/>
          </a:xfrm>
          <a:prstGeom prst="rect">
            <a:avLst/>
          </a:prstGeom>
        </p:spPr>
      </p:pic>
      <p:pic>
        <p:nvPicPr>
          <p:cNvPr id="5" name="Picture 6" descr="Building Basic Backend Servers with Dart's Core Library - Dart Tutorial  Part 4 — Steemit">
            <a:extLst>
              <a:ext uri="{FF2B5EF4-FFF2-40B4-BE49-F238E27FC236}">
                <a16:creationId xmlns:a16="http://schemas.microsoft.com/office/drawing/2014/main" id="{29DDACCC-B221-4110-A592-07DEA78E912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0" y="55439"/>
            <a:ext cx="1348086" cy="7549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7295875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48213"/>
          </a:xfrm>
        </p:spPr>
        <p:txBody>
          <a:bodyPr/>
          <a:lstStyle/>
          <a:p>
            <a:r>
              <a:rPr lang="en-US" b="1" dirty="0"/>
              <a:t>If Else</a:t>
            </a:r>
            <a:endParaRPr lang="tr-TR" b="1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838200" y="1354015"/>
            <a:ext cx="7051922" cy="4822948"/>
          </a:xfrm>
        </p:spPr>
        <p:txBody>
          <a:bodyPr>
            <a:normAutofit/>
          </a:bodyPr>
          <a:lstStyle/>
          <a:p>
            <a:pPr algn="just"/>
            <a:r>
              <a:rPr lang="tr-TR" dirty="0" err="1"/>
              <a:t>If</a:t>
            </a:r>
            <a:r>
              <a:rPr lang="tr-TR" dirty="0"/>
              <a:t> ve Else kelimelerinin Türkçe karşılığına bakacak olursak;</a:t>
            </a:r>
          </a:p>
          <a:p>
            <a:pPr algn="just"/>
            <a:r>
              <a:rPr lang="tr-TR" b="1" dirty="0" err="1"/>
              <a:t>If</a:t>
            </a:r>
            <a:r>
              <a:rPr lang="tr-TR" b="1" dirty="0"/>
              <a:t> : Eğer, Else : Yoksa </a:t>
            </a:r>
            <a:r>
              <a:rPr lang="tr-TR" dirty="0"/>
              <a:t>anlamına gelir. </a:t>
            </a:r>
            <a:r>
              <a:rPr lang="tr-TR" dirty="0" err="1"/>
              <a:t>If</a:t>
            </a:r>
            <a:r>
              <a:rPr lang="tr-TR" dirty="0"/>
              <a:t>-Else akışı koşullandırmalar için kullanılır. Diğer dillerin aksine koşul parametresi parantezler içine yazılmaz.   </a:t>
            </a:r>
          </a:p>
        </p:txBody>
      </p:sp>
      <p:pic>
        <p:nvPicPr>
          <p:cNvPr id="5" name="Resim 4">
            <a:extLst>
              <a:ext uri="{FF2B5EF4-FFF2-40B4-BE49-F238E27FC236}">
                <a16:creationId xmlns:a16="http://schemas.microsoft.com/office/drawing/2014/main" id="{ABD3B891-9759-48DF-8C4F-B0CB60FCB51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81683" y="4241307"/>
            <a:ext cx="4553120" cy="1365937"/>
          </a:xfrm>
          <a:prstGeom prst="rect">
            <a:avLst/>
          </a:prstGeom>
        </p:spPr>
      </p:pic>
      <p:pic>
        <p:nvPicPr>
          <p:cNvPr id="7" name="Resim 6">
            <a:extLst>
              <a:ext uri="{FF2B5EF4-FFF2-40B4-BE49-F238E27FC236}">
                <a16:creationId xmlns:a16="http://schemas.microsoft.com/office/drawing/2014/main" id="{A447D403-C144-49F5-A1A5-E9C039ECED0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00694" y="3587235"/>
            <a:ext cx="3880547" cy="2092452"/>
          </a:xfrm>
          <a:prstGeom prst="rect">
            <a:avLst/>
          </a:prstGeom>
        </p:spPr>
      </p:pic>
      <p:pic>
        <p:nvPicPr>
          <p:cNvPr id="8" name="Picture 6" descr="Building Basic Backend Servers with Dart's Core Library - Dart Tutorial  Part 4 — Steemit">
            <a:extLst>
              <a:ext uri="{FF2B5EF4-FFF2-40B4-BE49-F238E27FC236}">
                <a16:creationId xmlns:a16="http://schemas.microsoft.com/office/drawing/2014/main" id="{FA7F2291-C68B-42FA-AD71-A6BE03D071E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0" y="55439"/>
            <a:ext cx="1348086" cy="7549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Resim 9">
            <a:extLst>
              <a:ext uri="{FF2B5EF4-FFF2-40B4-BE49-F238E27FC236}">
                <a16:creationId xmlns:a16="http://schemas.microsoft.com/office/drawing/2014/main" id="{9F554EA1-2D9B-4E9F-8608-91CA8D4BAC9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000694" y="1412264"/>
            <a:ext cx="3880547" cy="18585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022425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48213"/>
          </a:xfrm>
        </p:spPr>
        <p:txBody>
          <a:bodyPr/>
          <a:lstStyle/>
          <a:p>
            <a:r>
              <a:rPr lang="en-US" b="1" dirty="0"/>
              <a:t>Else If</a:t>
            </a:r>
            <a:endParaRPr lang="tr-TR" b="1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838200" y="1354015"/>
            <a:ext cx="7155956" cy="4822948"/>
          </a:xfrm>
        </p:spPr>
        <p:txBody>
          <a:bodyPr>
            <a:normAutofit/>
          </a:bodyPr>
          <a:lstStyle/>
          <a:p>
            <a:pPr algn="just"/>
            <a:r>
              <a:rPr lang="tr-TR" sz="2400" dirty="0" err="1"/>
              <a:t>If</a:t>
            </a:r>
            <a:r>
              <a:rPr lang="tr-TR" sz="2400" dirty="0"/>
              <a:t>-Else akışında birden fazla koşul kontrolü ekleyebiliriz. Bunu else </a:t>
            </a:r>
            <a:r>
              <a:rPr lang="tr-TR" sz="2400" dirty="0" err="1"/>
              <a:t>if</a:t>
            </a:r>
            <a:r>
              <a:rPr lang="tr-TR" sz="2400" dirty="0"/>
              <a:t> deyimi ile yapabiliriz.  </a:t>
            </a:r>
            <a:endParaRPr lang="en-US" sz="2400" dirty="0"/>
          </a:p>
          <a:p>
            <a:pPr algn="just"/>
            <a:r>
              <a:rPr lang="tr-TR" sz="2400" dirty="0"/>
              <a:t>else </a:t>
            </a:r>
            <a:r>
              <a:rPr lang="tr-TR" sz="2400" dirty="0" err="1"/>
              <a:t>if</a:t>
            </a:r>
            <a:r>
              <a:rPr lang="tr-TR" sz="2400" dirty="0"/>
              <a:t> deyiminin yazılışını da gördük. Açıklamaya gelirsek, else </a:t>
            </a:r>
            <a:r>
              <a:rPr lang="tr-TR" sz="2400" dirty="0" err="1"/>
              <a:t>if</a:t>
            </a:r>
            <a:r>
              <a:rPr lang="tr-TR" sz="2400" dirty="0"/>
              <a:t> deyimi kendinden önceki deyimin koşulunun sağlanmaması halinde bir sonraki koşulu kontrol ettirir. </a:t>
            </a:r>
            <a:r>
              <a:rPr lang="tr-TR" sz="2400" dirty="0" err="1"/>
              <a:t>If</a:t>
            </a:r>
            <a:r>
              <a:rPr lang="tr-TR" sz="2400" dirty="0"/>
              <a:t>-Else akışında istenildiği kadar else </a:t>
            </a:r>
            <a:r>
              <a:rPr lang="tr-TR" sz="2400" dirty="0" err="1"/>
              <a:t>if</a:t>
            </a:r>
            <a:r>
              <a:rPr lang="tr-TR" sz="2400" dirty="0"/>
              <a:t> deyimi eklenebilir.</a:t>
            </a:r>
          </a:p>
          <a:p>
            <a:pPr algn="just"/>
            <a:r>
              <a:rPr lang="tr-TR" sz="2400" b="1" dirty="0"/>
              <a:t>Koşullar İçerisinde Operatör Kullanımı</a:t>
            </a:r>
          </a:p>
          <a:p>
            <a:pPr algn="just"/>
            <a:r>
              <a:rPr lang="tr-TR" sz="2400" dirty="0"/>
              <a:t>Koşullar içerisinden mantıksal ve ilişkisel operatörler kullanılabilir.  </a:t>
            </a:r>
          </a:p>
          <a:p>
            <a:pPr algn="just"/>
            <a:endParaRPr lang="tr-TR" sz="2400" dirty="0"/>
          </a:p>
          <a:p>
            <a:pPr algn="just"/>
            <a:endParaRPr lang="tr-TR" sz="2400" dirty="0"/>
          </a:p>
          <a:p>
            <a:pPr algn="just"/>
            <a:endParaRPr lang="tr-TR" sz="2400" dirty="0"/>
          </a:p>
          <a:p>
            <a:pPr algn="just"/>
            <a:endParaRPr lang="tr-TR" sz="2400" dirty="0"/>
          </a:p>
          <a:p>
            <a:pPr algn="just"/>
            <a:endParaRPr lang="tr-TR" sz="2400" dirty="0"/>
          </a:p>
        </p:txBody>
      </p:sp>
      <p:pic>
        <p:nvPicPr>
          <p:cNvPr id="5" name="Resim 4">
            <a:extLst>
              <a:ext uri="{FF2B5EF4-FFF2-40B4-BE49-F238E27FC236}">
                <a16:creationId xmlns:a16="http://schemas.microsoft.com/office/drawing/2014/main" id="{02F15FA0-A2FF-41BF-86A9-5904CCFAE27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65968" y="1213338"/>
            <a:ext cx="3592414" cy="2351179"/>
          </a:xfrm>
          <a:prstGeom prst="rect">
            <a:avLst/>
          </a:prstGeom>
        </p:spPr>
      </p:pic>
      <p:pic>
        <p:nvPicPr>
          <p:cNvPr id="7" name="Resim 6">
            <a:extLst>
              <a:ext uri="{FF2B5EF4-FFF2-40B4-BE49-F238E27FC236}">
                <a16:creationId xmlns:a16="http://schemas.microsoft.com/office/drawing/2014/main" id="{8517CEFC-1565-47C9-9388-2B9AD0C48F2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29371" y="3699192"/>
            <a:ext cx="3665608" cy="2912247"/>
          </a:xfrm>
          <a:prstGeom prst="rect">
            <a:avLst/>
          </a:prstGeom>
        </p:spPr>
      </p:pic>
      <p:pic>
        <p:nvPicPr>
          <p:cNvPr id="6" name="Picture 6" descr="Building Basic Backend Servers with Dart's Core Library - Dart Tutorial  Part 4 — Steemit">
            <a:extLst>
              <a:ext uri="{FF2B5EF4-FFF2-40B4-BE49-F238E27FC236}">
                <a16:creationId xmlns:a16="http://schemas.microsoft.com/office/drawing/2014/main" id="{E83EA267-75CF-44DB-8A80-BF037E5BE92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0" y="55439"/>
            <a:ext cx="1348086" cy="7549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1067931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48213"/>
          </a:xfrm>
        </p:spPr>
        <p:txBody>
          <a:bodyPr/>
          <a:lstStyle/>
          <a:p>
            <a:r>
              <a:rPr lang="en-US" b="1" dirty="0"/>
              <a:t>Switch Case</a:t>
            </a:r>
            <a:endParaRPr lang="tr-TR" b="1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838200" y="1354015"/>
            <a:ext cx="6493426" cy="4822948"/>
          </a:xfrm>
        </p:spPr>
        <p:txBody>
          <a:bodyPr>
            <a:normAutofit/>
          </a:bodyPr>
          <a:lstStyle/>
          <a:p>
            <a:pPr algn="just"/>
            <a:r>
              <a:rPr lang="tr-TR" sz="2400" dirty="0"/>
              <a:t>Switch, bir değişkeni anahtar olarak belirler. Case ise bu değişkenin durumunu kontrol eder. Mantık olarak </a:t>
            </a:r>
            <a:r>
              <a:rPr lang="tr-TR" sz="2400" dirty="0" err="1"/>
              <a:t>if-else'e</a:t>
            </a:r>
            <a:r>
              <a:rPr lang="tr-TR" sz="2400" dirty="0"/>
              <a:t> benzer. Farkı ise bunu sadece bir değişken üzerinde uygulamasıdır.  </a:t>
            </a:r>
          </a:p>
          <a:p>
            <a:pPr algn="just"/>
            <a:r>
              <a:rPr lang="tr-TR" sz="2400" dirty="0" err="1"/>
              <a:t>switch</a:t>
            </a:r>
            <a:r>
              <a:rPr lang="tr-TR" sz="2400" dirty="0"/>
              <a:t>(i) yazarak i değişkenini anahtar olarak belirledik. Aşağısındaki </a:t>
            </a:r>
            <a:r>
              <a:rPr lang="tr-TR" sz="2400" dirty="0" err="1"/>
              <a:t>case</a:t>
            </a:r>
            <a:r>
              <a:rPr lang="tr-TR" sz="2400" dirty="0"/>
              <a:t> 0 ile i'nin değerinin 0 olup olmadığını sorguluyoruz. 0 ise </a:t>
            </a:r>
            <a:r>
              <a:rPr lang="tr-TR" sz="2400" dirty="0" err="1"/>
              <a:t>print</a:t>
            </a:r>
            <a:r>
              <a:rPr lang="tr-TR" sz="2400" dirty="0"/>
              <a:t> ile "i'nin değeri 0'dır." yazdırdık. </a:t>
            </a:r>
            <a:r>
              <a:rPr lang="tr-TR" sz="2400" dirty="0" err="1"/>
              <a:t>break'in</a:t>
            </a:r>
            <a:r>
              <a:rPr lang="tr-TR" sz="2400" dirty="0"/>
              <a:t> anlamı ise </a:t>
            </a:r>
            <a:r>
              <a:rPr lang="tr-TR" sz="2400" dirty="0" err="1"/>
              <a:t>case</a:t>
            </a:r>
            <a:r>
              <a:rPr lang="tr-TR" sz="2400" dirty="0"/>
              <a:t> doğru olduğunda diğer </a:t>
            </a:r>
            <a:r>
              <a:rPr lang="tr-TR" sz="2400" dirty="0" err="1"/>
              <a:t>case'leri</a:t>
            </a:r>
            <a:r>
              <a:rPr lang="tr-TR" sz="2400" dirty="0"/>
              <a:t> </a:t>
            </a:r>
            <a:r>
              <a:rPr lang="tr-TR" sz="2400" dirty="0" err="1"/>
              <a:t>kontol</a:t>
            </a:r>
            <a:r>
              <a:rPr lang="tr-TR" sz="2400" dirty="0"/>
              <a:t> etmemesi içindir. </a:t>
            </a:r>
            <a:r>
              <a:rPr lang="tr-TR" sz="2400" dirty="0" err="1"/>
              <a:t>default</a:t>
            </a:r>
            <a:r>
              <a:rPr lang="tr-TR" sz="2400" dirty="0"/>
              <a:t> ise else ile aynı mantıktadır.</a:t>
            </a:r>
          </a:p>
          <a:p>
            <a:pPr algn="just"/>
            <a:endParaRPr lang="tr-TR" sz="2400" dirty="0"/>
          </a:p>
        </p:txBody>
      </p:sp>
      <p:pic>
        <p:nvPicPr>
          <p:cNvPr id="5" name="Resim 4">
            <a:extLst>
              <a:ext uri="{FF2B5EF4-FFF2-40B4-BE49-F238E27FC236}">
                <a16:creationId xmlns:a16="http://schemas.microsoft.com/office/drawing/2014/main" id="{0C765F7B-3B7C-4E19-9833-DA71AE695F8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03354" y="1354015"/>
            <a:ext cx="4338601" cy="4298430"/>
          </a:xfrm>
          <a:prstGeom prst="rect">
            <a:avLst/>
          </a:prstGeom>
        </p:spPr>
      </p:pic>
      <p:pic>
        <p:nvPicPr>
          <p:cNvPr id="6" name="Picture 6" descr="Building Basic Backend Servers with Dart's Core Library - Dart Tutorial  Part 4 — Steemit">
            <a:extLst>
              <a:ext uri="{FF2B5EF4-FFF2-40B4-BE49-F238E27FC236}">
                <a16:creationId xmlns:a16="http://schemas.microsoft.com/office/drawing/2014/main" id="{3C3F7F1A-6842-4DAC-9249-6D8F268CDE5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0" y="55439"/>
            <a:ext cx="1348086" cy="7549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5193606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48213"/>
          </a:xfrm>
        </p:spPr>
        <p:txBody>
          <a:bodyPr/>
          <a:lstStyle/>
          <a:p>
            <a:r>
              <a:rPr lang="en-US" b="1" dirty="0"/>
              <a:t>Switch Case</a:t>
            </a:r>
            <a:endParaRPr lang="tr-TR" b="1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838200" y="1354015"/>
            <a:ext cx="6652214" cy="4822948"/>
          </a:xfrm>
        </p:spPr>
        <p:txBody>
          <a:bodyPr>
            <a:normAutofit/>
          </a:bodyPr>
          <a:lstStyle/>
          <a:p>
            <a:pPr algn="just"/>
            <a:r>
              <a:rPr lang="tr-TR" sz="2400" dirty="0"/>
              <a:t>Yukarıda </a:t>
            </a:r>
            <a:r>
              <a:rPr lang="tr-TR" sz="2400" dirty="0" err="1"/>
              <a:t>continue'nun</a:t>
            </a:r>
            <a:r>
              <a:rPr lang="tr-TR" sz="2400" dirty="0"/>
              <a:t> kullanımına bir örnek;</a:t>
            </a:r>
          </a:p>
          <a:p>
            <a:pPr algn="just"/>
            <a:r>
              <a:rPr lang="tr-TR" sz="2400" dirty="0"/>
              <a:t>i adlı </a:t>
            </a:r>
            <a:r>
              <a:rPr lang="tr-TR" sz="2400" dirty="0" err="1"/>
              <a:t>integer</a:t>
            </a:r>
            <a:r>
              <a:rPr lang="tr-TR" sz="2400" dirty="0"/>
              <a:t> tipinde 0 değeri olan bir değişken tanımladık. Bu değişkeni </a:t>
            </a:r>
            <a:r>
              <a:rPr lang="tr-TR" sz="2400" dirty="0" err="1"/>
              <a:t>switch'e</a:t>
            </a:r>
            <a:r>
              <a:rPr lang="tr-TR" sz="2400" dirty="0"/>
              <a:t> anahtar değişken olarak yazdık. Değişkenin değerinin 0 olması durumunda ekrana "mesajım 1" yazdırmasını istedik ve </a:t>
            </a:r>
            <a:r>
              <a:rPr lang="tr-TR" sz="2400" dirty="0" err="1"/>
              <a:t>continue</a:t>
            </a:r>
            <a:r>
              <a:rPr lang="tr-TR" sz="2400" dirty="0"/>
              <a:t> durumum yazarak durumum etiketinden devam etmesini istedik. Böylede </a:t>
            </a:r>
            <a:r>
              <a:rPr lang="tr-TR" sz="2400" dirty="0" err="1"/>
              <a:t>case</a:t>
            </a:r>
            <a:r>
              <a:rPr lang="tr-TR" sz="2400" dirty="0"/>
              <a:t> 5'i atlayarak durumum: etiketinden devam etti.</a:t>
            </a:r>
          </a:p>
          <a:p>
            <a:pPr algn="just"/>
            <a:endParaRPr lang="tr-TR" sz="2400" dirty="0"/>
          </a:p>
        </p:txBody>
      </p:sp>
      <p:pic>
        <p:nvPicPr>
          <p:cNvPr id="5" name="Resim 4">
            <a:extLst>
              <a:ext uri="{FF2B5EF4-FFF2-40B4-BE49-F238E27FC236}">
                <a16:creationId xmlns:a16="http://schemas.microsoft.com/office/drawing/2014/main" id="{59A8D125-F4FC-45FB-A5D8-1E673048AE3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52873" y="1354015"/>
            <a:ext cx="2738946" cy="4872294"/>
          </a:xfrm>
          <a:prstGeom prst="rect">
            <a:avLst/>
          </a:prstGeom>
        </p:spPr>
      </p:pic>
      <p:pic>
        <p:nvPicPr>
          <p:cNvPr id="6" name="Picture 6" descr="Building Basic Backend Servers with Dart's Core Library - Dart Tutorial  Part 4 — Steemit">
            <a:extLst>
              <a:ext uri="{FF2B5EF4-FFF2-40B4-BE49-F238E27FC236}">
                <a16:creationId xmlns:a16="http://schemas.microsoft.com/office/drawing/2014/main" id="{78A76ACB-BBCA-42C4-8042-76B13469815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0" y="55439"/>
            <a:ext cx="1348086" cy="7549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8168135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48213"/>
          </a:xfrm>
        </p:spPr>
        <p:txBody>
          <a:bodyPr>
            <a:normAutofit/>
          </a:bodyPr>
          <a:lstStyle/>
          <a:p>
            <a:r>
              <a:rPr lang="en-US" b="1" dirty="0" err="1"/>
              <a:t>Diziler</a:t>
            </a:r>
            <a:endParaRPr lang="tr-TR" b="1" dirty="0"/>
          </a:p>
        </p:txBody>
      </p:sp>
      <p:pic>
        <p:nvPicPr>
          <p:cNvPr id="11" name="İçerik Yer Tutucusu 10">
            <a:extLst>
              <a:ext uri="{FF2B5EF4-FFF2-40B4-BE49-F238E27FC236}">
                <a16:creationId xmlns:a16="http://schemas.microsoft.com/office/drawing/2014/main" id="{2B996143-4485-42B4-AB3E-26FECE5C884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054719" y="4084021"/>
            <a:ext cx="6082561" cy="1476581"/>
          </a:xfrm>
        </p:spPr>
      </p:pic>
      <p:pic>
        <p:nvPicPr>
          <p:cNvPr id="5" name="Picture 6" descr="Building Basic Backend Servers with Dart's Core Library - Dart Tutorial  Part 4 — Steemit">
            <a:extLst>
              <a:ext uri="{FF2B5EF4-FFF2-40B4-BE49-F238E27FC236}">
                <a16:creationId xmlns:a16="http://schemas.microsoft.com/office/drawing/2014/main" id="{6C03848D-9093-4E27-A0A7-A1B7ED5FE4F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0" y="55439"/>
            <a:ext cx="1348086" cy="7549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Resim 5">
            <a:extLst>
              <a:ext uri="{FF2B5EF4-FFF2-40B4-BE49-F238E27FC236}">
                <a16:creationId xmlns:a16="http://schemas.microsoft.com/office/drawing/2014/main" id="{76B5BF2C-2F8C-40E4-ADB8-C5C91FE4C9D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23416" y="1354015"/>
            <a:ext cx="4605980" cy="1362265"/>
          </a:xfrm>
          <a:prstGeom prst="rect">
            <a:avLst/>
          </a:prstGeom>
        </p:spPr>
      </p:pic>
      <p:pic>
        <p:nvPicPr>
          <p:cNvPr id="9" name="Resim 8">
            <a:extLst>
              <a:ext uri="{FF2B5EF4-FFF2-40B4-BE49-F238E27FC236}">
                <a16:creationId xmlns:a16="http://schemas.microsoft.com/office/drawing/2014/main" id="{16BA6C34-5C12-4B26-877B-011587B33EE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85546" y="2947650"/>
            <a:ext cx="7020905" cy="905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801359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48213"/>
          </a:xfrm>
        </p:spPr>
        <p:txBody>
          <a:bodyPr>
            <a:normAutofit/>
          </a:bodyPr>
          <a:lstStyle/>
          <a:p>
            <a:r>
              <a:rPr lang="en-US" b="1" dirty="0"/>
              <a:t>Enumeration</a:t>
            </a:r>
            <a:endParaRPr lang="tr-TR" b="1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838200" y="1354015"/>
            <a:ext cx="10515599" cy="4822948"/>
          </a:xfrm>
        </p:spPr>
        <p:txBody>
          <a:bodyPr>
            <a:normAutofit/>
          </a:bodyPr>
          <a:lstStyle/>
          <a:p>
            <a:pPr algn="just"/>
            <a:r>
              <a:rPr lang="tr-TR" sz="2000" dirty="0"/>
              <a:t>Adlandırılmış sabit değerleri tanımlamak için bir </a:t>
            </a:r>
            <a:r>
              <a:rPr lang="en-US" sz="2000" b="1" dirty="0"/>
              <a:t>Enumeration</a:t>
            </a:r>
            <a:r>
              <a:rPr lang="tr-TR" sz="2000" dirty="0"/>
              <a:t> kullanılır. </a:t>
            </a:r>
            <a:r>
              <a:rPr lang="en-US" sz="2000" b="1" dirty="0"/>
              <a:t>Enumeration</a:t>
            </a:r>
            <a:r>
              <a:rPr lang="tr-TR" sz="2000" dirty="0"/>
              <a:t> bir tür, </a:t>
            </a:r>
            <a:r>
              <a:rPr lang="tr-TR" sz="2000" dirty="0" err="1"/>
              <a:t>enum</a:t>
            </a:r>
            <a:r>
              <a:rPr lang="tr-TR" sz="2000" dirty="0"/>
              <a:t> anahtar sözcüğü kullanılarak bildirilir.</a:t>
            </a:r>
          </a:p>
        </p:txBody>
      </p:sp>
      <p:pic>
        <p:nvPicPr>
          <p:cNvPr id="5" name="Picture 6" descr="Building Basic Backend Servers with Dart's Core Library - Dart Tutorial  Part 4 — Steemit">
            <a:extLst>
              <a:ext uri="{FF2B5EF4-FFF2-40B4-BE49-F238E27FC236}">
                <a16:creationId xmlns:a16="http://schemas.microsoft.com/office/drawing/2014/main" id="{6C03848D-9093-4E27-A0A7-A1B7ED5FE4F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0" y="55439"/>
            <a:ext cx="1348086" cy="7549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Resim 5">
            <a:extLst>
              <a:ext uri="{FF2B5EF4-FFF2-40B4-BE49-F238E27FC236}">
                <a16:creationId xmlns:a16="http://schemas.microsoft.com/office/drawing/2014/main" id="{5A58D41C-8C34-44F9-ABA9-815A67F64A5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5183" y="2347972"/>
            <a:ext cx="11485667" cy="27842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96215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Başlık 1">
            <a:extLst>
              <a:ext uri="{FF2B5EF4-FFF2-40B4-BE49-F238E27FC236}">
                <a16:creationId xmlns:a16="http://schemas.microsoft.com/office/drawing/2014/main" id="{0D7EEB21-5BF6-435C-9CCA-06728EC61BA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914400" y="365125"/>
            <a:ext cx="10439400" cy="738188"/>
          </a:xfrm>
        </p:spPr>
        <p:txBody>
          <a:bodyPr/>
          <a:lstStyle/>
          <a:p>
            <a:pPr eaLnBrk="1" hangingPunct="1"/>
            <a:r>
              <a:rPr lang="en-US" altLang="tr-TR" b="1">
                <a:solidFill>
                  <a:srgbClr val="04599C"/>
                </a:solidFill>
              </a:rPr>
              <a:t>Ajanda</a:t>
            </a:r>
            <a:endParaRPr lang="tr-TR" altLang="tr-TR">
              <a:solidFill>
                <a:srgbClr val="04599C"/>
              </a:solidFill>
            </a:endParaRPr>
          </a:p>
        </p:txBody>
      </p:sp>
      <p:sp>
        <p:nvSpPr>
          <p:cNvPr id="4099" name="İçerik Yer Tutucusu 2">
            <a:extLst>
              <a:ext uri="{FF2B5EF4-FFF2-40B4-BE49-F238E27FC236}">
                <a16:creationId xmlns:a16="http://schemas.microsoft.com/office/drawing/2014/main" id="{40429765-8C74-4852-887D-ADA88E3E191D}"/>
              </a:ext>
            </a:extLst>
          </p:cNvPr>
          <p:cNvSpPr>
            <a:spLocks noGrp="1" noChangeArrowheads="1"/>
          </p:cNvSpPr>
          <p:nvPr>
            <p:ph sz="quarter" idx="13"/>
          </p:nvPr>
        </p:nvSpPr>
        <p:spPr>
          <a:xfrm>
            <a:off x="914400" y="1268413"/>
            <a:ext cx="10439400" cy="5113337"/>
          </a:xfrm>
        </p:spPr>
        <p:txBody>
          <a:bodyPr/>
          <a:lstStyle/>
          <a:p>
            <a:pPr algn="just"/>
            <a:r>
              <a:rPr lang="tr-TR" b="1" dirty="0">
                <a:solidFill>
                  <a:srgbClr val="04599C"/>
                </a:solidFill>
              </a:rPr>
              <a:t>Fonksiyonlar</a:t>
            </a:r>
          </a:p>
          <a:p>
            <a:pPr algn="just"/>
            <a:r>
              <a:rPr lang="tr-TR" b="1" dirty="0" err="1">
                <a:solidFill>
                  <a:srgbClr val="04599C"/>
                </a:solidFill>
              </a:rPr>
              <a:t>Arrow</a:t>
            </a:r>
            <a:r>
              <a:rPr lang="tr-TR" b="1" dirty="0">
                <a:solidFill>
                  <a:srgbClr val="04599C"/>
                </a:solidFill>
              </a:rPr>
              <a:t> Fonksiyonlar</a:t>
            </a:r>
          </a:p>
          <a:p>
            <a:pPr algn="just"/>
            <a:r>
              <a:rPr lang="tr-TR" b="1" dirty="0" err="1">
                <a:solidFill>
                  <a:srgbClr val="04599C"/>
                </a:solidFill>
              </a:rPr>
              <a:t>String</a:t>
            </a:r>
            <a:r>
              <a:rPr lang="tr-TR" b="1" dirty="0">
                <a:solidFill>
                  <a:srgbClr val="04599C"/>
                </a:solidFill>
              </a:rPr>
              <a:t> İçinde Değişken ve Fonksiyon Kullanma</a:t>
            </a:r>
          </a:p>
          <a:p>
            <a:pPr algn="just"/>
            <a:r>
              <a:rPr lang="tr-TR" b="1" dirty="0">
                <a:solidFill>
                  <a:srgbClr val="04599C"/>
                </a:solidFill>
              </a:rPr>
              <a:t>Döngüler</a:t>
            </a:r>
          </a:p>
          <a:p>
            <a:pPr algn="just"/>
            <a:r>
              <a:rPr lang="en-US" b="1" dirty="0">
                <a:solidFill>
                  <a:srgbClr val="04599C"/>
                </a:solidFill>
              </a:rPr>
              <a:t>I</a:t>
            </a:r>
            <a:r>
              <a:rPr lang="tr-TR" b="1" dirty="0">
                <a:solidFill>
                  <a:srgbClr val="04599C"/>
                </a:solidFill>
              </a:rPr>
              <a:t>f - Else</a:t>
            </a:r>
          </a:p>
          <a:p>
            <a:pPr algn="just"/>
            <a:r>
              <a:rPr lang="tr-TR" b="1" dirty="0">
                <a:solidFill>
                  <a:srgbClr val="04599C"/>
                </a:solidFill>
              </a:rPr>
              <a:t>Switch – Case</a:t>
            </a:r>
            <a:endParaRPr lang="en-US" b="1" dirty="0">
              <a:solidFill>
                <a:srgbClr val="04599C"/>
              </a:solidFill>
            </a:endParaRPr>
          </a:p>
          <a:p>
            <a:pPr algn="just"/>
            <a:r>
              <a:rPr lang="en-US" altLang="tr-TR" b="1" dirty="0" err="1">
                <a:solidFill>
                  <a:srgbClr val="04599C"/>
                </a:solidFill>
              </a:rPr>
              <a:t>Diziler</a:t>
            </a:r>
            <a:endParaRPr lang="en-US" altLang="tr-TR" b="1" dirty="0">
              <a:solidFill>
                <a:srgbClr val="04599C"/>
              </a:solidFill>
            </a:endParaRPr>
          </a:p>
          <a:p>
            <a:pPr algn="just"/>
            <a:r>
              <a:rPr lang="en-US" altLang="tr-TR" b="1" dirty="0">
                <a:solidFill>
                  <a:srgbClr val="04599C"/>
                </a:solidFill>
              </a:rPr>
              <a:t>Enumeration</a:t>
            </a:r>
          </a:p>
          <a:p>
            <a:pPr algn="just"/>
            <a:r>
              <a:rPr lang="en-US" altLang="tr-TR" b="1" dirty="0">
                <a:solidFill>
                  <a:srgbClr val="04599C"/>
                </a:solidFill>
              </a:rPr>
              <a:t>Try – On – Catch – Throw – Finally</a:t>
            </a:r>
          </a:p>
          <a:p>
            <a:pPr algn="just"/>
            <a:r>
              <a:rPr lang="en-US" altLang="tr-TR" b="1">
                <a:solidFill>
                  <a:srgbClr val="04599C"/>
                </a:solidFill>
              </a:rPr>
              <a:t>Exception</a:t>
            </a:r>
            <a:endParaRPr lang="en-US" altLang="tr-TR" b="1" dirty="0">
              <a:solidFill>
                <a:srgbClr val="04599C"/>
              </a:solidFill>
            </a:endParaRPr>
          </a:p>
          <a:p>
            <a:pPr marL="0" indent="0" algn="just">
              <a:buNone/>
            </a:pPr>
            <a:endParaRPr lang="tr-TR" altLang="tr-TR" b="1" dirty="0">
              <a:solidFill>
                <a:srgbClr val="04599C"/>
              </a:solidFill>
            </a:endParaRPr>
          </a:p>
        </p:txBody>
      </p:sp>
      <p:pic>
        <p:nvPicPr>
          <p:cNvPr id="1030" name="Picture 6" descr="Building Basic Backend Servers with Dart's Core Library - Dart Tutorial  Part 4 — Steemit">
            <a:extLst>
              <a:ext uri="{FF2B5EF4-FFF2-40B4-BE49-F238E27FC236}">
                <a16:creationId xmlns:a16="http://schemas.microsoft.com/office/drawing/2014/main" id="{FC4234FE-FC0C-4617-A169-FD428D76701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96300" y="926035"/>
            <a:ext cx="2857500" cy="160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wipe dir="r"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48213"/>
          </a:xfrm>
        </p:spPr>
        <p:txBody>
          <a:bodyPr>
            <a:normAutofit/>
          </a:bodyPr>
          <a:lstStyle/>
          <a:p>
            <a:r>
              <a:rPr lang="en-US" b="1" dirty="0"/>
              <a:t>Exception</a:t>
            </a:r>
            <a:endParaRPr lang="tr-TR" b="1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838200" y="1354015"/>
            <a:ext cx="10515599" cy="4822948"/>
          </a:xfrm>
        </p:spPr>
        <p:txBody>
          <a:bodyPr>
            <a:normAutofit lnSpcReduction="10000"/>
          </a:bodyPr>
          <a:lstStyle/>
          <a:p>
            <a:pPr algn="just"/>
            <a:r>
              <a:rPr lang="en-US" sz="2400" b="1" dirty="0"/>
              <a:t>try – on – catch – throw – finally</a:t>
            </a:r>
          </a:p>
          <a:p>
            <a:pPr algn="just"/>
            <a:r>
              <a:rPr lang="en-US" sz="2400" dirty="0" err="1"/>
              <a:t>Hatalı</a:t>
            </a:r>
            <a:r>
              <a:rPr lang="en-US" sz="2400" dirty="0"/>
              <a:t> </a:t>
            </a:r>
            <a:r>
              <a:rPr lang="en-US" sz="2400" dirty="0" err="1"/>
              <a:t>bir</a:t>
            </a:r>
            <a:r>
              <a:rPr lang="en-US" sz="2400" dirty="0"/>
              <a:t> </a:t>
            </a:r>
            <a:r>
              <a:rPr lang="en-US" sz="2400" dirty="0" err="1"/>
              <a:t>kod</a:t>
            </a:r>
            <a:r>
              <a:rPr lang="en-US" sz="2400" dirty="0"/>
              <a:t> </a:t>
            </a:r>
            <a:r>
              <a:rPr lang="en-US" sz="2400" dirty="0" err="1"/>
              <a:t>yazılırsa</a:t>
            </a:r>
            <a:r>
              <a:rPr lang="en-US" sz="2400" dirty="0"/>
              <a:t> Dart </a:t>
            </a:r>
            <a:r>
              <a:rPr lang="en-US" sz="2400" dirty="0" err="1"/>
              <a:t>bizim</a:t>
            </a:r>
            <a:r>
              <a:rPr lang="en-US" sz="2400" dirty="0"/>
              <a:t> </a:t>
            </a:r>
            <a:r>
              <a:rPr lang="en-US" sz="2400" dirty="0" err="1"/>
              <a:t>için</a:t>
            </a:r>
            <a:r>
              <a:rPr lang="en-US" sz="2400" dirty="0"/>
              <a:t> </a:t>
            </a:r>
            <a:r>
              <a:rPr lang="en-US" sz="2400" dirty="0" err="1"/>
              <a:t>bir</a:t>
            </a:r>
            <a:r>
              <a:rPr lang="en-US" sz="2400" dirty="0"/>
              <a:t> </a:t>
            </a:r>
            <a:r>
              <a:rPr lang="en-US" sz="2400" dirty="0" err="1"/>
              <a:t>hata</a:t>
            </a:r>
            <a:r>
              <a:rPr lang="en-US" sz="2400" dirty="0"/>
              <a:t> </a:t>
            </a:r>
            <a:r>
              <a:rPr lang="en-US" sz="2400" dirty="0" err="1"/>
              <a:t>nesnesi</a:t>
            </a:r>
            <a:r>
              <a:rPr lang="en-US" sz="2400" dirty="0"/>
              <a:t> </a:t>
            </a:r>
            <a:r>
              <a:rPr lang="en-US" sz="2400" dirty="0" err="1"/>
              <a:t>meydana</a:t>
            </a:r>
            <a:r>
              <a:rPr lang="en-US" sz="2400" dirty="0"/>
              <a:t> </a:t>
            </a:r>
            <a:r>
              <a:rPr lang="en-US" sz="2400" dirty="0" err="1"/>
              <a:t>getirir</a:t>
            </a:r>
            <a:r>
              <a:rPr lang="en-US" sz="2400" dirty="0"/>
              <a:t>. </a:t>
            </a:r>
            <a:r>
              <a:rPr lang="en-US" sz="2400" dirty="0" err="1"/>
              <a:t>Eğer</a:t>
            </a:r>
            <a:r>
              <a:rPr lang="en-US" sz="2400" dirty="0"/>
              <a:t> </a:t>
            </a:r>
            <a:r>
              <a:rPr lang="en-US" sz="2400" dirty="0" err="1"/>
              <a:t>bu</a:t>
            </a:r>
            <a:r>
              <a:rPr lang="en-US" sz="2400" dirty="0"/>
              <a:t> </a:t>
            </a:r>
            <a:r>
              <a:rPr lang="en-US" sz="2400" dirty="0" err="1"/>
              <a:t>çok</a:t>
            </a:r>
            <a:r>
              <a:rPr lang="en-US" sz="2400" dirty="0"/>
              <a:t> </a:t>
            </a:r>
            <a:r>
              <a:rPr lang="en-US" sz="2400" dirty="0" err="1"/>
              <a:t>ciddi</a:t>
            </a:r>
            <a:r>
              <a:rPr lang="en-US" sz="2400" dirty="0"/>
              <a:t> </a:t>
            </a:r>
            <a:r>
              <a:rPr lang="en-US" sz="2400" dirty="0" err="1"/>
              <a:t>bir</a:t>
            </a:r>
            <a:r>
              <a:rPr lang="en-US" sz="2400" dirty="0"/>
              <a:t> </a:t>
            </a:r>
            <a:r>
              <a:rPr lang="en-US" sz="2400" dirty="0" err="1"/>
              <a:t>hataysa</a:t>
            </a:r>
            <a:r>
              <a:rPr lang="en-US" sz="2400" dirty="0"/>
              <a:t> error </a:t>
            </a:r>
            <a:r>
              <a:rPr lang="en-US" sz="2400" dirty="0" err="1"/>
              <a:t>adında</a:t>
            </a:r>
            <a:r>
              <a:rPr lang="en-US" sz="2400" dirty="0"/>
              <a:t> </a:t>
            </a:r>
            <a:r>
              <a:rPr lang="en-US" sz="2400" dirty="0" err="1"/>
              <a:t>bir</a:t>
            </a:r>
            <a:r>
              <a:rPr lang="en-US" sz="2400" dirty="0"/>
              <a:t> </a:t>
            </a:r>
            <a:r>
              <a:rPr lang="en-US" sz="2400" dirty="0" err="1"/>
              <a:t>nesne</a:t>
            </a:r>
            <a:r>
              <a:rPr lang="en-US" sz="2400" dirty="0"/>
              <a:t> </a:t>
            </a:r>
            <a:r>
              <a:rPr lang="en-US" sz="2400" dirty="0" err="1"/>
              <a:t>üretirken</a:t>
            </a:r>
            <a:r>
              <a:rPr lang="en-US" sz="2400" dirty="0"/>
              <a:t>, </a:t>
            </a:r>
            <a:r>
              <a:rPr lang="en-US" sz="2400" dirty="0" err="1"/>
              <a:t>üzerinde</a:t>
            </a:r>
            <a:r>
              <a:rPr lang="en-US" sz="2400" dirty="0"/>
              <a:t> </a:t>
            </a:r>
            <a:r>
              <a:rPr lang="en-US" sz="2400" dirty="0" err="1"/>
              <a:t>birtakım</a:t>
            </a:r>
            <a:r>
              <a:rPr lang="en-US" sz="2400" dirty="0"/>
              <a:t> </a:t>
            </a:r>
            <a:r>
              <a:rPr lang="en-US" sz="2400" dirty="0" err="1"/>
              <a:t>işlemler</a:t>
            </a:r>
            <a:r>
              <a:rPr lang="en-US" sz="2400" dirty="0"/>
              <a:t> </a:t>
            </a:r>
            <a:r>
              <a:rPr lang="en-US" sz="2400" dirty="0" err="1"/>
              <a:t>yapılabiliyor</a:t>
            </a:r>
            <a:r>
              <a:rPr lang="en-US" sz="2400" dirty="0"/>
              <a:t> </a:t>
            </a:r>
            <a:r>
              <a:rPr lang="en-US" sz="2400" dirty="0" err="1"/>
              <a:t>ve</a:t>
            </a:r>
            <a:r>
              <a:rPr lang="en-US" sz="2400" dirty="0"/>
              <a:t> o </a:t>
            </a:r>
            <a:r>
              <a:rPr lang="en-US" sz="2400" dirty="0" err="1"/>
              <a:t>hatayı</a:t>
            </a:r>
            <a:r>
              <a:rPr lang="en-US" sz="2400" dirty="0"/>
              <a:t> </a:t>
            </a:r>
            <a:r>
              <a:rPr lang="en-US" sz="2400" dirty="0" err="1"/>
              <a:t>atlayabiliyorsak</a:t>
            </a:r>
            <a:r>
              <a:rPr lang="en-US" sz="2400" dirty="0"/>
              <a:t> da exception </a:t>
            </a:r>
            <a:r>
              <a:rPr lang="en-US" sz="2400" dirty="0" err="1"/>
              <a:t>adında</a:t>
            </a:r>
            <a:r>
              <a:rPr lang="en-US" sz="2400" dirty="0"/>
              <a:t> </a:t>
            </a:r>
            <a:r>
              <a:rPr lang="en-US" sz="2400" dirty="0" err="1"/>
              <a:t>bir</a:t>
            </a:r>
            <a:r>
              <a:rPr lang="en-US" sz="2400" dirty="0"/>
              <a:t> </a:t>
            </a:r>
            <a:r>
              <a:rPr lang="en-US" sz="2400" dirty="0" err="1"/>
              <a:t>nesne</a:t>
            </a:r>
            <a:r>
              <a:rPr lang="en-US" sz="2400" dirty="0"/>
              <a:t> </a:t>
            </a:r>
            <a:r>
              <a:rPr lang="en-US" sz="2400" dirty="0" err="1"/>
              <a:t>üretmektedir</a:t>
            </a:r>
            <a:r>
              <a:rPr lang="en-US" sz="2400" dirty="0"/>
              <a:t>.</a:t>
            </a:r>
          </a:p>
          <a:p>
            <a:pPr algn="just"/>
            <a:r>
              <a:rPr lang="tr-TR" sz="2400" b="1" dirty="0" err="1"/>
              <a:t>Try</a:t>
            </a:r>
            <a:r>
              <a:rPr lang="en-US" sz="2400" dirty="0"/>
              <a:t> : </a:t>
            </a:r>
            <a:r>
              <a:rPr lang="tr-TR" sz="2400" dirty="0" err="1"/>
              <a:t>try</a:t>
            </a:r>
            <a:r>
              <a:rPr lang="tr-TR" sz="2400" dirty="0"/>
              <a:t> bloğu içerisine hata (istisna = </a:t>
            </a:r>
            <a:r>
              <a:rPr lang="tr-TR" sz="2400" dirty="0" err="1"/>
              <a:t>exception</a:t>
            </a:r>
            <a:r>
              <a:rPr lang="tr-TR" sz="2400" dirty="0"/>
              <a:t>) oluşturabilecek ilgili kod parçası yazılır.</a:t>
            </a:r>
          </a:p>
          <a:p>
            <a:pPr algn="just"/>
            <a:r>
              <a:rPr lang="tr-TR" sz="2400" b="1" dirty="0"/>
              <a:t>On</a:t>
            </a:r>
            <a:r>
              <a:rPr lang="en-US" sz="2400" dirty="0"/>
              <a:t> : </a:t>
            </a:r>
            <a:r>
              <a:rPr lang="tr-TR" sz="2400" dirty="0"/>
              <a:t>Eğer spesifik bir hata tipi belirtilmek isteniyorsa on bloğu kullanılır.</a:t>
            </a:r>
          </a:p>
          <a:p>
            <a:pPr algn="just"/>
            <a:r>
              <a:rPr lang="en-US" sz="2400" b="1" dirty="0"/>
              <a:t>C</a:t>
            </a:r>
            <a:r>
              <a:rPr lang="tr-TR" sz="2400" b="1" dirty="0" err="1"/>
              <a:t>atch</a:t>
            </a:r>
            <a:r>
              <a:rPr lang="en-US" sz="2400" dirty="0"/>
              <a:t> : </a:t>
            </a:r>
            <a:r>
              <a:rPr lang="tr-TR" sz="2400" dirty="0"/>
              <a:t>Eğer genel bir hata durumu oluşmuşsa çalışacak kod parçası </a:t>
            </a:r>
            <a:r>
              <a:rPr lang="tr-TR" sz="2400" dirty="0" err="1"/>
              <a:t>catch</a:t>
            </a:r>
            <a:r>
              <a:rPr lang="tr-TR" sz="2400" dirty="0"/>
              <a:t> bloğu içerisine yazılır.</a:t>
            </a:r>
          </a:p>
          <a:p>
            <a:pPr algn="just"/>
            <a:r>
              <a:rPr lang="en-US" sz="2400" b="1" dirty="0"/>
              <a:t>F</a:t>
            </a:r>
            <a:r>
              <a:rPr lang="tr-TR" sz="2400" b="1" dirty="0" err="1"/>
              <a:t>inally</a:t>
            </a:r>
            <a:r>
              <a:rPr lang="en-US" sz="2400" b="1" dirty="0"/>
              <a:t> </a:t>
            </a:r>
            <a:r>
              <a:rPr lang="en-US" sz="2400" dirty="0"/>
              <a:t>: </a:t>
            </a:r>
            <a:r>
              <a:rPr lang="tr-TR" sz="2400" dirty="0"/>
              <a:t>Hata olsa da olmasa da her halükarda çalıştırılacak kod </a:t>
            </a:r>
            <a:r>
              <a:rPr lang="tr-TR" sz="2400" dirty="0" err="1"/>
              <a:t>finally</a:t>
            </a:r>
            <a:r>
              <a:rPr lang="tr-TR" sz="2400" dirty="0"/>
              <a:t> bloğu içerisine yazılır.</a:t>
            </a:r>
          </a:p>
          <a:p>
            <a:pPr algn="just"/>
            <a:r>
              <a:rPr lang="en-US" sz="2400" b="1" dirty="0"/>
              <a:t>T</a:t>
            </a:r>
            <a:r>
              <a:rPr lang="tr-TR" sz="2400" b="1" dirty="0" err="1"/>
              <a:t>hrow</a:t>
            </a:r>
            <a:r>
              <a:rPr lang="en-US" sz="2400" b="1" dirty="0"/>
              <a:t> </a:t>
            </a:r>
            <a:r>
              <a:rPr lang="en-US" sz="2400" dirty="0"/>
              <a:t>: </a:t>
            </a:r>
            <a:r>
              <a:rPr lang="tr-TR" sz="2400" dirty="0"/>
              <a:t>Kendi hatamızı oluşturmak için kullanılır.</a:t>
            </a:r>
          </a:p>
          <a:p>
            <a:pPr algn="just"/>
            <a:endParaRPr lang="tr-TR" sz="2400" dirty="0"/>
          </a:p>
          <a:p>
            <a:pPr algn="just"/>
            <a:endParaRPr lang="tr-TR" sz="2400" dirty="0"/>
          </a:p>
        </p:txBody>
      </p:sp>
      <p:pic>
        <p:nvPicPr>
          <p:cNvPr id="5" name="Picture 6" descr="Building Basic Backend Servers with Dart's Core Library - Dart Tutorial  Part 4 — Steemit">
            <a:extLst>
              <a:ext uri="{FF2B5EF4-FFF2-40B4-BE49-F238E27FC236}">
                <a16:creationId xmlns:a16="http://schemas.microsoft.com/office/drawing/2014/main" id="{6C03848D-9093-4E27-A0A7-A1B7ED5FE4F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0" y="55439"/>
            <a:ext cx="1348086" cy="7549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254292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48213"/>
          </a:xfrm>
        </p:spPr>
        <p:txBody>
          <a:bodyPr>
            <a:normAutofit/>
          </a:bodyPr>
          <a:lstStyle/>
          <a:p>
            <a:r>
              <a:rPr lang="en-US" b="1" dirty="0"/>
              <a:t>Exception</a:t>
            </a:r>
            <a:endParaRPr lang="tr-TR" b="1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838200" y="1354015"/>
            <a:ext cx="10515599" cy="4822948"/>
          </a:xfrm>
        </p:spPr>
        <p:txBody>
          <a:bodyPr>
            <a:normAutofit/>
          </a:bodyPr>
          <a:lstStyle/>
          <a:p>
            <a:pPr algn="just"/>
            <a:r>
              <a:rPr lang="tr-TR" b="1" dirty="0"/>
              <a:t>Dart Hata Türleri</a:t>
            </a:r>
            <a:r>
              <a:rPr lang="en-US" b="1" dirty="0"/>
              <a:t> : </a:t>
            </a:r>
            <a:r>
              <a:rPr lang="tr-TR" dirty="0"/>
              <a:t>Yaygın olarak karşılaşılan hata türleri aşağıda derlenmiştir:</a:t>
            </a:r>
          </a:p>
          <a:p>
            <a:pPr lvl="1" algn="just"/>
            <a:r>
              <a:rPr lang="tr-TR" b="1" dirty="0" err="1"/>
              <a:t>DeferredLoadException</a:t>
            </a:r>
            <a:r>
              <a:rPr lang="tr-TR" dirty="0"/>
              <a:t>: Ertelenmiş bir kütüphane yüklenemediğinde alınan hata türüdür.</a:t>
            </a:r>
          </a:p>
          <a:p>
            <a:pPr lvl="1" algn="just"/>
            <a:r>
              <a:rPr lang="tr-TR" b="1" dirty="0" err="1"/>
              <a:t>FormatException</a:t>
            </a:r>
            <a:r>
              <a:rPr lang="tr-TR" dirty="0"/>
              <a:t>: Bir </a:t>
            </a:r>
            <a:r>
              <a:rPr lang="tr-TR" dirty="0" err="1"/>
              <a:t>string</a:t>
            </a:r>
            <a:r>
              <a:rPr lang="tr-TR" dirty="0"/>
              <a:t> veya başka bir veri beklenen bir formata sahip olmadığında ortaya çıkan hata türüdür.</a:t>
            </a:r>
          </a:p>
          <a:p>
            <a:pPr lvl="1" algn="just"/>
            <a:r>
              <a:rPr lang="tr-TR" b="1" dirty="0" err="1"/>
              <a:t>IntegerDivisionByZeroException</a:t>
            </a:r>
            <a:r>
              <a:rPr lang="tr-TR" dirty="0"/>
              <a:t>: Bir sayı sıfıra bölündüğünde alınan hata türüdür.</a:t>
            </a:r>
          </a:p>
          <a:p>
            <a:pPr lvl="1" algn="just"/>
            <a:r>
              <a:rPr lang="tr-TR" b="1" dirty="0" err="1"/>
              <a:t>IOException</a:t>
            </a:r>
            <a:r>
              <a:rPr lang="tr-TR" dirty="0"/>
              <a:t>: Tüm Girdi-Çıktıyla ilgili hatalar için temel sınıf.</a:t>
            </a:r>
          </a:p>
          <a:p>
            <a:pPr lvl="1" algn="just"/>
            <a:r>
              <a:rPr lang="tr-TR" b="1" dirty="0" err="1"/>
              <a:t>IsolateSpawnException</a:t>
            </a:r>
            <a:r>
              <a:rPr lang="tr-TR" dirty="0"/>
              <a:t>: Bir </a:t>
            </a:r>
            <a:r>
              <a:rPr lang="tr-TR" dirty="0" err="1"/>
              <a:t>izolat</a:t>
            </a:r>
            <a:r>
              <a:rPr lang="tr-TR" dirty="0"/>
              <a:t> oluşturulamadığında alınan hata türüdür.</a:t>
            </a:r>
          </a:p>
          <a:p>
            <a:pPr lvl="1" algn="just"/>
            <a:r>
              <a:rPr lang="tr-TR" b="1" dirty="0" err="1"/>
              <a:t>Timeout</a:t>
            </a:r>
            <a:r>
              <a:rPr lang="tr-TR" dirty="0"/>
              <a:t>: Asenkron: Bir sonuç beklenirken zaman aşımı gerçekleştiğinde alınan hata türüdür.</a:t>
            </a:r>
          </a:p>
        </p:txBody>
      </p:sp>
      <p:pic>
        <p:nvPicPr>
          <p:cNvPr id="5" name="Picture 6" descr="Building Basic Backend Servers with Dart's Core Library - Dart Tutorial  Part 4 — Steemit">
            <a:extLst>
              <a:ext uri="{FF2B5EF4-FFF2-40B4-BE49-F238E27FC236}">
                <a16:creationId xmlns:a16="http://schemas.microsoft.com/office/drawing/2014/main" id="{6C03848D-9093-4E27-A0A7-A1B7ED5FE4F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0" y="55439"/>
            <a:ext cx="1348086" cy="7549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273835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48213"/>
          </a:xfrm>
        </p:spPr>
        <p:txBody>
          <a:bodyPr>
            <a:normAutofit/>
          </a:bodyPr>
          <a:lstStyle/>
          <a:p>
            <a:r>
              <a:rPr lang="en-US" b="1" dirty="0"/>
              <a:t>Exception</a:t>
            </a:r>
            <a:endParaRPr lang="tr-TR" b="1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838200" y="1354015"/>
            <a:ext cx="10515599" cy="4822948"/>
          </a:xfrm>
        </p:spPr>
        <p:txBody>
          <a:bodyPr>
            <a:normAutofit/>
          </a:bodyPr>
          <a:lstStyle/>
          <a:p>
            <a:pPr algn="just"/>
            <a:endParaRPr lang="tr-TR" sz="2400" dirty="0"/>
          </a:p>
        </p:txBody>
      </p:sp>
      <p:pic>
        <p:nvPicPr>
          <p:cNvPr id="5" name="Picture 6" descr="Building Basic Backend Servers with Dart's Core Library - Dart Tutorial  Part 4 — Steemit">
            <a:extLst>
              <a:ext uri="{FF2B5EF4-FFF2-40B4-BE49-F238E27FC236}">
                <a16:creationId xmlns:a16="http://schemas.microsoft.com/office/drawing/2014/main" id="{6C03848D-9093-4E27-A0A7-A1B7ED5FE4F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0" y="55439"/>
            <a:ext cx="1348086" cy="7549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Resim 5">
            <a:extLst>
              <a:ext uri="{FF2B5EF4-FFF2-40B4-BE49-F238E27FC236}">
                <a16:creationId xmlns:a16="http://schemas.microsoft.com/office/drawing/2014/main" id="{557E8EB4-7280-4368-BB1D-D2240611EEE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28177" y="1354015"/>
            <a:ext cx="8735644" cy="2653083"/>
          </a:xfrm>
          <a:prstGeom prst="rect">
            <a:avLst/>
          </a:prstGeom>
        </p:spPr>
      </p:pic>
      <p:pic>
        <p:nvPicPr>
          <p:cNvPr id="8" name="Resim 7">
            <a:extLst>
              <a:ext uri="{FF2B5EF4-FFF2-40B4-BE49-F238E27FC236}">
                <a16:creationId xmlns:a16="http://schemas.microsoft.com/office/drawing/2014/main" id="{085F5FD2-3A45-4A83-B899-66EF48AB3F0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5449" y="4055769"/>
            <a:ext cx="10526594" cy="26340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346764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48213"/>
          </a:xfrm>
        </p:spPr>
        <p:txBody>
          <a:bodyPr>
            <a:normAutofit/>
          </a:bodyPr>
          <a:lstStyle/>
          <a:p>
            <a:r>
              <a:rPr lang="en-US" b="1" dirty="0"/>
              <a:t>Exception</a:t>
            </a:r>
            <a:endParaRPr lang="tr-TR" b="1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838200" y="1354015"/>
            <a:ext cx="10515599" cy="4822948"/>
          </a:xfrm>
        </p:spPr>
        <p:txBody>
          <a:bodyPr>
            <a:normAutofit/>
          </a:bodyPr>
          <a:lstStyle/>
          <a:p>
            <a:pPr algn="just"/>
            <a:endParaRPr lang="tr-TR" sz="2400" dirty="0"/>
          </a:p>
        </p:txBody>
      </p:sp>
      <p:pic>
        <p:nvPicPr>
          <p:cNvPr id="5" name="Picture 6" descr="Building Basic Backend Servers with Dart's Core Library - Dart Tutorial  Part 4 — Steemit">
            <a:extLst>
              <a:ext uri="{FF2B5EF4-FFF2-40B4-BE49-F238E27FC236}">
                <a16:creationId xmlns:a16="http://schemas.microsoft.com/office/drawing/2014/main" id="{6C03848D-9093-4E27-A0A7-A1B7ED5FE4F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0" y="55439"/>
            <a:ext cx="1348086" cy="7549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Resim 5">
            <a:extLst>
              <a:ext uri="{FF2B5EF4-FFF2-40B4-BE49-F238E27FC236}">
                <a16:creationId xmlns:a16="http://schemas.microsoft.com/office/drawing/2014/main" id="{163494B6-2D7E-42F9-A59F-65687ABFE34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1821" y="1686420"/>
            <a:ext cx="9988356" cy="45583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488635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Resim 4">
            <a:extLst>
              <a:ext uri="{FF2B5EF4-FFF2-40B4-BE49-F238E27FC236}">
                <a16:creationId xmlns:a16="http://schemas.microsoft.com/office/drawing/2014/main" id="{236AAF43-2E4B-449B-AB12-E11EC361983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1843" y="1845357"/>
            <a:ext cx="11353800" cy="31672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84116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48213"/>
          </a:xfrm>
        </p:spPr>
        <p:txBody>
          <a:bodyPr/>
          <a:lstStyle/>
          <a:p>
            <a:r>
              <a:rPr lang="en-US" b="1" dirty="0" err="1"/>
              <a:t>Fonksiyonlar</a:t>
            </a:r>
            <a:endParaRPr lang="tr-TR" b="1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838200" y="1354015"/>
            <a:ext cx="10515600" cy="4822948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tr-TR" dirty="0"/>
              <a:t>Fonksiyonlar, okunabilir, düzenlenebilir ve yeniden kullanılabilir kod blokları oluşturmamızı sağlar. Bu kod bloklarının içerisinde işlemler yapabiliriz.</a:t>
            </a:r>
          </a:p>
          <a:p>
            <a:pPr algn="just"/>
            <a:r>
              <a:rPr lang="tr-TR" dirty="0"/>
              <a:t>Fonksiyonlar tanımlandıktan sonra başka bir yerden çağrılabilir. Bu özelliği kod bloğunu yeniden kullanılabilir yapar. Ayrıca kodun okunabilirliğini arttırır.</a:t>
            </a:r>
          </a:p>
          <a:p>
            <a:pPr algn="just"/>
            <a:endParaRPr lang="tr-TR" dirty="0"/>
          </a:p>
          <a:p>
            <a:pPr algn="just"/>
            <a:r>
              <a:rPr lang="tr-TR" b="1" dirty="0"/>
              <a:t>Adımlar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tr-TR" dirty="0"/>
              <a:t>Fonksiyonun Tanımlanması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tr-TR" dirty="0"/>
              <a:t>Fonksiyonun Çağrılması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tr-TR" dirty="0"/>
              <a:t>Fonksiyonun Değer Döndürmesi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tr-TR" dirty="0"/>
              <a:t>Fonksiyonun Parametresi</a:t>
            </a:r>
          </a:p>
          <a:p>
            <a:pPr algn="just"/>
            <a:endParaRPr lang="tr-TR" dirty="0"/>
          </a:p>
        </p:txBody>
      </p:sp>
      <p:pic>
        <p:nvPicPr>
          <p:cNvPr id="5" name="Resim 4">
            <a:extLst>
              <a:ext uri="{FF2B5EF4-FFF2-40B4-BE49-F238E27FC236}">
                <a16:creationId xmlns:a16="http://schemas.microsoft.com/office/drawing/2014/main" id="{C3ECD469-0EE2-4C06-972B-E085C0C284A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86062" y="3251337"/>
            <a:ext cx="1881356" cy="838822"/>
          </a:xfrm>
          <a:prstGeom prst="rect">
            <a:avLst/>
          </a:prstGeom>
        </p:spPr>
      </p:pic>
      <p:pic>
        <p:nvPicPr>
          <p:cNvPr id="7" name="Resim 6">
            <a:extLst>
              <a:ext uri="{FF2B5EF4-FFF2-40B4-BE49-F238E27FC236}">
                <a16:creationId xmlns:a16="http://schemas.microsoft.com/office/drawing/2014/main" id="{68FF08D3-2BC6-483F-97A7-805526F9C80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86062" y="4261606"/>
            <a:ext cx="1881356" cy="1626819"/>
          </a:xfrm>
          <a:prstGeom prst="rect">
            <a:avLst/>
          </a:prstGeom>
        </p:spPr>
      </p:pic>
      <p:pic>
        <p:nvPicPr>
          <p:cNvPr id="9" name="Resim 8">
            <a:extLst>
              <a:ext uri="{FF2B5EF4-FFF2-40B4-BE49-F238E27FC236}">
                <a16:creationId xmlns:a16="http://schemas.microsoft.com/office/drawing/2014/main" id="{4F7080CC-2598-44E6-B9A6-3875C93B737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62471" y="3228277"/>
            <a:ext cx="1441911" cy="1892509"/>
          </a:xfrm>
          <a:prstGeom prst="rect">
            <a:avLst/>
          </a:prstGeom>
        </p:spPr>
      </p:pic>
      <p:pic>
        <p:nvPicPr>
          <p:cNvPr id="11" name="Resim 10">
            <a:extLst>
              <a:ext uri="{FF2B5EF4-FFF2-40B4-BE49-F238E27FC236}">
                <a16:creationId xmlns:a16="http://schemas.microsoft.com/office/drawing/2014/main" id="{6B599CB0-D563-4B1A-B1B9-5D782A43B2A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999435" y="3228277"/>
            <a:ext cx="1558587" cy="1609191"/>
          </a:xfrm>
          <a:prstGeom prst="rect">
            <a:avLst/>
          </a:prstGeom>
        </p:spPr>
      </p:pic>
      <p:pic>
        <p:nvPicPr>
          <p:cNvPr id="13" name="Resim 12">
            <a:extLst>
              <a:ext uri="{FF2B5EF4-FFF2-40B4-BE49-F238E27FC236}">
                <a16:creationId xmlns:a16="http://schemas.microsoft.com/office/drawing/2014/main" id="{BCFE4EC6-6825-46C8-A765-5719B81FCEE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65478" y="5161960"/>
            <a:ext cx="2292544" cy="1609190"/>
          </a:xfrm>
          <a:prstGeom prst="rect">
            <a:avLst/>
          </a:prstGeom>
        </p:spPr>
      </p:pic>
      <p:pic>
        <p:nvPicPr>
          <p:cNvPr id="15" name="Resim 14">
            <a:extLst>
              <a:ext uri="{FF2B5EF4-FFF2-40B4-BE49-F238E27FC236}">
                <a16:creationId xmlns:a16="http://schemas.microsoft.com/office/drawing/2014/main" id="{EFFC210B-99BA-4AA9-B453-FB3B5B4386B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380772" y="5966555"/>
            <a:ext cx="1814409" cy="838822"/>
          </a:xfrm>
          <a:prstGeom prst="rect">
            <a:avLst/>
          </a:prstGeom>
        </p:spPr>
      </p:pic>
      <p:pic>
        <p:nvPicPr>
          <p:cNvPr id="10" name="Picture 6" descr="Building Basic Backend Servers with Dart's Core Library - Dart Tutorial  Part 4 — Steemit">
            <a:extLst>
              <a:ext uri="{FF2B5EF4-FFF2-40B4-BE49-F238E27FC236}">
                <a16:creationId xmlns:a16="http://schemas.microsoft.com/office/drawing/2014/main" id="{A2BF8A91-04FC-487E-92C0-46837377919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0" y="55439"/>
            <a:ext cx="1348086" cy="7549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168629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48213"/>
          </a:xfrm>
        </p:spPr>
        <p:txBody>
          <a:bodyPr>
            <a:normAutofit/>
          </a:bodyPr>
          <a:lstStyle/>
          <a:p>
            <a:r>
              <a:rPr lang="tr-TR" b="1" dirty="0"/>
              <a:t>Varsayılan Fonksiyon Parametreleri</a:t>
            </a: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838200" y="1354015"/>
            <a:ext cx="7380449" cy="4822948"/>
          </a:xfrm>
        </p:spPr>
        <p:txBody>
          <a:bodyPr>
            <a:normAutofit/>
          </a:bodyPr>
          <a:lstStyle/>
          <a:p>
            <a:pPr algn="just"/>
            <a:r>
              <a:rPr lang="tr-TR" dirty="0"/>
              <a:t>Fonksiyondaki parametrelere girilmemesi dahilinde otomatik değer atanabilir.  </a:t>
            </a:r>
          </a:p>
          <a:p>
            <a:pPr algn="just"/>
            <a:r>
              <a:rPr lang="tr-TR" dirty="0" err="1"/>
              <a:t>carp</a:t>
            </a:r>
            <a:r>
              <a:rPr lang="tr-TR" dirty="0"/>
              <a:t> fonksiyonunu incelediğimizde, a adında </a:t>
            </a:r>
            <a:r>
              <a:rPr lang="tr-TR" dirty="0" err="1"/>
              <a:t>interger</a:t>
            </a:r>
            <a:r>
              <a:rPr lang="tr-TR" dirty="0"/>
              <a:t> tipinde bir parametre oluşturduk. Köşeli parantez içerisine b değişkeni tanımladık ve 2 değerini verdik. Yani b parametresinin girilmemesi durumunda b parametremizin değeri 2 olacaktır.</a:t>
            </a:r>
          </a:p>
          <a:p>
            <a:pPr algn="just"/>
            <a:endParaRPr lang="tr-TR" dirty="0"/>
          </a:p>
        </p:txBody>
      </p:sp>
      <p:pic>
        <p:nvPicPr>
          <p:cNvPr id="9" name="Resim 8">
            <a:extLst>
              <a:ext uri="{FF2B5EF4-FFF2-40B4-BE49-F238E27FC236}">
                <a16:creationId xmlns:a16="http://schemas.microsoft.com/office/drawing/2014/main" id="{C543694D-F4DB-4E57-98F0-D09A286E0FC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72108" y="1354014"/>
            <a:ext cx="3393019" cy="2320011"/>
          </a:xfrm>
          <a:prstGeom prst="rect">
            <a:avLst/>
          </a:prstGeom>
        </p:spPr>
      </p:pic>
      <p:pic>
        <p:nvPicPr>
          <p:cNvPr id="5" name="Picture 6" descr="Building Basic Backend Servers with Dart's Core Library - Dart Tutorial  Part 4 — Steemit">
            <a:extLst>
              <a:ext uri="{FF2B5EF4-FFF2-40B4-BE49-F238E27FC236}">
                <a16:creationId xmlns:a16="http://schemas.microsoft.com/office/drawing/2014/main" id="{A3375338-D380-4CF5-B25F-AB00B536130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0" y="55439"/>
            <a:ext cx="1348086" cy="7549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987227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48213"/>
          </a:xfrm>
        </p:spPr>
        <p:txBody>
          <a:bodyPr>
            <a:normAutofit/>
          </a:bodyPr>
          <a:lstStyle/>
          <a:p>
            <a:r>
              <a:rPr lang="tr-TR" b="1" dirty="0"/>
              <a:t>Belirli Parametreyi Girme</a:t>
            </a: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5081216" y="1354015"/>
            <a:ext cx="6272583" cy="4822948"/>
          </a:xfrm>
        </p:spPr>
        <p:txBody>
          <a:bodyPr/>
          <a:lstStyle/>
          <a:p>
            <a:pPr algn="just"/>
            <a:r>
              <a:rPr lang="tr-TR" dirty="0" err="1"/>
              <a:t>carp</a:t>
            </a:r>
            <a:r>
              <a:rPr lang="tr-TR" dirty="0"/>
              <a:t> fonksiyonunun parametrelerini tanımlıyorken, parantez içerisine ayrıca süslü parantez koyulmaktadır. Böyle fonksiyon başka bir yerden çağrılırken, tıpkı </a:t>
            </a:r>
            <a:r>
              <a:rPr lang="tr-TR" dirty="0" err="1"/>
              <a:t>map</a:t>
            </a:r>
            <a:r>
              <a:rPr lang="tr-TR" dirty="0"/>
              <a:t> kullanımındaki gibi değer yollayacağımız parametreyi de belirtiriz.</a:t>
            </a:r>
          </a:p>
        </p:txBody>
      </p:sp>
      <p:pic>
        <p:nvPicPr>
          <p:cNvPr id="5" name="Resim 4">
            <a:extLst>
              <a:ext uri="{FF2B5EF4-FFF2-40B4-BE49-F238E27FC236}">
                <a16:creationId xmlns:a16="http://schemas.microsoft.com/office/drawing/2014/main" id="{5821C366-BF91-4C27-A48C-22C8B89A615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2958" y="1484811"/>
            <a:ext cx="3555121" cy="2567587"/>
          </a:xfrm>
          <a:prstGeom prst="rect">
            <a:avLst/>
          </a:prstGeom>
        </p:spPr>
      </p:pic>
      <p:pic>
        <p:nvPicPr>
          <p:cNvPr id="6" name="Picture 6" descr="Building Basic Backend Servers with Dart's Core Library - Dart Tutorial  Part 4 — Steemit">
            <a:extLst>
              <a:ext uri="{FF2B5EF4-FFF2-40B4-BE49-F238E27FC236}">
                <a16:creationId xmlns:a16="http://schemas.microsoft.com/office/drawing/2014/main" id="{8EE65D94-0CCD-4E66-8240-90FC3537A72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0" y="55439"/>
            <a:ext cx="1348086" cy="7549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Resim 6">
            <a:extLst>
              <a:ext uri="{FF2B5EF4-FFF2-40B4-BE49-F238E27FC236}">
                <a16:creationId xmlns:a16="http://schemas.microsoft.com/office/drawing/2014/main" id="{C224F542-E001-4052-8B9E-B2E43CDFE53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88540" y="4193075"/>
            <a:ext cx="6359092" cy="21245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27932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48213"/>
          </a:xfrm>
        </p:spPr>
        <p:txBody>
          <a:bodyPr>
            <a:normAutofit/>
          </a:bodyPr>
          <a:lstStyle/>
          <a:p>
            <a:r>
              <a:rPr lang="tr-TR" b="1" dirty="0" err="1"/>
              <a:t>Arrow</a:t>
            </a:r>
            <a:r>
              <a:rPr lang="tr-TR" b="1" dirty="0"/>
              <a:t> Fonksiyonlar</a:t>
            </a: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838200" y="1354015"/>
            <a:ext cx="10515600" cy="5259436"/>
          </a:xfrm>
        </p:spPr>
        <p:txBody>
          <a:bodyPr>
            <a:normAutofit/>
          </a:bodyPr>
          <a:lstStyle/>
          <a:p>
            <a:pPr algn="just"/>
            <a:r>
              <a:rPr lang="tr-TR" dirty="0" err="1"/>
              <a:t>Arrow</a:t>
            </a:r>
            <a:r>
              <a:rPr lang="tr-TR" dirty="0"/>
              <a:t> (ok) fonksiyonlar ile tek satırlık fonksiyonlar oluşturabiliriz. Bu şekilde daha kısa fonksiyonlar yazabiliriz.</a:t>
            </a:r>
          </a:p>
          <a:p>
            <a:pPr algn="just"/>
            <a:endParaRPr lang="tr-TR" dirty="0"/>
          </a:p>
          <a:p>
            <a:pPr algn="just"/>
            <a:endParaRPr lang="tr-TR" dirty="0"/>
          </a:p>
          <a:p>
            <a:pPr algn="just"/>
            <a:endParaRPr lang="tr-TR" dirty="0"/>
          </a:p>
          <a:p>
            <a:pPr algn="just"/>
            <a:endParaRPr lang="tr-TR" dirty="0"/>
          </a:p>
          <a:p>
            <a:pPr algn="just"/>
            <a:r>
              <a:rPr lang="tr-TR" dirty="0"/>
              <a:t>topla fonksiyonunun parametrelerine kadar normal fonksiyonlarla aynıdır. Daha sonrasında =&gt; kullanarak tek satırlık işlem yapabiliriz. Dikkat ettiyseniz topla fonksiyonu </a:t>
            </a:r>
            <a:r>
              <a:rPr lang="tr-TR" dirty="0" err="1"/>
              <a:t>int</a:t>
            </a:r>
            <a:r>
              <a:rPr lang="tr-TR" dirty="0"/>
              <a:t> tipinde </a:t>
            </a:r>
            <a:r>
              <a:rPr lang="tr-TR" dirty="0" err="1"/>
              <a:t>return</a:t>
            </a:r>
            <a:r>
              <a:rPr lang="tr-TR" dirty="0"/>
              <a:t> ediyor. Fakat fonksiyonun hiçbir yerinde </a:t>
            </a:r>
            <a:r>
              <a:rPr lang="tr-TR" dirty="0" err="1"/>
              <a:t>return</a:t>
            </a:r>
            <a:r>
              <a:rPr lang="tr-TR" dirty="0"/>
              <a:t> terimi bulunmuyor. </a:t>
            </a:r>
          </a:p>
        </p:txBody>
      </p:sp>
      <p:pic>
        <p:nvPicPr>
          <p:cNvPr id="5" name="Picture 6" descr="Building Basic Backend Servers with Dart's Core Library - Dart Tutorial  Part 4 — Steemit">
            <a:extLst>
              <a:ext uri="{FF2B5EF4-FFF2-40B4-BE49-F238E27FC236}">
                <a16:creationId xmlns:a16="http://schemas.microsoft.com/office/drawing/2014/main" id="{39DA8943-0B06-4FF2-AB53-80CEDF490D9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0" y="55439"/>
            <a:ext cx="1348086" cy="7549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Resim 6">
            <a:extLst>
              <a:ext uri="{FF2B5EF4-FFF2-40B4-BE49-F238E27FC236}">
                <a16:creationId xmlns:a16="http://schemas.microsoft.com/office/drawing/2014/main" id="{34BD6D57-72D3-4423-AEB7-2669904EAA4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41415" y="2144452"/>
            <a:ext cx="3909169" cy="20825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40125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48213"/>
          </a:xfrm>
        </p:spPr>
        <p:txBody>
          <a:bodyPr>
            <a:normAutofit/>
          </a:bodyPr>
          <a:lstStyle/>
          <a:p>
            <a:r>
              <a:rPr lang="tr-TR" sz="4000" b="1" dirty="0" err="1"/>
              <a:t>String</a:t>
            </a:r>
            <a:r>
              <a:rPr lang="tr-TR" sz="4000" b="1" dirty="0"/>
              <a:t> İçinde Değişken ve Fonksiyon Kullanma</a:t>
            </a: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838200" y="1354015"/>
            <a:ext cx="5732721" cy="4822948"/>
          </a:xfrm>
        </p:spPr>
        <p:txBody>
          <a:bodyPr>
            <a:normAutofit/>
          </a:bodyPr>
          <a:lstStyle/>
          <a:p>
            <a:pPr algn="just"/>
            <a:r>
              <a:rPr lang="tr-TR" dirty="0"/>
              <a:t>Bu işlemi ${} ile yapabiliriz. </a:t>
            </a:r>
          </a:p>
          <a:p>
            <a:pPr algn="just"/>
            <a:r>
              <a:rPr lang="tr-TR" dirty="0" err="1"/>
              <a:t>print</a:t>
            </a:r>
            <a:r>
              <a:rPr lang="tr-TR" dirty="0"/>
              <a:t> fonksiyonu içerisine ${</a:t>
            </a:r>
            <a:r>
              <a:rPr lang="tr-TR" dirty="0" err="1"/>
              <a:t>carp</a:t>
            </a:r>
            <a:r>
              <a:rPr lang="tr-TR" dirty="0"/>
              <a:t>(3, 5)} ekleyerek </a:t>
            </a:r>
            <a:r>
              <a:rPr lang="tr-TR" dirty="0" err="1"/>
              <a:t>carp</a:t>
            </a:r>
            <a:r>
              <a:rPr lang="tr-TR" dirty="0"/>
              <a:t> fonksiyonundan dönen sonucu </a:t>
            </a:r>
            <a:r>
              <a:rPr lang="tr-TR" dirty="0" err="1"/>
              <a:t>string'e</a:t>
            </a:r>
            <a:r>
              <a:rPr lang="tr-TR" dirty="0"/>
              <a:t> eklemesini sağladık. Bunu aynı şekilde değişkenler için de kullanabiliriz.</a:t>
            </a:r>
          </a:p>
          <a:p>
            <a:pPr algn="just"/>
            <a:endParaRPr lang="tr-TR" dirty="0"/>
          </a:p>
        </p:txBody>
      </p:sp>
      <p:pic>
        <p:nvPicPr>
          <p:cNvPr id="4" name="Resim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18969" y="1525311"/>
            <a:ext cx="4081422" cy="2240178"/>
          </a:xfrm>
          <a:prstGeom prst="rect">
            <a:avLst/>
          </a:prstGeom>
        </p:spPr>
      </p:pic>
      <p:pic>
        <p:nvPicPr>
          <p:cNvPr id="5" name="Resim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18969" y="4514358"/>
            <a:ext cx="4081422" cy="1621637"/>
          </a:xfrm>
          <a:prstGeom prst="rect">
            <a:avLst/>
          </a:prstGeom>
        </p:spPr>
      </p:pic>
      <p:pic>
        <p:nvPicPr>
          <p:cNvPr id="6" name="Picture 6" descr="Building Basic Backend Servers with Dart's Core Library - Dart Tutorial  Part 4 — Steemit">
            <a:extLst>
              <a:ext uri="{FF2B5EF4-FFF2-40B4-BE49-F238E27FC236}">
                <a16:creationId xmlns:a16="http://schemas.microsoft.com/office/drawing/2014/main" id="{7E29D942-5DD5-4DAC-B7E4-8C38120C663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0" y="55439"/>
            <a:ext cx="1348086" cy="7549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4454229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48213"/>
          </a:xfrm>
        </p:spPr>
        <p:txBody>
          <a:bodyPr>
            <a:normAutofit/>
          </a:bodyPr>
          <a:lstStyle/>
          <a:p>
            <a:r>
              <a:rPr lang="tr-TR" b="1" dirty="0"/>
              <a:t>Döngüler</a:t>
            </a: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838200" y="1354015"/>
            <a:ext cx="10515600" cy="4822948"/>
          </a:xfrm>
        </p:spPr>
        <p:txBody>
          <a:bodyPr/>
          <a:lstStyle/>
          <a:p>
            <a:pPr algn="just"/>
            <a:endParaRPr lang="tr-TR" dirty="0"/>
          </a:p>
          <a:p>
            <a:pPr algn="just"/>
            <a:endParaRPr lang="tr-TR" dirty="0"/>
          </a:p>
        </p:txBody>
      </p:sp>
      <p:pic>
        <p:nvPicPr>
          <p:cNvPr id="16388" name="Picture 4" descr="Döngü Çeşitleri Şeması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9388" y="1933144"/>
            <a:ext cx="8613223" cy="36646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6" descr="Building Basic Backend Servers with Dart's Core Library - Dart Tutorial  Part 4 — Steemit">
            <a:extLst>
              <a:ext uri="{FF2B5EF4-FFF2-40B4-BE49-F238E27FC236}">
                <a16:creationId xmlns:a16="http://schemas.microsoft.com/office/drawing/2014/main" id="{50095642-C4B9-4200-BAC2-AF2C001ED9F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0" y="55439"/>
            <a:ext cx="1348086" cy="7549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32683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48213"/>
          </a:xfrm>
        </p:spPr>
        <p:txBody>
          <a:bodyPr>
            <a:normAutofit/>
          </a:bodyPr>
          <a:lstStyle/>
          <a:p>
            <a:r>
              <a:rPr lang="tr-TR" b="1" dirty="0" err="1"/>
              <a:t>For</a:t>
            </a:r>
            <a:r>
              <a:rPr lang="tr-TR" b="1" dirty="0"/>
              <a:t> Döngüsü</a:t>
            </a: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5188688" y="1354015"/>
            <a:ext cx="6165112" cy="4822948"/>
          </a:xfrm>
        </p:spPr>
        <p:txBody>
          <a:bodyPr/>
          <a:lstStyle/>
          <a:p>
            <a:pPr algn="just"/>
            <a:r>
              <a:rPr lang="tr-TR" dirty="0" err="1"/>
              <a:t>for</a:t>
            </a:r>
            <a:r>
              <a:rPr lang="tr-TR" dirty="0"/>
              <a:t> terimi ile döngümüzü tanımlıyoruz. i isminde değişken oluşturup değerine 0 veriyoruz. </a:t>
            </a:r>
            <a:r>
              <a:rPr lang="tr-TR" dirty="0" err="1"/>
              <a:t>for</a:t>
            </a:r>
            <a:r>
              <a:rPr lang="tr-TR" dirty="0"/>
              <a:t> döngümüzün i'nin değeri 10'dan küçük olduğu takdirde çalışmasını belirtiyoruz. Her döngü gerçekleştiğinde i++ ile i'nin değerini 1 arttırıyoruz. Döngü içerisinde de i'nin değerini ekrana bastırdık.</a:t>
            </a:r>
          </a:p>
        </p:txBody>
      </p:sp>
      <p:pic>
        <p:nvPicPr>
          <p:cNvPr id="4" name="Resim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1419715"/>
            <a:ext cx="4350488" cy="1631434"/>
          </a:xfrm>
          <a:prstGeom prst="rect">
            <a:avLst/>
          </a:prstGeom>
        </p:spPr>
      </p:pic>
      <p:pic>
        <p:nvPicPr>
          <p:cNvPr id="5" name="Picture 6" descr="Building Basic Backend Servers with Dart's Core Library - Dart Tutorial  Part 4 — Steemit">
            <a:extLst>
              <a:ext uri="{FF2B5EF4-FFF2-40B4-BE49-F238E27FC236}">
                <a16:creationId xmlns:a16="http://schemas.microsoft.com/office/drawing/2014/main" id="{A8DDED41-DB9B-490E-ADBF-1A2F81FA6BE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0" y="55439"/>
            <a:ext cx="1348086" cy="7549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1217270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eması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1102</TotalTime>
  <Words>1019</Words>
  <Application>Microsoft Office PowerPoint</Application>
  <PresentationFormat>Geniş ekran</PresentationFormat>
  <Paragraphs>92</Paragraphs>
  <Slides>24</Slides>
  <Notes>0</Notes>
  <HiddenSlides>0</HiddenSlides>
  <MMClips>0</MMClips>
  <ScaleCrop>false</ScaleCrop>
  <HeadingPairs>
    <vt:vector size="6" baseType="variant">
      <vt:variant>
        <vt:lpstr>Kullanılan Yazı Tipleri</vt:lpstr>
      </vt:variant>
      <vt:variant>
        <vt:i4>3</vt:i4>
      </vt:variant>
      <vt:variant>
        <vt:lpstr>Tema</vt:lpstr>
      </vt:variant>
      <vt:variant>
        <vt:i4>1</vt:i4>
      </vt:variant>
      <vt:variant>
        <vt:lpstr>Slayt Başlıkları</vt:lpstr>
      </vt:variant>
      <vt:variant>
        <vt:i4>24</vt:i4>
      </vt:variant>
    </vt:vector>
  </HeadingPairs>
  <TitlesOfParts>
    <vt:vector size="28" baseType="lpstr">
      <vt:lpstr>Arial</vt:lpstr>
      <vt:lpstr>Calibri</vt:lpstr>
      <vt:lpstr>Calibri Light</vt:lpstr>
      <vt:lpstr>Office Teması</vt:lpstr>
      <vt:lpstr>PowerPoint Sunusu</vt:lpstr>
      <vt:lpstr>Ajanda</vt:lpstr>
      <vt:lpstr>Fonksiyonlar</vt:lpstr>
      <vt:lpstr>Varsayılan Fonksiyon Parametreleri</vt:lpstr>
      <vt:lpstr>Belirli Parametreyi Girme</vt:lpstr>
      <vt:lpstr>Arrow Fonksiyonlar</vt:lpstr>
      <vt:lpstr>String İçinde Değişken ve Fonksiyon Kullanma</vt:lpstr>
      <vt:lpstr>Döngüler</vt:lpstr>
      <vt:lpstr>For Döngüsü</vt:lpstr>
      <vt:lpstr>For in Döngüsü</vt:lpstr>
      <vt:lpstr>ForEach Döngüsü Fonksiyonu</vt:lpstr>
      <vt:lpstr>While Döngüsü</vt:lpstr>
      <vt:lpstr>Do While Döngüsü</vt:lpstr>
      <vt:lpstr>If Else</vt:lpstr>
      <vt:lpstr>Else If</vt:lpstr>
      <vt:lpstr>Switch Case</vt:lpstr>
      <vt:lpstr>Switch Case</vt:lpstr>
      <vt:lpstr>Diziler</vt:lpstr>
      <vt:lpstr>Enumeration</vt:lpstr>
      <vt:lpstr>Exception</vt:lpstr>
      <vt:lpstr>Exception</vt:lpstr>
      <vt:lpstr>Exception</vt:lpstr>
      <vt:lpstr>Exception</vt:lpstr>
      <vt:lpstr>PowerPoint Sunusu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Sunusu</dc:title>
  <dc:creator>Windows Kullanıcısı</dc:creator>
  <cp:lastModifiedBy>Nano</cp:lastModifiedBy>
  <cp:revision>194</cp:revision>
  <dcterms:created xsi:type="dcterms:W3CDTF">2021-03-10T07:06:56Z</dcterms:created>
  <dcterms:modified xsi:type="dcterms:W3CDTF">2022-04-08T01:00:38Z</dcterms:modified>
</cp:coreProperties>
</file>