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1"/>
  </p:notesMasterIdLst>
  <p:sldIdLst>
    <p:sldId id="318" r:id="rId2"/>
    <p:sldId id="297" r:id="rId3"/>
    <p:sldId id="303" r:id="rId4"/>
    <p:sldId id="298" r:id="rId5"/>
    <p:sldId id="306" r:id="rId6"/>
    <p:sldId id="307" r:id="rId7"/>
    <p:sldId id="308" r:id="rId8"/>
    <p:sldId id="309" r:id="rId9"/>
    <p:sldId id="316" r:id="rId10"/>
  </p:sldIdLst>
  <p:sldSz cx="7199313" cy="66421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3" userDrawn="1">
          <p15:clr>
            <a:srgbClr val="A4A3A4"/>
          </p15:clr>
        </p15:guide>
        <p15:guide id="2" pos="22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AE88"/>
    <a:srgbClr val="8497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23"/>
    <p:restoredTop sz="97030"/>
  </p:normalViewPr>
  <p:slideViewPr>
    <p:cSldViewPr snapToGrid="0" snapToObjects="1" showGuides="1">
      <p:cViewPr varScale="1">
        <p:scale>
          <a:sx n="112" d="100"/>
          <a:sy n="112" d="100"/>
        </p:scale>
        <p:origin x="1410" y="144"/>
      </p:cViewPr>
      <p:guideLst>
        <p:guide orient="horz" pos="2093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B53C2-7CE3-5449-954D-C8ACB0E4C69A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755775" y="1143000"/>
            <a:ext cx="3346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5F8E3-425A-2C47-AE44-67849D3C099A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84716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22960" rtl="0" eaLnBrk="1" latinLnBrk="0" hangingPunct="1">
      <a:defRPr sz="1080" kern="1200">
        <a:solidFill>
          <a:schemeClr val="tx1"/>
        </a:solidFill>
        <a:latin typeface="+mn-lt"/>
        <a:ea typeface="+mn-ea"/>
        <a:cs typeface="+mn-cs"/>
      </a:defRPr>
    </a:lvl1pPr>
    <a:lvl2pPr marL="411480" algn="l" defTabSz="822960" rtl="0" eaLnBrk="1" latinLnBrk="0" hangingPunct="1">
      <a:defRPr sz="1080" kern="1200">
        <a:solidFill>
          <a:schemeClr val="tx1"/>
        </a:solidFill>
        <a:latin typeface="+mn-lt"/>
        <a:ea typeface="+mn-ea"/>
        <a:cs typeface="+mn-cs"/>
      </a:defRPr>
    </a:lvl2pPr>
    <a:lvl3pPr marL="822960" algn="l" defTabSz="822960" rtl="0" eaLnBrk="1" latinLnBrk="0" hangingPunct="1">
      <a:defRPr sz="1080" kern="1200">
        <a:solidFill>
          <a:schemeClr val="tx1"/>
        </a:solidFill>
        <a:latin typeface="+mn-lt"/>
        <a:ea typeface="+mn-ea"/>
        <a:cs typeface="+mn-cs"/>
      </a:defRPr>
    </a:lvl3pPr>
    <a:lvl4pPr marL="1234440" algn="l" defTabSz="822960" rtl="0" eaLnBrk="1" latinLnBrk="0" hangingPunct="1">
      <a:defRPr sz="1080" kern="1200">
        <a:solidFill>
          <a:schemeClr val="tx1"/>
        </a:solidFill>
        <a:latin typeface="+mn-lt"/>
        <a:ea typeface="+mn-ea"/>
        <a:cs typeface="+mn-cs"/>
      </a:defRPr>
    </a:lvl4pPr>
    <a:lvl5pPr marL="1645920" algn="l" defTabSz="822960" rtl="0" eaLnBrk="1" latinLnBrk="0" hangingPunct="1">
      <a:defRPr sz="1080" kern="1200">
        <a:solidFill>
          <a:schemeClr val="tx1"/>
        </a:solidFill>
        <a:latin typeface="+mn-lt"/>
        <a:ea typeface="+mn-ea"/>
        <a:cs typeface="+mn-cs"/>
      </a:defRPr>
    </a:lvl5pPr>
    <a:lvl6pPr marL="2057400" algn="l" defTabSz="822960" rtl="0" eaLnBrk="1" latinLnBrk="0" hangingPunct="1">
      <a:defRPr sz="1080" kern="1200">
        <a:solidFill>
          <a:schemeClr val="tx1"/>
        </a:solidFill>
        <a:latin typeface="+mn-lt"/>
        <a:ea typeface="+mn-ea"/>
        <a:cs typeface="+mn-cs"/>
      </a:defRPr>
    </a:lvl6pPr>
    <a:lvl7pPr marL="2468880" algn="l" defTabSz="822960" rtl="0" eaLnBrk="1" latinLnBrk="0" hangingPunct="1">
      <a:defRPr sz="1080" kern="1200">
        <a:solidFill>
          <a:schemeClr val="tx1"/>
        </a:solidFill>
        <a:latin typeface="+mn-lt"/>
        <a:ea typeface="+mn-ea"/>
        <a:cs typeface="+mn-cs"/>
      </a:defRPr>
    </a:lvl7pPr>
    <a:lvl8pPr marL="2880360" algn="l" defTabSz="822960" rtl="0" eaLnBrk="1" latinLnBrk="0" hangingPunct="1">
      <a:defRPr sz="1080" kern="1200">
        <a:solidFill>
          <a:schemeClr val="tx1"/>
        </a:solidFill>
        <a:latin typeface="+mn-lt"/>
        <a:ea typeface="+mn-ea"/>
        <a:cs typeface="+mn-cs"/>
      </a:defRPr>
    </a:lvl8pPr>
    <a:lvl9pPr marL="3291840" algn="l" defTabSz="822960" rtl="0" eaLnBrk="1" latinLnBrk="0" hangingPunct="1">
      <a:defRPr sz="10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55775" y="1143000"/>
            <a:ext cx="33464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30261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55775" y="1143000"/>
            <a:ext cx="33464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61254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55775" y="1143000"/>
            <a:ext cx="33464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63942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55775" y="1143000"/>
            <a:ext cx="33464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596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55775" y="1143000"/>
            <a:ext cx="33464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99239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55775" y="1143000"/>
            <a:ext cx="33464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9159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55775" y="1143000"/>
            <a:ext cx="33464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06889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55775" y="1143000"/>
            <a:ext cx="33464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58551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55775" y="1143000"/>
            <a:ext cx="33464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Meta 6 </a:t>
            </a:r>
          </a:p>
          <a:p>
            <a:r>
              <a:rPr kumimoji="1" lang="en-US" altLang="zh-CN" dirty="0"/>
              <a:t>Google 7 + 5</a:t>
            </a:r>
          </a:p>
          <a:p>
            <a:r>
              <a:rPr kumimoji="1" lang="en-US" altLang="zh-CN" dirty="0" err="1"/>
              <a:t>openAI</a:t>
            </a:r>
            <a:r>
              <a:rPr kumimoji="1" lang="en-US" altLang="zh-CN" dirty="0"/>
              <a:t>: 2 + 46</a:t>
            </a:r>
          </a:p>
          <a:p>
            <a:r>
              <a:rPr kumimoji="1" lang="en-US" altLang="zh-CN" dirty="0"/>
              <a:t>EAI: 3</a:t>
            </a:r>
          </a:p>
          <a:p>
            <a:r>
              <a:rPr kumimoji="1" lang="en-US" altLang="zh-CN" dirty="0"/>
              <a:t>Hugging/bloom: 4</a:t>
            </a:r>
          </a:p>
          <a:p>
            <a:r>
              <a:rPr kumimoji="1" lang="en-US" altLang="zh-CN" dirty="0"/>
              <a:t>MS: 1 + 1</a:t>
            </a:r>
          </a:p>
          <a:p>
            <a:r>
              <a:rPr kumimoji="1" lang="en-US" altLang="zh-CN" dirty="0"/>
              <a:t>Amazon: 1</a:t>
            </a:r>
          </a:p>
          <a:p>
            <a:r>
              <a:rPr kumimoji="1" lang="en-US" altLang="zh-CN" dirty="0" err="1"/>
              <a:t>Deepmind</a:t>
            </a:r>
            <a:r>
              <a:rPr kumimoji="1" lang="en-US" altLang="zh-CN" dirty="0"/>
              <a:t>: 2</a:t>
            </a:r>
          </a:p>
          <a:p>
            <a:r>
              <a:rPr kumimoji="1" lang="en-US" altLang="zh-CN" dirty="0"/>
              <a:t>Baidu: 2</a:t>
            </a:r>
          </a:p>
          <a:p>
            <a:r>
              <a:rPr kumimoji="1" lang="en-US" altLang="zh-CN" dirty="0"/>
              <a:t>Ts: 1</a:t>
            </a:r>
          </a:p>
          <a:p>
            <a:endParaRPr kumimoji="1" lang="en-US" altLang="zh-CN" dirty="0"/>
          </a:p>
          <a:p>
            <a:r>
              <a:rPr kumimoji="1" lang="zh-CN" altLang="en-US" dirty="0"/>
              <a:t>还可以加个大概几张</a:t>
            </a:r>
            <a:r>
              <a:rPr kumimoji="1" lang="en-US" altLang="zh-CN" dirty="0"/>
              <a:t>A100</a:t>
            </a:r>
            <a:r>
              <a:rPr kumimoji="1" lang="zh-CN" altLang="en-US" dirty="0"/>
              <a:t>能跑</a:t>
            </a:r>
            <a:r>
              <a:rPr kumimoji="1" lang="en-US" altLang="zh-CN" dirty="0"/>
              <a:t>inference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C7D83-A3C2-F34A-8572-06713199F4AD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29063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087029"/>
            <a:ext cx="6119416" cy="2312435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488641"/>
            <a:ext cx="5399485" cy="1603636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1775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388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53630"/>
            <a:ext cx="1552352" cy="562887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53630"/>
            <a:ext cx="4567064" cy="562887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53327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4472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655914"/>
            <a:ext cx="6209407" cy="2762929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444981"/>
            <a:ext cx="6209407" cy="145295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49037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768152"/>
            <a:ext cx="3059708" cy="421435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768152"/>
            <a:ext cx="3059708" cy="421435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0495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53632"/>
            <a:ext cx="6209407" cy="12838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628238"/>
            <a:ext cx="3045646" cy="797974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426211"/>
            <a:ext cx="3045646" cy="356859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628238"/>
            <a:ext cx="3060646" cy="797974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426211"/>
            <a:ext cx="3060646" cy="356859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19213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824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5098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42807"/>
            <a:ext cx="2321966" cy="1549823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956341"/>
            <a:ext cx="3644652" cy="4720196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992630"/>
            <a:ext cx="2321966" cy="3691594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37743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42807"/>
            <a:ext cx="2321966" cy="1549823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956341"/>
            <a:ext cx="3644652" cy="4720196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992630"/>
            <a:ext cx="2321966" cy="3691594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9152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53632"/>
            <a:ext cx="6209407" cy="1283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768152"/>
            <a:ext cx="6209407" cy="421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156244"/>
            <a:ext cx="1619845" cy="353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FFE97-9521-F243-9027-4707A46D31AF}" type="datetimeFigureOut">
              <a:rPr kumimoji="1" lang="zh-CN" altLang="en-US" smtClean="0"/>
              <a:t>2023/8/6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156244"/>
            <a:ext cx="2429768" cy="353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156244"/>
            <a:ext cx="1619845" cy="353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12A26-3552-2841-AEDD-450F3E071D03}" type="slidenum">
              <a:rPr kumimoji="1" lang="zh-CN" altLang="en-US" smtClean="0"/>
              <a:t>‹Nr.›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53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8.png"/><Relationship Id="rId18" Type="http://schemas.openxmlformats.org/officeDocument/2006/relationships/image" Target="../media/image12.png"/><Relationship Id="rId26" Type="http://schemas.openxmlformats.org/officeDocument/2006/relationships/image" Target="../media/image15.svg"/><Relationship Id="rId3" Type="http://schemas.openxmlformats.org/officeDocument/2006/relationships/image" Target="../media/image1.png"/><Relationship Id="rId21" Type="http://schemas.openxmlformats.org/officeDocument/2006/relationships/image" Target="../media/image15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jpe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24" Type="http://schemas.openxmlformats.org/officeDocument/2006/relationships/image" Target="../media/image18.png"/><Relationship Id="rId5" Type="http://schemas.openxmlformats.org/officeDocument/2006/relationships/image" Target="../media/image2.png"/><Relationship Id="rId15" Type="http://schemas.openxmlformats.org/officeDocument/2006/relationships/image" Target="../media/image13.svg"/><Relationship Id="rId23" Type="http://schemas.openxmlformats.org/officeDocument/2006/relationships/image" Target="../media/image17.png"/><Relationship Id="rId28" Type="http://schemas.openxmlformats.org/officeDocument/2006/relationships/image" Target="../media/image20.png"/><Relationship Id="rId10" Type="http://schemas.openxmlformats.org/officeDocument/2006/relationships/image" Target="../media/image8.svg"/><Relationship Id="rId19" Type="http://schemas.openxmlformats.org/officeDocument/2006/relationships/image" Target="../media/image13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image" Target="../media/image16.png"/><Relationship Id="rId27" Type="http://schemas.openxmlformats.org/officeDocument/2006/relationships/image" Target="../media/image11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image" Target="../media/image2.svg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2.png"/><Relationship Id="rId15" Type="http://schemas.openxmlformats.org/officeDocument/2006/relationships/image" Target="../media/image13.sv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8.png"/><Relationship Id="rId18" Type="http://schemas.openxmlformats.org/officeDocument/2006/relationships/image" Target="../media/image12.png"/><Relationship Id="rId3" Type="http://schemas.openxmlformats.org/officeDocument/2006/relationships/image" Target="../media/image1.png"/><Relationship Id="rId21" Type="http://schemas.openxmlformats.org/officeDocument/2006/relationships/image" Target="../media/image14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0.jpe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24" Type="http://schemas.openxmlformats.org/officeDocument/2006/relationships/image" Target="../media/image17.png"/><Relationship Id="rId5" Type="http://schemas.openxmlformats.org/officeDocument/2006/relationships/image" Target="../media/image2.png"/><Relationship Id="rId15" Type="http://schemas.openxmlformats.org/officeDocument/2006/relationships/image" Target="../media/image13.svg"/><Relationship Id="rId23" Type="http://schemas.openxmlformats.org/officeDocument/2006/relationships/image" Target="../media/image19.png"/><Relationship Id="rId10" Type="http://schemas.openxmlformats.org/officeDocument/2006/relationships/image" Target="../media/image8.sv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8.png"/><Relationship Id="rId18" Type="http://schemas.openxmlformats.org/officeDocument/2006/relationships/image" Target="../media/image12.png"/><Relationship Id="rId3" Type="http://schemas.openxmlformats.org/officeDocument/2006/relationships/image" Target="../media/image1.png"/><Relationship Id="rId21" Type="http://schemas.openxmlformats.org/officeDocument/2006/relationships/image" Target="../media/image15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0.jpe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24" Type="http://schemas.openxmlformats.org/officeDocument/2006/relationships/image" Target="../media/image18.png"/><Relationship Id="rId5" Type="http://schemas.openxmlformats.org/officeDocument/2006/relationships/image" Target="../media/image2.png"/><Relationship Id="rId15" Type="http://schemas.openxmlformats.org/officeDocument/2006/relationships/image" Target="../media/image13.svg"/><Relationship Id="rId23" Type="http://schemas.openxmlformats.org/officeDocument/2006/relationships/image" Target="../media/image16.png"/><Relationship Id="rId10" Type="http://schemas.openxmlformats.org/officeDocument/2006/relationships/image" Target="../media/image8.svg"/><Relationship Id="rId19" Type="http://schemas.openxmlformats.org/officeDocument/2006/relationships/image" Target="../media/image13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8.png"/><Relationship Id="rId18" Type="http://schemas.openxmlformats.org/officeDocument/2006/relationships/image" Target="../media/image12.png"/><Relationship Id="rId26" Type="http://schemas.openxmlformats.org/officeDocument/2006/relationships/image" Target="../media/image15.svg"/><Relationship Id="rId3" Type="http://schemas.openxmlformats.org/officeDocument/2006/relationships/image" Target="../media/image1.png"/><Relationship Id="rId21" Type="http://schemas.openxmlformats.org/officeDocument/2006/relationships/image" Target="../media/image15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0.jpe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24" Type="http://schemas.openxmlformats.org/officeDocument/2006/relationships/image" Target="../media/image18.png"/><Relationship Id="rId5" Type="http://schemas.openxmlformats.org/officeDocument/2006/relationships/image" Target="../media/image2.png"/><Relationship Id="rId15" Type="http://schemas.openxmlformats.org/officeDocument/2006/relationships/image" Target="../media/image13.svg"/><Relationship Id="rId23" Type="http://schemas.openxmlformats.org/officeDocument/2006/relationships/image" Target="../media/image17.png"/><Relationship Id="rId28" Type="http://schemas.openxmlformats.org/officeDocument/2006/relationships/image" Target="../media/image20.png"/><Relationship Id="rId10" Type="http://schemas.openxmlformats.org/officeDocument/2006/relationships/image" Target="../media/image8.svg"/><Relationship Id="rId19" Type="http://schemas.openxmlformats.org/officeDocument/2006/relationships/image" Target="../media/image13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image" Target="../media/image16.png"/><Relationship Id="rId27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4394551-8BA4-5645-A0AB-A3E7815DB32D}"/>
              </a:ext>
            </a:extLst>
          </p:cNvPr>
          <p:cNvGrpSpPr/>
          <p:nvPr/>
        </p:nvGrpSpPr>
        <p:grpSpPr>
          <a:xfrm>
            <a:off x="2496112" y="3797455"/>
            <a:ext cx="828686" cy="785346"/>
            <a:chOff x="4992456" y="3905405"/>
            <a:chExt cx="828686" cy="785346"/>
          </a:xfrm>
        </p:grpSpPr>
        <p:sp>
          <p:nvSpPr>
            <p:cNvPr id="89" name="圆角矩形 88">
              <a:extLst>
                <a:ext uri="{FF2B5EF4-FFF2-40B4-BE49-F238E27FC236}">
                  <a16:creationId xmlns:a16="http://schemas.microsoft.com/office/drawing/2014/main" id="{8F8E571D-898F-BF4E-8163-C4A7D4B720C1}"/>
                </a:ext>
              </a:extLst>
            </p:cNvPr>
            <p:cNvSpPr/>
            <p:nvPr/>
          </p:nvSpPr>
          <p:spPr>
            <a:xfrm flipH="1">
              <a:off x="4992456" y="3945793"/>
              <a:ext cx="186283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>
                  <a:solidFill>
                    <a:schemeClr val="bg1"/>
                  </a:solidFill>
                  <a:latin typeface="Monaco" pitchFamily="2" charset="77"/>
                </a:rPr>
                <a:t>mT5</a:t>
              </a:r>
            </a:p>
          </p:txBody>
        </p:sp>
        <p:sp>
          <p:nvSpPr>
            <p:cNvPr id="90" name="圆角矩形 89">
              <a:extLst>
                <a:ext uri="{FF2B5EF4-FFF2-40B4-BE49-F238E27FC236}">
                  <a16:creationId xmlns:a16="http://schemas.microsoft.com/office/drawing/2014/main" id="{9F97CD18-54F8-0E4F-B797-3F4626DFA996}"/>
                </a:ext>
              </a:extLst>
            </p:cNvPr>
            <p:cNvSpPr/>
            <p:nvPr/>
          </p:nvSpPr>
          <p:spPr>
            <a:xfrm flipH="1">
              <a:off x="5559181" y="3905405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T0</a:t>
              </a:r>
            </a:p>
          </p:txBody>
        </p:sp>
        <p:pic>
          <p:nvPicPr>
            <p:cNvPr id="99" name="图形 98">
              <a:extLst>
                <a:ext uri="{FF2B5EF4-FFF2-40B4-BE49-F238E27FC236}">
                  <a16:creationId xmlns:a16="http://schemas.microsoft.com/office/drawing/2014/main" id="{D7EFDEDA-BAC7-DF4A-94DF-23307144D2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3747" y="3950673"/>
              <a:ext cx="119836" cy="124935"/>
            </a:xfrm>
            <a:prstGeom prst="rect">
              <a:avLst/>
            </a:prstGeom>
          </p:spPr>
        </p:pic>
        <p:pic>
          <p:nvPicPr>
            <p:cNvPr id="100" name="Picture 8" descr="@bigscience-workshop">
              <a:extLst>
                <a:ext uri="{FF2B5EF4-FFF2-40B4-BE49-F238E27FC236}">
                  <a16:creationId xmlns:a16="http://schemas.microsoft.com/office/drawing/2014/main" id="{B571C994-0B35-C246-8EB4-07AA7D63C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395" y="3918748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任意形状 108">
              <a:extLst>
                <a:ext uri="{FF2B5EF4-FFF2-40B4-BE49-F238E27FC236}">
                  <a16:creationId xmlns:a16="http://schemas.microsoft.com/office/drawing/2014/main" id="{335E5D76-35C7-7A46-B178-D5416319B2FA}"/>
                </a:ext>
              </a:extLst>
            </p:cNvPr>
            <p:cNvSpPr/>
            <p:nvPr/>
          </p:nvSpPr>
          <p:spPr>
            <a:xfrm>
              <a:off x="5089373" y="4079785"/>
              <a:ext cx="255890" cy="347809"/>
            </a:xfrm>
            <a:custGeom>
              <a:avLst/>
              <a:gdLst>
                <a:gd name="connsiteX0" fmla="*/ 389107 w 389107"/>
                <a:gd name="connsiteY0" fmla="*/ 421532 h 421532"/>
                <a:gd name="connsiteX1" fmla="*/ 356681 w 389107"/>
                <a:gd name="connsiteY1" fmla="*/ 226979 h 421532"/>
                <a:gd name="connsiteX2" fmla="*/ 265890 w 389107"/>
                <a:gd name="connsiteY2" fmla="*/ 149157 h 421532"/>
                <a:gd name="connsiteX3" fmla="*/ 64851 w 389107"/>
                <a:gd name="connsiteY3" fmla="*/ 116732 h 421532"/>
                <a:gd name="connsiteX4" fmla="*/ 0 w 389107"/>
                <a:gd name="connsiteY4" fmla="*/ 0 h 42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107" h="421532">
                  <a:moveTo>
                    <a:pt x="389107" y="421532"/>
                  </a:moveTo>
                  <a:cubicBezTo>
                    <a:pt x="383162" y="346953"/>
                    <a:pt x="377217" y="272375"/>
                    <a:pt x="356681" y="226979"/>
                  </a:cubicBezTo>
                  <a:cubicBezTo>
                    <a:pt x="336145" y="181583"/>
                    <a:pt x="314528" y="167531"/>
                    <a:pt x="265890" y="149157"/>
                  </a:cubicBezTo>
                  <a:cubicBezTo>
                    <a:pt x="217252" y="130783"/>
                    <a:pt x="109166" y="141591"/>
                    <a:pt x="64851" y="116732"/>
                  </a:cubicBezTo>
                  <a:cubicBezTo>
                    <a:pt x="20536" y="91872"/>
                    <a:pt x="10268" y="45936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11" name="任意形状 110">
              <a:extLst>
                <a:ext uri="{FF2B5EF4-FFF2-40B4-BE49-F238E27FC236}">
                  <a16:creationId xmlns:a16="http://schemas.microsoft.com/office/drawing/2014/main" id="{EB7B9A07-7BFC-4846-B381-6994541B3687}"/>
                </a:ext>
              </a:extLst>
            </p:cNvPr>
            <p:cNvSpPr/>
            <p:nvPr/>
          </p:nvSpPr>
          <p:spPr>
            <a:xfrm>
              <a:off x="4995613" y="4297234"/>
              <a:ext cx="353676" cy="393517"/>
            </a:xfrm>
            <a:custGeom>
              <a:avLst/>
              <a:gdLst>
                <a:gd name="connsiteX0" fmla="*/ 0 w 526339"/>
                <a:gd name="connsiteY0" fmla="*/ 573630 h 585630"/>
                <a:gd name="connsiteX1" fmla="*/ 159026 w 526339"/>
                <a:gd name="connsiteY1" fmla="*/ 584989 h 585630"/>
                <a:gd name="connsiteX2" fmla="*/ 266937 w 526339"/>
                <a:gd name="connsiteY2" fmla="*/ 556592 h 585630"/>
                <a:gd name="connsiteX3" fmla="*/ 352129 w 526339"/>
                <a:gd name="connsiteY3" fmla="*/ 511156 h 585630"/>
                <a:gd name="connsiteX4" fmla="*/ 420283 w 526339"/>
                <a:gd name="connsiteY4" fmla="*/ 448681 h 585630"/>
                <a:gd name="connsiteX5" fmla="*/ 482758 w 526339"/>
                <a:gd name="connsiteY5" fmla="*/ 352130 h 585630"/>
                <a:gd name="connsiteX6" fmla="*/ 522514 w 526339"/>
                <a:gd name="connsiteY6" fmla="*/ 238540 h 585630"/>
                <a:gd name="connsiteX7" fmla="*/ 522514 w 526339"/>
                <a:gd name="connsiteY7" fmla="*/ 0 h 58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339" h="585630">
                  <a:moveTo>
                    <a:pt x="0" y="573630"/>
                  </a:moveTo>
                  <a:cubicBezTo>
                    <a:pt x="57268" y="580729"/>
                    <a:pt x="114537" y="587829"/>
                    <a:pt x="159026" y="584989"/>
                  </a:cubicBezTo>
                  <a:cubicBezTo>
                    <a:pt x="203515" y="582149"/>
                    <a:pt x="234753" y="568897"/>
                    <a:pt x="266937" y="556592"/>
                  </a:cubicBezTo>
                  <a:cubicBezTo>
                    <a:pt x="299121" y="544287"/>
                    <a:pt x="326571" y="529141"/>
                    <a:pt x="352129" y="511156"/>
                  </a:cubicBezTo>
                  <a:cubicBezTo>
                    <a:pt x="377687" y="493171"/>
                    <a:pt x="398512" y="475185"/>
                    <a:pt x="420283" y="448681"/>
                  </a:cubicBezTo>
                  <a:cubicBezTo>
                    <a:pt x="442054" y="422177"/>
                    <a:pt x="465720" y="387153"/>
                    <a:pt x="482758" y="352130"/>
                  </a:cubicBezTo>
                  <a:cubicBezTo>
                    <a:pt x="499797" y="317106"/>
                    <a:pt x="515888" y="297228"/>
                    <a:pt x="522514" y="238540"/>
                  </a:cubicBezTo>
                  <a:cubicBezTo>
                    <a:pt x="529140" y="179852"/>
                    <a:pt x="525827" y="89926"/>
                    <a:pt x="522514" y="0"/>
                  </a:cubicBezTo>
                </a:path>
              </a:pathLst>
            </a:custGeom>
            <a:noFill/>
            <a:ln w="381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0" name="任意形状 109">
              <a:extLst>
                <a:ext uri="{FF2B5EF4-FFF2-40B4-BE49-F238E27FC236}">
                  <a16:creationId xmlns:a16="http://schemas.microsoft.com/office/drawing/2014/main" id="{5120CEF5-F9F4-DA4F-BC9D-42206D6379C0}"/>
                </a:ext>
              </a:extLst>
            </p:cNvPr>
            <p:cNvSpPr/>
            <p:nvPr/>
          </p:nvSpPr>
          <p:spPr>
            <a:xfrm>
              <a:off x="5350536" y="4042046"/>
              <a:ext cx="282620" cy="266637"/>
            </a:xfrm>
            <a:custGeom>
              <a:avLst/>
              <a:gdLst>
                <a:gd name="connsiteX0" fmla="*/ 0 w 343711"/>
                <a:gd name="connsiteY0" fmla="*/ 369652 h 369652"/>
                <a:gd name="connsiteX1" fmla="*/ 51881 w 343711"/>
                <a:gd name="connsiteY1" fmla="*/ 181583 h 369652"/>
                <a:gd name="connsiteX2" fmla="*/ 252919 w 343711"/>
                <a:gd name="connsiteY2" fmla="*/ 116732 h 369652"/>
                <a:gd name="connsiteX3" fmla="*/ 343711 w 343711"/>
                <a:gd name="connsiteY3" fmla="*/ 0 h 36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711" h="369652">
                  <a:moveTo>
                    <a:pt x="0" y="369652"/>
                  </a:moveTo>
                  <a:cubicBezTo>
                    <a:pt x="4864" y="296694"/>
                    <a:pt x="9728" y="223736"/>
                    <a:pt x="51881" y="181583"/>
                  </a:cubicBezTo>
                  <a:cubicBezTo>
                    <a:pt x="94034" y="139430"/>
                    <a:pt x="204281" y="146996"/>
                    <a:pt x="252919" y="116732"/>
                  </a:cubicBezTo>
                  <a:cubicBezTo>
                    <a:pt x="301557" y="86468"/>
                    <a:pt x="322634" y="43234"/>
                    <a:pt x="343711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5422DF84-5F38-5544-9C4C-0F70762F8B07}"/>
              </a:ext>
            </a:extLst>
          </p:cNvPr>
          <p:cNvGrpSpPr/>
          <p:nvPr/>
        </p:nvGrpSpPr>
        <p:grpSpPr>
          <a:xfrm>
            <a:off x="2716769" y="5337658"/>
            <a:ext cx="822725" cy="528609"/>
            <a:chOff x="4782089" y="8326843"/>
            <a:chExt cx="1055352" cy="563947"/>
          </a:xfrm>
        </p:grpSpPr>
        <p:sp>
          <p:nvSpPr>
            <p:cNvPr id="251" name="梯形 250">
              <a:extLst>
                <a:ext uri="{FF2B5EF4-FFF2-40B4-BE49-F238E27FC236}">
                  <a16:creationId xmlns:a16="http://schemas.microsoft.com/office/drawing/2014/main" id="{770A032B-6E99-5040-869C-EA18C5656732}"/>
                </a:ext>
              </a:extLst>
            </p:cNvPr>
            <p:cNvSpPr/>
            <p:nvPr/>
          </p:nvSpPr>
          <p:spPr>
            <a:xfrm>
              <a:off x="4782089" y="8338275"/>
              <a:ext cx="959480" cy="516177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3" name="任意形状 252">
              <a:extLst>
                <a:ext uri="{FF2B5EF4-FFF2-40B4-BE49-F238E27FC236}">
                  <a16:creationId xmlns:a16="http://schemas.microsoft.com/office/drawing/2014/main" id="{4CE0640F-DEA5-9A4D-B134-874EBFB36F83}"/>
                </a:ext>
              </a:extLst>
            </p:cNvPr>
            <p:cNvSpPr/>
            <p:nvPr/>
          </p:nvSpPr>
          <p:spPr>
            <a:xfrm>
              <a:off x="4787134" y="8326843"/>
              <a:ext cx="419455" cy="534103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4" name="任意形状 253">
              <a:extLst>
                <a:ext uri="{FF2B5EF4-FFF2-40B4-BE49-F238E27FC236}">
                  <a16:creationId xmlns:a16="http://schemas.microsoft.com/office/drawing/2014/main" id="{46D9E213-E656-BE4E-9DE9-0C5B59B251DA}"/>
                </a:ext>
              </a:extLst>
            </p:cNvPr>
            <p:cNvSpPr/>
            <p:nvPr/>
          </p:nvSpPr>
          <p:spPr>
            <a:xfrm>
              <a:off x="4839394" y="8532762"/>
              <a:ext cx="331803" cy="352105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grpSp>
          <p:nvGrpSpPr>
            <p:cNvPr id="255" name="组合 254">
              <a:extLst>
                <a:ext uri="{FF2B5EF4-FFF2-40B4-BE49-F238E27FC236}">
                  <a16:creationId xmlns:a16="http://schemas.microsoft.com/office/drawing/2014/main" id="{77245026-60EA-B341-8763-8F0EE9F25D04}"/>
                </a:ext>
              </a:extLst>
            </p:cNvPr>
            <p:cNvGrpSpPr/>
            <p:nvPr/>
          </p:nvGrpSpPr>
          <p:grpSpPr>
            <a:xfrm>
              <a:off x="5295073" y="8384628"/>
              <a:ext cx="542368" cy="506162"/>
              <a:chOff x="5347338" y="8291417"/>
              <a:chExt cx="642248" cy="599374"/>
            </a:xfrm>
          </p:grpSpPr>
          <p:sp>
            <p:nvSpPr>
              <p:cNvPr id="258" name="任意形状 257">
                <a:extLst>
                  <a:ext uri="{FF2B5EF4-FFF2-40B4-BE49-F238E27FC236}">
                    <a16:creationId xmlns:a16="http://schemas.microsoft.com/office/drawing/2014/main" id="{01490228-C80B-B148-B7D7-C6D133C53FB9}"/>
                  </a:ext>
                </a:extLst>
              </p:cNvPr>
              <p:cNvSpPr/>
              <p:nvPr/>
            </p:nvSpPr>
            <p:spPr>
              <a:xfrm rot="11030848">
                <a:off x="5398403" y="8344348"/>
                <a:ext cx="309040" cy="546443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59" name="月亮 258">
                <a:extLst>
                  <a:ext uri="{FF2B5EF4-FFF2-40B4-BE49-F238E27FC236}">
                    <a16:creationId xmlns:a16="http://schemas.microsoft.com/office/drawing/2014/main" id="{B6AD3E2A-5154-574B-90FA-2A21B682D794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60" name="矩形 259">
                <a:extLst>
                  <a:ext uri="{FF2B5EF4-FFF2-40B4-BE49-F238E27FC236}">
                    <a16:creationId xmlns:a16="http://schemas.microsoft.com/office/drawing/2014/main" id="{4347AEB4-B4CD-3C4A-BFB8-DB0439C1D9AF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</p:grp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E0B7F3C1-9180-6844-BE43-C593C0F24C19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421304" y="5315738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DE2695D9-A496-7F4E-8140-37C0039FAD8C}"/>
              </a:ext>
            </a:extLst>
          </p:cNvPr>
          <p:cNvCxnSpPr>
            <a:cxnSpLocks/>
          </p:cNvCxnSpPr>
          <p:nvPr/>
        </p:nvCxnSpPr>
        <p:spPr>
          <a:xfrm flipH="1" flipV="1">
            <a:off x="259745" y="331800"/>
            <a:ext cx="1" cy="5539254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圆角矩形 49">
            <a:extLst>
              <a:ext uri="{FF2B5EF4-FFF2-40B4-BE49-F238E27FC236}">
                <a16:creationId xmlns:a16="http://schemas.microsoft.com/office/drawing/2014/main" id="{67FC8898-F05D-7344-A2D2-B12C724A444E}"/>
              </a:ext>
            </a:extLst>
          </p:cNvPr>
          <p:cNvSpPr/>
          <p:nvPr/>
        </p:nvSpPr>
        <p:spPr>
          <a:xfrm>
            <a:off x="94843" y="4815199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2019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51" name="圆角矩形 50">
            <a:extLst>
              <a:ext uri="{FF2B5EF4-FFF2-40B4-BE49-F238E27FC236}">
                <a16:creationId xmlns:a16="http://schemas.microsoft.com/office/drawing/2014/main" id="{CB37D17B-F477-3440-A883-C613E0A25B84}"/>
              </a:ext>
            </a:extLst>
          </p:cNvPr>
          <p:cNvSpPr/>
          <p:nvPr/>
        </p:nvSpPr>
        <p:spPr>
          <a:xfrm>
            <a:off x="87754" y="5228554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2018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0" name="组合 459">
            <a:extLst>
              <a:ext uri="{FF2B5EF4-FFF2-40B4-BE49-F238E27FC236}">
                <a16:creationId xmlns:a16="http://schemas.microsoft.com/office/drawing/2014/main" id="{A4F11E8A-A5C2-6042-A3CC-9333D37A53B7}"/>
              </a:ext>
            </a:extLst>
          </p:cNvPr>
          <p:cNvGrpSpPr/>
          <p:nvPr/>
        </p:nvGrpSpPr>
        <p:grpSpPr>
          <a:xfrm>
            <a:off x="4376851" y="5070570"/>
            <a:ext cx="892587" cy="262421"/>
            <a:chOff x="7252611" y="7706636"/>
            <a:chExt cx="1328343" cy="390534"/>
          </a:xfrm>
        </p:grpSpPr>
        <p:sp>
          <p:nvSpPr>
            <p:cNvPr id="212" name="圆角矩形 106">
              <a:extLst>
                <a:ext uri="{FF2B5EF4-FFF2-40B4-BE49-F238E27FC236}">
                  <a16:creationId xmlns:a16="http://schemas.microsoft.com/office/drawing/2014/main" id="{1A085859-EF61-044D-9D1A-5E09F5142A1D}"/>
                </a:ext>
              </a:extLst>
            </p:cNvPr>
            <p:cNvSpPr/>
            <p:nvPr/>
          </p:nvSpPr>
          <p:spPr>
            <a:xfrm>
              <a:off x="7912405" y="7706636"/>
              <a:ext cx="449485" cy="204182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GPT-1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215" name="任意形状 146">
              <a:extLst>
                <a:ext uri="{FF2B5EF4-FFF2-40B4-BE49-F238E27FC236}">
                  <a16:creationId xmlns:a16="http://schemas.microsoft.com/office/drawing/2014/main" id="{E5DACA08-9EE9-4646-B584-BFDD8CA5B03A}"/>
                </a:ext>
              </a:extLst>
            </p:cNvPr>
            <p:cNvSpPr/>
            <p:nvPr/>
          </p:nvSpPr>
          <p:spPr>
            <a:xfrm>
              <a:off x="7252611" y="7903194"/>
              <a:ext cx="888702" cy="193976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 dirty="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275" name="Picture 14" descr="Open Ai Logo PNG Vectors Free Download">
              <a:extLst>
                <a:ext uri="{FF2B5EF4-FFF2-40B4-BE49-F238E27FC236}">
                  <a16:creationId xmlns:a16="http://schemas.microsoft.com/office/drawing/2014/main" id="{DEC35497-2D6F-474A-BFA4-D4B8676CD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752" y="7720802"/>
              <a:ext cx="183202" cy="18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6" name="组合 455">
            <a:extLst>
              <a:ext uri="{FF2B5EF4-FFF2-40B4-BE49-F238E27FC236}">
                <a16:creationId xmlns:a16="http://schemas.microsoft.com/office/drawing/2014/main" id="{558F5106-1711-2549-80CD-1C3C00C57B78}"/>
              </a:ext>
            </a:extLst>
          </p:cNvPr>
          <p:cNvGrpSpPr/>
          <p:nvPr/>
        </p:nvGrpSpPr>
        <p:grpSpPr>
          <a:xfrm>
            <a:off x="1150652" y="4931710"/>
            <a:ext cx="495544" cy="239377"/>
            <a:chOff x="2451406" y="7499983"/>
            <a:chExt cx="737466" cy="356240"/>
          </a:xfrm>
        </p:grpSpPr>
        <p:sp>
          <p:nvSpPr>
            <p:cNvPr id="185" name="圆角矩形 184">
              <a:extLst>
                <a:ext uri="{FF2B5EF4-FFF2-40B4-BE49-F238E27FC236}">
                  <a16:creationId xmlns:a16="http://schemas.microsoft.com/office/drawing/2014/main" id="{072DB14F-2BD2-554D-A068-154458AF0398}"/>
                </a:ext>
              </a:extLst>
            </p:cNvPr>
            <p:cNvSpPr/>
            <p:nvPr/>
          </p:nvSpPr>
          <p:spPr>
            <a:xfrm>
              <a:off x="2451406" y="7499983"/>
              <a:ext cx="362938" cy="204182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27" name="任意形状 326">
              <a:extLst>
                <a:ext uri="{FF2B5EF4-FFF2-40B4-BE49-F238E27FC236}">
                  <a16:creationId xmlns:a16="http://schemas.microsoft.com/office/drawing/2014/main" id="{A7F129B4-EB6B-204C-B84A-ECC45D889CE1}"/>
                </a:ext>
              </a:extLst>
            </p:cNvPr>
            <p:cNvSpPr/>
            <p:nvPr/>
          </p:nvSpPr>
          <p:spPr>
            <a:xfrm>
              <a:off x="2644349" y="7711633"/>
              <a:ext cx="544523" cy="144590"/>
            </a:xfrm>
            <a:custGeom>
              <a:avLst/>
              <a:gdLst>
                <a:gd name="connsiteX0" fmla="*/ 654908 w 654908"/>
                <a:gd name="connsiteY0" fmla="*/ 148281 h 148281"/>
                <a:gd name="connsiteX1" fmla="*/ 197708 w 654908"/>
                <a:gd name="connsiteY1" fmla="*/ 111211 h 148281"/>
                <a:gd name="connsiteX2" fmla="*/ 0 w 654908"/>
                <a:gd name="connsiteY2" fmla="*/ 0 h 14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4908" h="148281">
                  <a:moveTo>
                    <a:pt x="654908" y="148281"/>
                  </a:moveTo>
                  <a:cubicBezTo>
                    <a:pt x="480883" y="142102"/>
                    <a:pt x="306859" y="135924"/>
                    <a:pt x="197708" y="111211"/>
                  </a:cubicBezTo>
                  <a:cubicBezTo>
                    <a:pt x="88557" y="86498"/>
                    <a:pt x="44278" y="43249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440" name="图形 439">
              <a:extLst>
                <a:ext uri="{FF2B5EF4-FFF2-40B4-BE49-F238E27FC236}">
                  <a16:creationId xmlns:a16="http://schemas.microsoft.com/office/drawing/2014/main" id="{11CD7330-1AC8-1847-8B08-F2264B142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2851327" y="7513445"/>
              <a:ext cx="178339" cy="185928"/>
            </a:xfrm>
            <a:prstGeom prst="rect">
              <a:avLst/>
            </a:prstGeom>
          </p:spPr>
        </p:pic>
      </p:grp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2208352" y="5709107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2544126" y="5590488"/>
            <a:ext cx="260408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1792410" y="5631972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52AA397-4EB3-834D-9E88-B1A16E8BAB4A}"/>
              </a:ext>
            </a:extLst>
          </p:cNvPr>
          <p:cNvGrpSpPr/>
          <p:nvPr/>
        </p:nvGrpSpPr>
        <p:grpSpPr>
          <a:xfrm>
            <a:off x="1505455" y="3591670"/>
            <a:ext cx="1560148" cy="1868996"/>
            <a:chOff x="4001799" y="3699620"/>
            <a:chExt cx="1560148" cy="1868996"/>
          </a:xfrm>
        </p:grpSpPr>
        <p:sp>
          <p:nvSpPr>
            <p:cNvPr id="316" name="任意形状 315">
              <a:extLst>
                <a:ext uri="{FF2B5EF4-FFF2-40B4-BE49-F238E27FC236}">
                  <a16:creationId xmlns:a16="http://schemas.microsoft.com/office/drawing/2014/main" id="{01BF192F-A243-2446-B153-162BDA19F84A}"/>
                </a:ext>
              </a:extLst>
            </p:cNvPr>
            <p:cNvSpPr/>
            <p:nvPr/>
          </p:nvSpPr>
          <p:spPr>
            <a:xfrm>
              <a:off x="4001799" y="3699620"/>
              <a:ext cx="1548874" cy="1852675"/>
            </a:xfrm>
            <a:custGeom>
              <a:avLst/>
              <a:gdLst>
                <a:gd name="connsiteX0" fmla="*/ 2230244 w 2230244"/>
                <a:gd name="connsiteY0" fmla="*/ 2687444 h 2687444"/>
                <a:gd name="connsiteX1" fmla="*/ 1973765 w 2230244"/>
                <a:gd name="connsiteY1" fmla="*/ 2542478 h 2687444"/>
                <a:gd name="connsiteX2" fmla="*/ 1059365 w 2230244"/>
                <a:gd name="connsiteY2" fmla="*/ 2408663 h 2687444"/>
                <a:gd name="connsiteX3" fmla="*/ 367990 w 2230244"/>
                <a:gd name="connsiteY3" fmla="*/ 2341756 h 2687444"/>
                <a:gd name="connsiteX4" fmla="*/ 144965 w 2230244"/>
                <a:gd name="connsiteY4" fmla="*/ 2174488 h 2687444"/>
                <a:gd name="connsiteX5" fmla="*/ 55756 w 2230244"/>
                <a:gd name="connsiteY5" fmla="*/ 1795346 h 2687444"/>
                <a:gd name="connsiteX6" fmla="*/ 11151 w 2230244"/>
                <a:gd name="connsiteY6" fmla="*/ 959005 h 2687444"/>
                <a:gd name="connsiteX7" fmla="*/ 0 w 2230244"/>
                <a:gd name="connsiteY7" fmla="*/ 0 h 268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0244" h="2687444">
                  <a:moveTo>
                    <a:pt x="2230244" y="2687444"/>
                  </a:moveTo>
                  <a:cubicBezTo>
                    <a:pt x="2199577" y="2638192"/>
                    <a:pt x="2168911" y="2588941"/>
                    <a:pt x="1973765" y="2542478"/>
                  </a:cubicBezTo>
                  <a:cubicBezTo>
                    <a:pt x="1778619" y="2496015"/>
                    <a:pt x="1326994" y="2442117"/>
                    <a:pt x="1059365" y="2408663"/>
                  </a:cubicBezTo>
                  <a:cubicBezTo>
                    <a:pt x="791736" y="2375209"/>
                    <a:pt x="520390" y="2380785"/>
                    <a:pt x="367990" y="2341756"/>
                  </a:cubicBezTo>
                  <a:cubicBezTo>
                    <a:pt x="215590" y="2302727"/>
                    <a:pt x="197004" y="2265556"/>
                    <a:pt x="144965" y="2174488"/>
                  </a:cubicBezTo>
                  <a:cubicBezTo>
                    <a:pt x="92926" y="2083420"/>
                    <a:pt x="78058" y="1997926"/>
                    <a:pt x="55756" y="1795346"/>
                  </a:cubicBezTo>
                  <a:cubicBezTo>
                    <a:pt x="33454" y="1592766"/>
                    <a:pt x="20444" y="1258229"/>
                    <a:pt x="11151" y="959005"/>
                  </a:cubicBezTo>
                  <a:cubicBezTo>
                    <a:pt x="1858" y="659781"/>
                    <a:pt x="929" y="329890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">
                    <a:schemeClr val="bg1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27000">
                    <a:srgbClr val="E4ADB5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9" name="任意形状 38">
              <a:extLst>
                <a:ext uri="{FF2B5EF4-FFF2-40B4-BE49-F238E27FC236}">
                  <a16:creationId xmlns:a16="http://schemas.microsoft.com/office/drawing/2014/main" id="{E0C08389-9067-514B-91DE-C3356859DD3B}"/>
                </a:ext>
              </a:extLst>
            </p:cNvPr>
            <p:cNvSpPr/>
            <p:nvPr/>
          </p:nvSpPr>
          <p:spPr>
            <a:xfrm>
              <a:off x="5394588" y="5456612"/>
              <a:ext cx="167359" cy="112004"/>
            </a:xfrm>
            <a:custGeom>
              <a:avLst/>
              <a:gdLst>
                <a:gd name="connsiteX0" fmla="*/ 0 w 190744"/>
                <a:gd name="connsiteY0" fmla="*/ 0 h 152400"/>
                <a:gd name="connsiteX1" fmla="*/ 91440 w 190744"/>
                <a:gd name="connsiteY1" fmla="*/ 38100 h 152400"/>
                <a:gd name="connsiteX2" fmla="*/ 175260 w 190744"/>
                <a:gd name="connsiteY2" fmla="*/ 106680 h 152400"/>
                <a:gd name="connsiteX3" fmla="*/ 190500 w 190744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744" h="152400">
                  <a:moveTo>
                    <a:pt x="0" y="0"/>
                  </a:moveTo>
                  <a:cubicBezTo>
                    <a:pt x="31115" y="10160"/>
                    <a:pt x="62230" y="20320"/>
                    <a:pt x="91440" y="38100"/>
                  </a:cubicBezTo>
                  <a:cubicBezTo>
                    <a:pt x="120650" y="55880"/>
                    <a:pt x="158750" y="87630"/>
                    <a:pt x="175260" y="106680"/>
                  </a:cubicBezTo>
                  <a:cubicBezTo>
                    <a:pt x="191770" y="125730"/>
                    <a:pt x="191135" y="139065"/>
                    <a:pt x="190500" y="152400"/>
                  </a:cubicBezTo>
                </a:path>
              </a:pathLst>
            </a:custGeom>
            <a:noFill/>
            <a:ln w="63500">
              <a:gradFill>
                <a:gsLst>
                  <a:gs pos="18000">
                    <a:srgbClr val="E4ADB5"/>
                  </a:gs>
                  <a:gs pos="59000">
                    <a:schemeClr val="bg2">
                      <a:lumMod val="75000"/>
                    </a:schemeClr>
                  </a:gs>
                </a:gsLst>
                <a:lin ang="4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A0369B0-1C8C-6748-88AF-ED5870A88152}"/>
                </a:ext>
              </a:extLst>
            </p:cNvPr>
            <p:cNvSpPr txBox="1"/>
            <p:nvPr/>
          </p:nvSpPr>
          <p:spPr>
            <a:xfrm rot="366588">
              <a:off x="4528563" y="5205707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E4ADB5"/>
                  </a:solidFill>
                  <a:latin typeface="Monaco" pitchFamily="2" charset="0"/>
                </a:rPr>
                <a:t>Encoder-Only</a:t>
              </a:r>
              <a:endParaRPr kumimoji="1" lang="zh-CN" altLang="en-US" sz="605" b="1" spc="-40" dirty="0">
                <a:solidFill>
                  <a:srgbClr val="E4ADB5"/>
                </a:solidFill>
                <a:latin typeface="Monaco" pitchFamily="2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268562A-D808-4043-8546-8390CDF298AE}"/>
              </a:ext>
            </a:extLst>
          </p:cNvPr>
          <p:cNvGrpSpPr/>
          <p:nvPr/>
        </p:nvGrpSpPr>
        <p:grpSpPr>
          <a:xfrm>
            <a:off x="3089974" y="160020"/>
            <a:ext cx="2095011" cy="5327444"/>
            <a:chOff x="5586314" y="524080"/>
            <a:chExt cx="2095011" cy="5071334"/>
          </a:xfrm>
        </p:grpSpPr>
        <p:sp>
          <p:nvSpPr>
            <p:cNvPr id="24" name="任意形状 23">
              <a:extLst>
                <a:ext uri="{FF2B5EF4-FFF2-40B4-BE49-F238E27FC236}">
                  <a16:creationId xmlns:a16="http://schemas.microsoft.com/office/drawing/2014/main" id="{98B5E793-6181-EE40-AA27-09C5C7D1F088}"/>
                </a:ext>
              </a:extLst>
            </p:cNvPr>
            <p:cNvSpPr/>
            <p:nvPr/>
          </p:nvSpPr>
          <p:spPr>
            <a:xfrm>
              <a:off x="5635380" y="524080"/>
              <a:ext cx="2045945" cy="5051291"/>
            </a:xfrm>
            <a:custGeom>
              <a:avLst/>
              <a:gdLst>
                <a:gd name="connsiteX0" fmla="*/ 0 w 3030279"/>
                <a:gd name="connsiteY0" fmla="*/ 6390168 h 6390168"/>
                <a:gd name="connsiteX1" fmla="*/ 478465 w 3030279"/>
                <a:gd name="connsiteY1" fmla="*/ 6262577 h 6390168"/>
                <a:gd name="connsiteX2" fmla="*/ 1297172 w 3030279"/>
                <a:gd name="connsiteY2" fmla="*/ 6230679 h 6390168"/>
                <a:gd name="connsiteX3" fmla="*/ 2009554 w 3030279"/>
                <a:gd name="connsiteY3" fmla="*/ 6113721 h 6390168"/>
                <a:gd name="connsiteX4" fmla="*/ 2509284 w 3030279"/>
                <a:gd name="connsiteY4" fmla="*/ 5667154 h 6390168"/>
                <a:gd name="connsiteX5" fmla="*/ 2828261 w 3030279"/>
                <a:gd name="connsiteY5" fmla="*/ 4933507 h 6390168"/>
                <a:gd name="connsiteX6" fmla="*/ 2977116 w 3030279"/>
                <a:gd name="connsiteY6" fmla="*/ 3678865 h 6390168"/>
                <a:gd name="connsiteX7" fmla="*/ 3030279 w 3030279"/>
                <a:gd name="connsiteY7" fmla="*/ 0 h 639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30279" h="6390168">
                  <a:moveTo>
                    <a:pt x="0" y="6390168"/>
                  </a:moveTo>
                  <a:cubicBezTo>
                    <a:pt x="131135" y="6339663"/>
                    <a:pt x="262270" y="6289159"/>
                    <a:pt x="478465" y="6262577"/>
                  </a:cubicBezTo>
                  <a:cubicBezTo>
                    <a:pt x="694660" y="6235995"/>
                    <a:pt x="1041991" y="6255488"/>
                    <a:pt x="1297172" y="6230679"/>
                  </a:cubicBezTo>
                  <a:cubicBezTo>
                    <a:pt x="1552354" y="6205870"/>
                    <a:pt x="1807535" y="6207642"/>
                    <a:pt x="2009554" y="6113721"/>
                  </a:cubicBezTo>
                  <a:cubicBezTo>
                    <a:pt x="2211573" y="6019800"/>
                    <a:pt x="2372833" y="5863856"/>
                    <a:pt x="2509284" y="5667154"/>
                  </a:cubicBezTo>
                  <a:cubicBezTo>
                    <a:pt x="2645735" y="5470452"/>
                    <a:pt x="2750289" y="5264888"/>
                    <a:pt x="2828261" y="4933507"/>
                  </a:cubicBezTo>
                  <a:cubicBezTo>
                    <a:pt x="2906233" y="4602126"/>
                    <a:pt x="2943446" y="4501116"/>
                    <a:pt x="2977116" y="3678865"/>
                  </a:cubicBezTo>
                  <a:cubicBezTo>
                    <a:pt x="3010786" y="2856614"/>
                    <a:pt x="3020532" y="1428307"/>
                    <a:pt x="3030279" y="0"/>
                  </a:cubicBezTo>
                </a:path>
              </a:pathLst>
            </a:custGeom>
            <a:ln w="133350">
              <a:solidFill>
                <a:srgbClr val="8497B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10"/>
            </a:p>
          </p:txBody>
        </p:sp>
        <p:sp>
          <p:nvSpPr>
            <p:cNvPr id="41" name="任意形状 40">
              <a:extLst>
                <a:ext uri="{FF2B5EF4-FFF2-40B4-BE49-F238E27FC236}">
                  <a16:creationId xmlns:a16="http://schemas.microsoft.com/office/drawing/2014/main" id="{B8564FFC-5B07-5142-A6D1-4647B0DB1775}"/>
                </a:ext>
              </a:extLst>
            </p:cNvPr>
            <p:cNvSpPr/>
            <p:nvPr/>
          </p:nvSpPr>
          <p:spPr>
            <a:xfrm rot="21387832">
              <a:off x="5586314" y="5501801"/>
              <a:ext cx="270249" cy="93613"/>
            </a:xfrm>
            <a:custGeom>
              <a:avLst/>
              <a:gdLst>
                <a:gd name="connsiteX0" fmla="*/ 0 w 402183"/>
                <a:gd name="connsiteY0" fmla="*/ 139314 h 139314"/>
                <a:gd name="connsiteX1" fmla="*/ 180109 w 402183"/>
                <a:gd name="connsiteY1" fmla="*/ 56187 h 139314"/>
                <a:gd name="connsiteX2" fmla="*/ 367146 w 402183"/>
                <a:gd name="connsiteY2" fmla="*/ 7696 h 139314"/>
                <a:gd name="connsiteX3" fmla="*/ 401782 w 402183"/>
                <a:gd name="connsiteY3" fmla="*/ 769 h 13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183" h="139314">
                  <a:moveTo>
                    <a:pt x="0" y="139314"/>
                  </a:moveTo>
                  <a:cubicBezTo>
                    <a:pt x="59459" y="108718"/>
                    <a:pt x="118918" y="78123"/>
                    <a:pt x="180109" y="56187"/>
                  </a:cubicBezTo>
                  <a:cubicBezTo>
                    <a:pt x="241300" y="34251"/>
                    <a:pt x="330201" y="16932"/>
                    <a:pt x="367146" y="7696"/>
                  </a:cubicBezTo>
                  <a:cubicBezTo>
                    <a:pt x="404091" y="-1540"/>
                    <a:pt x="402936" y="-386"/>
                    <a:pt x="401782" y="769"/>
                  </a:cubicBezTo>
                </a:path>
              </a:pathLst>
            </a:custGeom>
            <a:noFill/>
            <a:ln w="133350">
              <a:gradFill>
                <a:gsLst>
                  <a:gs pos="15000">
                    <a:schemeClr val="tx2">
                      <a:lumMod val="60000"/>
                      <a:lumOff val="40000"/>
                    </a:schemeClr>
                  </a:gs>
                  <a:gs pos="87000">
                    <a:schemeClr val="bg2">
                      <a:lumMod val="75000"/>
                    </a:schemeClr>
                  </a:gs>
                </a:gsLst>
                <a:lin ang="7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81934CA3-6611-4748-8C03-102917C37EBF}"/>
                </a:ext>
              </a:extLst>
            </p:cNvPr>
            <p:cNvSpPr txBox="1"/>
            <p:nvPr/>
          </p:nvSpPr>
          <p:spPr>
            <a:xfrm rot="21410665">
              <a:off x="6080797" y="5257623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497B0"/>
                  </a:solidFill>
                  <a:latin typeface="Monaco" pitchFamily="2" charset="0"/>
                </a:rPr>
                <a:t>Decoder-Only</a:t>
              </a:r>
              <a:endParaRPr kumimoji="1" lang="zh-CN" altLang="en-US" sz="605" b="1" spc="-40" dirty="0">
                <a:solidFill>
                  <a:srgbClr val="8497B0"/>
                </a:solidFill>
                <a:latin typeface="Monaco" pitchFamily="2" charset="0"/>
              </a:endParaRPr>
            </a:p>
          </p:txBody>
        </p:sp>
      </p:grpSp>
      <p:cxnSp>
        <p:nvCxnSpPr>
          <p:cNvPr id="42" name="直线连接符 41">
            <a:extLst>
              <a:ext uri="{FF2B5EF4-FFF2-40B4-BE49-F238E27FC236}">
                <a16:creationId xmlns:a16="http://schemas.microsoft.com/office/drawing/2014/main" id="{5D467A35-A4EB-6D42-A41C-70EF9185690D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423702" y="4227171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:a16="http://schemas.microsoft.com/office/drawing/2014/main" id="{98D6C5DA-A2B5-0E4A-BB3A-6F29C5E41FF3}"/>
              </a:ext>
            </a:extLst>
          </p:cNvPr>
          <p:cNvSpPr/>
          <p:nvPr/>
        </p:nvSpPr>
        <p:spPr>
          <a:xfrm>
            <a:off x="233674" y="4203918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47" name="圆角矩形 46">
            <a:extLst>
              <a:ext uri="{FF2B5EF4-FFF2-40B4-BE49-F238E27FC236}">
                <a16:creationId xmlns:a16="http://schemas.microsoft.com/office/drawing/2014/main" id="{97F4EB20-622D-F14A-88CA-8439F3928C0C}"/>
              </a:ext>
            </a:extLst>
          </p:cNvPr>
          <p:cNvSpPr/>
          <p:nvPr/>
        </p:nvSpPr>
        <p:spPr>
          <a:xfrm>
            <a:off x="90152" y="4139987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2020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63" name="任意形状 62">
            <a:extLst>
              <a:ext uri="{FF2B5EF4-FFF2-40B4-BE49-F238E27FC236}">
                <a16:creationId xmlns:a16="http://schemas.microsoft.com/office/drawing/2014/main" id="{F2682B0D-1BCA-0F46-A845-99EEA1702E3C}"/>
              </a:ext>
            </a:extLst>
          </p:cNvPr>
          <p:cNvSpPr/>
          <p:nvPr/>
        </p:nvSpPr>
        <p:spPr>
          <a:xfrm>
            <a:off x="2411886" y="4574842"/>
            <a:ext cx="129820" cy="182419"/>
          </a:xfrm>
          <a:custGeom>
            <a:avLst/>
            <a:gdLst>
              <a:gd name="connsiteX0" fmla="*/ 0 w 375386"/>
              <a:gd name="connsiteY0" fmla="*/ 385839 h 385839"/>
              <a:gd name="connsiteX1" fmla="*/ 38501 w 375386"/>
              <a:gd name="connsiteY1" fmla="*/ 135582 h 385839"/>
              <a:gd name="connsiteX2" fmla="*/ 154005 w 375386"/>
              <a:gd name="connsiteY2" fmla="*/ 20079 h 385839"/>
              <a:gd name="connsiteX3" fmla="*/ 375386 w 375386"/>
              <a:gd name="connsiteY3" fmla="*/ 828 h 38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386" h="385839">
                <a:moveTo>
                  <a:pt x="0" y="385839"/>
                </a:moveTo>
                <a:cubicBezTo>
                  <a:pt x="6417" y="291190"/>
                  <a:pt x="12834" y="196542"/>
                  <a:pt x="38501" y="135582"/>
                </a:cubicBezTo>
                <a:cubicBezTo>
                  <a:pt x="64169" y="74622"/>
                  <a:pt x="97858" y="42538"/>
                  <a:pt x="154005" y="20079"/>
                </a:cubicBezTo>
                <a:cubicBezTo>
                  <a:pt x="210152" y="-2380"/>
                  <a:pt x="292769" y="-776"/>
                  <a:pt x="375386" y="828"/>
                </a:cubicBezTo>
              </a:path>
            </a:pathLst>
          </a:custGeom>
          <a:noFill/>
          <a:ln w="41275">
            <a:solidFill>
              <a:srgbClr val="87AE88"/>
            </a:solidFill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zh-CN" altLang="en-US" sz="2419">
              <a:solidFill>
                <a:schemeClr val="tx1"/>
              </a:solidFill>
              <a:latin typeface="Monaco" pitchFamily="2" charset="77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0DA3B0A-2131-1041-918C-88C0896D5B68}"/>
              </a:ext>
            </a:extLst>
          </p:cNvPr>
          <p:cNvGrpSpPr/>
          <p:nvPr/>
        </p:nvGrpSpPr>
        <p:grpSpPr>
          <a:xfrm>
            <a:off x="1547816" y="4308548"/>
            <a:ext cx="433351" cy="461027"/>
            <a:chOff x="4044156" y="4416494"/>
            <a:chExt cx="433351" cy="461027"/>
          </a:xfrm>
        </p:grpSpPr>
        <p:sp>
          <p:nvSpPr>
            <p:cNvPr id="65" name="圆角矩形 64">
              <a:extLst>
                <a:ext uri="{FF2B5EF4-FFF2-40B4-BE49-F238E27FC236}">
                  <a16:creationId xmlns:a16="http://schemas.microsoft.com/office/drawing/2014/main" id="{35575C2E-49B7-5843-8CDE-D5483F88B157}"/>
                </a:ext>
              </a:extLst>
            </p:cNvPr>
            <p:cNvSpPr/>
            <p:nvPr/>
          </p:nvSpPr>
          <p:spPr>
            <a:xfrm>
              <a:off x="4086354" y="4416494"/>
              <a:ext cx="252877" cy="217223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70" b="1" spc="-34" dirty="0">
                  <a:solidFill>
                    <a:schemeClr val="bg1"/>
                  </a:solidFill>
                  <a:latin typeface="Monaco" pitchFamily="2" charset="77"/>
                </a:rPr>
                <a:t>Distill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66" name="任意形状 65">
              <a:extLst>
                <a:ext uri="{FF2B5EF4-FFF2-40B4-BE49-F238E27FC236}">
                  <a16:creationId xmlns:a16="http://schemas.microsoft.com/office/drawing/2014/main" id="{8DB7DD9E-B300-5E42-8499-00CB94DC22CB}"/>
                </a:ext>
              </a:extLst>
            </p:cNvPr>
            <p:cNvSpPr/>
            <p:nvPr/>
          </p:nvSpPr>
          <p:spPr>
            <a:xfrm>
              <a:off x="4044156" y="4631747"/>
              <a:ext cx="167574" cy="245774"/>
            </a:xfrm>
            <a:custGeom>
              <a:avLst/>
              <a:gdLst>
                <a:gd name="connsiteX0" fmla="*/ 0 w 249382"/>
                <a:gd name="connsiteY0" fmla="*/ 365760 h 365760"/>
                <a:gd name="connsiteX1" fmla="*/ 41564 w 249382"/>
                <a:gd name="connsiteY1" fmla="*/ 166255 h 365760"/>
                <a:gd name="connsiteX2" fmla="*/ 191193 w 249382"/>
                <a:gd name="connsiteY2" fmla="*/ 91440 h 365760"/>
                <a:gd name="connsiteX3" fmla="*/ 249382 w 249382"/>
                <a:gd name="connsiteY3" fmla="*/ 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82" h="365760">
                  <a:moveTo>
                    <a:pt x="0" y="365760"/>
                  </a:moveTo>
                  <a:cubicBezTo>
                    <a:pt x="4849" y="288867"/>
                    <a:pt x="9699" y="211975"/>
                    <a:pt x="41564" y="166255"/>
                  </a:cubicBezTo>
                  <a:cubicBezTo>
                    <a:pt x="73429" y="120535"/>
                    <a:pt x="156557" y="119149"/>
                    <a:pt x="191193" y="91440"/>
                  </a:cubicBezTo>
                  <a:cubicBezTo>
                    <a:pt x="225829" y="63731"/>
                    <a:pt x="237605" y="31865"/>
                    <a:pt x="249382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67" name="图形 66">
              <a:extLst>
                <a:ext uri="{FF2B5EF4-FFF2-40B4-BE49-F238E27FC236}">
                  <a16:creationId xmlns:a16="http://schemas.microsoft.com/office/drawing/2014/main" id="{EC23D981-EF9F-7248-AEF9-C1A16D63AE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4348560" y="4479692"/>
              <a:ext cx="128947" cy="119404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82F56BB-0CF7-504B-BDEC-03B8986BB877}"/>
              </a:ext>
            </a:extLst>
          </p:cNvPr>
          <p:cNvGrpSpPr/>
          <p:nvPr/>
        </p:nvGrpSpPr>
        <p:grpSpPr>
          <a:xfrm>
            <a:off x="4780280" y="4672388"/>
            <a:ext cx="838111" cy="313492"/>
            <a:chOff x="7276620" y="4780338"/>
            <a:chExt cx="838111" cy="313492"/>
          </a:xfrm>
        </p:grpSpPr>
        <p:sp>
          <p:nvSpPr>
            <p:cNvPr id="54" name="圆角矩形 115">
              <a:extLst>
                <a:ext uri="{FF2B5EF4-FFF2-40B4-BE49-F238E27FC236}">
                  <a16:creationId xmlns:a16="http://schemas.microsoft.com/office/drawing/2014/main" id="{0EB40303-A61A-744F-A1BB-BDB024996F31}"/>
                </a:ext>
              </a:extLst>
            </p:cNvPr>
            <p:cNvSpPr/>
            <p:nvPr/>
          </p:nvSpPr>
          <p:spPr>
            <a:xfrm>
              <a:off x="7675112" y="4780338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GPT-2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8" name="Picture 14" descr="Open Ai Logo PNG Vectors Free Download">
              <a:extLst>
                <a:ext uri="{FF2B5EF4-FFF2-40B4-BE49-F238E27FC236}">
                  <a16:creationId xmlns:a16="http://schemas.microsoft.com/office/drawing/2014/main" id="{211D4C29-69A6-2E49-A803-E7B585D3E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1627" y="4787091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任意形状 146">
              <a:extLst>
                <a:ext uri="{FF2B5EF4-FFF2-40B4-BE49-F238E27FC236}">
                  <a16:creationId xmlns:a16="http://schemas.microsoft.com/office/drawing/2014/main" id="{75217796-8256-5F46-87AD-7B9D951460C1}"/>
                </a:ext>
              </a:extLst>
            </p:cNvPr>
            <p:cNvSpPr/>
            <p:nvPr/>
          </p:nvSpPr>
          <p:spPr>
            <a:xfrm rot="21378849">
              <a:off x="7276620" y="4918849"/>
              <a:ext cx="575367" cy="174981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DC6528D-BDD2-9B4E-AC65-7E136B007726}"/>
              </a:ext>
            </a:extLst>
          </p:cNvPr>
          <p:cNvGrpSpPr/>
          <p:nvPr/>
        </p:nvGrpSpPr>
        <p:grpSpPr>
          <a:xfrm>
            <a:off x="2506901" y="4273494"/>
            <a:ext cx="306884" cy="293615"/>
            <a:chOff x="5003245" y="4381440"/>
            <a:chExt cx="306884" cy="293615"/>
          </a:xfrm>
        </p:grpSpPr>
        <p:sp>
          <p:nvSpPr>
            <p:cNvPr id="52" name="圆角矩形 51">
              <a:extLst>
                <a:ext uri="{FF2B5EF4-FFF2-40B4-BE49-F238E27FC236}">
                  <a16:creationId xmlns:a16="http://schemas.microsoft.com/office/drawing/2014/main" id="{D62420BB-689F-4245-BCD5-30A76D754758}"/>
                </a:ext>
              </a:extLst>
            </p:cNvPr>
            <p:cNvSpPr/>
            <p:nvPr/>
          </p:nvSpPr>
          <p:spPr>
            <a:xfrm flipH="1">
              <a:off x="5042086" y="4381440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70" name="图形 69">
              <a:extLst>
                <a:ext uri="{FF2B5EF4-FFF2-40B4-BE49-F238E27FC236}">
                  <a16:creationId xmlns:a16="http://schemas.microsoft.com/office/drawing/2014/main" id="{073AACA9-7A77-F442-8338-B794DF228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0293" y="4387890"/>
              <a:ext cx="119836" cy="124935"/>
            </a:xfrm>
            <a:prstGeom prst="rect">
              <a:avLst/>
            </a:prstGeom>
          </p:spPr>
        </p:pic>
        <p:sp>
          <p:nvSpPr>
            <p:cNvPr id="73" name="任意形状 72">
              <a:extLst>
                <a:ext uri="{FF2B5EF4-FFF2-40B4-BE49-F238E27FC236}">
                  <a16:creationId xmlns:a16="http://schemas.microsoft.com/office/drawing/2014/main" id="{215A71A9-C1AD-E74A-A3DB-87A7349A4665}"/>
                </a:ext>
              </a:extLst>
            </p:cNvPr>
            <p:cNvSpPr/>
            <p:nvPr/>
          </p:nvSpPr>
          <p:spPr>
            <a:xfrm>
              <a:off x="5003245" y="4521268"/>
              <a:ext cx="106051" cy="153787"/>
            </a:xfrm>
            <a:custGeom>
              <a:avLst/>
              <a:gdLst>
                <a:gd name="connsiteX0" fmla="*/ 0 w 147837"/>
                <a:gd name="connsiteY0" fmla="*/ 229969 h 230114"/>
                <a:gd name="connsiteX1" fmla="*/ 93082 w 147837"/>
                <a:gd name="connsiteY1" fmla="*/ 213542 h 230114"/>
                <a:gd name="connsiteX2" fmla="*/ 131410 w 147837"/>
                <a:gd name="connsiteY2" fmla="*/ 125935 h 230114"/>
                <a:gd name="connsiteX3" fmla="*/ 147837 w 147837"/>
                <a:gd name="connsiteY3" fmla="*/ 0 h 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837" h="230114">
                  <a:moveTo>
                    <a:pt x="0" y="229969"/>
                  </a:moveTo>
                  <a:cubicBezTo>
                    <a:pt x="35590" y="230425"/>
                    <a:pt x="71180" y="230881"/>
                    <a:pt x="93082" y="213542"/>
                  </a:cubicBezTo>
                  <a:cubicBezTo>
                    <a:pt x="114984" y="196203"/>
                    <a:pt x="122284" y="161525"/>
                    <a:pt x="131410" y="125935"/>
                  </a:cubicBezTo>
                  <a:cubicBezTo>
                    <a:pt x="140536" y="90345"/>
                    <a:pt x="144186" y="45172"/>
                    <a:pt x="14783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7308484-61AF-B849-A9C1-FE4533A9E40E}"/>
              </a:ext>
            </a:extLst>
          </p:cNvPr>
          <p:cNvGrpSpPr/>
          <p:nvPr/>
        </p:nvGrpSpPr>
        <p:grpSpPr>
          <a:xfrm>
            <a:off x="516049" y="4503449"/>
            <a:ext cx="1166384" cy="677356"/>
            <a:chOff x="3012393" y="4611399"/>
            <a:chExt cx="1166384" cy="677356"/>
          </a:xfrm>
        </p:grpSpPr>
        <p:sp>
          <p:nvSpPr>
            <p:cNvPr id="57" name="圆角矩形 138">
              <a:extLst>
                <a:ext uri="{FF2B5EF4-FFF2-40B4-BE49-F238E27FC236}">
                  <a16:creationId xmlns:a16="http://schemas.microsoft.com/office/drawing/2014/main" id="{FE25BFDE-0C7D-2F42-BBD7-C365E48494F1}"/>
                </a:ext>
              </a:extLst>
            </p:cNvPr>
            <p:cNvSpPr/>
            <p:nvPr/>
          </p:nvSpPr>
          <p:spPr>
            <a:xfrm>
              <a:off x="3012393" y="4611399"/>
              <a:ext cx="41396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Lato" panose="020F0502020204030203" pitchFamily="34" charset="77"/>
                </a:rPr>
                <a:t>RoBERTa</a:t>
              </a:r>
              <a:endParaRPr kumimoji="1" lang="zh-CN" altLang="en-US" sz="806" b="1" spc="-34" dirty="0">
                <a:solidFill>
                  <a:schemeClr val="bg1"/>
                </a:solidFill>
                <a:latin typeface="Lato" panose="020F0502020204030203" pitchFamily="34" charset="77"/>
              </a:endParaRPr>
            </a:p>
          </p:txBody>
        </p:sp>
        <p:pic>
          <p:nvPicPr>
            <p:cNvPr id="60" name="图形 59">
              <a:extLst>
                <a:ext uri="{FF2B5EF4-FFF2-40B4-BE49-F238E27FC236}">
                  <a16:creationId xmlns:a16="http://schemas.microsoft.com/office/drawing/2014/main" id="{82E8F0CA-B3C7-EB4A-B64F-068EF02177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3451549" y="4633318"/>
              <a:ext cx="151948" cy="99913"/>
            </a:xfrm>
            <a:prstGeom prst="rect">
              <a:avLst/>
            </a:prstGeom>
          </p:spPr>
        </p:pic>
        <p:sp>
          <p:nvSpPr>
            <p:cNvPr id="75" name="任意形状 74">
              <a:extLst>
                <a:ext uri="{FF2B5EF4-FFF2-40B4-BE49-F238E27FC236}">
                  <a16:creationId xmlns:a16="http://schemas.microsoft.com/office/drawing/2014/main" id="{CB0DB509-1CED-BD4D-9738-C848FDFBBEFD}"/>
                </a:ext>
              </a:extLst>
            </p:cNvPr>
            <p:cNvSpPr/>
            <p:nvPr/>
          </p:nvSpPr>
          <p:spPr>
            <a:xfrm>
              <a:off x="3237346" y="4742385"/>
              <a:ext cx="941431" cy="546370"/>
            </a:xfrm>
            <a:custGeom>
              <a:avLst/>
              <a:gdLst>
                <a:gd name="connsiteX0" fmla="*/ 1401011 w 1401011"/>
                <a:gd name="connsiteY0" fmla="*/ 802105 h 802105"/>
                <a:gd name="connsiteX1" fmla="*/ 668421 w 1401011"/>
                <a:gd name="connsiteY1" fmla="*/ 753979 h 802105"/>
                <a:gd name="connsiteX2" fmla="*/ 229937 w 1401011"/>
                <a:gd name="connsiteY2" fmla="*/ 652379 h 802105"/>
                <a:gd name="connsiteX3" fmla="*/ 42779 w 1401011"/>
                <a:gd name="connsiteY3" fmla="*/ 358273 h 802105"/>
                <a:gd name="connsiteX4" fmla="*/ 0 w 1401011"/>
                <a:gd name="connsiteY4" fmla="*/ 0 h 80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1011" h="802105">
                  <a:moveTo>
                    <a:pt x="1401011" y="802105"/>
                  </a:moveTo>
                  <a:cubicBezTo>
                    <a:pt x="1132305" y="790519"/>
                    <a:pt x="863600" y="778933"/>
                    <a:pt x="668421" y="753979"/>
                  </a:cubicBezTo>
                  <a:cubicBezTo>
                    <a:pt x="473242" y="729025"/>
                    <a:pt x="334211" y="718330"/>
                    <a:pt x="229937" y="652379"/>
                  </a:cubicBezTo>
                  <a:cubicBezTo>
                    <a:pt x="125663" y="586428"/>
                    <a:pt x="81102" y="467003"/>
                    <a:pt x="42779" y="358273"/>
                  </a:cubicBezTo>
                  <a:cubicBezTo>
                    <a:pt x="4456" y="249543"/>
                    <a:pt x="2228" y="124771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FAC9296-0D8C-4343-A873-949D5D75C76F}"/>
              </a:ext>
            </a:extLst>
          </p:cNvPr>
          <p:cNvGrpSpPr/>
          <p:nvPr/>
        </p:nvGrpSpPr>
        <p:grpSpPr>
          <a:xfrm>
            <a:off x="1598397" y="4595524"/>
            <a:ext cx="691088" cy="467626"/>
            <a:chOff x="4094741" y="4703474"/>
            <a:chExt cx="691088" cy="467626"/>
          </a:xfrm>
        </p:grpSpPr>
        <p:sp>
          <p:nvSpPr>
            <p:cNvPr id="64" name="圆角矩形 63">
              <a:extLst>
                <a:ext uri="{FF2B5EF4-FFF2-40B4-BE49-F238E27FC236}">
                  <a16:creationId xmlns:a16="http://schemas.microsoft.com/office/drawing/2014/main" id="{E022AF3F-93EF-E244-9025-20C5AF00F54C}"/>
                </a:ext>
              </a:extLst>
            </p:cNvPr>
            <p:cNvSpPr/>
            <p:nvPr/>
          </p:nvSpPr>
          <p:spPr>
            <a:xfrm>
              <a:off x="4318462" y="4703474"/>
              <a:ext cx="302034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ERNIE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71" name="Picture 22" descr="Baidu Logo, symbol, meaning, history, PNG, brand">
              <a:extLst>
                <a:ext uri="{FF2B5EF4-FFF2-40B4-BE49-F238E27FC236}">
                  <a16:creationId xmlns:a16="http://schemas.microsoft.com/office/drawing/2014/main" id="{79A94AA2-6D16-B140-AFA5-A7AA96668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9210" y="4717933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任意形状 78">
              <a:extLst>
                <a:ext uri="{FF2B5EF4-FFF2-40B4-BE49-F238E27FC236}">
                  <a16:creationId xmlns:a16="http://schemas.microsoft.com/office/drawing/2014/main" id="{FE9990DA-C3FE-444C-B2B9-B82BFACDDBA8}"/>
                </a:ext>
              </a:extLst>
            </p:cNvPr>
            <p:cNvSpPr/>
            <p:nvPr/>
          </p:nvSpPr>
          <p:spPr>
            <a:xfrm>
              <a:off x="4094741" y="4833543"/>
              <a:ext cx="357697" cy="337557"/>
            </a:xfrm>
            <a:custGeom>
              <a:avLst/>
              <a:gdLst>
                <a:gd name="connsiteX0" fmla="*/ 14963 w 540083"/>
                <a:gd name="connsiteY0" fmla="*/ 452761 h 452761"/>
                <a:gd name="connsiteX1" fmla="*/ 6085 w 540083"/>
                <a:gd name="connsiteY1" fmla="*/ 275208 h 452761"/>
                <a:gd name="connsiteX2" fmla="*/ 94862 w 540083"/>
                <a:gd name="connsiteY2" fmla="*/ 186431 h 452761"/>
                <a:gd name="connsiteX3" fmla="*/ 405580 w 540083"/>
                <a:gd name="connsiteY3" fmla="*/ 142043 h 452761"/>
                <a:gd name="connsiteX4" fmla="*/ 520990 w 540083"/>
                <a:gd name="connsiteY4" fmla="*/ 62144 h 452761"/>
                <a:gd name="connsiteX5" fmla="*/ 538745 w 540083"/>
                <a:gd name="connsiteY5" fmla="*/ 0 h 45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083" h="452761">
                  <a:moveTo>
                    <a:pt x="14963" y="452761"/>
                  </a:moveTo>
                  <a:cubicBezTo>
                    <a:pt x="3866" y="386178"/>
                    <a:pt x="-7231" y="319596"/>
                    <a:pt x="6085" y="275208"/>
                  </a:cubicBezTo>
                  <a:cubicBezTo>
                    <a:pt x="19401" y="230820"/>
                    <a:pt x="28280" y="208625"/>
                    <a:pt x="94862" y="186431"/>
                  </a:cubicBezTo>
                  <a:cubicBezTo>
                    <a:pt x="161445" y="164237"/>
                    <a:pt x="334559" y="162757"/>
                    <a:pt x="405580" y="142043"/>
                  </a:cubicBezTo>
                  <a:cubicBezTo>
                    <a:pt x="476601" y="121329"/>
                    <a:pt x="498796" y="85818"/>
                    <a:pt x="520990" y="62144"/>
                  </a:cubicBezTo>
                  <a:cubicBezTo>
                    <a:pt x="543184" y="38470"/>
                    <a:pt x="540964" y="19235"/>
                    <a:pt x="538745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DEAC5A2-7646-2149-B508-9648BA25C00D}"/>
              </a:ext>
            </a:extLst>
          </p:cNvPr>
          <p:cNvGrpSpPr/>
          <p:nvPr/>
        </p:nvGrpSpPr>
        <p:grpSpPr>
          <a:xfrm>
            <a:off x="4065660" y="4461456"/>
            <a:ext cx="785161" cy="398235"/>
            <a:chOff x="6562000" y="4569402"/>
            <a:chExt cx="785161" cy="398235"/>
          </a:xfrm>
        </p:grpSpPr>
        <p:sp>
          <p:nvSpPr>
            <p:cNvPr id="56" name="圆角矩形 184">
              <a:extLst>
                <a:ext uri="{FF2B5EF4-FFF2-40B4-BE49-F238E27FC236}">
                  <a16:creationId xmlns:a16="http://schemas.microsoft.com/office/drawing/2014/main" id="{B22C6338-1EB0-144F-A520-39EA60DFEA4B}"/>
                </a:ext>
              </a:extLst>
            </p:cNvPr>
            <p:cNvSpPr/>
            <p:nvPr/>
          </p:nvSpPr>
          <p:spPr>
            <a:xfrm>
              <a:off x="6562000" y="4569402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err="1">
                  <a:solidFill>
                    <a:schemeClr val="bg1"/>
                  </a:solidFill>
                  <a:latin typeface="Monaco" pitchFamily="2" charset="77"/>
                </a:rPr>
                <a:t>XLNet</a:t>
              </a:r>
              <a:endParaRPr kumimoji="1" lang="en-US" altLang="zh-CN" sz="806" b="1" spc="-34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81CAC4B8-7AD9-7346-96AD-CC946EEA90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408" y="458301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任意形状 68">
              <a:extLst>
                <a:ext uri="{FF2B5EF4-FFF2-40B4-BE49-F238E27FC236}">
                  <a16:creationId xmlns:a16="http://schemas.microsoft.com/office/drawing/2014/main" id="{68D0117D-19F2-BA4E-BBFF-9478DB2BD1DE}"/>
                </a:ext>
              </a:extLst>
            </p:cNvPr>
            <p:cNvSpPr/>
            <p:nvPr/>
          </p:nvSpPr>
          <p:spPr>
            <a:xfrm flipH="1">
              <a:off x="6697701" y="4693659"/>
              <a:ext cx="649460" cy="273978"/>
            </a:xfrm>
            <a:custGeom>
              <a:avLst/>
              <a:gdLst>
                <a:gd name="connsiteX0" fmla="*/ 0 w 1423554"/>
                <a:gd name="connsiteY0" fmla="*/ 342900 h 342900"/>
                <a:gd name="connsiteX1" fmla="*/ 135082 w 1423554"/>
                <a:gd name="connsiteY1" fmla="*/ 259773 h 342900"/>
                <a:gd name="connsiteX2" fmla="*/ 374073 w 1423554"/>
                <a:gd name="connsiteY2" fmla="*/ 218209 h 342900"/>
                <a:gd name="connsiteX3" fmla="*/ 1122218 w 1423554"/>
                <a:gd name="connsiteY3" fmla="*/ 176646 h 342900"/>
                <a:gd name="connsiteX4" fmla="*/ 1361209 w 1423554"/>
                <a:gd name="connsiteY4" fmla="*/ 93518 h 342900"/>
                <a:gd name="connsiteX5" fmla="*/ 1423554 w 1423554"/>
                <a:gd name="connsiteY5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3554" h="342900">
                  <a:moveTo>
                    <a:pt x="0" y="342900"/>
                  </a:moveTo>
                  <a:cubicBezTo>
                    <a:pt x="36368" y="311727"/>
                    <a:pt x="72736" y="280555"/>
                    <a:pt x="135082" y="259773"/>
                  </a:cubicBezTo>
                  <a:cubicBezTo>
                    <a:pt x="197428" y="238991"/>
                    <a:pt x="209550" y="232063"/>
                    <a:pt x="374073" y="218209"/>
                  </a:cubicBezTo>
                  <a:cubicBezTo>
                    <a:pt x="538596" y="204355"/>
                    <a:pt x="957695" y="197428"/>
                    <a:pt x="1122218" y="176646"/>
                  </a:cubicBezTo>
                  <a:cubicBezTo>
                    <a:pt x="1286741" y="155864"/>
                    <a:pt x="1310986" y="122959"/>
                    <a:pt x="1361209" y="93518"/>
                  </a:cubicBezTo>
                  <a:cubicBezTo>
                    <a:pt x="1411432" y="64077"/>
                    <a:pt x="1417493" y="32038"/>
                    <a:pt x="142355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cxnSp>
        <p:nvCxnSpPr>
          <p:cNvPr id="84" name="直线连接符 83">
            <a:extLst>
              <a:ext uri="{FF2B5EF4-FFF2-40B4-BE49-F238E27FC236}">
                <a16:creationId xmlns:a16="http://schemas.microsoft.com/office/drawing/2014/main" id="{96731B21-43F3-D04E-8CE0-645860AF3FC0}"/>
              </a:ext>
            </a:extLst>
          </p:cNvPr>
          <p:cNvCxnSpPr>
            <a:cxnSpLocks/>
          </p:cNvCxnSpPr>
          <p:nvPr/>
        </p:nvCxnSpPr>
        <p:spPr>
          <a:xfrm>
            <a:off x="428393" y="4902389"/>
            <a:ext cx="6724928" cy="2119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4EDA861-449B-8349-8ED4-6C4EAD95E606}"/>
              </a:ext>
            </a:extLst>
          </p:cNvPr>
          <p:cNvGrpSpPr/>
          <p:nvPr/>
        </p:nvGrpSpPr>
        <p:grpSpPr>
          <a:xfrm>
            <a:off x="2327551" y="1319854"/>
            <a:ext cx="962572" cy="4124495"/>
            <a:chOff x="4823895" y="1427800"/>
            <a:chExt cx="945303" cy="4137457"/>
          </a:xfrm>
        </p:grpSpPr>
        <p:sp>
          <p:nvSpPr>
            <p:cNvPr id="77" name="任意形状 76">
              <a:extLst>
                <a:ext uri="{FF2B5EF4-FFF2-40B4-BE49-F238E27FC236}">
                  <a16:creationId xmlns:a16="http://schemas.microsoft.com/office/drawing/2014/main" id="{0C72CA3C-093E-7946-AC6E-1A11860AE3FB}"/>
                </a:ext>
              </a:extLst>
            </p:cNvPr>
            <p:cNvSpPr/>
            <p:nvPr/>
          </p:nvSpPr>
          <p:spPr>
            <a:xfrm rot="401290">
              <a:off x="5546732" y="5379064"/>
              <a:ext cx="51203" cy="186193"/>
            </a:xfrm>
            <a:custGeom>
              <a:avLst/>
              <a:gdLst>
                <a:gd name="connsiteX0" fmla="*/ 76200 w 76200"/>
                <a:gd name="connsiteY0" fmla="*/ 277091 h 277091"/>
                <a:gd name="connsiteX1" fmla="*/ 55418 w 76200"/>
                <a:gd name="connsiteY1" fmla="*/ 159328 h 277091"/>
                <a:gd name="connsiteX2" fmla="*/ 20782 w 76200"/>
                <a:gd name="connsiteY2" fmla="*/ 34637 h 277091"/>
                <a:gd name="connsiteX3" fmla="*/ 0 w 76200"/>
                <a:gd name="connsiteY3" fmla="*/ 0 h 27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77091">
                  <a:moveTo>
                    <a:pt x="76200" y="277091"/>
                  </a:moveTo>
                  <a:cubicBezTo>
                    <a:pt x="70427" y="238414"/>
                    <a:pt x="64654" y="199737"/>
                    <a:pt x="55418" y="159328"/>
                  </a:cubicBezTo>
                  <a:cubicBezTo>
                    <a:pt x="46182" y="118919"/>
                    <a:pt x="30018" y="61192"/>
                    <a:pt x="20782" y="34637"/>
                  </a:cubicBezTo>
                  <a:cubicBezTo>
                    <a:pt x="11546" y="8082"/>
                    <a:pt x="5773" y="4041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0">
                    <a:schemeClr val="bg2">
                      <a:lumMod val="75000"/>
                    </a:schemeClr>
                  </a:gs>
                  <a:gs pos="26000">
                    <a:srgbClr val="87AE88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D7F44225-34C4-544D-BEF5-933E9E61D88B}"/>
                </a:ext>
              </a:extLst>
            </p:cNvPr>
            <p:cNvSpPr txBox="1"/>
            <p:nvPr/>
          </p:nvSpPr>
          <p:spPr>
            <a:xfrm rot="1458107">
              <a:off x="4964169" y="4969918"/>
              <a:ext cx="805029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7AE88"/>
                  </a:solidFill>
                  <a:latin typeface="Monaco" pitchFamily="2" charset="0"/>
                </a:rPr>
                <a:t>Encoder-Decoder</a:t>
              </a:r>
              <a:endParaRPr kumimoji="1" lang="zh-CN" altLang="en-US" sz="605" b="1" spc="-40" dirty="0">
                <a:solidFill>
                  <a:srgbClr val="87AE88"/>
                </a:solidFill>
                <a:latin typeface="Monaco" pitchFamily="2" charset="0"/>
              </a:endParaRPr>
            </a:p>
          </p:txBody>
        </p:sp>
        <p:sp>
          <p:nvSpPr>
            <p:cNvPr id="76" name="任意形状 75">
              <a:extLst>
                <a:ext uri="{FF2B5EF4-FFF2-40B4-BE49-F238E27FC236}">
                  <a16:creationId xmlns:a16="http://schemas.microsoft.com/office/drawing/2014/main" id="{B48CD218-45C3-E747-9BB6-D4E5325F3D14}"/>
                </a:ext>
              </a:extLst>
            </p:cNvPr>
            <p:cNvSpPr/>
            <p:nvPr/>
          </p:nvSpPr>
          <p:spPr>
            <a:xfrm>
              <a:off x="4823895" y="1427800"/>
              <a:ext cx="759170" cy="4083135"/>
            </a:xfrm>
            <a:custGeom>
              <a:avLst/>
              <a:gdLst>
                <a:gd name="connsiteX0" fmla="*/ 1474107 w 1474107"/>
                <a:gd name="connsiteY0" fmla="*/ 3769112 h 3769112"/>
                <a:gd name="connsiteX1" fmla="*/ 1373746 w 1474107"/>
                <a:gd name="connsiteY1" fmla="*/ 3557239 h 3769112"/>
                <a:gd name="connsiteX2" fmla="*/ 1094965 w 1474107"/>
                <a:gd name="connsiteY2" fmla="*/ 3434576 h 3769112"/>
                <a:gd name="connsiteX3" fmla="*/ 570858 w 1474107"/>
                <a:gd name="connsiteY3" fmla="*/ 3323064 h 3769112"/>
                <a:gd name="connsiteX4" fmla="*/ 325531 w 1474107"/>
                <a:gd name="connsiteY4" fmla="*/ 3278459 h 3769112"/>
                <a:gd name="connsiteX5" fmla="*/ 147112 w 1474107"/>
                <a:gd name="connsiteY5" fmla="*/ 3155795 h 3769112"/>
                <a:gd name="connsiteX6" fmla="*/ 57902 w 1474107"/>
                <a:gd name="connsiteY6" fmla="*/ 2899317 h 3769112"/>
                <a:gd name="connsiteX7" fmla="*/ 24448 w 1474107"/>
                <a:gd name="connsiteY7" fmla="*/ 2419815 h 3769112"/>
                <a:gd name="connsiteX8" fmla="*/ 2146 w 1474107"/>
                <a:gd name="connsiteY8" fmla="*/ 1349298 h 3769112"/>
                <a:gd name="connsiteX9" fmla="*/ 2146 w 1474107"/>
                <a:gd name="connsiteY9" fmla="*/ 0 h 376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107" h="3769112">
                  <a:moveTo>
                    <a:pt x="1474107" y="3769112"/>
                  </a:moveTo>
                  <a:cubicBezTo>
                    <a:pt x="1455521" y="3691053"/>
                    <a:pt x="1436936" y="3612995"/>
                    <a:pt x="1373746" y="3557239"/>
                  </a:cubicBezTo>
                  <a:cubicBezTo>
                    <a:pt x="1310556" y="3501483"/>
                    <a:pt x="1228780" y="3473605"/>
                    <a:pt x="1094965" y="3434576"/>
                  </a:cubicBezTo>
                  <a:cubicBezTo>
                    <a:pt x="961150" y="3395547"/>
                    <a:pt x="699097" y="3349083"/>
                    <a:pt x="570858" y="3323064"/>
                  </a:cubicBezTo>
                  <a:cubicBezTo>
                    <a:pt x="442619" y="3297045"/>
                    <a:pt x="396155" y="3306337"/>
                    <a:pt x="325531" y="3278459"/>
                  </a:cubicBezTo>
                  <a:cubicBezTo>
                    <a:pt x="254907" y="3250581"/>
                    <a:pt x="191717" y="3218985"/>
                    <a:pt x="147112" y="3155795"/>
                  </a:cubicBezTo>
                  <a:cubicBezTo>
                    <a:pt x="102507" y="3092605"/>
                    <a:pt x="78346" y="3021980"/>
                    <a:pt x="57902" y="2899317"/>
                  </a:cubicBezTo>
                  <a:cubicBezTo>
                    <a:pt x="37458" y="2776654"/>
                    <a:pt x="33741" y="2678151"/>
                    <a:pt x="24448" y="2419815"/>
                  </a:cubicBezTo>
                  <a:cubicBezTo>
                    <a:pt x="15155" y="2161478"/>
                    <a:pt x="5863" y="1752600"/>
                    <a:pt x="2146" y="1349298"/>
                  </a:cubicBezTo>
                  <a:cubicBezTo>
                    <a:pt x="-1571" y="945995"/>
                    <a:pt x="287" y="472997"/>
                    <a:pt x="2146" y="0"/>
                  </a:cubicBezTo>
                </a:path>
              </a:pathLst>
            </a:custGeom>
            <a:noFill/>
            <a:ln w="6032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000">
                    <a:srgbClr val="87AE88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BBC20CE-C4B6-F94A-9098-9D4DE6B986B4}"/>
              </a:ext>
            </a:extLst>
          </p:cNvPr>
          <p:cNvGrpSpPr/>
          <p:nvPr/>
        </p:nvGrpSpPr>
        <p:grpSpPr>
          <a:xfrm>
            <a:off x="2019275" y="4331923"/>
            <a:ext cx="415244" cy="357430"/>
            <a:chOff x="4515619" y="4439873"/>
            <a:chExt cx="415244" cy="357430"/>
          </a:xfrm>
        </p:grpSpPr>
        <p:sp>
          <p:nvSpPr>
            <p:cNvPr id="62" name="任意形状 61">
              <a:extLst>
                <a:ext uri="{FF2B5EF4-FFF2-40B4-BE49-F238E27FC236}">
                  <a16:creationId xmlns:a16="http://schemas.microsoft.com/office/drawing/2014/main" id="{E87C41CE-8143-6A4B-B6E0-285EE47D6BFC}"/>
                </a:ext>
              </a:extLst>
            </p:cNvPr>
            <p:cNvSpPr/>
            <p:nvPr/>
          </p:nvSpPr>
          <p:spPr>
            <a:xfrm>
              <a:off x="4624266" y="4587009"/>
              <a:ext cx="247741" cy="210294"/>
            </a:xfrm>
            <a:custGeom>
              <a:avLst/>
              <a:gdLst>
                <a:gd name="connsiteX0" fmla="*/ 360000 w 360000"/>
                <a:gd name="connsiteY0" fmla="*/ 309600 h 309600"/>
                <a:gd name="connsiteX1" fmla="*/ 273600 w 360000"/>
                <a:gd name="connsiteY1" fmla="*/ 136800 h 309600"/>
                <a:gd name="connsiteX2" fmla="*/ 57600 w 360000"/>
                <a:gd name="connsiteY2" fmla="*/ 64800 h 309600"/>
                <a:gd name="connsiteX3" fmla="*/ 0 w 360000"/>
                <a:gd name="connsiteY3" fmla="*/ 0 h 3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" h="309600">
                  <a:moveTo>
                    <a:pt x="360000" y="309600"/>
                  </a:moveTo>
                  <a:cubicBezTo>
                    <a:pt x="342000" y="243600"/>
                    <a:pt x="324000" y="177600"/>
                    <a:pt x="273600" y="136800"/>
                  </a:cubicBezTo>
                  <a:cubicBezTo>
                    <a:pt x="223200" y="96000"/>
                    <a:pt x="103200" y="87600"/>
                    <a:pt x="57600" y="64800"/>
                  </a:cubicBezTo>
                  <a:cubicBezTo>
                    <a:pt x="12000" y="42000"/>
                    <a:pt x="6000" y="2100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970EA271-728E-874B-92ED-2A3E2CE2342F}"/>
                </a:ext>
              </a:extLst>
            </p:cNvPr>
            <p:cNvSpPr/>
            <p:nvPr/>
          </p:nvSpPr>
          <p:spPr>
            <a:xfrm>
              <a:off x="4515619" y="4439873"/>
              <a:ext cx="243878" cy="137201"/>
            </a:xfrm>
            <a:prstGeom prst="roundRect">
              <a:avLst/>
            </a:prstGeom>
            <a:solidFill>
              <a:srgbClr val="87AE88"/>
            </a:solidFill>
            <a:ln w="190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BART</a:t>
              </a:r>
            </a:p>
          </p:txBody>
        </p:sp>
        <p:pic>
          <p:nvPicPr>
            <p:cNvPr id="61" name="图形 60">
              <a:extLst>
                <a:ext uri="{FF2B5EF4-FFF2-40B4-BE49-F238E27FC236}">
                  <a16:creationId xmlns:a16="http://schemas.microsoft.com/office/drawing/2014/main" id="{B58C543E-579D-6346-9DE5-41F87E937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4778915" y="4461605"/>
              <a:ext cx="151948" cy="99913"/>
            </a:xfrm>
            <a:prstGeom prst="rect">
              <a:avLst/>
            </a:prstGeom>
          </p:spPr>
        </p:pic>
      </p:grpSp>
      <p:cxnSp>
        <p:nvCxnSpPr>
          <p:cNvPr id="85" name="直线连接符 84">
            <a:extLst>
              <a:ext uri="{FF2B5EF4-FFF2-40B4-BE49-F238E27FC236}">
                <a16:creationId xmlns:a16="http://schemas.microsoft.com/office/drawing/2014/main" id="{D5D88CAC-4408-5B4E-BE0B-C94488862CCB}"/>
              </a:ext>
            </a:extLst>
          </p:cNvPr>
          <p:cNvCxnSpPr>
            <a:cxnSpLocks/>
          </p:cNvCxnSpPr>
          <p:nvPr/>
        </p:nvCxnSpPr>
        <p:spPr>
          <a:xfrm flipV="1">
            <a:off x="419109" y="3694982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圆角矩形 101">
            <a:extLst>
              <a:ext uri="{FF2B5EF4-FFF2-40B4-BE49-F238E27FC236}">
                <a16:creationId xmlns:a16="http://schemas.microsoft.com/office/drawing/2014/main" id="{15854010-C67F-7B4A-89E6-3EF976F68641}"/>
              </a:ext>
            </a:extLst>
          </p:cNvPr>
          <p:cNvSpPr/>
          <p:nvPr/>
        </p:nvSpPr>
        <p:spPr>
          <a:xfrm>
            <a:off x="85559" y="3607798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2021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830EC01D-F36D-E849-B0FE-893BA51AA062}"/>
              </a:ext>
            </a:extLst>
          </p:cNvPr>
          <p:cNvGrpSpPr/>
          <p:nvPr/>
        </p:nvGrpSpPr>
        <p:grpSpPr>
          <a:xfrm>
            <a:off x="1523647" y="3893856"/>
            <a:ext cx="655461" cy="341014"/>
            <a:chOff x="4019987" y="4001806"/>
            <a:chExt cx="655461" cy="341014"/>
          </a:xfrm>
        </p:grpSpPr>
        <p:sp>
          <p:nvSpPr>
            <p:cNvPr id="87" name="圆角矩形 86">
              <a:extLst>
                <a:ext uri="{FF2B5EF4-FFF2-40B4-BE49-F238E27FC236}">
                  <a16:creationId xmlns:a16="http://schemas.microsoft.com/office/drawing/2014/main" id="{09B4F815-0320-824D-9659-BAC4315EACDF}"/>
                </a:ext>
              </a:extLst>
            </p:cNvPr>
            <p:cNvSpPr/>
            <p:nvPr/>
          </p:nvSpPr>
          <p:spPr>
            <a:xfrm>
              <a:off x="4135957" y="4001806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DeBERTa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94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9A7DC82F-F376-4443-8FE1-0FF112C5D0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283" y="4024110"/>
              <a:ext cx="92165" cy="92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" name="任意形状 106">
              <a:extLst>
                <a:ext uri="{FF2B5EF4-FFF2-40B4-BE49-F238E27FC236}">
                  <a16:creationId xmlns:a16="http://schemas.microsoft.com/office/drawing/2014/main" id="{0424E508-D860-FF45-9C17-F37AEF948A73}"/>
                </a:ext>
              </a:extLst>
            </p:cNvPr>
            <p:cNvSpPr/>
            <p:nvPr/>
          </p:nvSpPr>
          <p:spPr>
            <a:xfrm flipH="1">
              <a:off x="4019987" y="4140944"/>
              <a:ext cx="345019" cy="201876"/>
            </a:xfrm>
            <a:custGeom>
              <a:avLst/>
              <a:gdLst>
                <a:gd name="connsiteX0" fmla="*/ 470569 w 470569"/>
                <a:gd name="connsiteY0" fmla="*/ 235284 h 235284"/>
                <a:gd name="connsiteX1" fmla="*/ 433137 w 470569"/>
                <a:gd name="connsiteY1" fmla="*/ 133684 h 235284"/>
                <a:gd name="connsiteX2" fmla="*/ 342232 w 470569"/>
                <a:gd name="connsiteY2" fmla="*/ 69516 h 235284"/>
                <a:gd name="connsiteX3" fmla="*/ 96253 w 470569"/>
                <a:gd name="connsiteY3" fmla="*/ 58821 h 235284"/>
                <a:gd name="connsiteX4" fmla="*/ 0 w 470569"/>
                <a:gd name="connsiteY4" fmla="*/ 0 h 23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569" h="235284">
                  <a:moveTo>
                    <a:pt x="470569" y="235284"/>
                  </a:moveTo>
                  <a:cubicBezTo>
                    <a:pt x="462547" y="198298"/>
                    <a:pt x="454526" y="161312"/>
                    <a:pt x="433137" y="133684"/>
                  </a:cubicBezTo>
                  <a:cubicBezTo>
                    <a:pt x="411747" y="106056"/>
                    <a:pt x="398379" y="81993"/>
                    <a:pt x="342232" y="69516"/>
                  </a:cubicBezTo>
                  <a:cubicBezTo>
                    <a:pt x="286085" y="57039"/>
                    <a:pt x="153292" y="70407"/>
                    <a:pt x="96253" y="58821"/>
                  </a:cubicBezTo>
                  <a:cubicBezTo>
                    <a:pt x="39214" y="47235"/>
                    <a:pt x="19607" y="23617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CD09CF5-A0BF-6447-BA8F-2CE898CCBC44}"/>
              </a:ext>
            </a:extLst>
          </p:cNvPr>
          <p:cNvGrpSpPr/>
          <p:nvPr/>
        </p:nvGrpSpPr>
        <p:grpSpPr>
          <a:xfrm>
            <a:off x="722513" y="3988760"/>
            <a:ext cx="778723" cy="380709"/>
            <a:chOff x="3218853" y="4096706"/>
            <a:chExt cx="778723" cy="380709"/>
          </a:xfrm>
        </p:grpSpPr>
        <p:sp>
          <p:nvSpPr>
            <p:cNvPr id="88" name="圆角矩形 87">
              <a:extLst>
                <a:ext uri="{FF2B5EF4-FFF2-40B4-BE49-F238E27FC236}">
                  <a16:creationId xmlns:a16="http://schemas.microsoft.com/office/drawing/2014/main" id="{7BE595D0-2901-9141-BFD5-30AC07019F8A}"/>
                </a:ext>
              </a:extLst>
            </p:cNvPr>
            <p:cNvSpPr/>
            <p:nvPr/>
          </p:nvSpPr>
          <p:spPr>
            <a:xfrm flipH="1">
              <a:off x="3218853" y="4111001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ELECTRA</a:t>
              </a:r>
            </a:p>
          </p:txBody>
        </p:sp>
        <p:pic>
          <p:nvPicPr>
            <p:cNvPr id="93" name="图形 92">
              <a:extLst>
                <a:ext uri="{FF2B5EF4-FFF2-40B4-BE49-F238E27FC236}">
                  <a16:creationId xmlns:a16="http://schemas.microsoft.com/office/drawing/2014/main" id="{966FD820-E819-4E4F-A34B-2A940BEE0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618895" y="4096706"/>
              <a:ext cx="168840" cy="168840"/>
            </a:xfrm>
            <a:prstGeom prst="rect">
              <a:avLst/>
            </a:prstGeom>
          </p:spPr>
        </p:pic>
        <p:sp>
          <p:nvSpPr>
            <p:cNvPr id="108" name="任意形状 107">
              <a:extLst>
                <a:ext uri="{FF2B5EF4-FFF2-40B4-BE49-F238E27FC236}">
                  <a16:creationId xmlns:a16="http://schemas.microsoft.com/office/drawing/2014/main" id="{8B518B64-20B1-7B4E-95BC-77F06ED88879}"/>
                </a:ext>
              </a:extLst>
            </p:cNvPr>
            <p:cNvSpPr/>
            <p:nvPr/>
          </p:nvSpPr>
          <p:spPr>
            <a:xfrm>
              <a:off x="3427753" y="4243857"/>
              <a:ext cx="569823" cy="233558"/>
            </a:xfrm>
            <a:custGeom>
              <a:avLst/>
              <a:gdLst>
                <a:gd name="connsiteX0" fmla="*/ 1224548 w 1224548"/>
                <a:gd name="connsiteY0" fmla="*/ 347579 h 347579"/>
                <a:gd name="connsiteX1" fmla="*/ 1181769 w 1224548"/>
                <a:gd name="connsiteY1" fmla="*/ 245979 h 347579"/>
                <a:gd name="connsiteX2" fmla="*/ 1064127 w 1224548"/>
                <a:gd name="connsiteY2" fmla="*/ 144379 h 347579"/>
                <a:gd name="connsiteX3" fmla="*/ 770022 w 1224548"/>
                <a:gd name="connsiteY3" fmla="*/ 106948 h 347579"/>
                <a:gd name="connsiteX4" fmla="*/ 133685 w 1224548"/>
                <a:gd name="connsiteY4" fmla="*/ 96253 h 347579"/>
                <a:gd name="connsiteX5" fmla="*/ 0 w 1224548"/>
                <a:gd name="connsiteY5" fmla="*/ 0 h 34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4548" h="347579">
                  <a:moveTo>
                    <a:pt x="1224548" y="347579"/>
                  </a:moveTo>
                  <a:cubicBezTo>
                    <a:pt x="1216527" y="313712"/>
                    <a:pt x="1208506" y="279846"/>
                    <a:pt x="1181769" y="245979"/>
                  </a:cubicBezTo>
                  <a:cubicBezTo>
                    <a:pt x="1155032" y="212112"/>
                    <a:pt x="1132752" y="167551"/>
                    <a:pt x="1064127" y="144379"/>
                  </a:cubicBezTo>
                  <a:cubicBezTo>
                    <a:pt x="995502" y="121207"/>
                    <a:pt x="925096" y="114969"/>
                    <a:pt x="770022" y="106948"/>
                  </a:cubicBezTo>
                  <a:cubicBezTo>
                    <a:pt x="614948" y="98927"/>
                    <a:pt x="262022" y="114078"/>
                    <a:pt x="133685" y="96253"/>
                  </a:cubicBezTo>
                  <a:cubicBezTo>
                    <a:pt x="5348" y="78428"/>
                    <a:pt x="2674" y="39214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F1152ED8-3605-F842-BE4A-1A35C8366AFC}"/>
              </a:ext>
            </a:extLst>
          </p:cNvPr>
          <p:cNvCxnSpPr>
            <a:cxnSpLocks/>
            <a:stCxn id="105" idx="3"/>
          </p:cNvCxnSpPr>
          <p:nvPr/>
        </p:nvCxnSpPr>
        <p:spPr>
          <a:xfrm flipV="1">
            <a:off x="423706" y="2664086"/>
            <a:ext cx="6724927" cy="9420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椭圆 103">
            <a:extLst>
              <a:ext uri="{FF2B5EF4-FFF2-40B4-BE49-F238E27FC236}">
                <a16:creationId xmlns:a16="http://schemas.microsoft.com/office/drawing/2014/main" id="{5BBE4FA1-E6AA-064A-9E67-E8E37BBF8830}"/>
              </a:ext>
            </a:extLst>
          </p:cNvPr>
          <p:cNvSpPr/>
          <p:nvPr/>
        </p:nvSpPr>
        <p:spPr>
          <a:xfrm>
            <a:off x="239258" y="2649151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105" name="圆角矩形 104">
            <a:extLst>
              <a:ext uri="{FF2B5EF4-FFF2-40B4-BE49-F238E27FC236}">
                <a16:creationId xmlns:a16="http://schemas.microsoft.com/office/drawing/2014/main" id="{64452868-4479-E541-B308-DB8A62A58377}"/>
              </a:ext>
            </a:extLst>
          </p:cNvPr>
          <p:cNvSpPr/>
          <p:nvPr/>
        </p:nvSpPr>
        <p:spPr>
          <a:xfrm>
            <a:off x="90152" y="2586320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2022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CECBC218-4562-3747-8CE9-89932CB6BCC9}"/>
              </a:ext>
            </a:extLst>
          </p:cNvPr>
          <p:cNvGrpSpPr/>
          <p:nvPr/>
        </p:nvGrpSpPr>
        <p:grpSpPr>
          <a:xfrm>
            <a:off x="5189891" y="2687819"/>
            <a:ext cx="782659" cy="486630"/>
            <a:chOff x="7686231" y="2795769"/>
            <a:chExt cx="782659" cy="486630"/>
          </a:xfrm>
        </p:grpSpPr>
        <p:sp>
          <p:nvSpPr>
            <p:cNvPr id="119" name="圆角矩形 251">
              <a:extLst>
                <a:ext uri="{FF2B5EF4-FFF2-40B4-BE49-F238E27FC236}">
                  <a16:creationId xmlns:a16="http://schemas.microsoft.com/office/drawing/2014/main" id="{A49DAAB5-3DEA-9640-8CC0-A8BDAD0DA8EA}"/>
                </a:ext>
              </a:extLst>
            </p:cNvPr>
            <p:cNvSpPr/>
            <p:nvPr/>
          </p:nvSpPr>
          <p:spPr>
            <a:xfrm flipH="1">
              <a:off x="7829598" y="2795769"/>
              <a:ext cx="467981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ERNIE3.0</a:t>
              </a:r>
            </a:p>
          </p:txBody>
        </p:sp>
        <p:pic>
          <p:nvPicPr>
            <p:cNvPr id="123" name="Picture 22" descr="Baidu Logo, symbol, meaning, history, PNG, brand">
              <a:extLst>
                <a:ext uri="{FF2B5EF4-FFF2-40B4-BE49-F238E27FC236}">
                  <a16:creationId xmlns:a16="http://schemas.microsoft.com/office/drawing/2014/main" id="{2AF52810-FD33-8945-90F1-58B15C580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2271" y="2808280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0" name="任意形状 129">
              <a:extLst>
                <a:ext uri="{FF2B5EF4-FFF2-40B4-BE49-F238E27FC236}">
                  <a16:creationId xmlns:a16="http://schemas.microsoft.com/office/drawing/2014/main" id="{10492158-9803-F347-9CE4-CA9E57F729B0}"/>
                </a:ext>
              </a:extLst>
            </p:cNvPr>
            <p:cNvSpPr/>
            <p:nvPr/>
          </p:nvSpPr>
          <p:spPr>
            <a:xfrm>
              <a:off x="7686231" y="2931584"/>
              <a:ext cx="374715" cy="350815"/>
            </a:xfrm>
            <a:custGeom>
              <a:avLst/>
              <a:gdLst>
                <a:gd name="connsiteX0" fmla="*/ 0 w 904240"/>
                <a:gd name="connsiteY0" fmla="*/ 518160 h 518160"/>
                <a:gd name="connsiteX1" fmla="*/ 101600 w 904240"/>
                <a:gd name="connsiteY1" fmla="*/ 325120 h 518160"/>
                <a:gd name="connsiteX2" fmla="*/ 365760 w 904240"/>
                <a:gd name="connsiteY2" fmla="*/ 193040 h 518160"/>
                <a:gd name="connsiteX3" fmla="*/ 751840 w 904240"/>
                <a:gd name="connsiteY3" fmla="*/ 132080 h 518160"/>
                <a:gd name="connsiteX4" fmla="*/ 904240 w 904240"/>
                <a:gd name="connsiteY4" fmla="*/ 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240" h="518160">
                  <a:moveTo>
                    <a:pt x="0" y="518160"/>
                  </a:moveTo>
                  <a:cubicBezTo>
                    <a:pt x="20320" y="448733"/>
                    <a:pt x="40640" y="379307"/>
                    <a:pt x="101600" y="325120"/>
                  </a:cubicBezTo>
                  <a:cubicBezTo>
                    <a:pt x="162560" y="270933"/>
                    <a:pt x="257387" y="225213"/>
                    <a:pt x="365760" y="193040"/>
                  </a:cubicBezTo>
                  <a:cubicBezTo>
                    <a:pt x="474133" y="160867"/>
                    <a:pt x="662093" y="164253"/>
                    <a:pt x="751840" y="132080"/>
                  </a:cubicBezTo>
                  <a:cubicBezTo>
                    <a:pt x="841587" y="99907"/>
                    <a:pt x="872913" y="49953"/>
                    <a:pt x="90424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D75025ED-1127-FF43-9BD2-51C475132E1A}"/>
              </a:ext>
            </a:extLst>
          </p:cNvPr>
          <p:cNvGrpSpPr/>
          <p:nvPr/>
        </p:nvGrpSpPr>
        <p:grpSpPr>
          <a:xfrm>
            <a:off x="4079023" y="2690493"/>
            <a:ext cx="1043304" cy="478548"/>
            <a:chOff x="6575367" y="2798443"/>
            <a:chExt cx="1043304" cy="478548"/>
          </a:xfrm>
        </p:grpSpPr>
        <p:sp>
          <p:nvSpPr>
            <p:cNvPr id="132" name="圆角矩形 199">
              <a:extLst>
                <a:ext uri="{FF2B5EF4-FFF2-40B4-BE49-F238E27FC236}">
                  <a16:creationId xmlns:a16="http://schemas.microsoft.com/office/drawing/2014/main" id="{00E65337-F9CC-044D-8D78-65E9C2E53592}"/>
                </a:ext>
              </a:extLst>
            </p:cNvPr>
            <p:cNvSpPr/>
            <p:nvPr/>
          </p:nvSpPr>
          <p:spPr>
            <a:xfrm>
              <a:off x="6575367" y="2798443"/>
              <a:ext cx="240650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GLaM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34" name="图形 133">
              <a:extLst>
                <a:ext uri="{FF2B5EF4-FFF2-40B4-BE49-F238E27FC236}">
                  <a16:creationId xmlns:a16="http://schemas.microsoft.com/office/drawing/2014/main" id="{38D8D930-F4B3-1D4B-9240-611528DC0F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6830432" y="2802032"/>
              <a:ext cx="119836" cy="124935"/>
            </a:xfrm>
            <a:prstGeom prst="rect">
              <a:avLst/>
            </a:prstGeom>
          </p:spPr>
        </p:pic>
        <p:sp>
          <p:nvSpPr>
            <p:cNvPr id="138" name="任意形状 137">
              <a:extLst>
                <a:ext uri="{FF2B5EF4-FFF2-40B4-BE49-F238E27FC236}">
                  <a16:creationId xmlns:a16="http://schemas.microsoft.com/office/drawing/2014/main" id="{3738A107-D721-254D-9D9B-851688040FEB}"/>
                </a:ext>
              </a:extLst>
            </p:cNvPr>
            <p:cNvSpPr/>
            <p:nvPr/>
          </p:nvSpPr>
          <p:spPr>
            <a:xfrm>
              <a:off x="6682269" y="2935638"/>
              <a:ext cx="936402" cy="341353"/>
            </a:xfrm>
            <a:custGeom>
              <a:avLst/>
              <a:gdLst>
                <a:gd name="connsiteX0" fmla="*/ 1432560 w 1432560"/>
                <a:gd name="connsiteY0" fmla="*/ 508000 h 508000"/>
                <a:gd name="connsiteX1" fmla="*/ 1412240 w 1432560"/>
                <a:gd name="connsiteY1" fmla="*/ 386080 h 508000"/>
                <a:gd name="connsiteX2" fmla="*/ 1351280 w 1432560"/>
                <a:gd name="connsiteY2" fmla="*/ 294640 h 508000"/>
                <a:gd name="connsiteX3" fmla="*/ 1239520 w 1432560"/>
                <a:gd name="connsiteY3" fmla="*/ 233680 h 508000"/>
                <a:gd name="connsiteX4" fmla="*/ 863600 w 1432560"/>
                <a:gd name="connsiteY4" fmla="*/ 203200 h 508000"/>
                <a:gd name="connsiteX5" fmla="*/ 284480 w 1432560"/>
                <a:gd name="connsiteY5" fmla="*/ 172720 h 508000"/>
                <a:gd name="connsiteX6" fmla="*/ 111760 w 1432560"/>
                <a:gd name="connsiteY6" fmla="*/ 162560 h 508000"/>
                <a:gd name="connsiteX7" fmla="*/ 30480 w 1432560"/>
                <a:gd name="connsiteY7" fmla="*/ 101600 h 508000"/>
                <a:gd name="connsiteX8" fmla="*/ 0 w 1432560"/>
                <a:gd name="connsiteY8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2560" h="508000">
                  <a:moveTo>
                    <a:pt x="1432560" y="508000"/>
                  </a:moveTo>
                  <a:cubicBezTo>
                    <a:pt x="1429173" y="464820"/>
                    <a:pt x="1425787" y="421640"/>
                    <a:pt x="1412240" y="386080"/>
                  </a:cubicBezTo>
                  <a:cubicBezTo>
                    <a:pt x="1398693" y="350520"/>
                    <a:pt x="1380067" y="320040"/>
                    <a:pt x="1351280" y="294640"/>
                  </a:cubicBezTo>
                  <a:cubicBezTo>
                    <a:pt x="1322493" y="269240"/>
                    <a:pt x="1320800" y="248920"/>
                    <a:pt x="1239520" y="233680"/>
                  </a:cubicBezTo>
                  <a:cubicBezTo>
                    <a:pt x="1158240" y="218440"/>
                    <a:pt x="1022773" y="213360"/>
                    <a:pt x="863600" y="203200"/>
                  </a:cubicBezTo>
                  <a:cubicBezTo>
                    <a:pt x="704427" y="193040"/>
                    <a:pt x="284480" y="172720"/>
                    <a:pt x="284480" y="172720"/>
                  </a:cubicBezTo>
                  <a:cubicBezTo>
                    <a:pt x="159173" y="165947"/>
                    <a:pt x="154093" y="174413"/>
                    <a:pt x="111760" y="162560"/>
                  </a:cubicBezTo>
                  <a:cubicBezTo>
                    <a:pt x="69427" y="150707"/>
                    <a:pt x="49107" y="128693"/>
                    <a:pt x="30480" y="101600"/>
                  </a:cubicBezTo>
                  <a:cubicBezTo>
                    <a:pt x="11853" y="74507"/>
                    <a:pt x="5926" y="37253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F6C9303-55B3-1444-80FA-87842A4A0A75}"/>
              </a:ext>
            </a:extLst>
          </p:cNvPr>
          <p:cNvGrpSpPr/>
          <p:nvPr/>
        </p:nvGrpSpPr>
        <p:grpSpPr>
          <a:xfrm>
            <a:off x="4054304" y="2997979"/>
            <a:ext cx="1054054" cy="398503"/>
            <a:chOff x="6550648" y="3105925"/>
            <a:chExt cx="1054054" cy="398503"/>
          </a:xfrm>
        </p:grpSpPr>
        <p:sp>
          <p:nvSpPr>
            <p:cNvPr id="128" name="圆角矩形 251">
              <a:extLst>
                <a:ext uri="{FF2B5EF4-FFF2-40B4-BE49-F238E27FC236}">
                  <a16:creationId xmlns:a16="http://schemas.microsoft.com/office/drawing/2014/main" id="{D340C76A-1203-0640-854A-8C3C894D4ED8}"/>
                </a:ext>
              </a:extLst>
            </p:cNvPr>
            <p:cNvSpPr/>
            <p:nvPr/>
          </p:nvSpPr>
          <p:spPr>
            <a:xfrm flipH="1">
              <a:off x="6550648" y="3105925"/>
              <a:ext cx="58497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Jurassic-1</a:t>
              </a:r>
            </a:p>
          </p:txBody>
        </p:sp>
        <p:pic>
          <p:nvPicPr>
            <p:cNvPr id="133" name="Picture 6" descr="Jurassic-1 Language Models">
              <a:extLst>
                <a:ext uri="{FF2B5EF4-FFF2-40B4-BE49-F238E27FC236}">
                  <a16:creationId xmlns:a16="http://schemas.microsoft.com/office/drawing/2014/main" id="{80AC4F74-66FE-0E47-A5FF-0EC34E8CE0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7143746" y="3114096"/>
              <a:ext cx="129387" cy="117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任意形状 146">
              <a:extLst>
                <a:ext uri="{FF2B5EF4-FFF2-40B4-BE49-F238E27FC236}">
                  <a16:creationId xmlns:a16="http://schemas.microsoft.com/office/drawing/2014/main" id="{5D66A333-BB72-0A41-B082-E8C9164F4265}"/>
                </a:ext>
              </a:extLst>
            </p:cNvPr>
            <p:cNvSpPr/>
            <p:nvPr/>
          </p:nvSpPr>
          <p:spPr>
            <a:xfrm>
              <a:off x="6818795" y="3247222"/>
              <a:ext cx="785907" cy="257206"/>
            </a:xfrm>
            <a:custGeom>
              <a:avLst/>
              <a:gdLst>
                <a:gd name="connsiteX0" fmla="*/ 1164266 w 1164266"/>
                <a:gd name="connsiteY0" fmla="*/ 361507 h 361507"/>
                <a:gd name="connsiteX1" fmla="*/ 1137684 w 1164266"/>
                <a:gd name="connsiteY1" fmla="*/ 228600 h 361507"/>
                <a:gd name="connsiteX2" fmla="*/ 1041991 w 1164266"/>
                <a:gd name="connsiteY2" fmla="*/ 175437 h 361507"/>
                <a:gd name="connsiteX3" fmla="*/ 882503 w 1164266"/>
                <a:gd name="connsiteY3" fmla="*/ 164804 h 361507"/>
                <a:gd name="connsiteX4" fmla="*/ 260498 w 1164266"/>
                <a:gd name="connsiteY4" fmla="*/ 159488 h 361507"/>
                <a:gd name="connsiteX5" fmla="*/ 101010 w 1164266"/>
                <a:gd name="connsiteY5" fmla="*/ 138223 h 361507"/>
                <a:gd name="connsiteX6" fmla="*/ 31898 w 1164266"/>
                <a:gd name="connsiteY6" fmla="*/ 90376 h 361507"/>
                <a:gd name="connsiteX7" fmla="*/ 0 w 1164266"/>
                <a:gd name="connsiteY7" fmla="*/ 0 h 361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66" h="361507">
                  <a:moveTo>
                    <a:pt x="1164266" y="361507"/>
                  </a:moveTo>
                  <a:cubicBezTo>
                    <a:pt x="1161164" y="310559"/>
                    <a:pt x="1158063" y="259612"/>
                    <a:pt x="1137684" y="228600"/>
                  </a:cubicBezTo>
                  <a:cubicBezTo>
                    <a:pt x="1117305" y="197588"/>
                    <a:pt x="1084521" y="186070"/>
                    <a:pt x="1041991" y="175437"/>
                  </a:cubicBezTo>
                  <a:cubicBezTo>
                    <a:pt x="999461" y="164804"/>
                    <a:pt x="1012752" y="167462"/>
                    <a:pt x="882503" y="164804"/>
                  </a:cubicBezTo>
                  <a:cubicBezTo>
                    <a:pt x="752254" y="162146"/>
                    <a:pt x="390747" y="163918"/>
                    <a:pt x="260498" y="159488"/>
                  </a:cubicBezTo>
                  <a:cubicBezTo>
                    <a:pt x="130249" y="155058"/>
                    <a:pt x="139110" y="149742"/>
                    <a:pt x="101010" y="138223"/>
                  </a:cubicBezTo>
                  <a:cubicBezTo>
                    <a:pt x="62910" y="126704"/>
                    <a:pt x="48733" y="113413"/>
                    <a:pt x="31898" y="90376"/>
                  </a:cubicBezTo>
                  <a:cubicBezTo>
                    <a:pt x="15063" y="67339"/>
                    <a:pt x="7531" y="33669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5AF81791-BF7F-2040-AD51-FE11856F8DA8}"/>
              </a:ext>
            </a:extLst>
          </p:cNvPr>
          <p:cNvGrpSpPr/>
          <p:nvPr/>
        </p:nvGrpSpPr>
        <p:grpSpPr>
          <a:xfrm>
            <a:off x="3628501" y="2818845"/>
            <a:ext cx="1476289" cy="831266"/>
            <a:chOff x="6124841" y="2926795"/>
            <a:chExt cx="1476289" cy="831266"/>
          </a:xfrm>
        </p:grpSpPr>
        <p:sp>
          <p:nvSpPr>
            <p:cNvPr id="113" name="圆角矩形 190">
              <a:extLst>
                <a:ext uri="{FF2B5EF4-FFF2-40B4-BE49-F238E27FC236}">
                  <a16:creationId xmlns:a16="http://schemas.microsoft.com/office/drawing/2014/main" id="{160C9CCB-7568-E040-A787-CDEF9C220765}"/>
                </a:ext>
              </a:extLst>
            </p:cNvPr>
            <p:cNvSpPr/>
            <p:nvPr/>
          </p:nvSpPr>
          <p:spPr>
            <a:xfrm>
              <a:off x="6124841" y="2943864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MT-NLG</a:t>
              </a:r>
            </a:p>
          </p:txBody>
        </p:sp>
        <p:pic>
          <p:nvPicPr>
            <p:cNvPr id="124" name="Picture 32" descr="Nvidia Logo, symbol, meaning, history, PNG, brand">
              <a:extLst>
                <a:ext uri="{FF2B5EF4-FFF2-40B4-BE49-F238E27FC236}">
                  <a16:creationId xmlns:a16="http://schemas.microsoft.com/office/drawing/2014/main" id="{0715BF3B-C7E7-A84B-8E46-9355FCC162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9899" y="3021369"/>
              <a:ext cx="125131" cy="7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89D3A58C-F1C9-3F4E-BD2F-9577A5AD60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915" y="2926795"/>
              <a:ext cx="75431" cy="75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8" name="任意形状 147">
              <a:extLst>
                <a:ext uri="{FF2B5EF4-FFF2-40B4-BE49-F238E27FC236}">
                  <a16:creationId xmlns:a16="http://schemas.microsoft.com/office/drawing/2014/main" id="{0B23EA99-1ACD-3A43-9958-94C9FC3D8699}"/>
                </a:ext>
              </a:extLst>
            </p:cNvPr>
            <p:cNvSpPr/>
            <p:nvPr/>
          </p:nvSpPr>
          <p:spPr>
            <a:xfrm>
              <a:off x="6293667" y="3082896"/>
              <a:ext cx="1307463" cy="675165"/>
            </a:xfrm>
            <a:custGeom>
              <a:avLst/>
              <a:gdLst>
                <a:gd name="connsiteX0" fmla="*/ 1935126 w 1935126"/>
                <a:gd name="connsiteY0" fmla="*/ 983511 h 983511"/>
                <a:gd name="connsiteX1" fmla="*/ 1913861 w 1935126"/>
                <a:gd name="connsiteY1" fmla="*/ 861237 h 983511"/>
                <a:gd name="connsiteX2" fmla="*/ 1844749 w 1935126"/>
                <a:gd name="connsiteY2" fmla="*/ 760228 h 983511"/>
                <a:gd name="connsiteX3" fmla="*/ 1738424 w 1935126"/>
                <a:gd name="connsiteY3" fmla="*/ 691116 h 983511"/>
                <a:gd name="connsiteX4" fmla="*/ 1509824 w 1935126"/>
                <a:gd name="connsiteY4" fmla="*/ 627321 h 983511"/>
                <a:gd name="connsiteX5" fmla="*/ 914400 w 1935126"/>
                <a:gd name="connsiteY5" fmla="*/ 606056 h 983511"/>
                <a:gd name="connsiteX6" fmla="*/ 457200 w 1935126"/>
                <a:gd name="connsiteY6" fmla="*/ 595423 h 983511"/>
                <a:gd name="connsiteX7" fmla="*/ 244549 w 1935126"/>
                <a:gd name="connsiteY7" fmla="*/ 536944 h 983511"/>
                <a:gd name="connsiteX8" fmla="*/ 132907 w 1935126"/>
                <a:gd name="connsiteY8" fmla="*/ 483781 h 983511"/>
                <a:gd name="connsiteX9" fmla="*/ 53163 w 1935126"/>
                <a:gd name="connsiteY9" fmla="*/ 393404 h 983511"/>
                <a:gd name="connsiteX10" fmla="*/ 10633 w 1935126"/>
                <a:gd name="connsiteY10" fmla="*/ 233916 h 983511"/>
                <a:gd name="connsiteX11" fmla="*/ 0 w 1935126"/>
                <a:gd name="connsiteY11" fmla="*/ 0 h 98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5126" h="983511">
                  <a:moveTo>
                    <a:pt x="1935126" y="983511"/>
                  </a:moveTo>
                  <a:cubicBezTo>
                    <a:pt x="1932025" y="940981"/>
                    <a:pt x="1928924" y="898451"/>
                    <a:pt x="1913861" y="861237"/>
                  </a:cubicBezTo>
                  <a:cubicBezTo>
                    <a:pt x="1898798" y="824023"/>
                    <a:pt x="1873988" y="788581"/>
                    <a:pt x="1844749" y="760228"/>
                  </a:cubicBezTo>
                  <a:cubicBezTo>
                    <a:pt x="1815510" y="731875"/>
                    <a:pt x="1794245" y="713267"/>
                    <a:pt x="1738424" y="691116"/>
                  </a:cubicBezTo>
                  <a:cubicBezTo>
                    <a:pt x="1682603" y="668965"/>
                    <a:pt x="1647161" y="641498"/>
                    <a:pt x="1509824" y="627321"/>
                  </a:cubicBezTo>
                  <a:cubicBezTo>
                    <a:pt x="1372487" y="613144"/>
                    <a:pt x="914400" y="606056"/>
                    <a:pt x="914400" y="606056"/>
                  </a:cubicBezTo>
                  <a:cubicBezTo>
                    <a:pt x="738963" y="600740"/>
                    <a:pt x="568842" y="606942"/>
                    <a:pt x="457200" y="595423"/>
                  </a:cubicBezTo>
                  <a:cubicBezTo>
                    <a:pt x="345558" y="583904"/>
                    <a:pt x="298598" y="555551"/>
                    <a:pt x="244549" y="536944"/>
                  </a:cubicBezTo>
                  <a:cubicBezTo>
                    <a:pt x="190500" y="518337"/>
                    <a:pt x="164805" y="507704"/>
                    <a:pt x="132907" y="483781"/>
                  </a:cubicBezTo>
                  <a:cubicBezTo>
                    <a:pt x="101009" y="459858"/>
                    <a:pt x="73542" y="435048"/>
                    <a:pt x="53163" y="393404"/>
                  </a:cubicBezTo>
                  <a:cubicBezTo>
                    <a:pt x="32784" y="351760"/>
                    <a:pt x="19493" y="299483"/>
                    <a:pt x="10633" y="233916"/>
                  </a:cubicBezTo>
                  <a:cubicBezTo>
                    <a:pt x="1773" y="168349"/>
                    <a:pt x="886" y="8417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E5056547-1CE7-9444-BE07-702EEFBAAEAE}"/>
              </a:ext>
            </a:extLst>
          </p:cNvPr>
          <p:cNvGrpSpPr/>
          <p:nvPr/>
        </p:nvGrpSpPr>
        <p:grpSpPr>
          <a:xfrm>
            <a:off x="4621075" y="2679454"/>
            <a:ext cx="507054" cy="313385"/>
            <a:chOff x="7117419" y="2787400"/>
            <a:chExt cx="507054" cy="313385"/>
          </a:xfrm>
        </p:grpSpPr>
        <p:sp>
          <p:nvSpPr>
            <p:cNvPr id="115" name="圆角矩形 199">
              <a:extLst>
                <a:ext uri="{FF2B5EF4-FFF2-40B4-BE49-F238E27FC236}">
                  <a16:creationId xmlns:a16="http://schemas.microsoft.com/office/drawing/2014/main" id="{253BCC59-F745-3241-9A30-710257ADB0A5}"/>
                </a:ext>
              </a:extLst>
            </p:cNvPr>
            <p:cNvSpPr/>
            <p:nvPr/>
          </p:nvSpPr>
          <p:spPr>
            <a:xfrm>
              <a:off x="7117419" y="2787536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Gopher</a:t>
              </a:r>
            </a:p>
          </p:txBody>
        </p:sp>
        <p:pic>
          <p:nvPicPr>
            <p:cNvPr id="122" name="Picture 16" descr="DeepMind · GitHub">
              <a:extLst>
                <a:ext uri="{FF2B5EF4-FFF2-40B4-BE49-F238E27FC236}">
                  <a16:creationId xmlns:a16="http://schemas.microsoft.com/office/drawing/2014/main" id="{3916F836-985B-B74A-9C2B-93E8639E4B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5478" y="2787400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0" name="任意形状 139">
              <a:extLst>
                <a:ext uri="{FF2B5EF4-FFF2-40B4-BE49-F238E27FC236}">
                  <a16:creationId xmlns:a16="http://schemas.microsoft.com/office/drawing/2014/main" id="{AB66A1CF-2848-0649-AB7D-5B45B39E7BA3}"/>
                </a:ext>
              </a:extLst>
            </p:cNvPr>
            <p:cNvSpPr/>
            <p:nvPr/>
          </p:nvSpPr>
          <p:spPr>
            <a:xfrm>
              <a:off x="7264276" y="2931327"/>
              <a:ext cx="216900" cy="68090"/>
            </a:xfrm>
            <a:custGeom>
              <a:avLst/>
              <a:gdLst>
                <a:gd name="connsiteX0" fmla="*/ 292176 w 292176"/>
                <a:gd name="connsiteY0" fmla="*/ 102802 h 102802"/>
                <a:gd name="connsiteX1" fmla="*/ 135267 w 292176"/>
                <a:gd name="connsiteY1" fmla="*/ 91981 h 102802"/>
                <a:gd name="connsiteX2" fmla="*/ 37875 w 292176"/>
                <a:gd name="connsiteY2" fmla="*/ 54106 h 102802"/>
                <a:gd name="connsiteX3" fmla="*/ 0 w 292176"/>
                <a:gd name="connsiteY3" fmla="*/ 0 h 10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76" h="102802">
                  <a:moveTo>
                    <a:pt x="292176" y="102802"/>
                  </a:moveTo>
                  <a:cubicBezTo>
                    <a:pt x="234913" y="101449"/>
                    <a:pt x="177650" y="100097"/>
                    <a:pt x="135267" y="91981"/>
                  </a:cubicBezTo>
                  <a:cubicBezTo>
                    <a:pt x="92883" y="83865"/>
                    <a:pt x="60419" y="69436"/>
                    <a:pt x="37875" y="54106"/>
                  </a:cubicBezTo>
                  <a:cubicBezTo>
                    <a:pt x="15331" y="38776"/>
                    <a:pt x="7665" y="193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50" name="任意形状 149">
              <a:extLst>
                <a:ext uri="{FF2B5EF4-FFF2-40B4-BE49-F238E27FC236}">
                  <a16:creationId xmlns:a16="http://schemas.microsoft.com/office/drawing/2014/main" id="{8BFC5B06-58B4-E847-8D04-07687C36E862}"/>
                </a:ext>
              </a:extLst>
            </p:cNvPr>
            <p:cNvSpPr/>
            <p:nvPr/>
          </p:nvSpPr>
          <p:spPr>
            <a:xfrm>
              <a:off x="7359194" y="3000816"/>
              <a:ext cx="265279" cy="99969"/>
            </a:xfrm>
            <a:custGeom>
              <a:avLst/>
              <a:gdLst>
                <a:gd name="connsiteX0" fmla="*/ 397042 w 397042"/>
                <a:gd name="connsiteY0" fmla="*/ 118235 h 118235"/>
                <a:gd name="connsiteX1" fmla="*/ 360947 w 397042"/>
                <a:gd name="connsiteY1" fmla="*/ 50056 h 118235"/>
                <a:gd name="connsiteX2" fmla="*/ 300789 w 397042"/>
                <a:gd name="connsiteY2" fmla="*/ 21982 h 118235"/>
                <a:gd name="connsiteX3" fmla="*/ 172452 w 397042"/>
                <a:gd name="connsiteY3" fmla="*/ 1929 h 118235"/>
                <a:gd name="connsiteX4" fmla="*/ 0 w 397042"/>
                <a:gd name="connsiteY4" fmla="*/ 1929 h 11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042" h="118235">
                  <a:moveTo>
                    <a:pt x="397042" y="118235"/>
                  </a:moveTo>
                  <a:cubicBezTo>
                    <a:pt x="387015" y="92166"/>
                    <a:pt x="376989" y="66098"/>
                    <a:pt x="360947" y="50056"/>
                  </a:cubicBezTo>
                  <a:cubicBezTo>
                    <a:pt x="344905" y="34014"/>
                    <a:pt x="332205" y="30003"/>
                    <a:pt x="300789" y="21982"/>
                  </a:cubicBezTo>
                  <a:cubicBezTo>
                    <a:pt x="269373" y="13961"/>
                    <a:pt x="222583" y="5271"/>
                    <a:pt x="172452" y="1929"/>
                  </a:cubicBezTo>
                  <a:cubicBezTo>
                    <a:pt x="122321" y="-1413"/>
                    <a:pt x="61160" y="258"/>
                    <a:pt x="0" y="1929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6F9D97C-C4AE-D849-B80F-0E27C05F7CB1}"/>
              </a:ext>
            </a:extLst>
          </p:cNvPr>
          <p:cNvGrpSpPr/>
          <p:nvPr/>
        </p:nvGrpSpPr>
        <p:grpSpPr>
          <a:xfrm>
            <a:off x="5188760" y="2648301"/>
            <a:ext cx="1144643" cy="648446"/>
            <a:chOff x="7685100" y="2756251"/>
            <a:chExt cx="1144643" cy="648446"/>
          </a:xfrm>
        </p:grpSpPr>
        <p:sp>
          <p:nvSpPr>
            <p:cNvPr id="114" name="圆角矩形 197">
              <a:extLst>
                <a:ext uri="{FF2B5EF4-FFF2-40B4-BE49-F238E27FC236}">
                  <a16:creationId xmlns:a16="http://schemas.microsoft.com/office/drawing/2014/main" id="{3427AD8D-45AE-5245-9CC9-6E37AF9BB673}"/>
                </a:ext>
              </a:extLst>
            </p:cNvPr>
            <p:cNvSpPr/>
            <p:nvPr/>
          </p:nvSpPr>
          <p:spPr>
            <a:xfrm>
              <a:off x="8435447" y="2756251"/>
              <a:ext cx="247788" cy="205802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03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Anthropic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LM</a:t>
              </a:r>
            </a:p>
          </p:txBody>
        </p:sp>
        <p:sp>
          <p:nvSpPr>
            <p:cNvPr id="145" name="任意形状 144">
              <a:extLst>
                <a:ext uri="{FF2B5EF4-FFF2-40B4-BE49-F238E27FC236}">
                  <a16:creationId xmlns:a16="http://schemas.microsoft.com/office/drawing/2014/main" id="{C349E46D-5311-DE43-B737-97B9B3434F64}"/>
                </a:ext>
              </a:extLst>
            </p:cNvPr>
            <p:cNvSpPr/>
            <p:nvPr/>
          </p:nvSpPr>
          <p:spPr>
            <a:xfrm>
              <a:off x="8370151" y="2959776"/>
              <a:ext cx="210423" cy="134671"/>
            </a:xfrm>
            <a:custGeom>
              <a:avLst/>
              <a:gdLst>
                <a:gd name="connsiteX0" fmla="*/ 0 w 313150"/>
                <a:gd name="connsiteY0" fmla="*/ 200416 h 200416"/>
                <a:gd name="connsiteX1" fmla="*/ 169101 w 313150"/>
                <a:gd name="connsiteY1" fmla="*/ 175364 h 200416"/>
                <a:gd name="connsiteX2" fmla="*/ 275572 w 313150"/>
                <a:gd name="connsiteY2" fmla="*/ 100208 h 200416"/>
                <a:gd name="connsiteX3" fmla="*/ 313150 w 313150"/>
                <a:gd name="connsiteY3" fmla="*/ 0 h 20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150" h="200416">
                  <a:moveTo>
                    <a:pt x="0" y="200416"/>
                  </a:moveTo>
                  <a:cubicBezTo>
                    <a:pt x="61586" y="196240"/>
                    <a:pt x="123172" y="192065"/>
                    <a:pt x="169101" y="175364"/>
                  </a:cubicBezTo>
                  <a:cubicBezTo>
                    <a:pt x="215030" y="158663"/>
                    <a:pt x="251564" y="129435"/>
                    <a:pt x="275572" y="100208"/>
                  </a:cubicBezTo>
                  <a:cubicBezTo>
                    <a:pt x="299580" y="70981"/>
                    <a:pt x="306365" y="35490"/>
                    <a:pt x="31315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46" name="任意形状 145">
              <a:extLst>
                <a:ext uri="{FF2B5EF4-FFF2-40B4-BE49-F238E27FC236}">
                  <a16:creationId xmlns:a16="http://schemas.microsoft.com/office/drawing/2014/main" id="{04F57991-D2F4-614E-B4B6-209F737DF5E3}"/>
                </a:ext>
              </a:extLst>
            </p:cNvPr>
            <p:cNvSpPr/>
            <p:nvPr/>
          </p:nvSpPr>
          <p:spPr>
            <a:xfrm>
              <a:off x="7685100" y="3101094"/>
              <a:ext cx="690337" cy="303603"/>
            </a:xfrm>
            <a:custGeom>
              <a:avLst/>
              <a:gdLst>
                <a:gd name="connsiteX0" fmla="*/ 0 w 1027356"/>
                <a:gd name="connsiteY0" fmla="*/ 451821 h 451821"/>
                <a:gd name="connsiteX1" fmla="*/ 69925 w 1027356"/>
                <a:gd name="connsiteY1" fmla="*/ 247425 h 451821"/>
                <a:gd name="connsiteX2" fmla="*/ 199017 w 1027356"/>
                <a:gd name="connsiteY2" fmla="*/ 139849 h 451821"/>
                <a:gd name="connsiteX3" fmla="*/ 365760 w 1027356"/>
                <a:gd name="connsiteY3" fmla="*/ 86061 h 451821"/>
                <a:gd name="connsiteX4" fmla="*/ 602429 w 1027356"/>
                <a:gd name="connsiteY4" fmla="*/ 37651 h 451821"/>
                <a:gd name="connsiteX5" fmla="*/ 1027356 w 1027356"/>
                <a:gd name="connsiteY5" fmla="*/ 0 h 45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7356" h="451821">
                  <a:moveTo>
                    <a:pt x="0" y="451821"/>
                  </a:moveTo>
                  <a:cubicBezTo>
                    <a:pt x="18377" y="375620"/>
                    <a:pt x="36755" y="299420"/>
                    <a:pt x="69925" y="247425"/>
                  </a:cubicBezTo>
                  <a:cubicBezTo>
                    <a:pt x="103095" y="195430"/>
                    <a:pt x="149711" y="166743"/>
                    <a:pt x="199017" y="139849"/>
                  </a:cubicBezTo>
                  <a:cubicBezTo>
                    <a:pt x="248323" y="112955"/>
                    <a:pt x="298525" y="103094"/>
                    <a:pt x="365760" y="86061"/>
                  </a:cubicBezTo>
                  <a:cubicBezTo>
                    <a:pt x="432995" y="69028"/>
                    <a:pt x="492163" y="51994"/>
                    <a:pt x="602429" y="37651"/>
                  </a:cubicBezTo>
                  <a:cubicBezTo>
                    <a:pt x="712695" y="23308"/>
                    <a:pt x="870025" y="11654"/>
                    <a:pt x="1027356" y="0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153" name="Picture 2" descr="Claude">
              <a:extLst>
                <a:ext uri="{FF2B5EF4-FFF2-40B4-BE49-F238E27FC236}">
                  <a16:creationId xmlns:a16="http://schemas.microsoft.com/office/drawing/2014/main" id="{54E02607-E221-4647-9BE0-170750DF2C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6856" y="279914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4B04B95E-5F45-A14E-946B-37F19055D36C}"/>
              </a:ext>
            </a:extLst>
          </p:cNvPr>
          <p:cNvGrpSpPr/>
          <p:nvPr/>
        </p:nvGrpSpPr>
        <p:grpSpPr>
          <a:xfrm>
            <a:off x="5060950" y="3375281"/>
            <a:ext cx="1346598" cy="781541"/>
            <a:chOff x="7557294" y="3483227"/>
            <a:chExt cx="1346598" cy="781541"/>
          </a:xfrm>
        </p:grpSpPr>
        <p:sp>
          <p:nvSpPr>
            <p:cNvPr id="117" name="圆角矩形 186">
              <a:extLst>
                <a:ext uri="{FF2B5EF4-FFF2-40B4-BE49-F238E27FC236}">
                  <a16:creationId xmlns:a16="http://schemas.microsoft.com/office/drawing/2014/main" id="{3A734D5E-4DF5-F44C-8B45-951D6C37D57C}"/>
                </a:ext>
              </a:extLst>
            </p:cNvPr>
            <p:cNvSpPr/>
            <p:nvPr/>
          </p:nvSpPr>
          <p:spPr>
            <a:xfrm flipH="1">
              <a:off x="8354464" y="3486230"/>
              <a:ext cx="418911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GPT-Neo</a:t>
              </a:r>
            </a:p>
          </p:txBody>
        </p:sp>
        <p:pic>
          <p:nvPicPr>
            <p:cNvPr id="125" name="Picture 34" descr="Announcing GPT-NeoX-20B | EleutherAI Blog">
              <a:extLst>
                <a:ext uri="{FF2B5EF4-FFF2-40B4-BE49-F238E27FC236}">
                  <a16:creationId xmlns:a16="http://schemas.microsoft.com/office/drawing/2014/main" id="{B05884BD-C47D-1941-8118-6014C0AB38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1005" y="3483227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5" name="任意形状 154">
              <a:extLst>
                <a:ext uri="{FF2B5EF4-FFF2-40B4-BE49-F238E27FC236}">
                  <a16:creationId xmlns:a16="http://schemas.microsoft.com/office/drawing/2014/main" id="{28AA2980-3355-C64C-95DD-DA026D5FED5B}"/>
                </a:ext>
              </a:extLst>
            </p:cNvPr>
            <p:cNvSpPr/>
            <p:nvPr/>
          </p:nvSpPr>
          <p:spPr>
            <a:xfrm>
              <a:off x="7557294" y="3950233"/>
              <a:ext cx="830892" cy="314535"/>
            </a:xfrm>
            <a:custGeom>
              <a:avLst/>
              <a:gdLst>
                <a:gd name="connsiteX0" fmla="*/ 0 w 1569720"/>
                <a:gd name="connsiteY0" fmla="*/ 426720 h 426720"/>
                <a:gd name="connsiteX1" fmla="*/ 289560 w 1569720"/>
                <a:gd name="connsiteY1" fmla="*/ 137160 h 426720"/>
                <a:gd name="connsiteX2" fmla="*/ 731520 w 1569720"/>
                <a:gd name="connsiteY2" fmla="*/ 45720 h 426720"/>
                <a:gd name="connsiteX3" fmla="*/ 1569720 w 1569720"/>
                <a:gd name="connsiteY3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720" h="426720">
                  <a:moveTo>
                    <a:pt x="0" y="426720"/>
                  </a:moveTo>
                  <a:cubicBezTo>
                    <a:pt x="83820" y="313690"/>
                    <a:pt x="167640" y="200660"/>
                    <a:pt x="289560" y="137160"/>
                  </a:cubicBezTo>
                  <a:cubicBezTo>
                    <a:pt x="411480" y="73660"/>
                    <a:pt x="518160" y="68580"/>
                    <a:pt x="731520" y="45720"/>
                  </a:cubicBezTo>
                  <a:cubicBezTo>
                    <a:pt x="944880" y="22860"/>
                    <a:pt x="1257300" y="11430"/>
                    <a:pt x="1569720" y="0"/>
                  </a:cubicBezTo>
                </a:path>
              </a:pathLst>
            </a:custGeom>
            <a:noFill/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56" name="任意形状 155">
              <a:extLst>
                <a:ext uri="{FF2B5EF4-FFF2-40B4-BE49-F238E27FC236}">
                  <a16:creationId xmlns:a16="http://schemas.microsoft.com/office/drawing/2014/main" id="{309F6922-96C5-F142-B033-2A108A36C752}"/>
                </a:ext>
              </a:extLst>
            </p:cNvPr>
            <p:cNvSpPr/>
            <p:nvPr/>
          </p:nvSpPr>
          <p:spPr>
            <a:xfrm>
              <a:off x="8314982" y="3627019"/>
              <a:ext cx="240025" cy="331965"/>
            </a:xfrm>
            <a:custGeom>
              <a:avLst/>
              <a:gdLst>
                <a:gd name="connsiteX0" fmla="*/ 0 w 442836"/>
                <a:gd name="connsiteY0" fmla="*/ 423949 h 423949"/>
                <a:gd name="connsiteX1" fmla="*/ 207818 w 442836"/>
                <a:gd name="connsiteY1" fmla="*/ 374073 h 423949"/>
                <a:gd name="connsiteX2" fmla="*/ 357447 w 442836"/>
                <a:gd name="connsiteY2" fmla="*/ 266007 h 423949"/>
                <a:gd name="connsiteX3" fmla="*/ 432262 w 442836"/>
                <a:gd name="connsiteY3" fmla="*/ 99753 h 423949"/>
                <a:gd name="connsiteX4" fmla="*/ 440574 w 442836"/>
                <a:gd name="connsiteY4" fmla="*/ 0 h 42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836" h="423949">
                  <a:moveTo>
                    <a:pt x="0" y="423949"/>
                  </a:moveTo>
                  <a:cubicBezTo>
                    <a:pt x="74122" y="412173"/>
                    <a:pt x="148244" y="400397"/>
                    <a:pt x="207818" y="374073"/>
                  </a:cubicBezTo>
                  <a:cubicBezTo>
                    <a:pt x="267393" y="347749"/>
                    <a:pt x="320040" y="311727"/>
                    <a:pt x="357447" y="266007"/>
                  </a:cubicBezTo>
                  <a:cubicBezTo>
                    <a:pt x="394854" y="220287"/>
                    <a:pt x="418408" y="144087"/>
                    <a:pt x="432262" y="99753"/>
                  </a:cubicBezTo>
                  <a:cubicBezTo>
                    <a:pt x="446117" y="55418"/>
                    <a:pt x="443345" y="27709"/>
                    <a:pt x="44057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FE26B43F-C536-6146-A009-C04D94BD5EB1}"/>
              </a:ext>
            </a:extLst>
          </p:cNvPr>
          <p:cNvGrpSpPr/>
          <p:nvPr/>
        </p:nvGrpSpPr>
        <p:grpSpPr>
          <a:xfrm>
            <a:off x="3024115" y="2709074"/>
            <a:ext cx="1997178" cy="1700940"/>
            <a:chOff x="5520459" y="2817024"/>
            <a:chExt cx="1997178" cy="1700940"/>
          </a:xfrm>
        </p:grpSpPr>
        <p:sp>
          <p:nvSpPr>
            <p:cNvPr id="120" name="圆角矩形 279">
              <a:extLst>
                <a:ext uri="{FF2B5EF4-FFF2-40B4-BE49-F238E27FC236}">
                  <a16:creationId xmlns:a16="http://schemas.microsoft.com/office/drawing/2014/main" id="{1E32332E-DBDC-E047-9FDC-50AFC3568280}"/>
                </a:ext>
              </a:extLst>
            </p:cNvPr>
            <p:cNvSpPr/>
            <p:nvPr/>
          </p:nvSpPr>
          <p:spPr>
            <a:xfrm flipH="1">
              <a:off x="5520459" y="2817024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CodeX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21" name="Picture 14" descr="Open Ai Logo PNG Vectors Free Download">
              <a:extLst>
                <a:ext uri="{FF2B5EF4-FFF2-40B4-BE49-F238E27FC236}">
                  <a16:creationId xmlns:a16="http://schemas.microsoft.com/office/drawing/2014/main" id="{7867FDDB-ECBF-8441-9325-66D1CB65E7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400" y="2820588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" name="任意形状 142">
              <a:extLst>
                <a:ext uri="{FF2B5EF4-FFF2-40B4-BE49-F238E27FC236}">
                  <a16:creationId xmlns:a16="http://schemas.microsoft.com/office/drawing/2014/main" id="{1C30CEF4-3233-5246-A7C5-C549CF7D2F15}"/>
                </a:ext>
              </a:extLst>
            </p:cNvPr>
            <p:cNvSpPr/>
            <p:nvPr/>
          </p:nvSpPr>
          <p:spPr>
            <a:xfrm>
              <a:off x="5653352" y="2964453"/>
              <a:ext cx="382070" cy="289460"/>
            </a:xfrm>
            <a:custGeom>
              <a:avLst/>
              <a:gdLst>
                <a:gd name="connsiteX0" fmla="*/ 570016 w 570016"/>
                <a:gd name="connsiteY0" fmla="*/ 362198 h 362198"/>
                <a:gd name="connsiteX1" fmla="*/ 534390 w 570016"/>
                <a:gd name="connsiteY1" fmla="*/ 249382 h 362198"/>
                <a:gd name="connsiteX2" fmla="*/ 463138 w 570016"/>
                <a:gd name="connsiteY2" fmla="*/ 178130 h 362198"/>
                <a:gd name="connsiteX3" fmla="*/ 326571 w 570016"/>
                <a:gd name="connsiteY3" fmla="*/ 154379 h 362198"/>
                <a:gd name="connsiteX4" fmla="*/ 124691 w 570016"/>
                <a:gd name="connsiteY4" fmla="*/ 142504 h 362198"/>
                <a:gd name="connsiteX5" fmla="*/ 23751 w 570016"/>
                <a:gd name="connsiteY5" fmla="*/ 83127 h 362198"/>
                <a:gd name="connsiteX6" fmla="*/ 0 w 570016"/>
                <a:gd name="connsiteY6" fmla="*/ 0 h 362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016" h="362198">
                  <a:moveTo>
                    <a:pt x="570016" y="362198"/>
                  </a:moveTo>
                  <a:cubicBezTo>
                    <a:pt x="561109" y="321129"/>
                    <a:pt x="552203" y="280060"/>
                    <a:pt x="534390" y="249382"/>
                  </a:cubicBezTo>
                  <a:cubicBezTo>
                    <a:pt x="516577" y="218704"/>
                    <a:pt x="497774" y="193964"/>
                    <a:pt x="463138" y="178130"/>
                  </a:cubicBezTo>
                  <a:cubicBezTo>
                    <a:pt x="428502" y="162296"/>
                    <a:pt x="382979" y="160317"/>
                    <a:pt x="326571" y="154379"/>
                  </a:cubicBezTo>
                  <a:cubicBezTo>
                    <a:pt x="270163" y="148441"/>
                    <a:pt x="175161" y="154379"/>
                    <a:pt x="124691" y="142504"/>
                  </a:cubicBezTo>
                  <a:cubicBezTo>
                    <a:pt x="74221" y="130629"/>
                    <a:pt x="44533" y="106878"/>
                    <a:pt x="23751" y="83127"/>
                  </a:cubicBezTo>
                  <a:cubicBezTo>
                    <a:pt x="2969" y="59376"/>
                    <a:pt x="1484" y="296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54" name="任意形状 153">
              <a:extLst>
                <a:ext uri="{FF2B5EF4-FFF2-40B4-BE49-F238E27FC236}">
                  <a16:creationId xmlns:a16="http://schemas.microsoft.com/office/drawing/2014/main" id="{6FAA2477-091F-D24F-AD6B-8A4696DCEA79}"/>
                </a:ext>
              </a:extLst>
            </p:cNvPr>
            <p:cNvSpPr/>
            <p:nvPr/>
          </p:nvSpPr>
          <p:spPr>
            <a:xfrm rot="240502">
              <a:off x="6113868" y="3819455"/>
              <a:ext cx="1403769" cy="698509"/>
            </a:xfrm>
            <a:custGeom>
              <a:avLst/>
              <a:gdLst>
                <a:gd name="connsiteX0" fmla="*/ 2060154 w 2060154"/>
                <a:gd name="connsiteY0" fmla="*/ 969484 h 969484"/>
                <a:gd name="connsiteX1" fmla="*/ 1972019 w 2060154"/>
                <a:gd name="connsiteY1" fmla="*/ 738130 h 969484"/>
                <a:gd name="connsiteX2" fmla="*/ 1663547 w 2060154"/>
                <a:gd name="connsiteY2" fmla="*/ 605927 h 969484"/>
                <a:gd name="connsiteX3" fmla="*/ 1068636 w 2060154"/>
                <a:gd name="connsiteY3" fmla="*/ 550843 h 969484"/>
                <a:gd name="connsiteX4" fmla="*/ 594910 w 2060154"/>
                <a:gd name="connsiteY4" fmla="*/ 506776 h 969484"/>
                <a:gd name="connsiteX5" fmla="*/ 242371 w 2060154"/>
                <a:gd name="connsiteY5" fmla="*/ 352540 h 969484"/>
                <a:gd name="connsiteX6" fmla="*/ 0 w 2060154"/>
                <a:gd name="connsiteY6" fmla="*/ 0 h 96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0154" h="969484">
                  <a:moveTo>
                    <a:pt x="2060154" y="969484"/>
                  </a:moveTo>
                  <a:cubicBezTo>
                    <a:pt x="2049137" y="884103"/>
                    <a:pt x="2038120" y="798723"/>
                    <a:pt x="1972019" y="738130"/>
                  </a:cubicBezTo>
                  <a:cubicBezTo>
                    <a:pt x="1905918" y="677537"/>
                    <a:pt x="1814111" y="637141"/>
                    <a:pt x="1663547" y="605927"/>
                  </a:cubicBezTo>
                  <a:cubicBezTo>
                    <a:pt x="1512983" y="574713"/>
                    <a:pt x="1068636" y="550843"/>
                    <a:pt x="1068636" y="550843"/>
                  </a:cubicBezTo>
                  <a:cubicBezTo>
                    <a:pt x="890530" y="534318"/>
                    <a:pt x="732621" y="539826"/>
                    <a:pt x="594910" y="506776"/>
                  </a:cubicBezTo>
                  <a:cubicBezTo>
                    <a:pt x="457199" y="473725"/>
                    <a:pt x="341523" y="437003"/>
                    <a:pt x="242371" y="352540"/>
                  </a:cubicBezTo>
                  <a:cubicBezTo>
                    <a:pt x="143219" y="268077"/>
                    <a:pt x="71609" y="134038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58" name="任意形状 157">
              <a:extLst>
                <a:ext uri="{FF2B5EF4-FFF2-40B4-BE49-F238E27FC236}">
                  <a16:creationId xmlns:a16="http://schemas.microsoft.com/office/drawing/2014/main" id="{26DFCE46-21EE-8143-A586-8886F0799B7A}"/>
                </a:ext>
              </a:extLst>
            </p:cNvPr>
            <p:cNvSpPr/>
            <p:nvPr/>
          </p:nvSpPr>
          <p:spPr>
            <a:xfrm>
              <a:off x="6041472" y="3235763"/>
              <a:ext cx="99746" cy="538629"/>
            </a:xfrm>
            <a:custGeom>
              <a:avLst/>
              <a:gdLst>
                <a:gd name="connsiteX0" fmla="*/ 148442 w 148442"/>
                <a:gd name="connsiteY0" fmla="*/ 801585 h 801585"/>
                <a:gd name="connsiteX1" fmla="*/ 65315 w 148442"/>
                <a:gd name="connsiteY1" fmla="*/ 445325 h 801585"/>
                <a:gd name="connsiteX2" fmla="*/ 0 w 148442"/>
                <a:gd name="connsiteY2" fmla="*/ 0 h 80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42" h="801585">
                  <a:moveTo>
                    <a:pt x="148442" y="801585"/>
                  </a:moveTo>
                  <a:cubicBezTo>
                    <a:pt x="119248" y="690254"/>
                    <a:pt x="90055" y="578923"/>
                    <a:pt x="65315" y="445325"/>
                  </a:cubicBezTo>
                  <a:cubicBezTo>
                    <a:pt x="40575" y="311727"/>
                    <a:pt x="20287" y="155863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851146E-606C-0E4D-8060-FE44F251C7DF}"/>
              </a:ext>
            </a:extLst>
          </p:cNvPr>
          <p:cNvGrpSpPr/>
          <p:nvPr/>
        </p:nvGrpSpPr>
        <p:grpSpPr>
          <a:xfrm>
            <a:off x="5820590" y="3148590"/>
            <a:ext cx="861867" cy="702095"/>
            <a:chOff x="8316930" y="3256536"/>
            <a:chExt cx="861867" cy="702095"/>
          </a:xfrm>
        </p:grpSpPr>
        <p:sp>
          <p:nvSpPr>
            <p:cNvPr id="118" name="圆角矩形 236">
              <a:extLst>
                <a:ext uri="{FF2B5EF4-FFF2-40B4-BE49-F238E27FC236}">
                  <a16:creationId xmlns:a16="http://schemas.microsoft.com/office/drawing/2014/main" id="{8B2712B4-D65D-2847-9B61-C52CCFBFBC34}"/>
                </a:ext>
              </a:extLst>
            </p:cNvPr>
            <p:cNvSpPr/>
            <p:nvPr/>
          </p:nvSpPr>
          <p:spPr>
            <a:xfrm flipH="1">
              <a:off x="8741362" y="3256536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GPT-J</a:t>
              </a:r>
            </a:p>
          </p:txBody>
        </p:sp>
        <p:pic>
          <p:nvPicPr>
            <p:cNvPr id="129" name="Picture 34" descr="Announcing GPT-NeoX-20B | EleutherAI Blog">
              <a:extLst>
                <a:ext uri="{FF2B5EF4-FFF2-40B4-BE49-F238E27FC236}">
                  <a16:creationId xmlns:a16="http://schemas.microsoft.com/office/drawing/2014/main" id="{89F47075-B109-3347-BA54-B514D8ABD6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5910" y="3258051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7" name="任意形状 156">
              <a:extLst>
                <a:ext uri="{FF2B5EF4-FFF2-40B4-BE49-F238E27FC236}">
                  <a16:creationId xmlns:a16="http://schemas.microsoft.com/office/drawing/2014/main" id="{3865D217-089B-C948-A82C-C372C1F51057}"/>
                </a:ext>
              </a:extLst>
            </p:cNvPr>
            <p:cNvSpPr/>
            <p:nvPr/>
          </p:nvSpPr>
          <p:spPr>
            <a:xfrm>
              <a:off x="8316930" y="3898640"/>
              <a:ext cx="464075" cy="59991"/>
            </a:xfrm>
            <a:custGeom>
              <a:avLst/>
              <a:gdLst>
                <a:gd name="connsiteX0" fmla="*/ 0 w 997528"/>
                <a:gd name="connsiteY0" fmla="*/ 365760 h 367607"/>
                <a:gd name="connsiteX1" fmla="*/ 290946 w 997528"/>
                <a:gd name="connsiteY1" fmla="*/ 349135 h 367607"/>
                <a:gd name="connsiteX2" fmla="*/ 756458 w 997528"/>
                <a:gd name="connsiteY2" fmla="*/ 232756 h 367607"/>
                <a:gd name="connsiteX3" fmla="*/ 997528 w 997528"/>
                <a:gd name="connsiteY3" fmla="*/ 0 h 367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528" h="367607">
                  <a:moveTo>
                    <a:pt x="0" y="365760"/>
                  </a:moveTo>
                  <a:cubicBezTo>
                    <a:pt x="82435" y="368531"/>
                    <a:pt x="164870" y="371302"/>
                    <a:pt x="290946" y="349135"/>
                  </a:cubicBezTo>
                  <a:cubicBezTo>
                    <a:pt x="417022" y="326968"/>
                    <a:pt x="638695" y="290945"/>
                    <a:pt x="756458" y="232756"/>
                  </a:cubicBezTo>
                  <a:cubicBezTo>
                    <a:pt x="874221" y="174567"/>
                    <a:pt x="935874" y="87283"/>
                    <a:pt x="997528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59" name="任意形状 158">
              <a:extLst>
                <a:ext uri="{FF2B5EF4-FFF2-40B4-BE49-F238E27FC236}">
                  <a16:creationId xmlns:a16="http://schemas.microsoft.com/office/drawing/2014/main" id="{5F751B7A-BCC1-1C4A-9AED-B25750D6CC9F}"/>
                </a:ext>
              </a:extLst>
            </p:cNvPr>
            <p:cNvSpPr/>
            <p:nvPr/>
          </p:nvSpPr>
          <p:spPr>
            <a:xfrm>
              <a:off x="8762679" y="3397953"/>
              <a:ext cx="153036" cy="507219"/>
            </a:xfrm>
            <a:custGeom>
              <a:avLst/>
              <a:gdLst>
                <a:gd name="connsiteX0" fmla="*/ 0 w 227748"/>
                <a:gd name="connsiteY0" fmla="*/ 754840 h 754840"/>
                <a:gd name="connsiteX1" fmla="*/ 98191 w 227748"/>
                <a:gd name="connsiteY1" fmla="*/ 662787 h 754840"/>
                <a:gd name="connsiteX2" fmla="*/ 177970 w 227748"/>
                <a:gd name="connsiteY2" fmla="*/ 527775 h 754840"/>
                <a:gd name="connsiteX3" fmla="*/ 220929 w 227748"/>
                <a:gd name="connsiteY3" fmla="*/ 312983 h 754840"/>
                <a:gd name="connsiteX4" fmla="*/ 227066 w 227748"/>
                <a:gd name="connsiteY4" fmla="*/ 0 h 75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748" h="754840">
                  <a:moveTo>
                    <a:pt x="0" y="754840"/>
                  </a:moveTo>
                  <a:cubicBezTo>
                    <a:pt x="34264" y="727735"/>
                    <a:pt x="68529" y="700631"/>
                    <a:pt x="98191" y="662787"/>
                  </a:cubicBezTo>
                  <a:cubicBezTo>
                    <a:pt x="127853" y="624943"/>
                    <a:pt x="157514" y="586076"/>
                    <a:pt x="177970" y="527775"/>
                  </a:cubicBezTo>
                  <a:cubicBezTo>
                    <a:pt x="198426" y="469474"/>
                    <a:pt x="212746" y="400945"/>
                    <a:pt x="220929" y="312983"/>
                  </a:cubicBezTo>
                  <a:cubicBezTo>
                    <a:pt x="229112" y="225021"/>
                    <a:pt x="228089" y="112510"/>
                    <a:pt x="22706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10" dirty="0"/>
                <a:t>       </a:t>
              </a:r>
            </a:p>
          </p:txBody>
        </p:sp>
      </p:grpSp>
      <p:grpSp>
        <p:nvGrpSpPr>
          <p:cNvPr id="161" name="组合 160">
            <a:extLst>
              <a:ext uri="{FF2B5EF4-FFF2-40B4-BE49-F238E27FC236}">
                <a16:creationId xmlns:a16="http://schemas.microsoft.com/office/drawing/2014/main" id="{D3FA9AA4-D865-A24B-935D-89E05DE0C163}"/>
              </a:ext>
            </a:extLst>
          </p:cNvPr>
          <p:cNvGrpSpPr/>
          <p:nvPr/>
        </p:nvGrpSpPr>
        <p:grpSpPr>
          <a:xfrm>
            <a:off x="4467239" y="3893478"/>
            <a:ext cx="523071" cy="456272"/>
            <a:chOff x="6963579" y="4001428"/>
            <a:chExt cx="523071" cy="456272"/>
          </a:xfrm>
        </p:grpSpPr>
        <p:sp>
          <p:nvSpPr>
            <p:cNvPr id="162" name="圆角矩形 125">
              <a:extLst>
                <a:ext uri="{FF2B5EF4-FFF2-40B4-BE49-F238E27FC236}">
                  <a16:creationId xmlns:a16="http://schemas.microsoft.com/office/drawing/2014/main" id="{7A0DE4D5-0F1D-654F-9CAB-071FF539D94B}"/>
                </a:ext>
              </a:extLst>
            </p:cNvPr>
            <p:cNvSpPr/>
            <p:nvPr/>
          </p:nvSpPr>
          <p:spPr>
            <a:xfrm flipH="1">
              <a:off x="6963579" y="4001428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GPT-3</a:t>
              </a:r>
            </a:p>
          </p:txBody>
        </p:sp>
        <p:pic>
          <p:nvPicPr>
            <p:cNvPr id="163" name="Picture 14" descr="Open Ai Logo PNG Vectors Free Download">
              <a:extLst>
                <a:ext uri="{FF2B5EF4-FFF2-40B4-BE49-F238E27FC236}">
                  <a16:creationId xmlns:a16="http://schemas.microsoft.com/office/drawing/2014/main" id="{9D5293F8-DA23-1449-8528-B5712976E8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1407" y="400506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任意形状 163">
              <a:extLst>
                <a:ext uri="{FF2B5EF4-FFF2-40B4-BE49-F238E27FC236}">
                  <a16:creationId xmlns:a16="http://schemas.microsoft.com/office/drawing/2014/main" id="{D0E88DF2-61E8-7443-811A-6FB61CD608D5}"/>
                </a:ext>
              </a:extLst>
            </p:cNvPr>
            <p:cNvSpPr/>
            <p:nvPr/>
          </p:nvSpPr>
          <p:spPr>
            <a:xfrm>
              <a:off x="7114255" y="4129767"/>
              <a:ext cx="244939" cy="196183"/>
            </a:xfrm>
            <a:custGeom>
              <a:avLst/>
              <a:gdLst>
                <a:gd name="connsiteX0" fmla="*/ 440675 w 440675"/>
                <a:gd name="connsiteY0" fmla="*/ 253388 h 253388"/>
                <a:gd name="connsiteX1" fmla="*/ 121186 w 440675"/>
                <a:gd name="connsiteY1" fmla="*/ 143219 h 253388"/>
                <a:gd name="connsiteX2" fmla="*/ 0 w 440675"/>
                <a:gd name="connsiteY2" fmla="*/ 0 h 25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0675" h="253388">
                  <a:moveTo>
                    <a:pt x="440675" y="253388"/>
                  </a:moveTo>
                  <a:cubicBezTo>
                    <a:pt x="317653" y="219419"/>
                    <a:pt x="194632" y="185450"/>
                    <a:pt x="121186" y="143219"/>
                  </a:cubicBezTo>
                  <a:cubicBezTo>
                    <a:pt x="47740" y="100988"/>
                    <a:pt x="23870" y="5049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65" name="任意形状 164">
              <a:extLst>
                <a:ext uri="{FF2B5EF4-FFF2-40B4-BE49-F238E27FC236}">
                  <a16:creationId xmlns:a16="http://schemas.microsoft.com/office/drawing/2014/main" id="{DBBCB314-08DC-7E42-A245-6216718E50D0}"/>
                </a:ext>
              </a:extLst>
            </p:cNvPr>
            <p:cNvSpPr/>
            <p:nvPr/>
          </p:nvSpPr>
          <p:spPr>
            <a:xfrm>
              <a:off x="7265194" y="4286250"/>
              <a:ext cx="221456" cy="171450"/>
            </a:xfrm>
            <a:custGeom>
              <a:avLst/>
              <a:gdLst>
                <a:gd name="connsiteX0" fmla="*/ 221456 w 221456"/>
                <a:gd name="connsiteY0" fmla="*/ 171450 h 171450"/>
                <a:gd name="connsiteX1" fmla="*/ 178594 w 221456"/>
                <a:gd name="connsiteY1" fmla="*/ 107157 h 171450"/>
                <a:gd name="connsiteX2" fmla="*/ 100012 w 221456"/>
                <a:gd name="connsiteY2" fmla="*/ 42863 h 171450"/>
                <a:gd name="connsiteX3" fmla="*/ 0 w 221456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456" h="171450">
                  <a:moveTo>
                    <a:pt x="221456" y="171450"/>
                  </a:moveTo>
                  <a:cubicBezTo>
                    <a:pt x="210145" y="150019"/>
                    <a:pt x="198835" y="128588"/>
                    <a:pt x="178594" y="107157"/>
                  </a:cubicBezTo>
                  <a:cubicBezTo>
                    <a:pt x="158353" y="85726"/>
                    <a:pt x="129777" y="60722"/>
                    <a:pt x="100012" y="42863"/>
                  </a:cubicBezTo>
                  <a:cubicBezTo>
                    <a:pt x="70247" y="25004"/>
                    <a:pt x="35123" y="12502"/>
                    <a:pt x="0" y="0"/>
                  </a:cubicBezTo>
                </a:path>
              </a:pathLst>
            </a:custGeom>
            <a:noFill/>
            <a:ln w="28575">
              <a:solidFill>
                <a:srgbClr val="8497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166" name="直线连接符 165">
            <a:extLst>
              <a:ext uri="{FF2B5EF4-FFF2-40B4-BE49-F238E27FC236}">
                <a16:creationId xmlns:a16="http://schemas.microsoft.com/office/drawing/2014/main" id="{731C4166-7C7A-9B48-9BEE-B659EBF79ADA}"/>
              </a:ext>
            </a:extLst>
          </p:cNvPr>
          <p:cNvCxnSpPr>
            <a:cxnSpLocks/>
            <a:stCxn id="167" idx="3"/>
          </p:cNvCxnSpPr>
          <p:nvPr/>
        </p:nvCxnSpPr>
        <p:spPr>
          <a:xfrm>
            <a:off x="419109" y="1066923"/>
            <a:ext cx="6724928" cy="21053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圆角矩形 166">
            <a:extLst>
              <a:ext uri="{FF2B5EF4-FFF2-40B4-BE49-F238E27FC236}">
                <a16:creationId xmlns:a16="http://schemas.microsoft.com/office/drawing/2014/main" id="{01CD38AD-4376-3D4B-AB33-F5D2BA2CC1EC}"/>
              </a:ext>
            </a:extLst>
          </p:cNvPr>
          <p:cNvSpPr/>
          <p:nvPr/>
        </p:nvSpPr>
        <p:spPr>
          <a:xfrm>
            <a:off x="85559" y="979733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2023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6" name="组合 465">
            <a:extLst>
              <a:ext uri="{FF2B5EF4-FFF2-40B4-BE49-F238E27FC236}">
                <a16:creationId xmlns:a16="http://schemas.microsoft.com/office/drawing/2014/main" id="{5A303AC3-3E73-0F40-BE72-04C8300BD300}"/>
              </a:ext>
            </a:extLst>
          </p:cNvPr>
          <p:cNvGrpSpPr/>
          <p:nvPr/>
        </p:nvGrpSpPr>
        <p:grpSpPr>
          <a:xfrm>
            <a:off x="4589108" y="1242011"/>
            <a:ext cx="483577" cy="687659"/>
            <a:chOff x="7085448" y="1349957"/>
            <a:chExt cx="483577" cy="687659"/>
          </a:xfrm>
        </p:grpSpPr>
        <p:sp>
          <p:nvSpPr>
            <p:cNvPr id="204" name="圆角矩形 230">
              <a:extLst>
                <a:ext uri="{FF2B5EF4-FFF2-40B4-BE49-F238E27FC236}">
                  <a16:creationId xmlns:a16="http://schemas.microsoft.com/office/drawing/2014/main" id="{4FA44AEC-C204-3242-AC0A-7A9E44EF8CD5}"/>
                </a:ext>
              </a:extLst>
            </p:cNvPr>
            <p:cNvSpPr/>
            <p:nvPr/>
          </p:nvSpPr>
          <p:spPr>
            <a:xfrm>
              <a:off x="7085448" y="1349957"/>
              <a:ext cx="359066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BLOOMZ</a:t>
              </a:r>
            </a:p>
          </p:txBody>
        </p:sp>
        <p:pic>
          <p:nvPicPr>
            <p:cNvPr id="205" name="Picture 8" descr="@bigscience-workshop">
              <a:extLst>
                <a:ext uri="{FF2B5EF4-FFF2-40B4-BE49-F238E27FC236}">
                  <a16:creationId xmlns:a16="http://schemas.microsoft.com/office/drawing/2014/main" id="{CE8C04E9-CCE7-D149-A756-F1F7CA82B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8278" y="1361591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0" name="任意形状 219">
              <a:extLst>
                <a:ext uri="{FF2B5EF4-FFF2-40B4-BE49-F238E27FC236}">
                  <a16:creationId xmlns:a16="http://schemas.microsoft.com/office/drawing/2014/main" id="{7AF81487-A2BA-F740-ADF3-BF145D72C6E8}"/>
                </a:ext>
              </a:extLst>
            </p:cNvPr>
            <p:cNvSpPr/>
            <p:nvPr/>
          </p:nvSpPr>
          <p:spPr>
            <a:xfrm>
              <a:off x="7260918" y="1493715"/>
              <a:ext cx="287147" cy="543901"/>
            </a:xfrm>
            <a:custGeom>
              <a:avLst/>
              <a:gdLst>
                <a:gd name="connsiteX0" fmla="*/ 489315 w 489315"/>
                <a:gd name="connsiteY0" fmla="*/ 825062 h 825342"/>
                <a:gd name="connsiteX1" fmla="*/ 447274 w 489315"/>
                <a:gd name="connsiteY1" fmla="*/ 793531 h 825342"/>
                <a:gd name="connsiteX2" fmla="*/ 431508 w 489315"/>
                <a:gd name="connsiteY2" fmla="*/ 625365 h 825342"/>
                <a:gd name="connsiteX3" fmla="*/ 420998 w 489315"/>
                <a:gd name="connsiteY3" fmla="*/ 320565 h 825342"/>
                <a:gd name="connsiteX4" fmla="*/ 289618 w 489315"/>
                <a:gd name="connsiteY4" fmla="*/ 199696 h 825342"/>
                <a:gd name="connsiteX5" fmla="*/ 116198 w 489315"/>
                <a:gd name="connsiteY5" fmla="*/ 168165 h 825342"/>
                <a:gd name="connsiteX6" fmla="*/ 42625 w 489315"/>
                <a:gd name="connsiteY6" fmla="*/ 136634 h 825342"/>
                <a:gd name="connsiteX7" fmla="*/ 5839 w 489315"/>
                <a:gd name="connsiteY7" fmla="*/ 68317 h 825342"/>
                <a:gd name="connsiteX8" fmla="*/ 584 w 489315"/>
                <a:gd name="connsiteY8" fmla="*/ 0 h 825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315" h="825342">
                  <a:moveTo>
                    <a:pt x="489315" y="825062"/>
                  </a:moveTo>
                  <a:cubicBezTo>
                    <a:pt x="473111" y="825938"/>
                    <a:pt x="456908" y="826814"/>
                    <a:pt x="447274" y="793531"/>
                  </a:cubicBezTo>
                  <a:cubicBezTo>
                    <a:pt x="437640" y="760248"/>
                    <a:pt x="435887" y="704193"/>
                    <a:pt x="431508" y="625365"/>
                  </a:cubicBezTo>
                  <a:cubicBezTo>
                    <a:pt x="427129" y="546537"/>
                    <a:pt x="444646" y="391510"/>
                    <a:pt x="420998" y="320565"/>
                  </a:cubicBezTo>
                  <a:cubicBezTo>
                    <a:pt x="397350" y="249620"/>
                    <a:pt x="340418" y="225096"/>
                    <a:pt x="289618" y="199696"/>
                  </a:cubicBezTo>
                  <a:cubicBezTo>
                    <a:pt x="238818" y="174296"/>
                    <a:pt x="157364" y="178675"/>
                    <a:pt x="116198" y="168165"/>
                  </a:cubicBezTo>
                  <a:cubicBezTo>
                    <a:pt x="75032" y="157655"/>
                    <a:pt x="61018" y="153275"/>
                    <a:pt x="42625" y="136634"/>
                  </a:cubicBezTo>
                  <a:cubicBezTo>
                    <a:pt x="24232" y="119993"/>
                    <a:pt x="12846" y="91089"/>
                    <a:pt x="5839" y="68317"/>
                  </a:cubicBezTo>
                  <a:cubicBezTo>
                    <a:pt x="-1168" y="45545"/>
                    <a:pt x="-292" y="22772"/>
                    <a:pt x="58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68" name="组合 467">
            <a:extLst>
              <a:ext uri="{FF2B5EF4-FFF2-40B4-BE49-F238E27FC236}">
                <a16:creationId xmlns:a16="http://schemas.microsoft.com/office/drawing/2014/main" id="{BDA145BF-4002-F644-A9E4-AE0397C5F54B}"/>
              </a:ext>
            </a:extLst>
          </p:cNvPr>
          <p:cNvGrpSpPr/>
          <p:nvPr/>
        </p:nvGrpSpPr>
        <p:grpSpPr>
          <a:xfrm>
            <a:off x="4216135" y="1124564"/>
            <a:ext cx="919216" cy="1180159"/>
            <a:chOff x="6712479" y="1232510"/>
            <a:chExt cx="919216" cy="1180159"/>
          </a:xfrm>
        </p:grpSpPr>
        <p:sp>
          <p:nvSpPr>
            <p:cNvPr id="208" name="圆角矩形 229">
              <a:extLst>
                <a:ext uri="{FF2B5EF4-FFF2-40B4-BE49-F238E27FC236}">
                  <a16:creationId xmlns:a16="http://schemas.microsoft.com/office/drawing/2014/main" id="{18C859C6-E432-5C41-8F89-0A65FBFBF995}"/>
                </a:ext>
              </a:extLst>
            </p:cNvPr>
            <p:cNvSpPr/>
            <p:nvPr/>
          </p:nvSpPr>
          <p:spPr>
            <a:xfrm>
              <a:off x="6712479" y="1232510"/>
              <a:ext cx="418911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OPT-IML</a:t>
              </a:r>
            </a:p>
          </p:txBody>
        </p:sp>
        <p:pic>
          <p:nvPicPr>
            <p:cNvPr id="209" name="图形 208">
              <a:extLst>
                <a:ext uri="{FF2B5EF4-FFF2-40B4-BE49-F238E27FC236}">
                  <a16:creationId xmlns:a16="http://schemas.microsoft.com/office/drawing/2014/main" id="{41EC6B79-267C-E142-865F-1415814840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7148840" y="1249886"/>
              <a:ext cx="151948" cy="99913"/>
            </a:xfrm>
            <a:prstGeom prst="rect">
              <a:avLst/>
            </a:prstGeom>
          </p:spPr>
        </p:pic>
        <p:sp>
          <p:nvSpPr>
            <p:cNvPr id="222" name="任意形状 221">
              <a:extLst>
                <a:ext uri="{FF2B5EF4-FFF2-40B4-BE49-F238E27FC236}">
                  <a16:creationId xmlns:a16="http://schemas.microsoft.com/office/drawing/2014/main" id="{8EE6EA11-8F87-1B4D-A6AF-C63986F819B5}"/>
                </a:ext>
              </a:extLst>
            </p:cNvPr>
            <p:cNvSpPr/>
            <p:nvPr/>
          </p:nvSpPr>
          <p:spPr>
            <a:xfrm>
              <a:off x="6925123" y="1377624"/>
              <a:ext cx="706572" cy="1035045"/>
            </a:xfrm>
            <a:custGeom>
              <a:avLst/>
              <a:gdLst>
                <a:gd name="connsiteX0" fmla="*/ 1044256 w 1044954"/>
                <a:gd name="connsiteY0" fmla="*/ 1498750 h 1498750"/>
                <a:gd name="connsiteX1" fmla="*/ 1028024 w 1044954"/>
                <a:gd name="connsiteY1" fmla="*/ 1385127 h 1498750"/>
                <a:gd name="connsiteX2" fmla="*/ 930632 w 1044954"/>
                <a:gd name="connsiteY2" fmla="*/ 1331020 h 1498750"/>
                <a:gd name="connsiteX3" fmla="*/ 638457 w 1044954"/>
                <a:gd name="connsiteY3" fmla="*/ 1314788 h 1498750"/>
                <a:gd name="connsiteX4" fmla="*/ 378746 w 1044954"/>
                <a:gd name="connsiteY4" fmla="*/ 1314788 h 1498750"/>
                <a:gd name="connsiteX5" fmla="*/ 216426 w 1044954"/>
                <a:gd name="connsiteY5" fmla="*/ 1293146 h 1498750"/>
                <a:gd name="connsiteX6" fmla="*/ 97392 w 1044954"/>
                <a:gd name="connsiteY6" fmla="*/ 1211986 h 1498750"/>
                <a:gd name="connsiteX7" fmla="*/ 37875 w 1044954"/>
                <a:gd name="connsiteY7" fmla="*/ 1071309 h 1498750"/>
                <a:gd name="connsiteX8" fmla="*/ 16232 w 1044954"/>
                <a:gd name="connsiteY8" fmla="*/ 860293 h 1498750"/>
                <a:gd name="connsiteX9" fmla="*/ 0 w 1044954"/>
                <a:gd name="connsiteY9" fmla="*/ 0 h 149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4954" h="1498750">
                  <a:moveTo>
                    <a:pt x="1044256" y="1498750"/>
                  </a:moveTo>
                  <a:cubicBezTo>
                    <a:pt x="1045608" y="1455916"/>
                    <a:pt x="1046961" y="1413082"/>
                    <a:pt x="1028024" y="1385127"/>
                  </a:cubicBezTo>
                  <a:cubicBezTo>
                    <a:pt x="1009087" y="1357172"/>
                    <a:pt x="995560" y="1342743"/>
                    <a:pt x="930632" y="1331020"/>
                  </a:cubicBezTo>
                  <a:cubicBezTo>
                    <a:pt x="865704" y="1319297"/>
                    <a:pt x="730438" y="1317493"/>
                    <a:pt x="638457" y="1314788"/>
                  </a:cubicBezTo>
                  <a:cubicBezTo>
                    <a:pt x="546476" y="1312083"/>
                    <a:pt x="449084" y="1318395"/>
                    <a:pt x="378746" y="1314788"/>
                  </a:cubicBezTo>
                  <a:cubicBezTo>
                    <a:pt x="308407" y="1311181"/>
                    <a:pt x="263318" y="1310280"/>
                    <a:pt x="216426" y="1293146"/>
                  </a:cubicBezTo>
                  <a:cubicBezTo>
                    <a:pt x="169534" y="1276012"/>
                    <a:pt x="127150" y="1248959"/>
                    <a:pt x="97392" y="1211986"/>
                  </a:cubicBezTo>
                  <a:cubicBezTo>
                    <a:pt x="67634" y="1175013"/>
                    <a:pt x="51402" y="1129925"/>
                    <a:pt x="37875" y="1071309"/>
                  </a:cubicBezTo>
                  <a:cubicBezTo>
                    <a:pt x="24348" y="1012693"/>
                    <a:pt x="22544" y="1038844"/>
                    <a:pt x="16232" y="860293"/>
                  </a:cubicBezTo>
                  <a:cubicBezTo>
                    <a:pt x="9920" y="681742"/>
                    <a:pt x="4960" y="340871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0" name="组合 449">
            <a:extLst>
              <a:ext uri="{FF2B5EF4-FFF2-40B4-BE49-F238E27FC236}">
                <a16:creationId xmlns:a16="http://schemas.microsoft.com/office/drawing/2014/main" id="{CB8678AF-517A-8A43-9F24-BAFDBA390E75}"/>
              </a:ext>
            </a:extLst>
          </p:cNvPr>
          <p:cNvGrpSpPr/>
          <p:nvPr/>
        </p:nvGrpSpPr>
        <p:grpSpPr>
          <a:xfrm>
            <a:off x="5210385" y="1854617"/>
            <a:ext cx="450761" cy="380625"/>
            <a:chOff x="7706725" y="1962563"/>
            <a:chExt cx="450761" cy="380625"/>
          </a:xfrm>
        </p:grpSpPr>
        <p:sp>
          <p:nvSpPr>
            <p:cNvPr id="180" name="圆角矩形 286">
              <a:extLst>
                <a:ext uri="{FF2B5EF4-FFF2-40B4-BE49-F238E27FC236}">
                  <a16:creationId xmlns:a16="http://schemas.microsoft.com/office/drawing/2014/main" id="{A22782DC-7D42-5343-88D3-884B8B8CC55E}"/>
                </a:ext>
              </a:extLst>
            </p:cNvPr>
            <p:cNvSpPr/>
            <p:nvPr/>
          </p:nvSpPr>
          <p:spPr>
            <a:xfrm>
              <a:off x="7769660" y="1965411"/>
              <a:ext cx="243878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YaLM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200" name="Picture 2" descr="@yandex">
              <a:extLst>
                <a:ext uri="{FF2B5EF4-FFF2-40B4-BE49-F238E27FC236}">
                  <a16:creationId xmlns:a16="http://schemas.microsoft.com/office/drawing/2014/main" id="{549A0BE8-49F3-504F-A7F9-02C9811C993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00" t="25472" r="27341" b="25790"/>
            <a:stretch/>
          </p:blipFill>
          <p:spPr bwMode="auto">
            <a:xfrm>
              <a:off x="8019806" y="1962563"/>
              <a:ext cx="137680" cy="142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9" name="任意形状 228">
              <a:extLst>
                <a:ext uri="{FF2B5EF4-FFF2-40B4-BE49-F238E27FC236}">
                  <a16:creationId xmlns:a16="http://schemas.microsoft.com/office/drawing/2014/main" id="{F5A53497-9001-204E-805D-CD2E06FC45DC}"/>
                </a:ext>
              </a:extLst>
            </p:cNvPr>
            <p:cNvSpPr/>
            <p:nvPr/>
          </p:nvSpPr>
          <p:spPr>
            <a:xfrm>
              <a:off x="7706725" y="2106265"/>
              <a:ext cx="186311" cy="236923"/>
            </a:xfrm>
            <a:custGeom>
              <a:avLst/>
              <a:gdLst>
                <a:gd name="connsiteX0" fmla="*/ 0 w 309966"/>
                <a:gd name="connsiteY0" fmla="*/ 352587 h 352587"/>
                <a:gd name="connsiteX1" fmla="*/ 27122 w 309966"/>
                <a:gd name="connsiteY1" fmla="*/ 216976 h 352587"/>
                <a:gd name="connsiteX2" fmla="*/ 104613 w 309966"/>
                <a:gd name="connsiteY2" fmla="*/ 154983 h 352587"/>
                <a:gd name="connsiteX3" fmla="*/ 240223 w 309966"/>
                <a:gd name="connsiteY3" fmla="*/ 131736 h 352587"/>
                <a:gd name="connsiteX4" fmla="*/ 298342 w 309966"/>
                <a:gd name="connsiteY4" fmla="*/ 69743 h 352587"/>
                <a:gd name="connsiteX5" fmla="*/ 309966 w 309966"/>
                <a:gd name="connsiteY5" fmla="*/ 0 h 352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966" h="352587">
                  <a:moveTo>
                    <a:pt x="0" y="352587"/>
                  </a:moveTo>
                  <a:cubicBezTo>
                    <a:pt x="4843" y="301248"/>
                    <a:pt x="9687" y="249910"/>
                    <a:pt x="27122" y="216976"/>
                  </a:cubicBezTo>
                  <a:cubicBezTo>
                    <a:pt x="44558" y="184042"/>
                    <a:pt x="69096" y="169190"/>
                    <a:pt x="104613" y="154983"/>
                  </a:cubicBezTo>
                  <a:cubicBezTo>
                    <a:pt x="140130" y="140776"/>
                    <a:pt x="207935" y="145943"/>
                    <a:pt x="240223" y="131736"/>
                  </a:cubicBezTo>
                  <a:cubicBezTo>
                    <a:pt x="272511" y="117529"/>
                    <a:pt x="286718" y="91699"/>
                    <a:pt x="298342" y="69743"/>
                  </a:cubicBezTo>
                  <a:cubicBezTo>
                    <a:pt x="309966" y="47787"/>
                    <a:pt x="309966" y="23893"/>
                    <a:pt x="30996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67" name="组合 466">
            <a:extLst>
              <a:ext uri="{FF2B5EF4-FFF2-40B4-BE49-F238E27FC236}">
                <a16:creationId xmlns:a16="http://schemas.microsoft.com/office/drawing/2014/main" id="{12FE3029-CEB4-D643-89A5-314DA6344F46}"/>
              </a:ext>
            </a:extLst>
          </p:cNvPr>
          <p:cNvGrpSpPr/>
          <p:nvPr/>
        </p:nvGrpSpPr>
        <p:grpSpPr>
          <a:xfrm>
            <a:off x="5216309" y="1237961"/>
            <a:ext cx="714559" cy="341740"/>
            <a:chOff x="7712649" y="1345911"/>
            <a:chExt cx="714559" cy="341740"/>
          </a:xfrm>
        </p:grpSpPr>
        <p:sp>
          <p:nvSpPr>
            <p:cNvPr id="181" name="圆角矩形 295">
              <a:extLst>
                <a:ext uri="{FF2B5EF4-FFF2-40B4-BE49-F238E27FC236}">
                  <a16:creationId xmlns:a16="http://schemas.microsoft.com/office/drawing/2014/main" id="{D93009DA-86C2-F749-AD6E-FEFCB919AB7D}"/>
                </a:ext>
              </a:extLst>
            </p:cNvPr>
            <p:cNvSpPr/>
            <p:nvPr/>
          </p:nvSpPr>
          <p:spPr>
            <a:xfrm>
              <a:off x="7727028" y="1345911"/>
              <a:ext cx="533537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l"/>
              <a:r>
                <a:rPr kumimoji="1" lang="en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Galactica</a:t>
              </a:r>
            </a:p>
          </p:txBody>
        </p:sp>
        <p:pic>
          <p:nvPicPr>
            <p:cNvPr id="197" name="图形 196">
              <a:extLst>
                <a:ext uri="{FF2B5EF4-FFF2-40B4-BE49-F238E27FC236}">
                  <a16:creationId xmlns:a16="http://schemas.microsoft.com/office/drawing/2014/main" id="{1390903E-889D-F749-BFAF-73EC8E6AED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8275260" y="1361933"/>
              <a:ext cx="151948" cy="99913"/>
            </a:xfrm>
            <a:prstGeom prst="rect">
              <a:avLst/>
            </a:prstGeom>
          </p:spPr>
        </p:pic>
        <p:sp>
          <p:nvSpPr>
            <p:cNvPr id="233" name="任意形状 232">
              <a:extLst>
                <a:ext uri="{FF2B5EF4-FFF2-40B4-BE49-F238E27FC236}">
                  <a16:creationId xmlns:a16="http://schemas.microsoft.com/office/drawing/2014/main" id="{C6B86020-B888-BE40-9B2D-3E3065B0E0EB}"/>
                </a:ext>
              </a:extLst>
            </p:cNvPr>
            <p:cNvSpPr/>
            <p:nvPr/>
          </p:nvSpPr>
          <p:spPr>
            <a:xfrm>
              <a:off x="7712649" y="1489175"/>
              <a:ext cx="286185" cy="198476"/>
            </a:xfrm>
            <a:custGeom>
              <a:avLst/>
              <a:gdLst>
                <a:gd name="connsiteX0" fmla="*/ 0 w 490984"/>
                <a:gd name="connsiteY0" fmla="*/ 319815 h 319815"/>
                <a:gd name="connsiteX1" fmla="*/ 36036 w 490984"/>
                <a:gd name="connsiteY1" fmla="*/ 216213 h 319815"/>
                <a:gd name="connsiteX2" fmla="*/ 148647 w 490984"/>
                <a:gd name="connsiteY2" fmla="*/ 162160 h 319815"/>
                <a:gd name="connsiteX3" fmla="*/ 310806 w 490984"/>
                <a:gd name="connsiteY3" fmla="*/ 144142 h 319815"/>
                <a:gd name="connsiteX4" fmla="*/ 427922 w 490984"/>
                <a:gd name="connsiteY4" fmla="*/ 121620 h 319815"/>
                <a:gd name="connsiteX5" fmla="*/ 477470 w 490984"/>
                <a:gd name="connsiteY5" fmla="*/ 67567 h 319815"/>
                <a:gd name="connsiteX6" fmla="*/ 490984 w 490984"/>
                <a:gd name="connsiteY6" fmla="*/ 0 h 31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0984" h="319815">
                  <a:moveTo>
                    <a:pt x="0" y="319815"/>
                  </a:moveTo>
                  <a:cubicBezTo>
                    <a:pt x="5631" y="281152"/>
                    <a:pt x="11262" y="242489"/>
                    <a:pt x="36036" y="216213"/>
                  </a:cubicBezTo>
                  <a:cubicBezTo>
                    <a:pt x="60810" y="189937"/>
                    <a:pt x="102852" y="174172"/>
                    <a:pt x="148647" y="162160"/>
                  </a:cubicBezTo>
                  <a:cubicBezTo>
                    <a:pt x="194442" y="150148"/>
                    <a:pt x="264260" y="150899"/>
                    <a:pt x="310806" y="144142"/>
                  </a:cubicBezTo>
                  <a:cubicBezTo>
                    <a:pt x="357352" y="137385"/>
                    <a:pt x="400145" y="134382"/>
                    <a:pt x="427922" y="121620"/>
                  </a:cubicBezTo>
                  <a:cubicBezTo>
                    <a:pt x="455699" y="108858"/>
                    <a:pt x="466960" y="87837"/>
                    <a:pt x="477470" y="67567"/>
                  </a:cubicBezTo>
                  <a:cubicBezTo>
                    <a:pt x="487980" y="47297"/>
                    <a:pt x="489482" y="23648"/>
                    <a:pt x="49098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43245B5E-5447-D04B-9164-FFB4DF3BD625}"/>
              </a:ext>
            </a:extLst>
          </p:cNvPr>
          <p:cNvGrpSpPr/>
          <p:nvPr/>
        </p:nvGrpSpPr>
        <p:grpSpPr>
          <a:xfrm>
            <a:off x="5204152" y="2102471"/>
            <a:ext cx="820169" cy="382549"/>
            <a:chOff x="7700492" y="2210417"/>
            <a:chExt cx="820169" cy="382549"/>
          </a:xfrm>
        </p:grpSpPr>
        <p:sp>
          <p:nvSpPr>
            <p:cNvPr id="171" name="圆角矩形 224">
              <a:extLst>
                <a:ext uri="{FF2B5EF4-FFF2-40B4-BE49-F238E27FC236}">
                  <a16:creationId xmlns:a16="http://schemas.microsoft.com/office/drawing/2014/main" id="{DA6BED41-AC22-B74A-BED9-77787BEC424A}"/>
                </a:ext>
              </a:extLst>
            </p:cNvPr>
            <p:cNvSpPr/>
            <p:nvPr/>
          </p:nvSpPr>
          <p:spPr>
            <a:xfrm>
              <a:off x="8145904" y="2210417"/>
              <a:ext cx="240650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93" name="图形 192">
              <a:extLst>
                <a:ext uri="{FF2B5EF4-FFF2-40B4-BE49-F238E27FC236}">
                  <a16:creationId xmlns:a16="http://schemas.microsoft.com/office/drawing/2014/main" id="{5729EC28-A24D-724E-88F1-2778A941A0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400825" y="2213441"/>
              <a:ext cx="119836" cy="124935"/>
            </a:xfrm>
            <a:prstGeom prst="rect">
              <a:avLst/>
            </a:prstGeom>
          </p:spPr>
        </p:pic>
        <p:sp>
          <p:nvSpPr>
            <p:cNvPr id="227" name="任意形状 226">
              <a:extLst>
                <a:ext uri="{FF2B5EF4-FFF2-40B4-BE49-F238E27FC236}">
                  <a16:creationId xmlns:a16="http://schemas.microsoft.com/office/drawing/2014/main" id="{EF24D2AE-1B1D-7F48-9953-6A7D2DC7DA4C}"/>
                </a:ext>
              </a:extLst>
            </p:cNvPr>
            <p:cNvSpPr/>
            <p:nvPr/>
          </p:nvSpPr>
          <p:spPr>
            <a:xfrm>
              <a:off x="8072949" y="2346468"/>
              <a:ext cx="215579" cy="78063"/>
            </a:xfrm>
            <a:custGeom>
              <a:avLst/>
              <a:gdLst>
                <a:gd name="connsiteX0" fmla="*/ 0 w 322908"/>
                <a:gd name="connsiteY0" fmla="*/ 127747 h 127747"/>
                <a:gd name="connsiteX1" fmla="*/ 194982 w 322908"/>
                <a:gd name="connsiteY1" fmla="*/ 107576 h 127747"/>
                <a:gd name="connsiteX2" fmla="*/ 302559 w 322908"/>
                <a:gd name="connsiteY2" fmla="*/ 60512 h 127747"/>
                <a:gd name="connsiteX3" fmla="*/ 322729 w 322908"/>
                <a:gd name="connsiteY3" fmla="*/ 0 h 127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2908" h="127747">
                  <a:moveTo>
                    <a:pt x="0" y="127747"/>
                  </a:moveTo>
                  <a:cubicBezTo>
                    <a:pt x="72278" y="123264"/>
                    <a:pt x="144556" y="118782"/>
                    <a:pt x="194982" y="107576"/>
                  </a:cubicBezTo>
                  <a:cubicBezTo>
                    <a:pt x="245409" y="96370"/>
                    <a:pt x="281268" y="78441"/>
                    <a:pt x="302559" y="60512"/>
                  </a:cubicBezTo>
                  <a:cubicBezTo>
                    <a:pt x="323850" y="42583"/>
                    <a:pt x="323289" y="21291"/>
                    <a:pt x="322729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4" name="任意形状 233">
              <a:extLst>
                <a:ext uri="{FF2B5EF4-FFF2-40B4-BE49-F238E27FC236}">
                  <a16:creationId xmlns:a16="http://schemas.microsoft.com/office/drawing/2014/main" id="{44FE3D55-88B6-2049-8831-571CAB73C19E}"/>
                </a:ext>
              </a:extLst>
            </p:cNvPr>
            <p:cNvSpPr/>
            <p:nvPr/>
          </p:nvSpPr>
          <p:spPr>
            <a:xfrm>
              <a:off x="7700492" y="2424530"/>
              <a:ext cx="469806" cy="168436"/>
            </a:xfrm>
            <a:custGeom>
              <a:avLst/>
              <a:gdLst>
                <a:gd name="connsiteX0" fmla="*/ 0 w 695509"/>
                <a:gd name="connsiteY0" fmla="*/ 250666 h 250666"/>
                <a:gd name="connsiteX1" fmla="*/ 42366 w 695509"/>
                <a:gd name="connsiteY1" fmla="*/ 137690 h 250666"/>
                <a:gd name="connsiteX2" fmla="*/ 123568 w 695509"/>
                <a:gd name="connsiteY2" fmla="*/ 60019 h 250666"/>
                <a:gd name="connsiteX3" fmla="*/ 218891 w 695509"/>
                <a:gd name="connsiteY3" fmla="*/ 28244 h 250666"/>
                <a:gd name="connsiteX4" fmla="*/ 338928 w 695509"/>
                <a:gd name="connsiteY4" fmla="*/ 10592 h 250666"/>
                <a:gd name="connsiteX5" fmla="*/ 533106 w 695509"/>
                <a:gd name="connsiteY5" fmla="*/ 3531 h 250666"/>
                <a:gd name="connsiteX6" fmla="*/ 695509 w 695509"/>
                <a:gd name="connsiteY6" fmla="*/ 0 h 25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509" h="250666">
                  <a:moveTo>
                    <a:pt x="0" y="250666"/>
                  </a:moveTo>
                  <a:cubicBezTo>
                    <a:pt x="10885" y="210065"/>
                    <a:pt x="21771" y="169464"/>
                    <a:pt x="42366" y="137690"/>
                  </a:cubicBezTo>
                  <a:cubicBezTo>
                    <a:pt x="62961" y="105916"/>
                    <a:pt x="94147" y="78260"/>
                    <a:pt x="123568" y="60019"/>
                  </a:cubicBezTo>
                  <a:cubicBezTo>
                    <a:pt x="152989" y="41778"/>
                    <a:pt x="182998" y="36482"/>
                    <a:pt x="218891" y="28244"/>
                  </a:cubicBezTo>
                  <a:cubicBezTo>
                    <a:pt x="254784" y="20006"/>
                    <a:pt x="286559" y="14711"/>
                    <a:pt x="338928" y="10592"/>
                  </a:cubicBezTo>
                  <a:cubicBezTo>
                    <a:pt x="391297" y="6473"/>
                    <a:pt x="533106" y="3531"/>
                    <a:pt x="533106" y="3531"/>
                  </a:cubicBezTo>
                  <a:lnTo>
                    <a:pt x="695509" y="0"/>
                  </a:ln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1" name="组合 450">
            <a:extLst>
              <a:ext uri="{FF2B5EF4-FFF2-40B4-BE49-F238E27FC236}">
                <a16:creationId xmlns:a16="http://schemas.microsoft.com/office/drawing/2014/main" id="{3AE48362-B88B-B845-94CC-6D07FA2CEF77}"/>
              </a:ext>
            </a:extLst>
          </p:cNvPr>
          <p:cNvGrpSpPr/>
          <p:nvPr/>
        </p:nvGrpSpPr>
        <p:grpSpPr>
          <a:xfrm>
            <a:off x="5674882" y="1851346"/>
            <a:ext cx="583352" cy="468580"/>
            <a:chOff x="8171226" y="1959296"/>
            <a:chExt cx="583352" cy="468580"/>
          </a:xfrm>
        </p:grpSpPr>
        <p:pic>
          <p:nvPicPr>
            <p:cNvPr id="194" name="图形 193">
              <a:extLst>
                <a:ext uri="{FF2B5EF4-FFF2-40B4-BE49-F238E27FC236}">
                  <a16:creationId xmlns:a16="http://schemas.microsoft.com/office/drawing/2014/main" id="{A8BA725E-AF78-B747-B471-F26EA9EE1E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634742" y="1966351"/>
              <a:ext cx="119836" cy="124935"/>
            </a:xfrm>
            <a:prstGeom prst="rect">
              <a:avLst/>
            </a:prstGeom>
          </p:spPr>
        </p:pic>
        <p:sp>
          <p:nvSpPr>
            <p:cNvPr id="195" name="圆角矩形 224">
              <a:extLst>
                <a:ext uri="{FF2B5EF4-FFF2-40B4-BE49-F238E27FC236}">
                  <a16:creationId xmlns:a16="http://schemas.microsoft.com/office/drawing/2014/main" id="{56A4CFF5-42D6-794A-AF2E-7793B3FBD274}"/>
                </a:ext>
              </a:extLst>
            </p:cNvPr>
            <p:cNvSpPr/>
            <p:nvPr/>
          </p:nvSpPr>
          <p:spPr>
            <a:xfrm>
              <a:off x="8198620" y="1959296"/>
              <a:ext cx="41336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Minerva</a:t>
              </a:r>
            </a:p>
          </p:txBody>
        </p:sp>
        <p:sp>
          <p:nvSpPr>
            <p:cNvPr id="228" name="任意形状 227">
              <a:extLst>
                <a:ext uri="{FF2B5EF4-FFF2-40B4-BE49-F238E27FC236}">
                  <a16:creationId xmlns:a16="http://schemas.microsoft.com/office/drawing/2014/main" id="{8AD42C79-D6BF-FE4C-A8AB-9C24FEE9E480}"/>
                </a:ext>
              </a:extLst>
            </p:cNvPr>
            <p:cNvSpPr/>
            <p:nvPr/>
          </p:nvSpPr>
          <p:spPr>
            <a:xfrm>
              <a:off x="8383422" y="2095851"/>
              <a:ext cx="264194" cy="246686"/>
            </a:xfrm>
            <a:custGeom>
              <a:avLst/>
              <a:gdLst>
                <a:gd name="connsiteX0" fmla="*/ 356794 w 401118"/>
                <a:gd name="connsiteY0" fmla="*/ 364210 h 364210"/>
                <a:gd name="connsiteX1" fmla="*/ 399415 w 401118"/>
                <a:gd name="connsiteY1" fmla="*/ 282844 h 364210"/>
                <a:gd name="connsiteX2" fmla="*/ 380042 w 401118"/>
                <a:gd name="connsiteY2" fmla="*/ 170481 h 364210"/>
                <a:gd name="connsiteX3" fmla="*/ 267679 w 401118"/>
                <a:gd name="connsiteY3" fmla="*/ 116237 h 364210"/>
                <a:gd name="connsiteX4" fmla="*/ 143693 w 401118"/>
                <a:gd name="connsiteY4" fmla="*/ 104613 h 364210"/>
                <a:gd name="connsiteX5" fmla="*/ 54578 w 401118"/>
                <a:gd name="connsiteY5" fmla="*/ 96864 h 364210"/>
                <a:gd name="connsiteX6" fmla="*/ 8083 w 401118"/>
                <a:gd name="connsiteY6" fmla="*/ 54244 h 364210"/>
                <a:gd name="connsiteX7" fmla="*/ 333 w 401118"/>
                <a:gd name="connsiteY7" fmla="*/ 0 h 36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1118" h="364210">
                  <a:moveTo>
                    <a:pt x="356794" y="364210"/>
                  </a:moveTo>
                  <a:cubicBezTo>
                    <a:pt x="376167" y="339671"/>
                    <a:pt x="395540" y="315132"/>
                    <a:pt x="399415" y="282844"/>
                  </a:cubicBezTo>
                  <a:cubicBezTo>
                    <a:pt x="403290" y="250556"/>
                    <a:pt x="401998" y="198249"/>
                    <a:pt x="380042" y="170481"/>
                  </a:cubicBezTo>
                  <a:cubicBezTo>
                    <a:pt x="358086" y="142713"/>
                    <a:pt x="307070" y="127215"/>
                    <a:pt x="267679" y="116237"/>
                  </a:cubicBezTo>
                  <a:cubicBezTo>
                    <a:pt x="228288" y="105259"/>
                    <a:pt x="143693" y="104613"/>
                    <a:pt x="143693" y="104613"/>
                  </a:cubicBezTo>
                  <a:cubicBezTo>
                    <a:pt x="108176" y="101384"/>
                    <a:pt x="77180" y="105259"/>
                    <a:pt x="54578" y="96864"/>
                  </a:cubicBezTo>
                  <a:cubicBezTo>
                    <a:pt x="31976" y="88469"/>
                    <a:pt x="17124" y="70388"/>
                    <a:pt x="8083" y="54244"/>
                  </a:cubicBezTo>
                  <a:cubicBezTo>
                    <a:pt x="-958" y="38100"/>
                    <a:pt x="-313" y="19050"/>
                    <a:pt x="33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5" name="任意形状 234">
              <a:extLst>
                <a:ext uri="{FF2B5EF4-FFF2-40B4-BE49-F238E27FC236}">
                  <a16:creationId xmlns:a16="http://schemas.microsoft.com/office/drawing/2014/main" id="{5A977A99-9380-FA46-BA57-C58F08188210}"/>
                </a:ext>
              </a:extLst>
            </p:cNvPr>
            <p:cNvSpPr/>
            <p:nvPr/>
          </p:nvSpPr>
          <p:spPr>
            <a:xfrm>
              <a:off x="8171226" y="2338270"/>
              <a:ext cx="463589" cy="89606"/>
            </a:xfrm>
            <a:custGeom>
              <a:avLst/>
              <a:gdLst>
                <a:gd name="connsiteX0" fmla="*/ 0 w 681318"/>
                <a:gd name="connsiteY0" fmla="*/ 129988 h 135333"/>
                <a:gd name="connsiteX1" fmla="*/ 147918 w 681318"/>
                <a:gd name="connsiteY1" fmla="*/ 134471 h 135333"/>
                <a:gd name="connsiteX2" fmla="*/ 277906 w 681318"/>
                <a:gd name="connsiteY2" fmla="*/ 134471 h 135333"/>
                <a:gd name="connsiteX3" fmla="*/ 389965 w 681318"/>
                <a:gd name="connsiteY3" fmla="*/ 125506 h 135333"/>
                <a:gd name="connsiteX4" fmla="*/ 470647 w 681318"/>
                <a:gd name="connsiteY4" fmla="*/ 107577 h 135333"/>
                <a:gd name="connsiteX5" fmla="*/ 555812 w 681318"/>
                <a:gd name="connsiteY5" fmla="*/ 71718 h 135333"/>
                <a:gd name="connsiteX6" fmla="*/ 681318 w 681318"/>
                <a:gd name="connsiteY6" fmla="*/ 0 h 135333"/>
                <a:gd name="connsiteX7" fmla="*/ 681318 w 681318"/>
                <a:gd name="connsiteY7" fmla="*/ 0 h 13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318" h="135333">
                  <a:moveTo>
                    <a:pt x="0" y="129988"/>
                  </a:moveTo>
                  <a:lnTo>
                    <a:pt x="147918" y="134471"/>
                  </a:lnTo>
                  <a:cubicBezTo>
                    <a:pt x="194236" y="135218"/>
                    <a:pt x="237565" y="135965"/>
                    <a:pt x="277906" y="134471"/>
                  </a:cubicBezTo>
                  <a:cubicBezTo>
                    <a:pt x="318247" y="132977"/>
                    <a:pt x="357842" y="129988"/>
                    <a:pt x="389965" y="125506"/>
                  </a:cubicBezTo>
                  <a:cubicBezTo>
                    <a:pt x="422089" y="121024"/>
                    <a:pt x="443006" y="116542"/>
                    <a:pt x="470647" y="107577"/>
                  </a:cubicBezTo>
                  <a:cubicBezTo>
                    <a:pt x="498288" y="98612"/>
                    <a:pt x="520700" y="89647"/>
                    <a:pt x="555812" y="71718"/>
                  </a:cubicBezTo>
                  <a:cubicBezTo>
                    <a:pt x="590924" y="53788"/>
                    <a:pt x="681318" y="0"/>
                    <a:pt x="681318" y="0"/>
                  </a:cubicBezTo>
                  <a:lnTo>
                    <a:pt x="681318" y="0"/>
                  </a:ln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70" name="组合 469">
            <a:extLst>
              <a:ext uri="{FF2B5EF4-FFF2-40B4-BE49-F238E27FC236}">
                <a16:creationId xmlns:a16="http://schemas.microsoft.com/office/drawing/2014/main" id="{EA9A76B8-40CF-7D4E-9AA1-D37EC1867BA1}"/>
              </a:ext>
            </a:extLst>
          </p:cNvPr>
          <p:cNvGrpSpPr/>
          <p:nvPr/>
        </p:nvGrpSpPr>
        <p:grpSpPr>
          <a:xfrm>
            <a:off x="4560793" y="1731292"/>
            <a:ext cx="581352" cy="311287"/>
            <a:chOff x="7057137" y="1839238"/>
            <a:chExt cx="581352" cy="311287"/>
          </a:xfrm>
        </p:grpSpPr>
        <p:grpSp>
          <p:nvGrpSpPr>
            <p:cNvPr id="452" name="组合 451">
              <a:extLst>
                <a:ext uri="{FF2B5EF4-FFF2-40B4-BE49-F238E27FC236}">
                  <a16:creationId xmlns:a16="http://schemas.microsoft.com/office/drawing/2014/main" id="{6A8BB30E-7AB5-CF4F-8FF7-AF4A5568B02D}"/>
                </a:ext>
              </a:extLst>
            </p:cNvPr>
            <p:cNvGrpSpPr/>
            <p:nvPr/>
          </p:nvGrpSpPr>
          <p:grpSpPr>
            <a:xfrm>
              <a:off x="7057137" y="1839238"/>
              <a:ext cx="574953" cy="311287"/>
              <a:chOff x="7057137" y="1839238"/>
              <a:chExt cx="574953" cy="311287"/>
            </a:xfrm>
          </p:grpSpPr>
          <p:sp>
            <p:nvSpPr>
              <p:cNvPr id="174" name="圆角矩形 230">
                <a:extLst>
                  <a:ext uri="{FF2B5EF4-FFF2-40B4-BE49-F238E27FC236}">
                    <a16:creationId xmlns:a16="http://schemas.microsoft.com/office/drawing/2014/main" id="{5FFB8088-D0BA-FF4B-AF11-8FFEF29301AE}"/>
                  </a:ext>
                </a:extLst>
              </p:cNvPr>
              <p:cNvSpPr/>
              <p:nvPr/>
            </p:nvSpPr>
            <p:spPr>
              <a:xfrm>
                <a:off x="7057137" y="1839238"/>
                <a:ext cx="302034" cy="137201"/>
              </a:xfrm>
              <a:prstGeom prst="roundRect">
                <a:avLst/>
              </a:prstGeom>
              <a:solidFill>
                <a:srgbClr val="8597B1"/>
              </a:solidFill>
              <a:ln w="1905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BLOOM</a:t>
                </a:r>
              </a:p>
            </p:txBody>
          </p:sp>
          <p:pic>
            <p:nvPicPr>
              <p:cNvPr id="198" name="Picture 8" descr="@bigscience-workshop">
                <a:extLst>
                  <a:ext uri="{FF2B5EF4-FFF2-40B4-BE49-F238E27FC236}">
                    <a16:creationId xmlns:a16="http://schemas.microsoft.com/office/drawing/2014/main" id="{D68CB117-8D74-AE46-97F2-FA0EBBA901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0625" y="1850872"/>
                <a:ext cx="110747" cy="110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9" name="任意形状 218">
                <a:extLst>
                  <a:ext uri="{FF2B5EF4-FFF2-40B4-BE49-F238E27FC236}">
                    <a16:creationId xmlns:a16="http://schemas.microsoft.com/office/drawing/2014/main" id="{2EC6D1D0-7983-4C46-9F69-2147001B1A38}"/>
                  </a:ext>
                </a:extLst>
              </p:cNvPr>
              <p:cNvSpPr/>
              <p:nvPr/>
            </p:nvSpPr>
            <p:spPr>
              <a:xfrm>
                <a:off x="7215639" y="1986675"/>
                <a:ext cx="416451" cy="163850"/>
              </a:xfrm>
              <a:custGeom>
                <a:avLst/>
                <a:gdLst>
                  <a:gd name="connsiteX0" fmla="*/ 619760 w 619760"/>
                  <a:gd name="connsiteY0" fmla="*/ 243840 h 243840"/>
                  <a:gd name="connsiteX1" fmla="*/ 589280 w 619760"/>
                  <a:gd name="connsiteY1" fmla="*/ 121920 h 243840"/>
                  <a:gd name="connsiteX2" fmla="*/ 457200 w 619760"/>
                  <a:gd name="connsiteY2" fmla="*/ 71120 h 243840"/>
                  <a:gd name="connsiteX3" fmla="*/ 101600 w 619760"/>
                  <a:gd name="connsiteY3" fmla="*/ 60960 h 243840"/>
                  <a:gd name="connsiteX4" fmla="*/ 0 w 619760"/>
                  <a:gd name="connsiteY4" fmla="*/ 0 h 243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760" h="243840">
                    <a:moveTo>
                      <a:pt x="619760" y="243840"/>
                    </a:moveTo>
                    <a:cubicBezTo>
                      <a:pt x="618066" y="197273"/>
                      <a:pt x="616373" y="150707"/>
                      <a:pt x="589280" y="121920"/>
                    </a:cubicBezTo>
                    <a:cubicBezTo>
                      <a:pt x="562187" y="93133"/>
                      <a:pt x="538480" y="81280"/>
                      <a:pt x="457200" y="71120"/>
                    </a:cubicBezTo>
                    <a:cubicBezTo>
                      <a:pt x="375920" y="60960"/>
                      <a:pt x="177800" y="72813"/>
                      <a:pt x="101600" y="60960"/>
                    </a:cubicBezTo>
                    <a:cubicBezTo>
                      <a:pt x="25400" y="49107"/>
                      <a:pt x="12700" y="24553"/>
                      <a:pt x="0" y="0"/>
                    </a:cubicBezTo>
                  </a:path>
                </a:pathLst>
              </a:custGeom>
              <a:noFill/>
              <a:ln w="22225">
                <a:solidFill>
                  <a:schemeClr val="tx2">
                    <a:lumMod val="60000"/>
                    <a:lumOff val="40000"/>
                  </a:schemeClr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  <p:sp>
          <p:nvSpPr>
            <p:cNvPr id="236" name="任意形状 235">
              <a:extLst>
                <a:ext uri="{FF2B5EF4-FFF2-40B4-BE49-F238E27FC236}">
                  <a16:creationId xmlns:a16="http://schemas.microsoft.com/office/drawing/2014/main" id="{75B1DDED-C0E3-BB46-8788-819A0CD01570}"/>
                </a:ext>
              </a:extLst>
            </p:cNvPr>
            <p:cNvSpPr/>
            <p:nvPr/>
          </p:nvSpPr>
          <p:spPr>
            <a:xfrm>
              <a:off x="7529683" y="2033185"/>
              <a:ext cx="108806" cy="108807"/>
            </a:xfrm>
            <a:custGeom>
              <a:avLst/>
              <a:gdLst>
                <a:gd name="connsiteX0" fmla="*/ 152400 w 152400"/>
                <a:gd name="connsiteY0" fmla="*/ 165100 h 165100"/>
                <a:gd name="connsiteX1" fmla="*/ 136525 w 152400"/>
                <a:gd name="connsiteY1" fmla="*/ 76200 h 165100"/>
                <a:gd name="connsiteX2" fmla="*/ 85725 w 152400"/>
                <a:gd name="connsiteY2" fmla="*/ 22225 h 165100"/>
                <a:gd name="connsiteX3" fmla="*/ 0 w 152400"/>
                <a:gd name="connsiteY3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65100">
                  <a:moveTo>
                    <a:pt x="152400" y="165100"/>
                  </a:moveTo>
                  <a:cubicBezTo>
                    <a:pt x="150018" y="132556"/>
                    <a:pt x="147637" y="100012"/>
                    <a:pt x="136525" y="76200"/>
                  </a:cubicBezTo>
                  <a:cubicBezTo>
                    <a:pt x="125412" y="52387"/>
                    <a:pt x="108479" y="34925"/>
                    <a:pt x="85725" y="22225"/>
                  </a:cubicBezTo>
                  <a:cubicBezTo>
                    <a:pt x="62971" y="9525"/>
                    <a:pt x="31485" y="4762"/>
                    <a:pt x="0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</p:grpSp>
      <p:grpSp>
        <p:nvGrpSpPr>
          <p:cNvPr id="449" name="组合 448">
            <a:extLst>
              <a:ext uri="{FF2B5EF4-FFF2-40B4-BE49-F238E27FC236}">
                <a16:creationId xmlns:a16="http://schemas.microsoft.com/office/drawing/2014/main" id="{376D6CA7-37C0-2846-ABAA-B0BC90479228}"/>
              </a:ext>
            </a:extLst>
          </p:cNvPr>
          <p:cNvGrpSpPr/>
          <p:nvPr/>
        </p:nvGrpSpPr>
        <p:grpSpPr>
          <a:xfrm>
            <a:off x="4614168" y="1967451"/>
            <a:ext cx="518367" cy="272130"/>
            <a:chOff x="7110508" y="2075401"/>
            <a:chExt cx="518367" cy="272130"/>
          </a:xfrm>
        </p:grpSpPr>
        <p:sp>
          <p:nvSpPr>
            <p:cNvPr id="173" name="圆角矩形 229">
              <a:extLst>
                <a:ext uri="{FF2B5EF4-FFF2-40B4-BE49-F238E27FC236}">
                  <a16:creationId xmlns:a16="http://schemas.microsoft.com/office/drawing/2014/main" id="{0EB79156-40AE-8B4B-B24C-DCEE2F34C9DD}"/>
                </a:ext>
              </a:extLst>
            </p:cNvPr>
            <p:cNvSpPr/>
            <p:nvPr/>
          </p:nvSpPr>
          <p:spPr>
            <a:xfrm>
              <a:off x="7110508" y="2075401"/>
              <a:ext cx="186283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OPT</a:t>
              </a:r>
            </a:p>
          </p:txBody>
        </p:sp>
        <p:pic>
          <p:nvPicPr>
            <p:cNvPr id="190" name="图形 189">
              <a:extLst>
                <a:ext uri="{FF2B5EF4-FFF2-40B4-BE49-F238E27FC236}">
                  <a16:creationId xmlns:a16="http://schemas.microsoft.com/office/drawing/2014/main" id="{08B9A652-574A-0A4D-874F-F8F72EB411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7313741" y="2091806"/>
              <a:ext cx="151948" cy="99913"/>
            </a:xfrm>
            <a:prstGeom prst="rect">
              <a:avLst/>
            </a:prstGeom>
          </p:spPr>
        </p:pic>
        <p:sp>
          <p:nvSpPr>
            <p:cNvPr id="225" name="任意形状 224">
              <a:extLst>
                <a:ext uri="{FF2B5EF4-FFF2-40B4-BE49-F238E27FC236}">
                  <a16:creationId xmlns:a16="http://schemas.microsoft.com/office/drawing/2014/main" id="{35242255-B6F2-6142-B418-F0615E7A31AD}"/>
                </a:ext>
              </a:extLst>
            </p:cNvPr>
            <p:cNvSpPr/>
            <p:nvPr/>
          </p:nvSpPr>
          <p:spPr>
            <a:xfrm>
              <a:off x="7195358" y="2204740"/>
              <a:ext cx="221378" cy="81323"/>
            </a:xfrm>
            <a:custGeom>
              <a:avLst/>
              <a:gdLst>
                <a:gd name="connsiteX0" fmla="*/ 342900 w 342900"/>
                <a:gd name="connsiteY0" fmla="*/ 87406 h 87406"/>
                <a:gd name="connsiteX1" fmla="*/ 134471 w 342900"/>
                <a:gd name="connsiteY1" fmla="*/ 80683 h 87406"/>
                <a:gd name="connsiteX2" fmla="*/ 40341 w 342900"/>
                <a:gd name="connsiteY2" fmla="*/ 53789 h 87406"/>
                <a:gd name="connsiteX3" fmla="*/ 0 w 342900"/>
                <a:gd name="connsiteY3" fmla="*/ 0 h 8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87406">
                  <a:moveTo>
                    <a:pt x="342900" y="87406"/>
                  </a:moveTo>
                  <a:cubicBezTo>
                    <a:pt x="263898" y="86846"/>
                    <a:pt x="184897" y="86286"/>
                    <a:pt x="134471" y="80683"/>
                  </a:cubicBezTo>
                  <a:cubicBezTo>
                    <a:pt x="84045" y="75080"/>
                    <a:pt x="62753" y="67236"/>
                    <a:pt x="40341" y="53789"/>
                  </a:cubicBezTo>
                  <a:cubicBezTo>
                    <a:pt x="17929" y="40342"/>
                    <a:pt x="8964" y="20171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8" name="任意形状 237">
              <a:extLst>
                <a:ext uri="{FF2B5EF4-FFF2-40B4-BE49-F238E27FC236}">
                  <a16:creationId xmlns:a16="http://schemas.microsoft.com/office/drawing/2014/main" id="{1901B265-8491-F64F-B4D7-F342B8BD0C8C}"/>
                </a:ext>
              </a:extLst>
            </p:cNvPr>
            <p:cNvSpPr/>
            <p:nvPr/>
          </p:nvSpPr>
          <p:spPr>
            <a:xfrm>
              <a:off x="7273439" y="2281403"/>
              <a:ext cx="355436" cy="66128"/>
            </a:xfrm>
            <a:custGeom>
              <a:avLst/>
              <a:gdLst>
                <a:gd name="connsiteX0" fmla="*/ 528958 w 528958"/>
                <a:gd name="connsiteY0" fmla="*/ 98411 h 98411"/>
                <a:gd name="connsiteX1" fmla="*/ 483853 w 528958"/>
                <a:gd name="connsiteY1" fmla="*/ 41005 h 98411"/>
                <a:gd name="connsiteX2" fmla="*/ 410045 w 528958"/>
                <a:gd name="connsiteY2" fmla="*/ 20503 h 98411"/>
                <a:gd name="connsiteX3" fmla="*/ 250127 w 528958"/>
                <a:gd name="connsiteY3" fmla="*/ 8201 h 98411"/>
                <a:gd name="connsiteX4" fmla="*/ 0 w 528958"/>
                <a:gd name="connsiteY4" fmla="*/ 0 h 9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958" h="98411">
                  <a:moveTo>
                    <a:pt x="528958" y="98411"/>
                  </a:moveTo>
                  <a:cubicBezTo>
                    <a:pt x="516315" y="76200"/>
                    <a:pt x="503672" y="53990"/>
                    <a:pt x="483853" y="41005"/>
                  </a:cubicBezTo>
                  <a:cubicBezTo>
                    <a:pt x="464034" y="28020"/>
                    <a:pt x="448999" y="25970"/>
                    <a:pt x="410045" y="20503"/>
                  </a:cubicBezTo>
                  <a:cubicBezTo>
                    <a:pt x="371091" y="15036"/>
                    <a:pt x="318468" y="11618"/>
                    <a:pt x="250127" y="8201"/>
                  </a:cubicBezTo>
                  <a:cubicBezTo>
                    <a:pt x="181786" y="4784"/>
                    <a:pt x="90893" y="2392"/>
                    <a:pt x="0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48" name="组合 447">
            <a:extLst>
              <a:ext uri="{FF2B5EF4-FFF2-40B4-BE49-F238E27FC236}">
                <a16:creationId xmlns:a16="http://schemas.microsoft.com/office/drawing/2014/main" id="{60B66879-CB7C-F242-9B2E-7661966EDD90}"/>
              </a:ext>
            </a:extLst>
          </p:cNvPr>
          <p:cNvGrpSpPr/>
          <p:nvPr/>
        </p:nvGrpSpPr>
        <p:grpSpPr>
          <a:xfrm>
            <a:off x="2325547" y="1973412"/>
            <a:ext cx="506245" cy="436182"/>
            <a:chOff x="4821887" y="2081362"/>
            <a:chExt cx="506245" cy="436182"/>
          </a:xfrm>
        </p:grpSpPr>
        <p:sp>
          <p:nvSpPr>
            <p:cNvPr id="201" name="圆角矩形 200">
              <a:extLst>
                <a:ext uri="{FF2B5EF4-FFF2-40B4-BE49-F238E27FC236}">
                  <a16:creationId xmlns:a16="http://schemas.microsoft.com/office/drawing/2014/main" id="{55896084-1157-5049-936D-0ABC8034CFF9}"/>
                </a:ext>
              </a:extLst>
            </p:cNvPr>
            <p:cNvSpPr/>
            <p:nvPr/>
          </p:nvSpPr>
          <p:spPr>
            <a:xfrm>
              <a:off x="5004056" y="2081362"/>
              <a:ext cx="183818" cy="137201"/>
            </a:xfrm>
            <a:prstGeom prst="roundRect">
              <a:avLst/>
            </a:prstGeom>
            <a:solidFill>
              <a:srgbClr val="87AE88"/>
            </a:solidFill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UL2</a:t>
              </a:r>
            </a:p>
          </p:txBody>
        </p:sp>
        <p:pic>
          <p:nvPicPr>
            <p:cNvPr id="202" name="图形 201">
              <a:extLst>
                <a:ext uri="{FF2B5EF4-FFF2-40B4-BE49-F238E27FC236}">
                  <a16:creationId xmlns:a16="http://schemas.microsoft.com/office/drawing/2014/main" id="{64102F5B-7325-B248-9F73-CE384FC338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208296" y="2091806"/>
              <a:ext cx="119836" cy="124935"/>
            </a:xfrm>
            <a:prstGeom prst="rect">
              <a:avLst/>
            </a:prstGeom>
          </p:spPr>
        </p:pic>
        <p:sp>
          <p:nvSpPr>
            <p:cNvPr id="203" name="任意形状 202">
              <a:extLst>
                <a:ext uri="{FF2B5EF4-FFF2-40B4-BE49-F238E27FC236}">
                  <a16:creationId xmlns:a16="http://schemas.microsoft.com/office/drawing/2014/main" id="{5493685D-D2D5-9143-8CB1-26CF40722BB0}"/>
                </a:ext>
              </a:extLst>
            </p:cNvPr>
            <p:cNvSpPr/>
            <p:nvPr/>
          </p:nvSpPr>
          <p:spPr>
            <a:xfrm>
              <a:off x="4821887" y="2227505"/>
              <a:ext cx="267486" cy="290039"/>
            </a:xfrm>
            <a:custGeom>
              <a:avLst/>
              <a:gdLst>
                <a:gd name="connsiteX0" fmla="*/ 0 w 412595"/>
                <a:gd name="connsiteY0" fmla="*/ 412596 h 412596"/>
                <a:gd name="connsiteX1" fmla="*/ 22302 w 412595"/>
                <a:gd name="connsiteY1" fmla="*/ 223025 h 412596"/>
                <a:gd name="connsiteX2" fmla="*/ 133814 w 412595"/>
                <a:gd name="connsiteY2" fmla="*/ 122664 h 412596"/>
                <a:gd name="connsiteX3" fmla="*/ 301083 w 412595"/>
                <a:gd name="connsiteY3" fmla="*/ 89210 h 412596"/>
                <a:gd name="connsiteX4" fmla="*/ 412595 w 412595"/>
                <a:gd name="connsiteY4" fmla="*/ 0 h 41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595" h="412596">
                  <a:moveTo>
                    <a:pt x="0" y="412596"/>
                  </a:moveTo>
                  <a:cubicBezTo>
                    <a:pt x="0" y="341971"/>
                    <a:pt x="0" y="271347"/>
                    <a:pt x="22302" y="223025"/>
                  </a:cubicBezTo>
                  <a:cubicBezTo>
                    <a:pt x="44604" y="174703"/>
                    <a:pt x="87351" y="144966"/>
                    <a:pt x="133814" y="122664"/>
                  </a:cubicBezTo>
                  <a:cubicBezTo>
                    <a:pt x="180277" y="100362"/>
                    <a:pt x="254620" y="109654"/>
                    <a:pt x="301083" y="89210"/>
                  </a:cubicBezTo>
                  <a:cubicBezTo>
                    <a:pt x="347547" y="68766"/>
                    <a:pt x="380071" y="34383"/>
                    <a:pt x="412595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40" name="任意形状 239">
              <a:extLst>
                <a:ext uri="{FF2B5EF4-FFF2-40B4-BE49-F238E27FC236}">
                  <a16:creationId xmlns:a16="http://schemas.microsoft.com/office/drawing/2014/main" id="{4B4931FF-5596-3F49-8C80-14CAFB268A72}"/>
                </a:ext>
              </a:extLst>
            </p:cNvPr>
            <p:cNvSpPr/>
            <p:nvPr/>
          </p:nvSpPr>
          <p:spPr>
            <a:xfrm>
              <a:off x="4832993" y="2304134"/>
              <a:ext cx="85338" cy="75098"/>
            </a:xfrm>
            <a:custGeom>
              <a:avLst/>
              <a:gdLst>
                <a:gd name="connsiteX0" fmla="*/ 0 w 127000"/>
                <a:gd name="connsiteY0" fmla="*/ 111760 h 111760"/>
                <a:gd name="connsiteX1" fmla="*/ 45720 w 127000"/>
                <a:gd name="connsiteY1" fmla="*/ 55880 h 111760"/>
                <a:gd name="connsiteX2" fmla="*/ 127000 w 127000"/>
                <a:gd name="connsiteY2" fmla="*/ 0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00" h="111760">
                  <a:moveTo>
                    <a:pt x="0" y="111760"/>
                  </a:moveTo>
                  <a:cubicBezTo>
                    <a:pt x="12276" y="93133"/>
                    <a:pt x="24553" y="74507"/>
                    <a:pt x="45720" y="55880"/>
                  </a:cubicBezTo>
                  <a:cubicBezTo>
                    <a:pt x="66887" y="37253"/>
                    <a:pt x="96943" y="18626"/>
                    <a:pt x="127000" y="0"/>
                  </a:cubicBezTo>
                </a:path>
              </a:pathLst>
            </a:custGeom>
            <a:noFill/>
            <a:ln w="317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sp>
        <p:nvSpPr>
          <p:cNvPr id="246" name="矩形 245">
            <a:extLst>
              <a:ext uri="{FF2B5EF4-FFF2-40B4-BE49-F238E27FC236}">
                <a16:creationId xmlns:a16="http://schemas.microsoft.com/office/drawing/2014/main" id="{755C937D-619C-5642-9E04-E2C7C4EDEEBC}"/>
              </a:ext>
            </a:extLst>
          </p:cNvPr>
          <p:cNvSpPr/>
          <p:nvPr/>
        </p:nvSpPr>
        <p:spPr>
          <a:xfrm>
            <a:off x="2264120" y="1174712"/>
            <a:ext cx="214626" cy="149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65" name="组合 464">
            <a:extLst>
              <a:ext uri="{FF2B5EF4-FFF2-40B4-BE49-F238E27FC236}">
                <a16:creationId xmlns:a16="http://schemas.microsoft.com/office/drawing/2014/main" id="{6C01ACEE-8171-8C42-8B81-817378393A2F}"/>
              </a:ext>
            </a:extLst>
          </p:cNvPr>
          <p:cNvGrpSpPr/>
          <p:nvPr/>
        </p:nvGrpSpPr>
        <p:grpSpPr>
          <a:xfrm>
            <a:off x="5878362" y="1076931"/>
            <a:ext cx="1249563" cy="1915951"/>
            <a:chOff x="8374702" y="1184877"/>
            <a:chExt cx="1249563" cy="1915951"/>
          </a:xfrm>
        </p:grpSpPr>
        <p:sp>
          <p:nvSpPr>
            <p:cNvPr id="217" name="圆角矩形 197">
              <a:extLst>
                <a:ext uri="{FF2B5EF4-FFF2-40B4-BE49-F238E27FC236}">
                  <a16:creationId xmlns:a16="http://schemas.microsoft.com/office/drawing/2014/main" id="{F6809D13-34BC-6B4F-9843-57495CB4A1D1}"/>
                </a:ext>
              </a:extLst>
            </p:cNvPr>
            <p:cNvSpPr/>
            <p:nvPr/>
          </p:nvSpPr>
          <p:spPr>
            <a:xfrm>
              <a:off x="9099567" y="1184877"/>
              <a:ext cx="383980" cy="228787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Anthropic</a:t>
              </a:r>
            </a:p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LM</a:t>
              </a:r>
              <a:r>
                <a:rPr kumimoji="1" lang="en-US" altLang="zh-CN" sz="605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_v4-s3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sp>
          <p:nvSpPr>
            <p:cNvPr id="231" name="任意形状 230">
              <a:extLst>
                <a:ext uri="{FF2B5EF4-FFF2-40B4-BE49-F238E27FC236}">
                  <a16:creationId xmlns:a16="http://schemas.microsoft.com/office/drawing/2014/main" id="{A5261A44-76FE-0940-9FAD-CEF8EEBDB48E}"/>
                </a:ext>
              </a:extLst>
            </p:cNvPr>
            <p:cNvSpPr/>
            <p:nvPr/>
          </p:nvSpPr>
          <p:spPr>
            <a:xfrm>
              <a:off x="8953346" y="1414178"/>
              <a:ext cx="335296" cy="494749"/>
            </a:xfrm>
            <a:custGeom>
              <a:avLst/>
              <a:gdLst>
                <a:gd name="connsiteX0" fmla="*/ 0 w 595086"/>
                <a:gd name="connsiteY0" fmla="*/ 754743 h 754743"/>
                <a:gd name="connsiteX1" fmla="*/ 43543 w 595086"/>
                <a:gd name="connsiteY1" fmla="*/ 493486 h 754743"/>
                <a:gd name="connsiteX2" fmla="*/ 188686 w 595086"/>
                <a:gd name="connsiteY2" fmla="*/ 362858 h 754743"/>
                <a:gd name="connsiteX3" fmla="*/ 464457 w 595086"/>
                <a:gd name="connsiteY3" fmla="*/ 319315 h 754743"/>
                <a:gd name="connsiteX4" fmla="*/ 566057 w 595086"/>
                <a:gd name="connsiteY4" fmla="*/ 217715 h 754743"/>
                <a:gd name="connsiteX5" fmla="*/ 595086 w 595086"/>
                <a:gd name="connsiteY5" fmla="*/ 0 h 75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086" h="754743">
                  <a:moveTo>
                    <a:pt x="0" y="754743"/>
                  </a:moveTo>
                  <a:cubicBezTo>
                    <a:pt x="6047" y="656771"/>
                    <a:pt x="12095" y="558800"/>
                    <a:pt x="43543" y="493486"/>
                  </a:cubicBezTo>
                  <a:cubicBezTo>
                    <a:pt x="74991" y="428172"/>
                    <a:pt x="118534" y="391886"/>
                    <a:pt x="188686" y="362858"/>
                  </a:cubicBezTo>
                  <a:cubicBezTo>
                    <a:pt x="258838" y="333830"/>
                    <a:pt x="401562" y="343506"/>
                    <a:pt x="464457" y="319315"/>
                  </a:cubicBezTo>
                  <a:cubicBezTo>
                    <a:pt x="527352" y="295124"/>
                    <a:pt x="544286" y="270934"/>
                    <a:pt x="566057" y="217715"/>
                  </a:cubicBezTo>
                  <a:cubicBezTo>
                    <a:pt x="587828" y="164496"/>
                    <a:pt x="591457" y="82248"/>
                    <a:pt x="59508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241" name="Picture 2" descr="Claude">
              <a:extLst>
                <a:ext uri="{FF2B5EF4-FFF2-40B4-BE49-F238E27FC236}">
                  <a16:creationId xmlns:a16="http://schemas.microsoft.com/office/drawing/2014/main" id="{750A3FEA-95AF-8449-8CA2-AD96A789A3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378" y="1235377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7" name="任意形状 246">
              <a:extLst>
                <a:ext uri="{FF2B5EF4-FFF2-40B4-BE49-F238E27FC236}">
                  <a16:creationId xmlns:a16="http://schemas.microsoft.com/office/drawing/2014/main" id="{C55DA0DB-8ABB-BA49-B0AF-B1F071FCE84B}"/>
                </a:ext>
              </a:extLst>
            </p:cNvPr>
            <p:cNvSpPr/>
            <p:nvPr/>
          </p:nvSpPr>
          <p:spPr>
            <a:xfrm>
              <a:off x="8374702" y="1878639"/>
              <a:ext cx="578450" cy="1222189"/>
            </a:xfrm>
            <a:custGeom>
              <a:avLst/>
              <a:gdLst>
                <a:gd name="connsiteX0" fmla="*/ 0 w 856695"/>
                <a:gd name="connsiteY0" fmla="*/ 1753340 h 1753531"/>
                <a:gd name="connsiteX1" fmla="*/ 221941 w 856695"/>
                <a:gd name="connsiteY1" fmla="*/ 1748901 h 1753531"/>
                <a:gd name="connsiteX2" fmla="*/ 350668 w 856695"/>
                <a:gd name="connsiteY2" fmla="*/ 1722268 h 1753531"/>
                <a:gd name="connsiteX3" fmla="*/ 439444 w 856695"/>
                <a:gd name="connsiteY3" fmla="*/ 1700073 h 1753531"/>
                <a:gd name="connsiteX4" fmla="*/ 559293 w 856695"/>
                <a:gd name="connsiteY4" fmla="*/ 1646807 h 1753531"/>
                <a:gd name="connsiteX5" fmla="*/ 665825 w 856695"/>
                <a:gd name="connsiteY5" fmla="*/ 1535837 h 1753531"/>
                <a:gd name="connsiteX6" fmla="*/ 745724 w 856695"/>
                <a:gd name="connsiteY6" fmla="*/ 1367161 h 1753531"/>
                <a:gd name="connsiteX7" fmla="*/ 785673 w 856695"/>
                <a:gd name="connsiteY7" fmla="*/ 1105270 h 1753531"/>
                <a:gd name="connsiteX8" fmla="*/ 807868 w 856695"/>
                <a:gd name="connsiteY8" fmla="*/ 870011 h 1753531"/>
                <a:gd name="connsiteX9" fmla="*/ 856695 w 856695"/>
                <a:gd name="connsiteY9" fmla="*/ 0 h 1753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6695" h="1753531">
                  <a:moveTo>
                    <a:pt x="0" y="1753340"/>
                  </a:moveTo>
                  <a:cubicBezTo>
                    <a:pt x="81748" y="1753710"/>
                    <a:pt x="163496" y="1754080"/>
                    <a:pt x="221941" y="1748901"/>
                  </a:cubicBezTo>
                  <a:cubicBezTo>
                    <a:pt x="280386" y="1743722"/>
                    <a:pt x="314418" y="1730406"/>
                    <a:pt x="350668" y="1722268"/>
                  </a:cubicBezTo>
                  <a:cubicBezTo>
                    <a:pt x="386919" y="1714130"/>
                    <a:pt x="404673" y="1712650"/>
                    <a:pt x="439444" y="1700073"/>
                  </a:cubicBezTo>
                  <a:cubicBezTo>
                    <a:pt x="474215" y="1687496"/>
                    <a:pt x="521563" y="1674180"/>
                    <a:pt x="559293" y="1646807"/>
                  </a:cubicBezTo>
                  <a:cubicBezTo>
                    <a:pt x="597023" y="1619434"/>
                    <a:pt x="634753" y="1582445"/>
                    <a:pt x="665825" y="1535837"/>
                  </a:cubicBezTo>
                  <a:cubicBezTo>
                    <a:pt x="696897" y="1489229"/>
                    <a:pt x="725749" y="1438922"/>
                    <a:pt x="745724" y="1367161"/>
                  </a:cubicBezTo>
                  <a:cubicBezTo>
                    <a:pt x="765699" y="1295400"/>
                    <a:pt x="775316" y="1188128"/>
                    <a:pt x="785673" y="1105270"/>
                  </a:cubicBezTo>
                  <a:cubicBezTo>
                    <a:pt x="796030" y="1022412"/>
                    <a:pt x="796031" y="1054223"/>
                    <a:pt x="807868" y="870011"/>
                  </a:cubicBezTo>
                  <a:cubicBezTo>
                    <a:pt x="819705" y="685799"/>
                    <a:pt x="838200" y="342899"/>
                    <a:pt x="856695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EA9E229A-4215-D646-B9DA-09A249DAFA88}"/>
              </a:ext>
            </a:extLst>
          </p:cNvPr>
          <p:cNvGrpSpPr/>
          <p:nvPr/>
        </p:nvGrpSpPr>
        <p:grpSpPr>
          <a:xfrm>
            <a:off x="6269486" y="2355934"/>
            <a:ext cx="863425" cy="1448146"/>
            <a:chOff x="8765826" y="2463884"/>
            <a:chExt cx="863425" cy="1448146"/>
          </a:xfrm>
        </p:grpSpPr>
        <p:sp>
          <p:nvSpPr>
            <p:cNvPr id="175" name="圆角矩形 235">
              <a:extLst>
                <a:ext uri="{FF2B5EF4-FFF2-40B4-BE49-F238E27FC236}">
                  <a16:creationId xmlns:a16="http://schemas.microsoft.com/office/drawing/2014/main" id="{0AB559D4-D66E-2449-B870-B9A1B50BD0C7}"/>
                </a:ext>
              </a:extLst>
            </p:cNvPr>
            <p:cNvSpPr/>
            <p:nvPr/>
          </p:nvSpPr>
          <p:spPr>
            <a:xfrm flipH="1">
              <a:off x="9029908" y="2463884"/>
              <a:ext cx="474255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</a:t>
              </a:r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NeoX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188" name="Picture 34" descr="Announcing GPT-NeoX-20B | EleutherAI Blog">
              <a:extLst>
                <a:ext uri="{FF2B5EF4-FFF2-40B4-BE49-F238E27FC236}">
                  <a16:creationId xmlns:a16="http://schemas.microsoft.com/office/drawing/2014/main" id="{CC46BE8E-785A-4D41-A463-4D28834DBB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6364" y="2466777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8" name="任意形状 247">
              <a:extLst>
                <a:ext uri="{FF2B5EF4-FFF2-40B4-BE49-F238E27FC236}">
                  <a16:creationId xmlns:a16="http://schemas.microsoft.com/office/drawing/2014/main" id="{DAE58FC7-D793-5644-A229-40256EB89242}"/>
                </a:ext>
              </a:extLst>
            </p:cNvPr>
            <p:cNvSpPr/>
            <p:nvPr/>
          </p:nvSpPr>
          <p:spPr>
            <a:xfrm>
              <a:off x="8765826" y="2599536"/>
              <a:ext cx="509000" cy="1312494"/>
            </a:xfrm>
            <a:custGeom>
              <a:avLst/>
              <a:gdLst>
                <a:gd name="connsiteX0" fmla="*/ 0 w 723782"/>
                <a:gd name="connsiteY0" fmla="*/ 1920781 h 1920781"/>
                <a:gd name="connsiteX1" fmla="*/ 135267 w 723782"/>
                <a:gd name="connsiteY1" fmla="*/ 1828800 h 1920781"/>
                <a:gd name="connsiteX2" fmla="*/ 308407 w 723782"/>
                <a:gd name="connsiteY2" fmla="*/ 1688123 h 1920781"/>
                <a:gd name="connsiteX3" fmla="*/ 476138 w 723782"/>
                <a:gd name="connsiteY3" fmla="*/ 1509571 h 1920781"/>
                <a:gd name="connsiteX4" fmla="*/ 589761 w 723782"/>
                <a:gd name="connsiteY4" fmla="*/ 1303967 h 1920781"/>
                <a:gd name="connsiteX5" fmla="*/ 676332 w 723782"/>
                <a:gd name="connsiteY5" fmla="*/ 1022613 h 1920781"/>
                <a:gd name="connsiteX6" fmla="*/ 719617 w 723782"/>
                <a:gd name="connsiteY6" fmla="*/ 649278 h 1920781"/>
                <a:gd name="connsiteX7" fmla="*/ 719617 w 723782"/>
                <a:gd name="connsiteY7" fmla="*/ 0 h 192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782" h="1920781">
                  <a:moveTo>
                    <a:pt x="0" y="1920781"/>
                  </a:moveTo>
                  <a:cubicBezTo>
                    <a:pt x="41933" y="1894178"/>
                    <a:pt x="83866" y="1867576"/>
                    <a:pt x="135267" y="1828800"/>
                  </a:cubicBezTo>
                  <a:cubicBezTo>
                    <a:pt x="186668" y="1790024"/>
                    <a:pt x="251595" y="1741328"/>
                    <a:pt x="308407" y="1688123"/>
                  </a:cubicBezTo>
                  <a:cubicBezTo>
                    <a:pt x="365219" y="1634918"/>
                    <a:pt x="429246" y="1573597"/>
                    <a:pt x="476138" y="1509571"/>
                  </a:cubicBezTo>
                  <a:cubicBezTo>
                    <a:pt x="523030" y="1445545"/>
                    <a:pt x="556395" y="1385127"/>
                    <a:pt x="589761" y="1303967"/>
                  </a:cubicBezTo>
                  <a:cubicBezTo>
                    <a:pt x="623127" y="1222807"/>
                    <a:pt x="654689" y="1131728"/>
                    <a:pt x="676332" y="1022613"/>
                  </a:cubicBezTo>
                  <a:cubicBezTo>
                    <a:pt x="697975" y="913498"/>
                    <a:pt x="712403" y="819713"/>
                    <a:pt x="719617" y="649278"/>
                  </a:cubicBezTo>
                  <a:cubicBezTo>
                    <a:pt x="726831" y="478843"/>
                    <a:pt x="723224" y="239421"/>
                    <a:pt x="719617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5" name="组合 454">
            <a:extLst>
              <a:ext uri="{FF2B5EF4-FFF2-40B4-BE49-F238E27FC236}">
                <a16:creationId xmlns:a16="http://schemas.microsoft.com/office/drawing/2014/main" id="{2342BF94-6D61-4543-B93A-4379AC428849}"/>
              </a:ext>
            </a:extLst>
          </p:cNvPr>
          <p:cNvGrpSpPr/>
          <p:nvPr/>
        </p:nvGrpSpPr>
        <p:grpSpPr>
          <a:xfrm>
            <a:off x="3274737" y="1251296"/>
            <a:ext cx="558520" cy="2433306"/>
            <a:chOff x="5771081" y="1359246"/>
            <a:chExt cx="558520" cy="2433306"/>
          </a:xfrm>
        </p:grpSpPr>
        <p:sp>
          <p:nvSpPr>
            <p:cNvPr id="179" name="圆角矩形 284">
              <a:extLst>
                <a:ext uri="{FF2B5EF4-FFF2-40B4-BE49-F238E27FC236}">
                  <a16:creationId xmlns:a16="http://schemas.microsoft.com/office/drawing/2014/main" id="{0F757733-852E-024D-905C-8575A898656F}"/>
                </a:ext>
              </a:extLst>
            </p:cNvPr>
            <p:cNvSpPr/>
            <p:nvPr/>
          </p:nvSpPr>
          <p:spPr>
            <a:xfrm flipH="1">
              <a:off x="5771081" y="1359246"/>
              <a:ext cx="41336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ChatGPT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2" name="Picture 14" descr="Open Ai Logo PNG Vectors Free Download">
              <a:extLst>
                <a:ext uri="{FF2B5EF4-FFF2-40B4-BE49-F238E27FC236}">
                  <a16:creationId xmlns:a16="http://schemas.microsoft.com/office/drawing/2014/main" id="{571EB1A6-3AB3-3F49-BB5D-095819590F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497" y="136545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0" name="任意形状 249">
              <a:extLst>
                <a:ext uri="{FF2B5EF4-FFF2-40B4-BE49-F238E27FC236}">
                  <a16:creationId xmlns:a16="http://schemas.microsoft.com/office/drawing/2014/main" id="{4863A823-591A-2440-B7ED-34FC8058AEB6}"/>
                </a:ext>
              </a:extLst>
            </p:cNvPr>
            <p:cNvSpPr/>
            <p:nvPr/>
          </p:nvSpPr>
          <p:spPr>
            <a:xfrm>
              <a:off x="5974580" y="1490184"/>
              <a:ext cx="163796" cy="2302368"/>
            </a:xfrm>
            <a:custGeom>
              <a:avLst/>
              <a:gdLst>
                <a:gd name="connsiteX0" fmla="*/ 243760 w 243760"/>
                <a:gd name="connsiteY0" fmla="*/ 3426372 h 3426372"/>
                <a:gd name="connsiteX1" fmla="*/ 117636 w 243760"/>
                <a:gd name="connsiteY1" fmla="*/ 2827283 h 3426372"/>
                <a:gd name="connsiteX2" fmla="*/ 54574 w 243760"/>
                <a:gd name="connsiteY2" fmla="*/ 2049517 h 3426372"/>
                <a:gd name="connsiteX3" fmla="*/ 23043 w 243760"/>
                <a:gd name="connsiteY3" fmla="*/ 1545020 h 3426372"/>
                <a:gd name="connsiteX4" fmla="*/ 2022 w 243760"/>
                <a:gd name="connsiteY4" fmla="*/ 693683 h 3426372"/>
                <a:gd name="connsiteX5" fmla="*/ 2022 w 243760"/>
                <a:gd name="connsiteY5" fmla="*/ 0 h 342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760" h="3426372">
                  <a:moveTo>
                    <a:pt x="243760" y="3426372"/>
                  </a:moveTo>
                  <a:cubicBezTo>
                    <a:pt x="196463" y="3241565"/>
                    <a:pt x="149167" y="3056759"/>
                    <a:pt x="117636" y="2827283"/>
                  </a:cubicBezTo>
                  <a:cubicBezTo>
                    <a:pt x="86105" y="2597807"/>
                    <a:pt x="70339" y="2263227"/>
                    <a:pt x="54574" y="2049517"/>
                  </a:cubicBezTo>
                  <a:cubicBezTo>
                    <a:pt x="38809" y="1835807"/>
                    <a:pt x="31802" y="1770992"/>
                    <a:pt x="23043" y="1545020"/>
                  </a:cubicBezTo>
                  <a:cubicBezTo>
                    <a:pt x="14284" y="1319048"/>
                    <a:pt x="5525" y="951186"/>
                    <a:pt x="2022" y="693683"/>
                  </a:cubicBezTo>
                  <a:cubicBezTo>
                    <a:pt x="-1481" y="436180"/>
                    <a:pt x="270" y="218090"/>
                    <a:pt x="2022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3" name="组合 452">
            <a:extLst>
              <a:ext uri="{FF2B5EF4-FFF2-40B4-BE49-F238E27FC236}">
                <a16:creationId xmlns:a16="http://schemas.microsoft.com/office/drawing/2014/main" id="{E59A7FFD-AB11-5E40-9E76-C9EF2E26BC68}"/>
              </a:ext>
            </a:extLst>
          </p:cNvPr>
          <p:cNvGrpSpPr/>
          <p:nvPr/>
        </p:nvGrpSpPr>
        <p:grpSpPr>
          <a:xfrm>
            <a:off x="4027366" y="1504290"/>
            <a:ext cx="1094726" cy="1539138"/>
            <a:chOff x="6523710" y="1612240"/>
            <a:chExt cx="1094726" cy="1539138"/>
          </a:xfrm>
        </p:grpSpPr>
        <p:sp>
          <p:nvSpPr>
            <p:cNvPr id="223" name="圆角矩形 207">
              <a:extLst>
                <a:ext uri="{FF2B5EF4-FFF2-40B4-BE49-F238E27FC236}">
                  <a16:creationId xmlns:a16="http://schemas.microsoft.com/office/drawing/2014/main" id="{E788B85C-8630-DA41-A75A-E62185C7A267}"/>
                </a:ext>
              </a:extLst>
            </p:cNvPr>
            <p:cNvSpPr/>
            <p:nvPr/>
          </p:nvSpPr>
          <p:spPr>
            <a:xfrm>
              <a:off x="6523710" y="1613843"/>
              <a:ext cx="41336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Sparrow</a:t>
              </a:r>
            </a:p>
          </p:txBody>
        </p:sp>
        <p:pic>
          <p:nvPicPr>
            <p:cNvPr id="224" name="Picture 16" descr="DeepMind · GitHub">
              <a:extLst>
                <a:ext uri="{FF2B5EF4-FFF2-40B4-BE49-F238E27FC236}">
                  <a16:creationId xmlns:a16="http://schemas.microsoft.com/office/drawing/2014/main" id="{989B252F-2A9B-9E43-9077-521407AC52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288" y="1612240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2" name="任意形状 251">
              <a:extLst>
                <a:ext uri="{FF2B5EF4-FFF2-40B4-BE49-F238E27FC236}">
                  <a16:creationId xmlns:a16="http://schemas.microsoft.com/office/drawing/2014/main" id="{97AD0E53-85E9-6746-BABE-DF056B54CD06}"/>
                </a:ext>
              </a:extLst>
            </p:cNvPr>
            <p:cNvSpPr/>
            <p:nvPr/>
          </p:nvSpPr>
          <p:spPr>
            <a:xfrm>
              <a:off x="6735643" y="1763621"/>
              <a:ext cx="882793" cy="1387757"/>
            </a:xfrm>
            <a:custGeom>
              <a:avLst/>
              <a:gdLst>
                <a:gd name="connsiteX0" fmla="*/ 1294228 w 1299272"/>
                <a:gd name="connsiteY0" fmla="*/ 2124221 h 2124221"/>
                <a:gd name="connsiteX1" fmla="*/ 1280160 w 1299272"/>
                <a:gd name="connsiteY1" fmla="*/ 1983544 h 2124221"/>
                <a:gd name="connsiteX2" fmla="*/ 1139483 w 1299272"/>
                <a:gd name="connsiteY2" fmla="*/ 1913206 h 2124221"/>
                <a:gd name="connsiteX3" fmla="*/ 618978 w 1299272"/>
                <a:gd name="connsiteY3" fmla="*/ 1885071 h 2124221"/>
                <a:gd name="connsiteX4" fmla="*/ 351692 w 1299272"/>
                <a:gd name="connsiteY4" fmla="*/ 1702191 h 2124221"/>
                <a:gd name="connsiteX5" fmla="*/ 140677 w 1299272"/>
                <a:gd name="connsiteY5" fmla="*/ 1252024 h 2124221"/>
                <a:gd name="connsiteX6" fmla="*/ 28135 w 1299272"/>
                <a:gd name="connsiteY6" fmla="*/ 520504 h 2124221"/>
                <a:gd name="connsiteX7" fmla="*/ 0 w 1299272"/>
                <a:gd name="connsiteY7" fmla="*/ 0 h 2124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9272" h="2124221">
                  <a:moveTo>
                    <a:pt x="1294228" y="2124221"/>
                  </a:moveTo>
                  <a:cubicBezTo>
                    <a:pt x="1300089" y="2071467"/>
                    <a:pt x="1305951" y="2018713"/>
                    <a:pt x="1280160" y="1983544"/>
                  </a:cubicBezTo>
                  <a:cubicBezTo>
                    <a:pt x="1254369" y="1948375"/>
                    <a:pt x="1249680" y="1929618"/>
                    <a:pt x="1139483" y="1913206"/>
                  </a:cubicBezTo>
                  <a:cubicBezTo>
                    <a:pt x="1029286" y="1896794"/>
                    <a:pt x="750276" y="1920240"/>
                    <a:pt x="618978" y="1885071"/>
                  </a:cubicBezTo>
                  <a:cubicBezTo>
                    <a:pt x="487679" y="1849902"/>
                    <a:pt x="431409" y="1807699"/>
                    <a:pt x="351692" y="1702191"/>
                  </a:cubicBezTo>
                  <a:cubicBezTo>
                    <a:pt x="271975" y="1596683"/>
                    <a:pt x="194603" y="1448972"/>
                    <a:pt x="140677" y="1252024"/>
                  </a:cubicBezTo>
                  <a:cubicBezTo>
                    <a:pt x="86751" y="1055076"/>
                    <a:pt x="51581" y="729175"/>
                    <a:pt x="28135" y="520504"/>
                  </a:cubicBezTo>
                  <a:cubicBezTo>
                    <a:pt x="4689" y="311833"/>
                    <a:pt x="2344" y="155916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AF914126-1336-F34A-96E6-3E10D6C7AA07}"/>
              </a:ext>
            </a:extLst>
          </p:cNvPr>
          <p:cNvGrpSpPr/>
          <p:nvPr/>
        </p:nvGrpSpPr>
        <p:grpSpPr>
          <a:xfrm>
            <a:off x="3524659" y="2356153"/>
            <a:ext cx="784373" cy="775388"/>
            <a:chOff x="6020999" y="2464103"/>
            <a:chExt cx="784373" cy="775388"/>
          </a:xfrm>
        </p:grpSpPr>
        <p:sp>
          <p:nvSpPr>
            <p:cNvPr id="178" name="圆角矩形 135">
              <a:extLst>
                <a:ext uri="{FF2B5EF4-FFF2-40B4-BE49-F238E27FC236}">
                  <a16:creationId xmlns:a16="http://schemas.microsoft.com/office/drawing/2014/main" id="{609E5A85-BB5B-5E44-B598-380B8789170D}"/>
                </a:ext>
              </a:extLst>
            </p:cNvPr>
            <p:cNvSpPr/>
            <p:nvPr/>
          </p:nvSpPr>
          <p:spPr>
            <a:xfrm flipH="1">
              <a:off x="6023982" y="2464103"/>
              <a:ext cx="643473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InstructGPT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6" name="Picture 14" descr="Open Ai Logo PNG Vectors Free Download">
              <a:extLst>
                <a:ext uri="{FF2B5EF4-FFF2-40B4-BE49-F238E27FC236}">
                  <a16:creationId xmlns:a16="http://schemas.microsoft.com/office/drawing/2014/main" id="{B6B81A42-A1CA-7341-8E02-E8963C50B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2268" y="2470547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" name="任意形状 255">
              <a:extLst>
                <a:ext uri="{FF2B5EF4-FFF2-40B4-BE49-F238E27FC236}">
                  <a16:creationId xmlns:a16="http://schemas.microsoft.com/office/drawing/2014/main" id="{766905A5-EE88-C74A-AC86-607C75666C27}"/>
                </a:ext>
              </a:extLst>
            </p:cNvPr>
            <p:cNvSpPr/>
            <p:nvPr/>
          </p:nvSpPr>
          <p:spPr>
            <a:xfrm>
              <a:off x="6025596" y="2606055"/>
              <a:ext cx="303466" cy="323182"/>
            </a:xfrm>
            <a:custGeom>
              <a:avLst/>
              <a:gdLst>
                <a:gd name="connsiteX0" fmla="*/ 0 w 462455"/>
                <a:gd name="connsiteY0" fmla="*/ 472966 h 472966"/>
                <a:gd name="connsiteX1" fmla="*/ 31531 w 462455"/>
                <a:gd name="connsiteY1" fmla="*/ 336331 h 472966"/>
                <a:gd name="connsiteX2" fmla="*/ 147144 w 462455"/>
                <a:gd name="connsiteY2" fmla="*/ 241738 h 472966"/>
                <a:gd name="connsiteX3" fmla="*/ 357351 w 462455"/>
                <a:gd name="connsiteY3" fmla="*/ 189186 h 472966"/>
                <a:gd name="connsiteX4" fmla="*/ 441434 w 462455"/>
                <a:gd name="connsiteY4" fmla="*/ 115614 h 472966"/>
                <a:gd name="connsiteX5" fmla="*/ 462455 w 462455"/>
                <a:gd name="connsiteY5" fmla="*/ 0 h 47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2455" h="472966">
                  <a:moveTo>
                    <a:pt x="0" y="472966"/>
                  </a:moveTo>
                  <a:cubicBezTo>
                    <a:pt x="3503" y="423917"/>
                    <a:pt x="7007" y="374869"/>
                    <a:pt x="31531" y="336331"/>
                  </a:cubicBezTo>
                  <a:cubicBezTo>
                    <a:pt x="56055" y="297793"/>
                    <a:pt x="92841" y="266262"/>
                    <a:pt x="147144" y="241738"/>
                  </a:cubicBezTo>
                  <a:cubicBezTo>
                    <a:pt x="201447" y="217214"/>
                    <a:pt x="308303" y="210207"/>
                    <a:pt x="357351" y="189186"/>
                  </a:cubicBezTo>
                  <a:cubicBezTo>
                    <a:pt x="406399" y="168165"/>
                    <a:pt x="423917" y="147145"/>
                    <a:pt x="441434" y="115614"/>
                  </a:cubicBezTo>
                  <a:cubicBezTo>
                    <a:pt x="458951" y="84083"/>
                    <a:pt x="460703" y="42041"/>
                    <a:pt x="46245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7" name="任意形状 256">
              <a:extLst>
                <a:ext uri="{FF2B5EF4-FFF2-40B4-BE49-F238E27FC236}">
                  <a16:creationId xmlns:a16="http://schemas.microsoft.com/office/drawing/2014/main" id="{AEF20023-0D5D-3E4C-B19F-041F11C863E3}"/>
                </a:ext>
              </a:extLst>
            </p:cNvPr>
            <p:cNvSpPr/>
            <p:nvPr/>
          </p:nvSpPr>
          <p:spPr>
            <a:xfrm>
              <a:off x="6020999" y="2919292"/>
              <a:ext cx="25962" cy="320199"/>
            </a:xfrm>
            <a:custGeom>
              <a:avLst/>
              <a:gdLst>
                <a:gd name="connsiteX0" fmla="*/ 38637 w 38637"/>
                <a:gd name="connsiteY0" fmla="*/ 476519 h 476519"/>
                <a:gd name="connsiteX1" fmla="*/ 12879 w 38637"/>
                <a:gd name="connsiteY1" fmla="*/ 223234 h 476519"/>
                <a:gd name="connsiteX2" fmla="*/ 0 w 38637"/>
                <a:gd name="connsiteY2" fmla="*/ 0 h 476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637" h="476519">
                  <a:moveTo>
                    <a:pt x="38637" y="476519"/>
                  </a:moveTo>
                  <a:cubicBezTo>
                    <a:pt x="28977" y="389586"/>
                    <a:pt x="19318" y="302654"/>
                    <a:pt x="12879" y="223234"/>
                  </a:cubicBezTo>
                  <a:cubicBezTo>
                    <a:pt x="6439" y="143814"/>
                    <a:pt x="3219" y="71907"/>
                    <a:pt x="0" y="0"/>
                  </a:cubicBezTo>
                </a:path>
              </a:pathLst>
            </a:custGeom>
            <a:noFill/>
            <a:ln w="349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08FD2F7B-3EB0-3548-B199-5C33B38A3504}"/>
              </a:ext>
            </a:extLst>
          </p:cNvPr>
          <p:cNvGrpSpPr/>
          <p:nvPr/>
        </p:nvGrpSpPr>
        <p:grpSpPr>
          <a:xfrm>
            <a:off x="5204621" y="2479162"/>
            <a:ext cx="511540" cy="297474"/>
            <a:chOff x="7700965" y="2587112"/>
            <a:chExt cx="511540" cy="297474"/>
          </a:xfrm>
        </p:grpSpPr>
        <p:sp>
          <p:nvSpPr>
            <p:cNvPr id="170" name="圆角矩形 216">
              <a:extLst>
                <a:ext uri="{FF2B5EF4-FFF2-40B4-BE49-F238E27FC236}">
                  <a16:creationId xmlns:a16="http://schemas.microsoft.com/office/drawing/2014/main" id="{19F49C04-3852-BD48-9802-3FA51A239BD1}"/>
                </a:ext>
              </a:extLst>
            </p:cNvPr>
            <p:cNvSpPr/>
            <p:nvPr/>
          </p:nvSpPr>
          <p:spPr>
            <a:xfrm>
              <a:off x="7780322" y="2587112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LaMDA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3" name="Picture 2">
              <a:extLst>
                <a:ext uri="{FF2B5EF4-FFF2-40B4-BE49-F238E27FC236}">
                  <a16:creationId xmlns:a16="http://schemas.microsoft.com/office/drawing/2014/main" id="{62FA8819-4CBB-AA45-B7C7-8D64173687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9618" y="2591114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1" name="任意形状 260">
              <a:extLst>
                <a:ext uri="{FF2B5EF4-FFF2-40B4-BE49-F238E27FC236}">
                  <a16:creationId xmlns:a16="http://schemas.microsoft.com/office/drawing/2014/main" id="{DCC1CD06-7D96-504D-A74F-BEB0408A60E5}"/>
                </a:ext>
              </a:extLst>
            </p:cNvPr>
            <p:cNvSpPr/>
            <p:nvPr/>
          </p:nvSpPr>
          <p:spPr>
            <a:xfrm>
              <a:off x="7700965" y="2726559"/>
              <a:ext cx="230390" cy="158027"/>
            </a:xfrm>
            <a:custGeom>
              <a:avLst/>
              <a:gdLst>
                <a:gd name="connsiteX0" fmla="*/ 0 w 340589"/>
                <a:gd name="connsiteY0" fmla="*/ 222250 h 222250"/>
                <a:gd name="connsiteX1" fmla="*/ 25400 w 340589"/>
                <a:gd name="connsiteY1" fmla="*/ 120650 h 222250"/>
                <a:gd name="connsiteX2" fmla="*/ 79375 w 340589"/>
                <a:gd name="connsiteY2" fmla="*/ 76200 h 222250"/>
                <a:gd name="connsiteX3" fmla="*/ 196850 w 340589"/>
                <a:gd name="connsiteY3" fmla="*/ 66675 h 222250"/>
                <a:gd name="connsiteX4" fmla="*/ 250825 w 340589"/>
                <a:gd name="connsiteY4" fmla="*/ 66675 h 222250"/>
                <a:gd name="connsiteX5" fmla="*/ 307975 w 340589"/>
                <a:gd name="connsiteY5" fmla="*/ 50800 h 222250"/>
                <a:gd name="connsiteX6" fmla="*/ 336550 w 340589"/>
                <a:gd name="connsiteY6" fmla="*/ 22225 h 222250"/>
                <a:gd name="connsiteX7" fmla="*/ 339725 w 340589"/>
                <a:gd name="connsiteY7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0589" h="222250">
                  <a:moveTo>
                    <a:pt x="0" y="222250"/>
                  </a:moveTo>
                  <a:cubicBezTo>
                    <a:pt x="6085" y="183621"/>
                    <a:pt x="12171" y="144992"/>
                    <a:pt x="25400" y="120650"/>
                  </a:cubicBezTo>
                  <a:cubicBezTo>
                    <a:pt x="38629" y="96308"/>
                    <a:pt x="50800" y="85196"/>
                    <a:pt x="79375" y="76200"/>
                  </a:cubicBezTo>
                  <a:cubicBezTo>
                    <a:pt x="107950" y="67204"/>
                    <a:pt x="168275" y="68262"/>
                    <a:pt x="196850" y="66675"/>
                  </a:cubicBezTo>
                  <a:cubicBezTo>
                    <a:pt x="225425" y="65087"/>
                    <a:pt x="232304" y="69321"/>
                    <a:pt x="250825" y="66675"/>
                  </a:cubicBezTo>
                  <a:cubicBezTo>
                    <a:pt x="269346" y="64029"/>
                    <a:pt x="293688" y="58208"/>
                    <a:pt x="307975" y="50800"/>
                  </a:cubicBezTo>
                  <a:cubicBezTo>
                    <a:pt x="322262" y="43392"/>
                    <a:pt x="331258" y="30692"/>
                    <a:pt x="336550" y="22225"/>
                  </a:cubicBezTo>
                  <a:cubicBezTo>
                    <a:pt x="341842" y="13758"/>
                    <a:pt x="340783" y="6879"/>
                    <a:pt x="33972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F023C964-B927-2A44-A7C1-9CA433256E86}"/>
              </a:ext>
            </a:extLst>
          </p:cNvPr>
          <p:cNvGrpSpPr/>
          <p:nvPr/>
        </p:nvGrpSpPr>
        <p:grpSpPr>
          <a:xfrm>
            <a:off x="5185543" y="2757321"/>
            <a:ext cx="1702615" cy="657870"/>
            <a:chOff x="7681883" y="2865271"/>
            <a:chExt cx="1702615" cy="657870"/>
          </a:xfrm>
        </p:grpSpPr>
        <p:sp>
          <p:nvSpPr>
            <p:cNvPr id="137" name="圆角矩形 199">
              <a:extLst>
                <a:ext uri="{FF2B5EF4-FFF2-40B4-BE49-F238E27FC236}">
                  <a16:creationId xmlns:a16="http://schemas.microsoft.com/office/drawing/2014/main" id="{333859A9-F380-B148-84F8-F1A093E68413}"/>
                </a:ext>
              </a:extLst>
            </p:cNvPr>
            <p:cNvSpPr/>
            <p:nvPr/>
          </p:nvSpPr>
          <p:spPr>
            <a:xfrm>
              <a:off x="8885045" y="2865271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Cohere</a:t>
              </a:r>
            </a:p>
          </p:txBody>
        </p:sp>
        <p:sp>
          <p:nvSpPr>
            <p:cNvPr id="141" name="任意形状 140">
              <a:extLst>
                <a:ext uri="{FF2B5EF4-FFF2-40B4-BE49-F238E27FC236}">
                  <a16:creationId xmlns:a16="http://schemas.microsoft.com/office/drawing/2014/main" id="{704570DC-F73B-E94A-9B14-4C5F53118D3F}"/>
                </a:ext>
              </a:extLst>
            </p:cNvPr>
            <p:cNvSpPr/>
            <p:nvPr/>
          </p:nvSpPr>
          <p:spPr>
            <a:xfrm>
              <a:off x="7681883" y="3004535"/>
              <a:ext cx="1380688" cy="518606"/>
            </a:xfrm>
            <a:custGeom>
              <a:avLst/>
              <a:gdLst>
                <a:gd name="connsiteX0" fmla="*/ 0 w 2038525"/>
                <a:gd name="connsiteY0" fmla="*/ 771787 h 771787"/>
                <a:gd name="connsiteX1" fmla="*/ 100668 w 2038525"/>
                <a:gd name="connsiteY1" fmla="*/ 520118 h 771787"/>
                <a:gd name="connsiteX2" fmla="*/ 209725 w 2038525"/>
                <a:gd name="connsiteY2" fmla="*/ 402672 h 771787"/>
                <a:gd name="connsiteX3" fmla="*/ 436227 w 2038525"/>
                <a:gd name="connsiteY3" fmla="*/ 327171 h 771787"/>
                <a:gd name="connsiteX4" fmla="*/ 1157680 w 2038525"/>
                <a:gd name="connsiteY4" fmla="*/ 260059 h 771787"/>
                <a:gd name="connsiteX5" fmla="*/ 1719743 w 2038525"/>
                <a:gd name="connsiteY5" fmla="*/ 234892 h 771787"/>
                <a:gd name="connsiteX6" fmla="*/ 1904301 w 2038525"/>
                <a:gd name="connsiteY6" fmla="*/ 192947 h 771787"/>
                <a:gd name="connsiteX7" fmla="*/ 1996580 w 2038525"/>
                <a:gd name="connsiteY7" fmla="*/ 125835 h 771787"/>
                <a:gd name="connsiteX8" fmla="*/ 2038525 w 2038525"/>
                <a:gd name="connsiteY8" fmla="*/ 0 h 77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8525" h="771787">
                  <a:moveTo>
                    <a:pt x="0" y="771787"/>
                  </a:moveTo>
                  <a:cubicBezTo>
                    <a:pt x="32857" y="676712"/>
                    <a:pt x="65714" y="581637"/>
                    <a:pt x="100668" y="520118"/>
                  </a:cubicBezTo>
                  <a:cubicBezTo>
                    <a:pt x="135622" y="458599"/>
                    <a:pt x="153799" y="434830"/>
                    <a:pt x="209725" y="402672"/>
                  </a:cubicBezTo>
                  <a:cubicBezTo>
                    <a:pt x="265651" y="370514"/>
                    <a:pt x="278235" y="350940"/>
                    <a:pt x="436227" y="327171"/>
                  </a:cubicBezTo>
                  <a:cubicBezTo>
                    <a:pt x="594219" y="303402"/>
                    <a:pt x="943761" y="275439"/>
                    <a:pt x="1157680" y="260059"/>
                  </a:cubicBezTo>
                  <a:cubicBezTo>
                    <a:pt x="1371599" y="244679"/>
                    <a:pt x="1595306" y="246077"/>
                    <a:pt x="1719743" y="234892"/>
                  </a:cubicBezTo>
                  <a:cubicBezTo>
                    <a:pt x="1844180" y="223707"/>
                    <a:pt x="1858162" y="211123"/>
                    <a:pt x="1904301" y="192947"/>
                  </a:cubicBezTo>
                  <a:cubicBezTo>
                    <a:pt x="1950440" y="174771"/>
                    <a:pt x="1974209" y="157993"/>
                    <a:pt x="1996580" y="125835"/>
                  </a:cubicBezTo>
                  <a:cubicBezTo>
                    <a:pt x="2018951" y="93677"/>
                    <a:pt x="2028738" y="46838"/>
                    <a:pt x="203852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152" name="Picture 2" descr="Cohere logo">
              <a:extLst>
                <a:ext uri="{FF2B5EF4-FFF2-40B4-BE49-F238E27FC236}">
                  <a16:creationId xmlns:a16="http://schemas.microsoft.com/office/drawing/2014/main" id="{2FC291F8-7E89-3C43-8F42-47A365248B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78" t="28566" r="76952" b="27352"/>
            <a:stretch/>
          </p:blipFill>
          <p:spPr bwMode="auto">
            <a:xfrm>
              <a:off x="9257526" y="2866641"/>
              <a:ext cx="126972" cy="132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904E3999-A062-1D4A-8F13-1807E7DBABE6}"/>
              </a:ext>
            </a:extLst>
          </p:cNvPr>
          <p:cNvGrpSpPr/>
          <p:nvPr/>
        </p:nvGrpSpPr>
        <p:grpSpPr>
          <a:xfrm>
            <a:off x="4339565" y="2228425"/>
            <a:ext cx="728526" cy="677652"/>
            <a:chOff x="6835909" y="2336375"/>
            <a:chExt cx="728526" cy="677652"/>
          </a:xfrm>
        </p:grpSpPr>
        <p:pic>
          <p:nvPicPr>
            <p:cNvPr id="216" name="Picture 16" descr="DeepMind · GitHub">
              <a:extLst>
                <a:ext uri="{FF2B5EF4-FFF2-40B4-BE49-F238E27FC236}">
                  <a16:creationId xmlns:a16="http://schemas.microsoft.com/office/drawing/2014/main" id="{819A76C2-8AD9-D14A-AB16-D230D7E803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841" y="2339838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8" name="圆角矩形 207">
              <a:extLst>
                <a:ext uri="{FF2B5EF4-FFF2-40B4-BE49-F238E27FC236}">
                  <a16:creationId xmlns:a16="http://schemas.microsoft.com/office/drawing/2014/main" id="{8DA1CEF2-9BA0-D24C-B08A-58775102967F}"/>
                </a:ext>
              </a:extLst>
            </p:cNvPr>
            <p:cNvSpPr/>
            <p:nvPr/>
          </p:nvSpPr>
          <p:spPr>
            <a:xfrm>
              <a:off x="6835909" y="2336375"/>
              <a:ext cx="58497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Chinchilla</a:t>
              </a:r>
            </a:p>
          </p:txBody>
        </p:sp>
        <p:sp>
          <p:nvSpPr>
            <p:cNvPr id="221" name="任意形状 220">
              <a:extLst>
                <a:ext uri="{FF2B5EF4-FFF2-40B4-BE49-F238E27FC236}">
                  <a16:creationId xmlns:a16="http://schemas.microsoft.com/office/drawing/2014/main" id="{2859B171-FD31-EE48-96F8-A617DEA68A1D}"/>
                </a:ext>
              </a:extLst>
            </p:cNvPr>
            <p:cNvSpPr/>
            <p:nvPr/>
          </p:nvSpPr>
          <p:spPr>
            <a:xfrm>
              <a:off x="6889679" y="2475922"/>
              <a:ext cx="251080" cy="296890"/>
            </a:xfrm>
            <a:custGeom>
              <a:avLst/>
              <a:gdLst>
                <a:gd name="connsiteX0" fmla="*/ 27053 w 362657"/>
                <a:gd name="connsiteY0" fmla="*/ 432852 h 432852"/>
                <a:gd name="connsiteX1" fmla="*/ 0 w 362657"/>
                <a:gd name="connsiteY1" fmla="*/ 335461 h 432852"/>
                <a:gd name="connsiteX2" fmla="*/ 27053 w 362657"/>
                <a:gd name="connsiteY2" fmla="*/ 238069 h 432852"/>
                <a:gd name="connsiteX3" fmla="*/ 129855 w 362657"/>
                <a:gd name="connsiteY3" fmla="*/ 183962 h 432852"/>
                <a:gd name="connsiteX4" fmla="*/ 259711 w 362657"/>
                <a:gd name="connsiteY4" fmla="*/ 162320 h 432852"/>
                <a:gd name="connsiteX5" fmla="*/ 346281 w 362657"/>
                <a:gd name="connsiteY5" fmla="*/ 113624 h 432852"/>
                <a:gd name="connsiteX6" fmla="*/ 362513 w 362657"/>
                <a:gd name="connsiteY6" fmla="*/ 0 h 43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657" h="432852">
                  <a:moveTo>
                    <a:pt x="27053" y="432852"/>
                  </a:moveTo>
                  <a:cubicBezTo>
                    <a:pt x="13526" y="400388"/>
                    <a:pt x="0" y="367925"/>
                    <a:pt x="0" y="335461"/>
                  </a:cubicBezTo>
                  <a:cubicBezTo>
                    <a:pt x="0" y="302997"/>
                    <a:pt x="5411" y="263319"/>
                    <a:pt x="27053" y="238069"/>
                  </a:cubicBezTo>
                  <a:cubicBezTo>
                    <a:pt x="48695" y="212819"/>
                    <a:pt x="91079" y="196587"/>
                    <a:pt x="129855" y="183962"/>
                  </a:cubicBezTo>
                  <a:cubicBezTo>
                    <a:pt x="168631" y="171337"/>
                    <a:pt x="223640" y="174043"/>
                    <a:pt x="259711" y="162320"/>
                  </a:cubicBezTo>
                  <a:cubicBezTo>
                    <a:pt x="295782" y="150597"/>
                    <a:pt x="329147" y="140677"/>
                    <a:pt x="346281" y="113624"/>
                  </a:cubicBezTo>
                  <a:cubicBezTo>
                    <a:pt x="363415" y="86571"/>
                    <a:pt x="362964" y="43285"/>
                    <a:pt x="36251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7" name="任意形状 36">
              <a:extLst>
                <a:ext uri="{FF2B5EF4-FFF2-40B4-BE49-F238E27FC236}">
                  <a16:creationId xmlns:a16="http://schemas.microsoft.com/office/drawing/2014/main" id="{75FEE835-A6D2-F34C-98CE-1E7C1665DD00}"/>
                </a:ext>
              </a:extLst>
            </p:cNvPr>
            <p:cNvSpPr/>
            <p:nvPr/>
          </p:nvSpPr>
          <p:spPr>
            <a:xfrm>
              <a:off x="6895346" y="2693096"/>
              <a:ext cx="463695" cy="320931"/>
            </a:xfrm>
            <a:custGeom>
              <a:avLst/>
              <a:gdLst>
                <a:gd name="connsiteX0" fmla="*/ 463695 w 463695"/>
                <a:gd name="connsiteY0" fmla="*/ 313151 h 320931"/>
                <a:gd name="connsiteX1" fmla="*/ 338435 w 463695"/>
                <a:gd name="connsiteY1" fmla="*/ 319414 h 320931"/>
                <a:gd name="connsiteX2" fmla="*/ 213175 w 463695"/>
                <a:gd name="connsiteY2" fmla="*/ 288099 h 320931"/>
                <a:gd name="connsiteX3" fmla="*/ 119229 w 463695"/>
                <a:gd name="connsiteY3" fmla="*/ 219205 h 320931"/>
                <a:gd name="connsiteX4" fmla="*/ 50336 w 463695"/>
                <a:gd name="connsiteY4" fmla="*/ 131523 h 320931"/>
                <a:gd name="connsiteX5" fmla="*/ 6495 w 463695"/>
                <a:gd name="connsiteY5" fmla="*/ 37578 h 320931"/>
                <a:gd name="connsiteX6" fmla="*/ 232 w 463695"/>
                <a:gd name="connsiteY6" fmla="*/ 0 h 320931"/>
                <a:gd name="connsiteX7" fmla="*/ 232 w 463695"/>
                <a:gd name="connsiteY7" fmla="*/ 0 h 3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3695" h="320931">
                  <a:moveTo>
                    <a:pt x="463695" y="313151"/>
                  </a:moveTo>
                  <a:cubicBezTo>
                    <a:pt x="421941" y="318370"/>
                    <a:pt x="380188" y="323589"/>
                    <a:pt x="338435" y="319414"/>
                  </a:cubicBezTo>
                  <a:cubicBezTo>
                    <a:pt x="296682" y="315239"/>
                    <a:pt x="249709" y="304800"/>
                    <a:pt x="213175" y="288099"/>
                  </a:cubicBezTo>
                  <a:cubicBezTo>
                    <a:pt x="176641" y="271398"/>
                    <a:pt x="146369" y="245301"/>
                    <a:pt x="119229" y="219205"/>
                  </a:cubicBezTo>
                  <a:cubicBezTo>
                    <a:pt x="92089" y="193109"/>
                    <a:pt x="69125" y="161794"/>
                    <a:pt x="50336" y="131523"/>
                  </a:cubicBezTo>
                  <a:cubicBezTo>
                    <a:pt x="31547" y="101252"/>
                    <a:pt x="6495" y="37578"/>
                    <a:pt x="6495" y="37578"/>
                  </a:cubicBezTo>
                  <a:cubicBezTo>
                    <a:pt x="-1856" y="15658"/>
                    <a:pt x="232" y="0"/>
                    <a:pt x="232" y="0"/>
                  </a:cubicBezTo>
                  <a:lnTo>
                    <a:pt x="232" y="0"/>
                  </a:ln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71" name="组合 470">
            <a:extLst>
              <a:ext uri="{FF2B5EF4-FFF2-40B4-BE49-F238E27FC236}">
                <a16:creationId xmlns:a16="http://schemas.microsoft.com/office/drawing/2014/main" id="{1FE6D513-ACEF-1041-A49B-4DC9D0540B12}"/>
              </a:ext>
            </a:extLst>
          </p:cNvPr>
          <p:cNvGrpSpPr/>
          <p:nvPr/>
        </p:nvGrpSpPr>
        <p:grpSpPr>
          <a:xfrm>
            <a:off x="4634572" y="634860"/>
            <a:ext cx="510484" cy="318488"/>
            <a:chOff x="7130916" y="742810"/>
            <a:chExt cx="510484" cy="318488"/>
          </a:xfrm>
        </p:grpSpPr>
        <p:sp>
          <p:nvSpPr>
            <p:cNvPr id="264" name="圆角矩形 264">
              <a:extLst>
                <a:ext uri="{FF2B5EF4-FFF2-40B4-BE49-F238E27FC236}">
                  <a16:creationId xmlns:a16="http://schemas.microsoft.com/office/drawing/2014/main" id="{0D2AA701-F885-1748-AB4B-70742713D7C8}"/>
                </a:ext>
              </a:extLst>
            </p:cNvPr>
            <p:cNvSpPr/>
            <p:nvPr/>
          </p:nvSpPr>
          <p:spPr>
            <a:xfrm>
              <a:off x="7130916" y="742810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GPT-4</a:t>
              </a:r>
            </a:p>
          </p:txBody>
        </p:sp>
        <p:pic>
          <p:nvPicPr>
            <p:cNvPr id="266" name="Picture 14" descr="Open Ai Logo PNG Vectors Free Download">
              <a:extLst>
                <a:ext uri="{FF2B5EF4-FFF2-40B4-BE49-F238E27FC236}">
                  <a16:creationId xmlns:a16="http://schemas.microsoft.com/office/drawing/2014/main" id="{1A447ABB-AF5B-8F43-BE2E-766AB2F87B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3286" y="750438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2" name="任意形状 271">
              <a:extLst>
                <a:ext uri="{FF2B5EF4-FFF2-40B4-BE49-F238E27FC236}">
                  <a16:creationId xmlns:a16="http://schemas.microsoft.com/office/drawing/2014/main" id="{21647CC6-ADCB-D84B-A2F5-87F6DC236996}"/>
                </a:ext>
              </a:extLst>
            </p:cNvPr>
            <p:cNvSpPr/>
            <p:nvPr/>
          </p:nvSpPr>
          <p:spPr>
            <a:xfrm>
              <a:off x="7271591" y="885745"/>
              <a:ext cx="369809" cy="175553"/>
            </a:xfrm>
            <a:custGeom>
              <a:avLst/>
              <a:gdLst>
                <a:gd name="connsiteX0" fmla="*/ 540327 w 540327"/>
                <a:gd name="connsiteY0" fmla="*/ 261257 h 261257"/>
                <a:gd name="connsiteX1" fmla="*/ 522514 w 540327"/>
                <a:gd name="connsiteY1" fmla="*/ 172192 h 261257"/>
                <a:gd name="connsiteX2" fmla="*/ 463137 w 540327"/>
                <a:gd name="connsiteY2" fmla="*/ 112816 h 261257"/>
                <a:gd name="connsiteX3" fmla="*/ 332509 w 540327"/>
                <a:gd name="connsiteY3" fmla="*/ 89065 h 261257"/>
                <a:gd name="connsiteX4" fmla="*/ 136566 w 540327"/>
                <a:gd name="connsiteY4" fmla="*/ 89065 h 261257"/>
                <a:gd name="connsiteX5" fmla="*/ 47501 w 540327"/>
                <a:gd name="connsiteY5" fmla="*/ 71252 h 261257"/>
                <a:gd name="connsiteX6" fmla="*/ 0 w 540327"/>
                <a:gd name="connsiteY6" fmla="*/ 0 h 261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0327" h="261257">
                  <a:moveTo>
                    <a:pt x="540327" y="261257"/>
                  </a:moveTo>
                  <a:cubicBezTo>
                    <a:pt x="537853" y="229094"/>
                    <a:pt x="535379" y="196932"/>
                    <a:pt x="522514" y="172192"/>
                  </a:cubicBezTo>
                  <a:cubicBezTo>
                    <a:pt x="509649" y="147452"/>
                    <a:pt x="494805" y="126671"/>
                    <a:pt x="463137" y="112816"/>
                  </a:cubicBezTo>
                  <a:cubicBezTo>
                    <a:pt x="431469" y="98961"/>
                    <a:pt x="386937" y="93023"/>
                    <a:pt x="332509" y="89065"/>
                  </a:cubicBezTo>
                  <a:cubicBezTo>
                    <a:pt x="278081" y="85107"/>
                    <a:pt x="184067" y="92034"/>
                    <a:pt x="136566" y="89065"/>
                  </a:cubicBezTo>
                  <a:cubicBezTo>
                    <a:pt x="89065" y="86096"/>
                    <a:pt x="70262" y="86096"/>
                    <a:pt x="47501" y="71252"/>
                  </a:cubicBezTo>
                  <a:cubicBezTo>
                    <a:pt x="24740" y="56408"/>
                    <a:pt x="12370" y="2820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63" name="组合 462">
            <a:extLst>
              <a:ext uri="{FF2B5EF4-FFF2-40B4-BE49-F238E27FC236}">
                <a16:creationId xmlns:a16="http://schemas.microsoft.com/office/drawing/2014/main" id="{7DD40B56-44C0-0B4B-B565-C2C45DA686C9}"/>
              </a:ext>
            </a:extLst>
          </p:cNvPr>
          <p:cNvGrpSpPr/>
          <p:nvPr/>
        </p:nvGrpSpPr>
        <p:grpSpPr>
          <a:xfrm>
            <a:off x="2389012" y="583293"/>
            <a:ext cx="327723" cy="1635216"/>
            <a:chOff x="4885352" y="691243"/>
            <a:chExt cx="327723" cy="1635216"/>
          </a:xfrm>
        </p:grpSpPr>
        <p:sp>
          <p:nvSpPr>
            <p:cNvPr id="268" name="圆角矩形 267">
              <a:extLst>
                <a:ext uri="{FF2B5EF4-FFF2-40B4-BE49-F238E27FC236}">
                  <a16:creationId xmlns:a16="http://schemas.microsoft.com/office/drawing/2014/main" id="{79A42CF9-86EE-6145-9935-27A865FB270E}"/>
                </a:ext>
              </a:extLst>
            </p:cNvPr>
            <p:cNvSpPr/>
            <p:nvPr/>
          </p:nvSpPr>
          <p:spPr>
            <a:xfrm>
              <a:off x="4886653" y="691243"/>
              <a:ext cx="190478" cy="224787"/>
            </a:xfrm>
            <a:prstGeom prst="roundRect">
              <a:avLst/>
            </a:prstGeom>
            <a:solidFill>
              <a:srgbClr val="87AE88"/>
            </a:solidFill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40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Flan</a:t>
              </a:r>
              <a:endParaRPr kumimoji="1" lang="en-US" altLang="zh-CN" sz="806" b="1" spc="-40" dirty="0">
                <a:solidFill>
                  <a:schemeClr val="bg1">
                    <a:alpha val="82087"/>
                  </a:schemeClr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40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UL2</a:t>
              </a:r>
            </a:p>
          </p:txBody>
        </p:sp>
        <p:pic>
          <p:nvPicPr>
            <p:cNvPr id="269" name="图形 268">
              <a:extLst>
                <a:ext uri="{FF2B5EF4-FFF2-40B4-BE49-F238E27FC236}">
                  <a16:creationId xmlns:a16="http://schemas.microsoft.com/office/drawing/2014/main" id="{CF187AE9-BDE3-2441-A03D-73F3CA3839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093239" y="742848"/>
              <a:ext cx="119836" cy="124935"/>
            </a:xfrm>
            <a:prstGeom prst="rect">
              <a:avLst/>
            </a:prstGeom>
          </p:spPr>
        </p:pic>
        <p:sp>
          <p:nvSpPr>
            <p:cNvPr id="281" name="任意形状 280">
              <a:extLst>
                <a:ext uri="{FF2B5EF4-FFF2-40B4-BE49-F238E27FC236}">
                  <a16:creationId xmlns:a16="http://schemas.microsoft.com/office/drawing/2014/main" id="{FC8D642A-8807-2841-A2D8-F0CA47AE1BD2}"/>
                </a:ext>
              </a:extLst>
            </p:cNvPr>
            <p:cNvSpPr/>
            <p:nvPr/>
          </p:nvSpPr>
          <p:spPr>
            <a:xfrm>
              <a:off x="4885352" y="916534"/>
              <a:ext cx="99543" cy="1409925"/>
            </a:xfrm>
            <a:custGeom>
              <a:avLst/>
              <a:gdLst>
                <a:gd name="connsiteX0" fmla="*/ 0 w 190500"/>
                <a:gd name="connsiteY0" fmla="*/ 2120900 h 2120900"/>
                <a:gd name="connsiteX1" fmla="*/ 101600 w 190500"/>
                <a:gd name="connsiteY1" fmla="*/ 2032000 h 2120900"/>
                <a:gd name="connsiteX2" fmla="*/ 139700 w 190500"/>
                <a:gd name="connsiteY2" fmla="*/ 1816100 h 2120900"/>
                <a:gd name="connsiteX3" fmla="*/ 165100 w 190500"/>
                <a:gd name="connsiteY3" fmla="*/ 1257300 h 2120900"/>
                <a:gd name="connsiteX4" fmla="*/ 190500 w 190500"/>
                <a:gd name="connsiteY4" fmla="*/ 0 h 212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2120900">
                  <a:moveTo>
                    <a:pt x="0" y="2120900"/>
                  </a:moveTo>
                  <a:cubicBezTo>
                    <a:pt x="39158" y="2101850"/>
                    <a:pt x="78317" y="2082800"/>
                    <a:pt x="101600" y="2032000"/>
                  </a:cubicBezTo>
                  <a:cubicBezTo>
                    <a:pt x="124883" y="1981200"/>
                    <a:pt x="129117" y="1945217"/>
                    <a:pt x="139700" y="1816100"/>
                  </a:cubicBezTo>
                  <a:cubicBezTo>
                    <a:pt x="150283" y="1686983"/>
                    <a:pt x="156633" y="1559983"/>
                    <a:pt x="165100" y="1257300"/>
                  </a:cubicBezTo>
                  <a:cubicBezTo>
                    <a:pt x="173567" y="954617"/>
                    <a:pt x="182033" y="477308"/>
                    <a:pt x="19050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sp>
        <p:nvSpPr>
          <p:cNvPr id="283" name="任意形状 282">
            <a:extLst>
              <a:ext uri="{FF2B5EF4-FFF2-40B4-BE49-F238E27FC236}">
                <a16:creationId xmlns:a16="http://schemas.microsoft.com/office/drawing/2014/main" id="{43321DA2-0A4A-C745-AEE5-E89D07810A64}"/>
              </a:ext>
            </a:extLst>
          </p:cNvPr>
          <p:cNvSpPr/>
          <p:nvPr/>
        </p:nvSpPr>
        <p:spPr>
          <a:xfrm>
            <a:off x="5175431" y="1111323"/>
            <a:ext cx="1287389" cy="2164272"/>
          </a:xfrm>
          <a:custGeom>
            <a:avLst/>
            <a:gdLst>
              <a:gd name="connsiteX0" fmla="*/ 0 w 1915885"/>
              <a:gd name="connsiteY0" fmla="*/ 3802743 h 3802743"/>
              <a:gd name="connsiteX1" fmla="*/ 116114 w 1915885"/>
              <a:gd name="connsiteY1" fmla="*/ 3512457 h 3802743"/>
              <a:gd name="connsiteX2" fmla="*/ 420914 w 1915885"/>
              <a:gd name="connsiteY2" fmla="*/ 3381828 h 3802743"/>
              <a:gd name="connsiteX3" fmla="*/ 957942 w 1915885"/>
              <a:gd name="connsiteY3" fmla="*/ 3323771 h 3802743"/>
              <a:gd name="connsiteX4" fmla="*/ 1378857 w 1915885"/>
              <a:gd name="connsiteY4" fmla="*/ 3280228 h 3802743"/>
              <a:gd name="connsiteX5" fmla="*/ 1683657 w 1915885"/>
              <a:gd name="connsiteY5" fmla="*/ 3120571 h 3802743"/>
              <a:gd name="connsiteX6" fmla="*/ 1814285 w 1915885"/>
              <a:gd name="connsiteY6" fmla="*/ 2743200 h 3802743"/>
              <a:gd name="connsiteX7" fmla="*/ 1872342 w 1915885"/>
              <a:gd name="connsiteY7" fmla="*/ 1944914 h 3802743"/>
              <a:gd name="connsiteX8" fmla="*/ 1901371 w 1915885"/>
              <a:gd name="connsiteY8" fmla="*/ 1393371 h 3802743"/>
              <a:gd name="connsiteX9" fmla="*/ 1915885 w 1915885"/>
              <a:gd name="connsiteY9" fmla="*/ 0 h 380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5885" h="3802743">
                <a:moveTo>
                  <a:pt x="0" y="3802743"/>
                </a:moveTo>
                <a:cubicBezTo>
                  <a:pt x="22981" y="3692676"/>
                  <a:pt x="45962" y="3582609"/>
                  <a:pt x="116114" y="3512457"/>
                </a:cubicBezTo>
                <a:cubicBezTo>
                  <a:pt x="186266" y="3442304"/>
                  <a:pt x="280609" y="3413276"/>
                  <a:pt x="420914" y="3381828"/>
                </a:cubicBezTo>
                <a:cubicBezTo>
                  <a:pt x="561219" y="3350380"/>
                  <a:pt x="957942" y="3323771"/>
                  <a:pt x="957942" y="3323771"/>
                </a:cubicBezTo>
                <a:cubicBezTo>
                  <a:pt x="1117599" y="3306838"/>
                  <a:pt x="1257905" y="3314095"/>
                  <a:pt x="1378857" y="3280228"/>
                </a:cubicBezTo>
                <a:cubicBezTo>
                  <a:pt x="1499809" y="3246361"/>
                  <a:pt x="1611086" y="3210076"/>
                  <a:pt x="1683657" y="3120571"/>
                </a:cubicBezTo>
                <a:cubicBezTo>
                  <a:pt x="1756228" y="3031066"/>
                  <a:pt x="1782838" y="2939143"/>
                  <a:pt x="1814285" y="2743200"/>
                </a:cubicBezTo>
                <a:cubicBezTo>
                  <a:pt x="1845732" y="2547257"/>
                  <a:pt x="1857828" y="2169885"/>
                  <a:pt x="1872342" y="1944914"/>
                </a:cubicBezTo>
                <a:cubicBezTo>
                  <a:pt x="1886856" y="1719943"/>
                  <a:pt x="1894114" y="1717523"/>
                  <a:pt x="1901371" y="1393371"/>
                </a:cubicBezTo>
                <a:cubicBezTo>
                  <a:pt x="1908628" y="1069219"/>
                  <a:pt x="1912256" y="534609"/>
                  <a:pt x="1915885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grpSp>
        <p:nvGrpSpPr>
          <p:cNvPr id="458" name="组合 457">
            <a:extLst>
              <a:ext uri="{FF2B5EF4-FFF2-40B4-BE49-F238E27FC236}">
                <a16:creationId xmlns:a16="http://schemas.microsoft.com/office/drawing/2014/main" id="{EA169346-F06F-F342-8F5D-C3BF726B2276}"/>
              </a:ext>
            </a:extLst>
          </p:cNvPr>
          <p:cNvGrpSpPr/>
          <p:nvPr/>
        </p:nvGrpSpPr>
        <p:grpSpPr>
          <a:xfrm>
            <a:off x="4163950" y="754918"/>
            <a:ext cx="982385" cy="330448"/>
            <a:chOff x="6660290" y="862868"/>
            <a:chExt cx="982385" cy="330448"/>
          </a:xfrm>
        </p:grpSpPr>
        <p:sp>
          <p:nvSpPr>
            <p:cNvPr id="265" name="圆角矩形 268">
              <a:extLst>
                <a:ext uri="{FF2B5EF4-FFF2-40B4-BE49-F238E27FC236}">
                  <a16:creationId xmlns:a16="http://schemas.microsoft.com/office/drawing/2014/main" id="{CD327677-6677-3F47-8493-6F6AFAF4FA8D}"/>
                </a:ext>
              </a:extLst>
            </p:cNvPr>
            <p:cNvSpPr/>
            <p:nvPr/>
          </p:nvSpPr>
          <p:spPr>
            <a:xfrm>
              <a:off x="6660290" y="862868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LLaMA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267" name="图形 266">
              <a:extLst>
                <a:ext uri="{FF2B5EF4-FFF2-40B4-BE49-F238E27FC236}">
                  <a16:creationId xmlns:a16="http://schemas.microsoft.com/office/drawing/2014/main" id="{4B4E3943-08C7-4746-9388-DEDA5602A2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6974917" y="882139"/>
              <a:ext cx="151948" cy="99913"/>
            </a:xfrm>
            <a:prstGeom prst="rect">
              <a:avLst/>
            </a:prstGeom>
          </p:spPr>
        </p:pic>
        <p:sp>
          <p:nvSpPr>
            <p:cNvPr id="284" name="任意形状 283">
              <a:extLst>
                <a:ext uri="{FF2B5EF4-FFF2-40B4-BE49-F238E27FC236}">
                  <a16:creationId xmlns:a16="http://schemas.microsoft.com/office/drawing/2014/main" id="{0F5D9728-15FC-4446-8FDD-B1F1C0C7D992}"/>
                </a:ext>
              </a:extLst>
            </p:cNvPr>
            <p:cNvSpPr/>
            <p:nvPr/>
          </p:nvSpPr>
          <p:spPr>
            <a:xfrm>
              <a:off x="6805372" y="986840"/>
              <a:ext cx="837303" cy="206476"/>
            </a:xfrm>
            <a:custGeom>
              <a:avLst/>
              <a:gdLst>
                <a:gd name="connsiteX0" fmla="*/ 1095375 w 1095375"/>
                <a:gd name="connsiteY0" fmla="*/ 282575 h 282575"/>
                <a:gd name="connsiteX1" fmla="*/ 1079500 w 1095375"/>
                <a:gd name="connsiteY1" fmla="*/ 203200 h 282575"/>
                <a:gd name="connsiteX2" fmla="*/ 1035050 w 1095375"/>
                <a:gd name="connsiteY2" fmla="*/ 146050 h 282575"/>
                <a:gd name="connsiteX3" fmla="*/ 955675 w 1095375"/>
                <a:gd name="connsiteY3" fmla="*/ 120650 h 282575"/>
                <a:gd name="connsiteX4" fmla="*/ 765175 w 1095375"/>
                <a:gd name="connsiteY4" fmla="*/ 107950 h 282575"/>
                <a:gd name="connsiteX5" fmla="*/ 266700 w 1095375"/>
                <a:gd name="connsiteY5" fmla="*/ 104775 h 282575"/>
                <a:gd name="connsiteX6" fmla="*/ 127000 w 1095375"/>
                <a:gd name="connsiteY6" fmla="*/ 98425 h 282575"/>
                <a:gd name="connsiteX7" fmla="*/ 53975 w 1095375"/>
                <a:gd name="connsiteY7" fmla="*/ 79375 h 282575"/>
                <a:gd name="connsiteX8" fmla="*/ 15875 w 1095375"/>
                <a:gd name="connsiteY8" fmla="*/ 44450 h 282575"/>
                <a:gd name="connsiteX9" fmla="*/ 0 w 1095375"/>
                <a:gd name="connsiteY9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5375" h="282575">
                  <a:moveTo>
                    <a:pt x="1095375" y="282575"/>
                  </a:moveTo>
                  <a:cubicBezTo>
                    <a:pt x="1092464" y="254264"/>
                    <a:pt x="1089554" y="225954"/>
                    <a:pt x="1079500" y="203200"/>
                  </a:cubicBezTo>
                  <a:cubicBezTo>
                    <a:pt x="1069446" y="180446"/>
                    <a:pt x="1055688" y="159808"/>
                    <a:pt x="1035050" y="146050"/>
                  </a:cubicBezTo>
                  <a:cubicBezTo>
                    <a:pt x="1014412" y="132292"/>
                    <a:pt x="1000654" y="127000"/>
                    <a:pt x="955675" y="120650"/>
                  </a:cubicBezTo>
                  <a:cubicBezTo>
                    <a:pt x="910696" y="114300"/>
                    <a:pt x="880004" y="110596"/>
                    <a:pt x="765175" y="107950"/>
                  </a:cubicBezTo>
                  <a:cubicBezTo>
                    <a:pt x="650346" y="105304"/>
                    <a:pt x="373062" y="106362"/>
                    <a:pt x="266700" y="104775"/>
                  </a:cubicBezTo>
                  <a:cubicBezTo>
                    <a:pt x="160338" y="103188"/>
                    <a:pt x="162454" y="102658"/>
                    <a:pt x="127000" y="98425"/>
                  </a:cubicBezTo>
                  <a:cubicBezTo>
                    <a:pt x="91546" y="94192"/>
                    <a:pt x="72496" y="88371"/>
                    <a:pt x="53975" y="79375"/>
                  </a:cubicBezTo>
                  <a:cubicBezTo>
                    <a:pt x="35454" y="70379"/>
                    <a:pt x="24871" y="57679"/>
                    <a:pt x="15875" y="44450"/>
                  </a:cubicBezTo>
                  <a:cubicBezTo>
                    <a:pt x="6879" y="31221"/>
                    <a:pt x="3439" y="15610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4" name="组合 453">
            <a:extLst>
              <a:ext uri="{FF2B5EF4-FFF2-40B4-BE49-F238E27FC236}">
                <a16:creationId xmlns:a16="http://schemas.microsoft.com/office/drawing/2014/main" id="{6C967E5E-DA98-A443-AC14-9CAEFC72C806}"/>
              </a:ext>
            </a:extLst>
          </p:cNvPr>
          <p:cNvGrpSpPr/>
          <p:nvPr/>
        </p:nvGrpSpPr>
        <p:grpSpPr>
          <a:xfrm>
            <a:off x="5205025" y="1324357"/>
            <a:ext cx="1361207" cy="1174276"/>
            <a:chOff x="7701365" y="1432307"/>
            <a:chExt cx="1361207" cy="1174276"/>
          </a:xfrm>
        </p:grpSpPr>
        <p:sp>
          <p:nvSpPr>
            <p:cNvPr id="172" name="圆角矩形 228">
              <a:extLst>
                <a:ext uri="{FF2B5EF4-FFF2-40B4-BE49-F238E27FC236}">
                  <a16:creationId xmlns:a16="http://schemas.microsoft.com/office/drawing/2014/main" id="{BB512D9E-9263-F74D-A61F-B9EE6759ABCF}"/>
                </a:ext>
              </a:extLst>
            </p:cNvPr>
            <p:cNvSpPr/>
            <p:nvPr/>
          </p:nvSpPr>
          <p:spPr>
            <a:xfrm>
              <a:off x="8679253" y="1432307"/>
              <a:ext cx="249530" cy="228787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Flan</a:t>
              </a:r>
            </a:p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96" name="图形 195">
              <a:extLst>
                <a:ext uri="{FF2B5EF4-FFF2-40B4-BE49-F238E27FC236}">
                  <a16:creationId xmlns:a16="http://schemas.microsoft.com/office/drawing/2014/main" id="{CB25FD69-9531-8E45-BB32-F6EA8FF17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942736" y="1484990"/>
              <a:ext cx="119836" cy="124935"/>
            </a:xfrm>
            <a:prstGeom prst="rect">
              <a:avLst/>
            </a:prstGeom>
          </p:spPr>
        </p:pic>
        <p:sp>
          <p:nvSpPr>
            <p:cNvPr id="226" name="任意形状 225">
              <a:extLst>
                <a:ext uri="{FF2B5EF4-FFF2-40B4-BE49-F238E27FC236}">
                  <a16:creationId xmlns:a16="http://schemas.microsoft.com/office/drawing/2014/main" id="{06E10C72-F99A-5A49-B980-6B7C5EF04109}"/>
                </a:ext>
              </a:extLst>
            </p:cNvPr>
            <p:cNvSpPr/>
            <p:nvPr/>
          </p:nvSpPr>
          <p:spPr>
            <a:xfrm>
              <a:off x="7701365" y="1666858"/>
              <a:ext cx="1106888" cy="939725"/>
            </a:xfrm>
            <a:custGeom>
              <a:avLst/>
              <a:gdLst>
                <a:gd name="connsiteX0" fmla="*/ 0 w 1640541"/>
                <a:gd name="connsiteY0" fmla="*/ 1364877 h 1364877"/>
                <a:gd name="connsiteX1" fmla="*/ 67235 w 1640541"/>
                <a:gd name="connsiteY1" fmla="*/ 1216959 h 1364877"/>
                <a:gd name="connsiteX2" fmla="*/ 235324 w 1640541"/>
                <a:gd name="connsiteY2" fmla="*/ 1136277 h 1364877"/>
                <a:gd name="connsiteX3" fmla="*/ 638735 w 1640541"/>
                <a:gd name="connsiteY3" fmla="*/ 1116106 h 1364877"/>
                <a:gd name="connsiteX4" fmla="*/ 1069041 w 1640541"/>
                <a:gd name="connsiteY4" fmla="*/ 1109383 h 1364877"/>
                <a:gd name="connsiteX5" fmla="*/ 1331259 w 1640541"/>
                <a:gd name="connsiteY5" fmla="*/ 1015253 h 1364877"/>
                <a:gd name="connsiteX6" fmla="*/ 1485900 w 1640541"/>
                <a:gd name="connsiteY6" fmla="*/ 840441 h 1364877"/>
                <a:gd name="connsiteX7" fmla="*/ 1580030 w 1640541"/>
                <a:gd name="connsiteY7" fmla="*/ 605118 h 1364877"/>
                <a:gd name="connsiteX8" fmla="*/ 1613647 w 1640541"/>
                <a:gd name="connsiteY8" fmla="*/ 410136 h 1364877"/>
                <a:gd name="connsiteX9" fmla="*/ 1627094 w 1640541"/>
                <a:gd name="connsiteY9" fmla="*/ 228600 h 1364877"/>
                <a:gd name="connsiteX10" fmla="*/ 1640541 w 1640541"/>
                <a:gd name="connsiteY10" fmla="*/ 0 h 136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0541" h="1364877">
                  <a:moveTo>
                    <a:pt x="0" y="1364877"/>
                  </a:moveTo>
                  <a:cubicBezTo>
                    <a:pt x="14007" y="1309968"/>
                    <a:pt x="28014" y="1255059"/>
                    <a:pt x="67235" y="1216959"/>
                  </a:cubicBezTo>
                  <a:cubicBezTo>
                    <a:pt x="106456" y="1178859"/>
                    <a:pt x="140074" y="1153086"/>
                    <a:pt x="235324" y="1136277"/>
                  </a:cubicBezTo>
                  <a:cubicBezTo>
                    <a:pt x="330574" y="1119468"/>
                    <a:pt x="499782" y="1120588"/>
                    <a:pt x="638735" y="1116106"/>
                  </a:cubicBezTo>
                  <a:cubicBezTo>
                    <a:pt x="777688" y="1111624"/>
                    <a:pt x="953620" y="1126192"/>
                    <a:pt x="1069041" y="1109383"/>
                  </a:cubicBezTo>
                  <a:cubicBezTo>
                    <a:pt x="1184462" y="1092574"/>
                    <a:pt x="1261782" y="1060077"/>
                    <a:pt x="1331259" y="1015253"/>
                  </a:cubicBezTo>
                  <a:cubicBezTo>
                    <a:pt x="1400736" y="970429"/>
                    <a:pt x="1444438" y="908797"/>
                    <a:pt x="1485900" y="840441"/>
                  </a:cubicBezTo>
                  <a:cubicBezTo>
                    <a:pt x="1527362" y="772085"/>
                    <a:pt x="1558739" y="676835"/>
                    <a:pt x="1580030" y="605118"/>
                  </a:cubicBezTo>
                  <a:cubicBezTo>
                    <a:pt x="1601321" y="533400"/>
                    <a:pt x="1605803" y="472889"/>
                    <a:pt x="1613647" y="410136"/>
                  </a:cubicBezTo>
                  <a:cubicBezTo>
                    <a:pt x="1621491" y="347383"/>
                    <a:pt x="1622612" y="296956"/>
                    <a:pt x="1627094" y="228600"/>
                  </a:cubicBezTo>
                  <a:cubicBezTo>
                    <a:pt x="1631576" y="160244"/>
                    <a:pt x="1636058" y="80122"/>
                    <a:pt x="1640541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72" name="组合 471">
            <a:extLst>
              <a:ext uri="{FF2B5EF4-FFF2-40B4-BE49-F238E27FC236}">
                <a16:creationId xmlns:a16="http://schemas.microsoft.com/office/drawing/2014/main" id="{D179A5EF-8FFB-5946-A834-1BDDA1551D99}"/>
              </a:ext>
            </a:extLst>
          </p:cNvPr>
          <p:cNvGrpSpPr/>
          <p:nvPr/>
        </p:nvGrpSpPr>
        <p:grpSpPr>
          <a:xfrm>
            <a:off x="5222401" y="627622"/>
            <a:ext cx="788599" cy="312810"/>
            <a:chOff x="7718741" y="735572"/>
            <a:chExt cx="788599" cy="312810"/>
          </a:xfrm>
        </p:grpSpPr>
        <p:pic>
          <p:nvPicPr>
            <p:cNvPr id="273" name="Picture 6" descr="Jurassic-1 Language Models">
              <a:extLst>
                <a:ext uri="{FF2B5EF4-FFF2-40B4-BE49-F238E27FC236}">
                  <a16:creationId xmlns:a16="http://schemas.microsoft.com/office/drawing/2014/main" id="{D684DF45-DA20-F64A-B091-EE733DEA4B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8377953" y="745230"/>
              <a:ext cx="129387" cy="117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4" name="任意形状 273">
              <a:extLst>
                <a:ext uri="{FF2B5EF4-FFF2-40B4-BE49-F238E27FC236}">
                  <a16:creationId xmlns:a16="http://schemas.microsoft.com/office/drawing/2014/main" id="{53BA9FDB-F910-1946-AA01-A45637DDC82F}"/>
                </a:ext>
              </a:extLst>
            </p:cNvPr>
            <p:cNvSpPr/>
            <p:nvPr/>
          </p:nvSpPr>
          <p:spPr>
            <a:xfrm>
              <a:off x="7718741" y="871013"/>
              <a:ext cx="340507" cy="177369"/>
            </a:xfrm>
            <a:custGeom>
              <a:avLst/>
              <a:gdLst>
                <a:gd name="connsiteX0" fmla="*/ 0 w 582805"/>
                <a:gd name="connsiteY0" fmla="*/ 271306 h 271306"/>
                <a:gd name="connsiteX1" fmla="*/ 40194 w 582805"/>
                <a:gd name="connsiteY1" fmla="*/ 160774 h 271306"/>
                <a:gd name="connsiteX2" fmla="*/ 170822 w 582805"/>
                <a:gd name="connsiteY2" fmla="*/ 110532 h 271306"/>
                <a:gd name="connsiteX3" fmla="*/ 472273 w 582805"/>
                <a:gd name="connsiteY3" fmla="*/ 110532 h 271306"/>
                <a:gd name="connsiteX4" fmla="*/ 562708 w 582805"/>
                <a:gd name="connsiteY4" fmla="*/ 70339 h 271306"/>
                <a:gd name="connsiteX5" fmla="*/ 582805 w 582805"/>
                <a:gd name="connsiteY5" fmla="*/ 0 h 27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2805" h="271306">
                  <a:moveTo>
                    <a:pt x="0" y="271306"/>
                  </a:moveTo>
                  <a:cubicBezTo>
                    <a:pt x="5862" y="229438"/>
                    <a:pt x="11724" y="187570"/>
                    <a:pt x="40194" y="160774"/>
                  </a:cubicBezTo>
                  <a:cubicBezTo>
                    <a:pt x="68664" y="133978"/>
                    <a:pt x="98809" y="118906"/>
                    <a:pt x="170822" y="110532"/>
                  </a:cubicBezTo>
                  <a:cubicBezTo>
                    <a:pt x="242835" y="102158"/>
                    <a:pt x="406959" y="117231"/>
                    <a:pt x="472273" y="110532"/>
                  </a:cubicBezTo>
                  <a:cubicBezTo>
                    <a:pt x="537587" y="103833"/>
                    <a:pt x="544286" y="88761"/>
                    <a:pt x="562708" y="70339"/>
                  </a:cubicBezTo>
                  <a:cubicBezTo>
                    <a:pt x="581130" y="51917"/>
                    <a:pt x="581967" y="25958"/>
                    <a:pt x="58280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71" name="圆角矩形 264">
              <a:extLst>
                <a:ext uri="{FF2B5EF4-FFF2-40B4-BE49-F238E27FC236}">
                  <a16:creationId xmlns:a16="http://schemas.microsoft.com/office/drawing/2014/main" id="{4A04BF49-F970-2542-A17E-529113DC48F3}"/>
                </a:ext>
              </a:extLst>
            </p:cNvPr>
            <p:cNvSpPr/>
            <p:nvPr/>
          </p:nvSpPr>
          <p:spPr>
            <a:xfrm>
              <a:off x="7771450" y="735572"/>
              <a:ext cx="58497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Jurassic-2</a:t>
              </a:r>
            </a:p>
          </p:txBody>
        </p:sp>
      </p:grpSp>
      <p:grpSp>
        <p:nvGrpSpPr>
          <p:cNvPr id="331" name="组合 330">
            <a:extLst>
              <a:ext uri="{FF2B5EF4-FFF2-40B4-BE49-F238E27FC236}">
                <a16:creationId xmlns:a16="http://schemas.microsoft.com/office/drawing/2014/main" id="{4F594B35-2407-B64B-8802-6BBCFAE79E7B}"/>
              </a:ext>
            </a:extLst>
          </p:cNvPr>
          <p:cNvGrpSpPr/>
          <p:nvPr/>
        </p:nvGrpSpPr>
        <p:grpSpPr>
          <a:xfrm>
            <a:off x="2354574" y="3523403"/>
            <a:ext cx="540945" cy="420854"/>
            <a:chOff x="4850914" y="3631353"/>
            <a:chExt cx="540945" cy="420854"/>
          </a:xfrm>
        </p:grpSpPr>
        <p:sp>
          <p:nvSpPr>
            <p:cNvPr id="332" name="圆角矩形 279">
              <a:extLst>
                <a:ext uri="{FF2B5EF4-FFF2-40B4-BE49-F238E27FC236}">
                  <a16:creationId xmlns:a16="http://schemas.microsoft.com/office/drawing/2014/main" id="{200FE2B5-FC93-744E-946F-832ED34C156C}"/>
                </a:ext>
              </a:extLst>
            </p:cNvPr>
            <p:cNvSpPr/>
            <p:nvPr/>
          </p:nvSpPr>
          <p:spPr>
            <a:xfrm flipH="1">
              <a:off x="4908256" y="3631353"/>
              <a:ext cx="359066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Switch</a:t>
              </a:r>
            </a:p>
          </p:txBody>
        </p:sp>
        <p:pic>
          <p:nvPicPr>
            <p:cNvPr id="333" name="图形 332">
              <a:extLst>
                <a:ext uri="{FF2B5EF4-FFF2-40B4-BE49-F238E27FC236}">
                  <a16:creationId xmlns:a16="http://schemas.microsoft.com/office/drawing/2014/main" id="{FAE08D4A-1428-0248-B721-88BC3D263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272023" y="3636727"/>
              <a:ext cx="119836" cy="124935"/>
            </a:xfrm>
            <a:prstGeom prst="rect">
              <a:avLst/>
            </a:prstGeom>
          </p:spPr>
        </p:pic>
        <p:sp>
          <p:nvSpPr>
            <p:cNvPr id="334" name="任意形状 333">
              <a:extLst>
                <a:ext uri="{FF2B5EF4-FFF2-40B4-BE49-F238E27FC236}">
                  <a16:creationId xmlns:a16="http://schemas.microsoft.com/office/drawing/2014/main" id="{14FE1CA6-F796-8D46-821D-CB1DEF53AEE1}"/>
                </a:ext>
              </a:extLst>
            </p:cNvPr>
            <p:cNvSpPr/>
            <p:nvPr/>
          </p:nvSpPr>
          <p:spPr>
            <a:xfrm>
              <a:off x="4850914" y="3759961"/>
              <a:ext cx="242325" cy="292246"/>
            </a:xfrm>
            <a:custGeom>
              <a:avLst/>
              <a:gdLst>
                <a:gd name="connsiteX0" fmla="*/ 0 w 365920"/>
                <a:gd name="connsiteY0" fmla="*/ 415636 h 415636"/>
                <a:gd name="connsiteX1" fmla="*/ 58189 w 365920"/>
                <a:gd name="connsiteY1" fmla="*/ 232756 h 415636"/>
                <a:gd name="connsiteX2" fmla="*/ 315884 w 365920"/>
                <a:gd name="connsiteY2" fmla="*/ 141316 h 415636"/>
                <a:gd name="connsiteX3" fmla="*/ 365760 w 365920"/>
                <a:gd name="connsiteY3" fmla="*/ 0 h 4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920" h="415636">
                  <a:moveTo>
                    <a:pt x="0" y="415636"/>
                  </a:moveTo>
                  <a:cubicBezTo>
                    <a:pt x="2771" y="347056"/>
                    <a:pt x="5542" y="278476"/>
                    <a:pt x="58189" y="232756"/>
                  </a:cubicBezTo>
                  <a:cubicBezTo>
                    <a:pt x="110836" y="187036"/>
                    <a:pt x="264622" y="180109"/>
                    <a:pt x="315884" y="141316"/>
                  </a:cubicBezTo>
                  <a:cubicBezTo>
                    <a:pt x="367146" y="102523"/>
                    <a:pt x="366453" y="51261"/>
                    <a:pt x="36576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335" name="组合 334">
            <a:extLst>
              <a:ext uri="{FF2B5EF4-FFF2-40B4-BE49-F238E27FC236}">
                <a16:creationId xmlns:a16="http://schemas.microsoft.com/office/drawing/2014/main" id="{8F66E10E-FAE0-DA42-8005-3479DA31FBAF}"/>
              </a:ext>
            </a:extLst>
          </p:cNvPr>
          <p:cNvGrpSpPr/>
          <p:nvPr/>
        </p:nvGrpSpPr>
        <p:grpSpPr>
          <a:xfrm>
            <a:off x="2850917" y="2107465"/>
            <a:ext cx="351528" cy="2113698"/>
            <a:chOff x="5347261" y="2215415"/>
            <a:chExt cx="351528" cy="2113698"/>
          </a:xfrm>
        </p:grpSpPr>
        <p:sp>
          <p:nvSpPr>
            <p:cNvPr id="336" name="圆角矩形 335">
              <a:extLst>
                <a:ext uri="{FF2B5EF4-FFF2-40B4-BE49-F238E27FC236}">
                  <a16:creationId xmlns:a16="http://schemas.microsoft.com/office/drawing/2014/main" id="{007696A7-B515-0845-A242-E095C3EF6DC1}"/>
                </a:ext>
              </a:extLst>
            </p:cNvPr>
            <p:cNvSpPr/>
            <p:nvPr/>
          </p:nvSpPr>
          <p:spPr>
            <a:xfrm flipH="1">
              <a:off x="5433913" y="2215415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Tk</a:t>
              </a:r>
            </a:p>
          </p:txBody>
        </p:sp>
        <p:sp>
          <p:nvSpPr>
            <p:cNvPr id="337" name="任意形状 336">
              <a:extLst>
                <a:ext uri="{FF2B5EF4-FFF2-40B4-BE49-F238E27FC236}">
                  <a16:creationId xmlns:a16="http://schemas.microsoft.com/office/drawing/2014/main" id="{6D86EAE1-A893-4044-9849-00351365B541}"/>
                </a:ext>
              </a:extLst>
            </p:cNvPr>
            <p:cNvSpPr/>
            <p:nvPr/>
          </p:nvSpPr>
          <p:spPr>
            <a:xfrm>
              <a:off x="5347261" y="2356937"/>
              <a:ext cx="150382" cy="104164"/>
            </a:xfrm>
            <a:custGeom>
              <a:avLst/>
              <a:gdLst>
                <a:gd name="connsiteX0" fmla="*/ 0 w 243194"/>
                <a:gd name="connsiteY0" fmla="*/ 200025 h 200025"/>
                <a:gd name="connsiteX1" fmla="*/ 35718 w 243194"/>
                <a:gd name="connsiteY1" fmla="*/ 121444 h 200025"/>
                <a:gd name="connsiteX2" fmla="*/ 128587 w 243194"/>
                <a:gd name="connsiteY2" fmla="*/ 92869 h 200025"/>
                <a:gd name="connsiteX3" fmla="*/ 192881 w 243194"/>
                <a:gd name="connsiteY3" fmla="*/ 78582 h 200025"/>
                <a:gd name="connsiteX4" fmla="*/ 235743 w 243194"/>
                <a:gd name="connsiteY4" fmla="*/ 42863 h 200025"/>
                <a:gd name="connsiteX5" fmla="*/ 242887 w 243194"/>
                <a:gd name="connsiteY5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194" h="200025">
                  <a:moveTo>
                    <a:pt x="0" y="200025"/>
                  </a:moveTo>
                  <a:cubicBezTo>
                    <a:pt x="7143" y="169664"/>
                    <a:pt x="14287" y="139303"/>
                    <a:pt x="35718" y="121444"/>
                  </a:cubicBezTo>
                  <a:cubicBezTo>
                    <a:pt x="57149" y="103585"/>
                    <a:pt x="102393" y="100013"/>
                    <a:pt x="128587" y="92869"/>
                  </a:cubicBezTo>
                  <a:cubicBezTo>
                    <a:pt x="154781" y="85725"/>
                    <a:pt x="175022" y="86916"/>
                    <a:pt x="192881" y="78582"/>
                  </a:cubicBezTo>
                  <a:cubicBezTo>
                    <a:pt x="210740" y="70248"/>
                    <a:pt x="235743" y="42863"/>
                    <a:pt x="235743" y="42863"/>
                  </a:cubicBezTo>
                  <a:cubicBezTo>
                    <a:pt x="244077" y="29766"/>
                    <a:pt x="243482" y="14883"/>
                    <a:pt x="24288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338" name="图形 337">
              <a:extLst>
                <a:ext uri="{FF2B5EF4-FFF2-40B4-BE49-F238E27FC236}">
                  <a16:creationId xmlns:a16="http://schemas.microsoft.com/office/drawing/2014/main" id="{717C3481-92D5-8046-9C3F-019761ED5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5569842" y="2225222"/>
              <a:ext cx="128947" cy="119404"/>
            </a:xfrm>
            <a:prstGeom prst="rect">
              <a:avLst/>
            </a:prstGeom>
          </p:spPr>
        </p:pic>
        <p:sp>
          <p:nvSpPr>
            <p:cNvPr id="339" name="任意形状 338">
              <a:extLst>
                <a:ext uri="{FF2B5EF4-FFF2-40B4-BE49-F238E27FC236}">
                  <a16:creationId xmlns:a16="http://schemas.microsoft.com/office/drawing/2014/main" id="{09CB60D1-5B05-2C4B-843F-3267E1E98D1E}"/>
                </a:ext>
              </a:extLst>
            </p:cNvPr>
            <p:cNvSpPr/>
            <p:nvPr/>
          </p:nvSpPr>
          <p:spPr>
            <a:xfrm>
              <a:off x="5348288" y="2462213"/>
              <a:ext cx="0" cy="1866900"/>
            </a:xfrm>
            <a:custGeom>
              <a:avLst/>
              <a:gdLst>
                <a:gd name="connsiteX0" fmla="*/ 0 w 0"/>
                <a:gd name="connsiteY0" fmla="*/ 1866900 h 1866900"/>
                <a:gd name="connsiteX1" fmla="*/ 0 w 0"/>
                <a:gd name="connsiteY1" fmla="*/ 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866900">
                  <a:moveTo>
                    <a:pt x="0" y="18669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96" name="组合 888">
            <a:extLst>
              <a:ext uri="{FF2B5EF4-FFF2-40B4-BE49-F238E27FC236}">
                <a16:creationId xmlns:a16="http://schemas.microsoft.com/office/drawing/2014/main" id="{6E0F8C43-3B44-9C4A-BED3-E5169A4E4408}"/>
              </a:ext>
            </a:extLst>
          </p:cNvPr>
          <p:cNvGrpSpPr/>
          <p:nvPr/>
        </p:nvGrpSpPr>
        <p:grpSpPr>
          <a:xfrm>
            <a:off x="2761283" y="1338796"/>
            <a:ext cx="295037" cy="1015471"/>
            <a:chOff x="5257623" y="1446742"/>
            <a:chExt cx="295037" cy="1015471"/>
          </a:xfrm>
        </p:grpSpPr>
        <p:sp>
          <p:nvSpPr>
            <p:cNvPr id="297" name="圆角矩形 296">
              <a:extLst>
                <a:ext uri="{FF2B5EF4-FFF2-40B4-BE49-F238E27FC236}">
                  <a16:creationId xmlns:a16="http://schemas.microsoft.com/office/drawing/2014/main" id="{21B93EE8-B1F1-C643-B802-D10538331B82}"/>
                </a:ext>
              </a:extLst>
            </p:cNvPr>
            <p:cNvSpPr/>
            <p:nvPr/>
          </p:nvSpPr>
          <p:spPr>
            <a:xfrm flipH="1">
              <a:off x="5257623" y="1446742"/>
              <a:ext cx="165153" cy="220787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34" dirty="0">
                  <a:solidFill>
                    <a:schemeClr val="bg1"/>
                  </a:solidFill>
                  <a:latin typeface="Monaco" pitchFamily="2" charset="77"/>
                </a:rPr>
                <a:t>Flan</a:t>
              </a:r>
            </a:p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298" name="图形 297">
              <a:extLst>
                <a:ext uri="{FF2B5EF4-FFF2-40B4-BE49-F238E27FC236}">
                  <a16:creationId xmlns:a16="http://schemas.microsoft.com/office/drawing/2014/main" id="{55B1E635-644E-7749-A540-3B81ACB2D4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432824" y="1509804"/>
              <a:ext cx="119836" cy="124935"/>
            </a:xfrm>
            <a:prstGeom prst="rect">
              <a:avLst/>
            </a:prstGeom>
          </p:spPr>
        </p:pic>
        <p:cxnSp>
          <p:nvCxnSpPr>
            <p:cNvPr id="299" name="直线连接符 298">
              <a:extLst>
                <a:ext uri="{FF2B5EF4-FFF2-40B4-BE49-F238E27FC236}">
                  <a16:creationId xmlns:a16="http://schemas.microsoft.com/office/drawing/2014/main" id="{E155218A-EF49-854C-9895-4F8AA6FD8F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45134" y="1669699"/>
              <a:ext cx="3154" cy="792514"/>
            </a:xfrm>
            <a:prstGeom prst="line">
              <a:avLst/>
            </a:prstGeom>
            <a:ln w="22225">
              <a:solidFill>
                <a:srgbClr val="87AE88"/>
              </a:solidFill>
              <a:tailEnd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0" name="组合 299">
            <a:extLst>
              <a:ext uri="{FF2B5EF4-FFF2-40B4-BE49-F238E27FC236}">
                <a16:creationId xmlns:a16="http://schemas.microsoft.com/office/drawing/2014/main" id="{B2962F3E-00D9-A64E-A878-4656722D807B}"/>
              </a:ext>
            </a:extLst>
          </p:cNvPr>
          <p:cNvGrpSpPr/>
          <p:nvPr/>
        </p:nvGrpSpPr>
        <p:grpSpPr>
          <a:xfrm>
            <a:off x="979268" y="4361870"/>
            <a:ext cx="563399" cy="474341"/>
            <a:chOff x="979268" y="4361870"/>
            <a:chExt cx="563399" cy="474341"/>
          </a:xfrm>
        </p:grpSpPr>
        <p:grpSp>
          <p:nvGrpSpPr>
            <p:cNvPr id="301" name="组合 300">
              <a:extLst>
                <a:ext uri="{FF2B5EF4-FFF2-40B4-BE49-F238E27FC236}">
                  <a16:creationId xmlns:a16="http://schemas.microsoft.com/office/drawing/2014/main" id="{E385206B-54F4-0A4E-AD1A-7862904E09AC}"/>
                </a:ext>
              </a:extLst>
            </p:cNvPr>
            <p:cNvGrpSpPr/>
            <p:nvPr/>
          </p:nvGrpSpPr>
          <p:grpSpPr>
            <a:xfrm>
              <a:off x="979268" y="4361870"/>
              <a:ext cx="563399" cy="474341"/>
              <a:chOff x="3475608" y="4469816"/>
              <a:chExt cx="563399" cy="474341"/>
            </a:xfrm>
          </p:grpSpPr>
          <p:sp>
            <p:nvSpPr>
              <p:cNvPr id="303" name="圆角矩形 302">
                <a:extLst>
                  <a:ext uri="{FF2B5EF4-FFF2-40B4-BE49-F238E27FC236}">
                    <a16:creationId xmlns:a16="http://schemas.microsoft.com/office/drawing/2014/main" id="{C7706AFD-7972-9449-83FD-CA776CC53816}"/>
                  </a:ext>
                </a:extLst>
              </p:cNvPr>
              <p:cNvSpPr/>
              <p:nvPr/>
            </p:nvSpPr>
            <p:spPr>
              <a:xfrm>
                <a:off x="3475608" y="4469816"/>
                <a:ext cx="359066" cy="137201"/>
              </a:xfrm>
              <a:prstGeom prst="roundRect">
                <a:avLst/>
              </a:prstGeom>
              <a:solidFill>
                <a:srgbClr val="E4ADB5"/>
              </a:solidFill>
              <a:ln w="19050" cmpd="sng">
                <a:solidFill>
                  <a:srgbClr val="E4ADB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ALBERT</a:t>
                </a:r>
                <a:endParaRPr kumimoji="1" lang="zh-CN" altLang="en-US" sz="806" b="1" spc="-34" dirty="0">
                  <a:solidFill>
                    <a:schemeClr val="bg1"/>
                  </a:solidFill>
                  <a:latin typeface="Monaco" pitchFamily="2" charset="77"/>
                </a:endParaRPr>
              </a:p>
            </p:txBody>
          </p:sp>
          <p:sp>
            <p:nvSpPr>
              <p:cNvPr id="304" name="任意形状 303">
                <a:extLst>
                  <a:ext uri="{FF2B5EF4-FFF2-40B4-BE49-F238E27FC236}">
                    <a16:creationId xmlns:a16="http://schemas.microsoft.com/office/drawing/2014/main" id="{3D7C58C4-E120-BF4F-85E7-CAFC28D73E0A}"/>
                  </a:ext>
                </a:extLst>
              </p:cNvPr>
              <p:cNvSpPr/>
              <p:nvPr/>
            </p:nvSpPr>
            <p:spPr>
              <a:xfrm>
                <a:off x="3660265" y="4606590"/>
                <a:ext cx="378742" cy="337567"/>
              </a:xfrm>
              <a:custGeom>
                <a:avLst/>
                <a:gdLst>
                  <a:gd name="connsiteX0" fmla="*/ 686117 w 686117"/>
                  <a:gd name="connsiteY0" fmla="*/ 759542 h 759542"/>
                  <a:gd name="connsiteX1" fmla="*/ 546007 w 686117"/>
                  <a:gd name="connsiteY1" fmla="*/ 538317 h 759542"/>
                  <a:gd name="connsiteX2" fmla="*/ 177297 w 686117"/>
                  <a:gd name="connsiteY2" fmla="*/ 471949 h 759542"/>
                  <a:gd name="connsiteX3" fmla="*/ 51936 w 686117"/>
                  <a:gd name="connsiteY3" fmla="*/ 361336 h 759542"/>
                  <a:gd name="connsiteX4" fmla="*/ 7691 w 686117"/>
                  <a:gd name="connsiteY4" fmla="*/ 221226 h 759542"/>
                  <a:gd name="connsiteX5" fmla="*/ 317 w 686117"/>
                  <a:gd name="connsiteY5" fmla="*/ 0 h 75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6117" h="759542">
                    <a:moveTo>
                      <a:pt x="686117" y="759542"/>
                    </a:moveTo>
                    <a:cubicBezTo>
                      <a:pt x="658463" y="672895"/>
                      <a:pt x="630810" y="586249"/>
                      <a:pt x="546007" y="538317"/>
                    </a:cubicBezTo>
                    <a:cubicBezTo>
                      <a:pt x="461204" y="490385"/>
                      <a:pt x="259642" y="501446"/>
                      <a:pt x="177297" y="471949"/>
                    </a:cubicBezTo>
                    <a:cubicBezTo>
                      <a:pt x="94952" y="442452"/>
                      <a:pt x="80204" y="403123"/>
                      <a:pt x="51936" y="361336"/>
                    </a:cubicBezTo>
                    <a:cubicBezTo>
                      <a:pt x="23668" y="319549"/>
                      <a:pt x="16294" y="281449"/>
                      <a:pt x="7691" y="221226"/>
                    </a:cubicBezTo>
                    <a:cubicBezTo>
                      <a:pt x="-912" y="161003"/>
                      <a:pt x="-298" y="80501"/>
                      <a:pt x="317" y="0"/>
                    </a:cubicBezTo>
                  </a:path>
                </a:pathLst>
              </a:custGeom>
              <a:noFill/>
              <a:ln w="22225">
                <a:solidFill>
                  <a:srgbClr val="E4ADB5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kumimoji="1" lang="zh-CN" altLang="en-US" sz="2419">
                  <a:solidFill>
                    <a:schemeClr val="tx1"/>
                  </a:solidFill>
                  <a:latin typeface="Monaco" pitchFamily="2" charset="77"/>
                </a:endParaRPr>
              </a:p>
            </p:txBody>
          </p:sp>
        </p:grpSp>
        <p:pic>
          <p:nvPicPr>
            <p:cNvPr id="302" name="图形 301">
              <a:extLst>
                <a:ext uri="{FF2B5EF4-FFF2-40B4-BE49-F238E27FC236}">
                  <a16:creationId xmlns:a16="http://schemas.microsoft.com/office/drawing/2014/main" id="{34E3219E-CDC8-914B-863C-973DEF3A6F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1359214" y="4364728"/>
              <a:ext cx="128515" cy="133984"/>
            </a:xfrm>
            <a:prstGeom prst="rect">
              <a:avLst/>
            </a:prstGeom>
          </p:spPr>
        </p:pic>
      </p:grpSp>
      <p:grpSp>
        <p:nvGrpSpPr>
          <p:cNvPr id="305" name="组合 304">
            <a:extLst>
              <a:ext uri="{FF2B5EF4-FFF2-40B4-BE49-F238E27FC236}">
                <a16:creationId xmlns:a16="http://schemas.microsoft.com/office/drawing/2014/main" id="{682672BC-BDD2-5947-848C-81ED81CA8981}"/>
              </a:ext>
            </a:extLst>
          </p:cNvPr>
          <p:cNvGrpSpPr/>
          <p:nvPr/>
        </p:nvGrpSpPr>
        <p:grpSpPr>
          <a:xfrm>
            <a:off x="1969864" y="3322098"/>
            <a:ext cx="348433" cy="389759"/>
            <a:chOff x="4462747" y="1519487"/>
            <a:chExt cx="348433" cy="389759"/>
          </a:xfrm>
        </p:grpSpPr>
        <p:sp>
          <p:nvSpPr>
            <p:cNvPr id="306" name="圆角矩形 246">
              <a:extLst>
                <a:ext uri="{FF2B5EF4-FFF2-40B4-BE49-F238E27FC236}">
                  <a16:creationId xmlns:a16="http://schemas.microsoft.com/office/drawing/2014/main" id="{6E553AB8-3554-5145-9AC0-56CE92918AE3}"/>
                </a:ext>
              </a:extLst>
            </p:cNvPr>
            <p:cNvSpPr/>
            <p:nvPr/>
          </p:nvSpPr>
          <p:spPr>
            <a:xfrm>
              <a:off x="4462747" y="1519487"/>
              <a:ext cx="186283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GLM</a:t>
              </a:r>
            </a:p>
          </p:txBody>
        </p:sp>
        <p:sp>
          <p:nvSpPr>
            <p:cNvPr id="321" name="任意形状 320">
              <a:extLst>
                <a:ext uri="{FF2B5EF4-FFF2-40B4-BE49-F238E27FC236}">
                  <a16:creationId xmlns:a16="http://schemas.microsoft.com/office/drawing/2014/main" id="{C9431125-17BC-B04E-9772-556F2EC54A49}"/>
                </a:ext>
              </a:extLst>
            </p:cNvPr>
            <p:cNvSpPr/>
            <p:nvPr/>
          </p:nvSpPr>
          <p:spPr>
            <a:xfrm>
              <a:off x="4552212" y="1651508"/>
              <a:ext cx="130586" cy="132620"/>
            </a:xfrm>
            <a:custGeom>
              <a:avLst/>
              <a:gdLst>
                <a:gd name="connsiteX0" fmla="*/ 198853 w 198853"/>
                <a:gd name="connsiteY0" fmla="*/ 449580 h 449580"/>
                <a:gd name="connsiteX1" fmla="*/ 54073 w 198853"/>
                <a:gd name="connsiteY1" fmla="*/ 403860 h 449580"/>
                <a:gd name="connsiteX2" fmla="*/ 8353 w 198853"/>
                <a:gd name="connsiteY2" fmla="*/ 312420 h 449580"/>
                <a:gd name="connsiteX3" fmla="*/ 733 w 198853"/>
                <a:gd name="connsiteY3" fmla="*/ 213360 h 449580"/>
                <a:gd name="connsiteX4" fmla="*/ 733 w 198853"/>
                <a:gd name="connsiteY4" fmla="*/ 0 h 44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53" h="449580">
                  <a:moveTo>
                    <a:pt x="198853" y="449580"/>
                  </a:moveTo>
                  <a:cubicBezTo>
                    <a:pt x="142338" y="438150"/>
                    <a:pt x="85823" y="426720"/>
                    <a:pt x="54073" y="403860"/>
                  </a:cubicBezTo>
                  <a:cubicBezTo>
                    <a:pt x="22323" y="381000"/>
                    <a:pt x="17243" y="344170"/>
                    <a:pt x="8353" y="312420"/>
                  </a:cubicBezTo>
                  <a:cubicBezTo>
                    <a:pt x="-537" y="280670"/>
                    <a:pt x="2003" y="265430"/>
                    <a:pt x="733" y="213360"/>
                  </a:cubicBezTo>
                  <a:cubicBezTo>
                    <a:pt x="-537" y="161290"/>
                    <a:pt x="98" y="80645"/>
                    <a:pt x="733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22" name="任意形状 321">
              <a:extLst>
                <a:ext uri="{FF2B5EF4-FFF2-40B4-BE49-F238E27FC236}">
                  <a16:creationId xmlns:a16="http://schemas.microsoft.com/office/drawing/2014/main" id="{930B19DA-FE28-2B48-AE78-38BA2C81EF23}"/>
                </a:ext>
              </a:extLst>
            </p:cNvPr>
            <p:cNvSpPr/>
            <p:nvPr/>
          </p:nvSpPr>
          <p:spPr>
            <a:xfrm>
              <a:off x="4670309" y="1783362"/>
              <a:ext cx="140871" cy="125884"/>
            </a:xfrm>
            <a:custGeom>
              <a:avLst/>
              <a:gdLst>
                <a:gd name="connsiteX0" fmla="*/ 209643 w 209643"/>
                <a:gd name="connsiteY0" fmla="*/ 187340 h 187340"/>
                <a:gd name="connsiteX1" fmla="*/ 178419 w 209643"/>
                <a:gd name="connsiteY1" fmla="*/ 98130 h 187340"/>
                <a:gd name="connsiteX2" fmla="*/ 111512 w 209643"/>
                <a:gd name="connsiteY2" fmla="*/ 35684 h 187340"/>
                <a:gd name="connsiteX3" fmla="*/ 0 w 209643"/>
                <a:gd name="connsiteY3" fmla="*/ 0 h 18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43" h="187340">
                  <a:moveTo>
                    <a:pt x="209643" y="187340"/>
                  </a:moveTo>
                  <a:cubicBezTo>
                    <a:pt x="202208" y="155373"/>
                    <a:pt x="194774" y="123406"/>
                    <a:pt x="178419" y="98130"/>
                  </a:cubicBezTo>
                  <a:cubicBezTo>
                    <a:pt x="162064" y="72854"/>
                    <a:pt x="141248" y="52039"/>
                    <a:pt x="111512" y="35684"/>
                  </a:cubicBezTo>
                  <a:cubicBezTo>
                    <a:pt x="81776" y="19329"/>
                    <a:pt x="40888" y="9664"/>
                    <a:pt x="0" y="0"/>
                  </a:cubicBezTo>
                </a:path>
              </a:pathLst>
            </a:custGeom>
            <a:noFill/>
            <a:ln w="254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323" name="Picture 18">
              <a:extLst>
                <a:ext uri="{FF2B5EF4-FFF2-40B4-BE49-F238E27FC236}">
                  <a16:creationId xmlns:a16="http://schemas.microsoft.com/office/drawing/2014/main" id="{8A454F94-9F7A-4745-BC87-9CB7BE2D3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290" y="153042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58161C37-4E8E-4E45-9588-37E87D3B22C7}"/>
              </a:ext>
            </a:extLst>
          </p:cNvPr>
          <p:cNvGrpSpPr/>
          <p:nvPr/>
        </p:nvGrpSpPr>
        <p:grpSpPr>
          <a:xfrm>
            <a:off x="1783268" y="591044"/>
            <a:ext cx="519664" cy="3104657"/>
            <a:chOff x="1783268" y="591044"/>
            <a:chExt cx="519664" cy="3104657"/>
          </a:xfrm>
        </p:grpSpPr>
        <p:grpSp>
          <p:nvGrpSpPr>
            <p:cNvPr id="462" name="组合 461">
              <a:extLst>
                <a:ext uri="{FF2B5EF4-FFF2-40B4-BE49-F238E27FC236}">
                  <a16:creationId xmlns:a16="http://schemas.microsoft.com/office/drawing/2014/main" id="{3A8B575A-41DF-1049-9EFB-EE369CAFC247}"/>
                </a:ext>
              </a:extLst>
            </p:cNvPr>
            <p:cNvGrpSpPr/>
            <p:nvPr/>
          </p:nvGrpSpPr>
          <p:grpSpPr>
            <a:xfrm>
              <a:off x="1783268" y="591044"/>
              <a:ext cx="332805" cy="213425"/>
              <a:chOff x="4288079" y="698990"/>
              <a:chExt cx="332805" cy="213425"/>
            </a:xfrm>
          </p:grpSpPr>
          <p:sp>
            <p:nvSpPr>
              <p:cNvPr id="279" name="圆角矩形 246">
                <a:extLst>
                  <a:ext uri="{FF2B5EF4-FFF2-40B4-BE49-F238E27FC236}">
                    <a16:creationId xmlns:a16="http://schemas.microsoft.com/office/drawing/2014/main" id="{CF110F77-8D9B-0D4D-A675-43C2ABBAFE0F}"/>
                  </a:ext>
                </a:extLst>
              </p:cNvPr>
              <p:cNvSpPr/>
              <p:nvPr/>
            </p:nvSpPr>
            <p:spPr>
              <a:xfrm>
                <a:off x="4288079" y="698990"/>
                <a:ext cx="193032" cy="213425"/>
              </a:xfrm>
              <a:prstGeom prst="roundRect">
                <a:avLst/>
              </a:prstGeom>
              <a:solidFill>
                <a:srgbClr val="87AE88"/>
              </a:solidFill>
              <a:ln w="19050" cmpd="sng">
                <a:solidFill>
                  <a:srgbClr val="87AE88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470" b="1" spc="-34" dirty="0">
                    <a:solidFill>
                      <a:schemeClr val="bg1"/>
                    </a:solidFill>
                    <a:latin typeface="Monaco" pitchFamily="2" charset="77"/>
                  </a:rPr>
                  <a:t>Chat</a:t>
                </a:r>
              </a:p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GLM</a:t>
                </a:r>
              </a:p>
            </p:txBody>
          </p:sp>
          <p:pic>
            <p:nvPicPr>
              <p:cNvPr id="280" name="Picture 18">
                <a:extLst>
                  <a:ext uri="{FF2B5EF4-FFF2-40B4-BE49-F238E27FC236}">
                    <a16:creationId xmlns:a16="http://schemas.microsoft.com/office/drawing/2014/main" id="{F9990BF9-4D7C-D041-B756-1AB543C8CA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7997" y="748041"/>
                <a:ext cx="122887" cy="122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任意形状 4">
              <a:extLst>
                <a:ext uri="{FF2B5EF4-FFF2-40B4-BE49-F238E27FC236}">
                  <a16:creationId xmlns:a16="http://schemas.microsoft.com/office/drawing/2014/main" id="{54B06477-3600-7A40-9667-505BB539AA33}"/>
                </a:ext>
              </a:extLst>
            </p:cNvPr>
            <p:cNvSpPr/>
            <p:nvPr/>
          </p:nvSpPr>
          <p:spPr>
            <a:xfrm>
              <a:off x="1837267" y="795867"/>
              <a:ext cx="465665" cy="2899834"/>
            </a:xfrm>
            <a:custGeom>
              <a:avLst/>
              <a:gdLst>
                <a:gd name="connsiteX0" fmla="*/ 559222 w 559222"/>
                <a:gd name="connsiteY0" fmla="*/ 2861129 h 2861129"/>
                <a:gd name="connsiteX1" fmla="*/ 525356 w 559222"/>
                <a:gd name="connsiteY1" fmla="*/ 2801862 h 2861129"/>
                <a:gd name="connsiteX2" fmla="*/ 466089 w 559222"/>
                <a:gd name="connsiteY2" fmla="*/ 2759529 h 2861129"/>
                <a:gd name="connsiteX3" fmla="*/ 364489 w 559222"/>
                <a:gd name="connsiteY3" fmla="*/ 2746829 h 2861129"/>
                <a:gd name="connsiteX4" fmla="*/ 237489 w 559222"/>
                <a:gd name="connsiteY4" fmla="*/ 2738362 h 2861129"/>
                <a:gd name="connsiteX5" fmla="*/ 135889 w 559222"/>
                <a:gd name="connsiteY5" fmla="*/ 2717196 h 2861129"/>
                <a:gd name="connsiteX6" fmla="*/ 59689 w 559222"/>
                <a:gd name="connsiteY6" fmla="*/ 2666396 h 2861129"/>
                <a:gd name="connsiteX7" fmla="*/ 21589 w 559222"/>
                <a:gd name="connsiteY7" fmla="*/ 2577496 h 2861129"/>
                <a:gd name="connsiteX8" fmla="*/ 6712 w 559222"/>
                <a:gd name="connsiteY8" fmla="*/ 2405018 h 2861129"/>
                <a:gd name="connsiteX9" fmla="*/ 180 w 559222"/>
                <a:gd name="connsiteY9" fmla="*/ 1960880 h 2861129"/>
                <a:gd name="connsiteX10" fmla="*/ 13243 w 559222"/>
                <a:gd name="connsiteY10" fmla="*/ 1314269 h 2861129"/>
                <a:gd name="connsiteX11" fmla="*/ 41546 w 559222"/>
                <a:gd name="connsiteY11" fmla="*/ 0 h 2861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9222" h="2861129">
                  <a:moveTo>
                    <a:pt x="559222" y="2861129"/>
                  </a:moveTo>
                  <a:cubicBezTo>
                    <a:pt x="550050" y="2839962"/>
                    <a:pt x="540878" y="2818795"/>
                    <a:pt x="525356" y="2801862"/>
                  </a:cubicBezTo>
                  <a:cubicBezTo>
                    <a:pt x="509834" y="2784929"/>
                    <a:pt x="492900" y="2768701"/>
                    <a:pt x="466089" y="2759529"/>
                  </a:cubicBezTo>
                  <a:cubicBezTo>
                    <a:pt x="439278" y="2750357"/>
                    <a:pt x="402589" y="2750357"/>
                    <a:pt x="364489" y="2746829"/>
                  </a:cubicBezTo>
                  <a:cubicBezTo>
                    <a:pt x="326389" y="2743301"/>
                    <a:pt x="275589" y="2743301"/>
                    <a:pt x="237489" y="2738362"/>
                  </a:cubicBezTo>
                  <a:cubicBezTo>
                    <a:pt x="199389" y="2733423"/>
                    <a:pt x="165522" y="2729190"/>
                    <a:pt x="135889" y="2717196"/>
                  </a:cubicBezTo>
                  <a:cubicBezTo>
                    <a:pt x="106256" y="2705202"/>
                    <a:pt x="78739" y="2689679"/>
                    <a:pt x="59689" y="2666396"/>
                  </a:cubicBezTo>
                  <a:cubicBezTo>
                    <a:pt x="40639" y="2643113"/>
                    <a:pt x="30418" y="2621059"/>
                    <a:pt x="21589" y="2577496"/>
                  </a:cubicBezTo>
                  <a:cubicBezTo>
                    <a:pt x="12760" y="2533933"/>
                    <a:pt x="10280" y="2507787"/>
                    <a:pt x="6712" y="2405018"/>
                  </a:cubicBezTo>
                  <a:cubicBezTo>
                    <a:pt x="3144" y="2302249"/>
                    <a:pt x="-908" y="2142671"/>
                    <a:pt x="180" y="1960880"/>
                  </a:cubicBezTo>
                  <a:cubicBezTo>
                    <a:pt x="1268" y="1779089"/>
                    <a:pt x="6349" y="1641082"/>
                    <a:pt x="13243" y="1314269"/>
                  </a:cubicBezTo>
                  <a:cubicBezTo>
                    <a:pt x="20137" y="987456"/>
                    <a:pt x="30841" y="493728"/>
                    <a:pt x="41546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29" name="组合 328">
            <a:extLst>
              <a:ext uri="{FF2B5EF4-FFF2-40B4-BE49-F238E27FC236}">
                <a16:creationId xmlns:a16="http://schemas.microsoft.com/office/drawing/2014/main" id="{32D18FBC-9880-3E43-B58E-F49686B2D39C}"/>
              </a:ext>
            </a:extLst>
          </p:cNvPr>
          <p:cNvGrpSpPr/>
          <p:nvPr/>
        </p:nvGrpSpPr>
        <p:grpSpPr>
          <a:xfrm>
            <a:off x="1880193" y="2492545"/>
            <a:ext cx="492215" cy="598449"/>
            <a:chOff x="4376537" y="2600491"/>
            <a:chExt cx="492215" cy="598449"/>
          </a:xfrm>
        </p:grpSpPr>
        <p:sp>
          <p:nvSpPr>
            <p:cNvPr id="330" name="圆角矩形 329">
              <a:extLst>
                <a:ext uri="{FF2B5EF4-FFF2-40B4-BE49-F238E27FC236}">
                  <a16:creationId xmlns:a16="http://schemas.microsoft.com/office/drawing/2014/main" id="{A2CA35EF-46D7-1341-A8DD-8D8E85E370E9}"/>
                </a:ext>
              </a:extLst>
            </p:cNvPr>
            <p:cNvSpPr/>
            <p:nvPr/>
          </p:nvSpPr>
          <p:spPr>
            <a:xfrm>
              <a:off x="4376537" y="2600491"/>
              <a:ext cx="357645" cy="137201"/>
            </a:xfrm>
            <a:prstGeom prst="roundRect">
              <a:avLst/>
            </a:prstGeom>
            <a:noFill/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rgbClr val="6F8F70"/>
                  </a:solidFill>
                  <a:latin typeface="Monaco" pitchFamily="2" charset="77"/>
                </a:rPr>
                <a:t>ST-</a:t>
              </a:r>
              <a:r>
                <a:rPr kumimoji="1" lang="en-US" altLang="zh-CN" sz="806" b="1" spc="-40" dirty="0" err="1">
                  <a:solidFill>
                    <a:srgbClr val="6F8F70"/>
                  </a:solidFill>
                  <a:latin typeface="Monaco" pitchFamily="2" charset="77"/>
                </a:rPr>
                <a:t>MoE</a:t>
              </a:r>
              <a:endParaRPr kumimoji="1" lang="en-US" altLang="zh-CN" sz="806" b="1" spc="-40" dirty="0">
                <a:solidFill>
                  <a:srgbClr val="6F8F70"/>
                </a:solidFill>
                <a:latin typeface="Monaco" pitchFamily="2" charset="77"/>
              </a:endParaRPr>
            </a:p>
          </p:txBody>
        </p:sp>
        <p:pic>
          <p:nvPicPr>
            <p:cNvPr id="340" name="图形 339">
              <a:extLst>
                <a:ext uri="{FF2B5EF4-FFF2-40B4-BE49-F238E27FC236}">
                  <a16:creationId xmlns:a16="http://schemas.microsoft.com/office/drawing/2014/main" id="{CF8ED7FD-8ED9-3C4D-BEAE-F95297CF85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4748916" y="2610543"/>
              <a:ext cx="119836" cy="124935"/>
            </a:xfrm>
            <a:prstGeom prst="rect">
              <a:avLst/>
            </a:prstGeom>
          </p:spPr>
        </p:pic>
        <p:sp>
          <p:nvSpPr>
            <p:cNvPr id="341" name="任意形状 340">
              <a:extLst>
                <a:ext uri="{FF2B5EF4-FFF2-40B4-BE49-F238E27FC236}">
                  <a16:creationId xmlns:a16="http://schemas.microsoft.com/office/drawing/2014/main" id="{C43AC2D3-D07B-B645-84FC-147A8916FAB1}"/>
                </a:ext>
              </a:extLst>
            </p:cNvPr>
            <p:cNvSpPr/>
            <p:nvPr/>
          </p:nvSpPr>
          <p:spPr>
            <a:xfrm>
              <a:off x="4555665" y="2748354"/>
              <a:ext cx="278693" cy="450586"/>
            </a:xfrm>
            <a:custGeom>
              <a:avLst/>
              <a:gdLst>
                <a:gd name="connsiteX0" fmla="*/ 548640 w 548640"/>
                <a:gd name="connsiteY0" fmla="*/ 670560 h 670560"/>
                <a:gd name="connsiteX1" fmla="*/ 475488 w 548640"/>
                <a:gd name="connsiteY1" fmla="*/ 390144 h 670560"/>
                <a:gd name="connsiteX2" fmla="*/ 329184 w 548640"/>
                <a:gd name="connsiteY2" fmla="*/ 219456 h 670560"/>
                <a:gd name="connsiteX3" fmla="*/ 158496 w 548640"/>
                <a:gd name="connsiteY3" fmla="*/ 158496 h 670560"/>
                <a:gd name="connsiteX4" fmla="*/ 48768 w 548640"/>
                <a:gd name="connsiteY4" fmla="*/ 97536 h 670560"/>
                <a:gd name="connsiteX5" fmla="*/ 0 w 548640"/>
                <a:gd name="connsiteY5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8640" h="670560">
                  <a:moveTo>
                    <a:pt x="548640" y="670560"/>
                  </a:moveTo>
                  <a:cubicBezTo>
                    <a:pt x="530352" y="567944"/>
                    <a:pt x="512064" y="465328"/>
                    <a:pt x="475488" y="390144"/>
                  </a:cubicBezTo>
                  <a:cubicBezTo>
                    <a:pt x="438912" y="314960"/>
                    <a:pt x="382016" y="258064"/>
                    <a:pt x="329184" y="219456"/>
                  </a:cubicBezTo>
                  <a:cubicBezTo>
                    <a:pt x="276352" y="180848"/>
                    <a:pt x="205232" y="178816"/>
                    <a:pt x="158496" y="158496"/>
                  </a:cubicBezTo>
                  <a:cubicBezTo>
                    <a:pt x="111760" y="138176"/>
                    <a:pt x="75184" y="123952"/>
                    <a:pt x="48768" y="97536"/>
                  </a:cubicBezTo>
                  <a:cubicBezTo>
                    <a:pt x="22352" y="71120"/>
                    <a:pt x="11176" y="3556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54" name="组合 353">
            <a:extLst>
              <a:ext uri="{FF2B5EF4-FFF2-40B4-BE49-F238E27FC236}">
                <a16:creationId xmlns:a16="http://schemas.microsoft.com/office/drawing/2014/main" id="{708FDE4A-DC0D-484A-85C7-9120EC642201}"/>
              </a:ext>
            </a:extLst>
          </p:cNvPr>
          <p:cNvGrpSpPr/>
          <p:nvPr/>
        </p:nvGrpSpPr>
        <p:grpSpPr>
          <a:xfrm>
            <a:off x="995406" y="5173645"/>
            <a:ext cx="2034105" cy="516686"/>
            <a:chOff x="995406" y="5173645"/>
            <a:chExt cx="2034105" cy="516686"/>
          </a:xfrm>
        </p:grpSpPr>
        <p:sp>
          <p:nvSpPr>
            <p:cNvPr id="355" name="圆角矩形 354">
              <a:extLst>
                <a:ext uri="{FF2B5EF4-FFF2-40B4-BE49-F238E27FC236}">
                  <a16:creationId xmlns:a16="http://schemas.microsoft.com/office/drawing/2014/main" id="{F869474A-1F43-DF45-A69E-7200890B5B03}"/>
                </a:ext>
              </a:extLst>
            </p:cNvPr>
            <p:cNvSpPr/>
            <p:nvPr/>
          </p:nvSpPr>
          <p:spPr>
            <a:xfrm>
              <a:off x="995406" y="5173645"/>
              <a:ext cx="428874" cy="1532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ULMFiT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356" name="Picture 2">
              <a:extLst>
                <a:ext uri="{FF2B5EF4-FFF2-40B4-BE49-F238E27FC236}">
                  <a16:creationId xmlns:a16="http://schemas.microsoft.com/office/drawing/2014/main" id="{7A41B532-DF77-D747-93AB-4D10015396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8" t="18080" r="40925" b="44933"/>
            <a:stretch/>
          </p:blipFill>
          <p:spPr bwMode="auto">
            <a:xfrm>
              <a:off x="1442158" y="5181661"/>
              <a:ext cx="98521" cy="136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7" name="任意形状 356">
              <a:extLst>
                <a:ext uri="{FF2B5EF4-FFF2-40B4-BE49-F238E27FC236}">
                  <a16:creationId xmlns:a16="http://schemas.microsoft.com/office/drawing/2014/main" id="{06179290-6AF2-FA41-AAD7-01F9C9C5DA63}"/>
                </a:ext>
              </a:extLst>
            </p:cNvPr>
            <p:cNvSpPr/>
            <p:nvPr/>
          </p:nvSpPr>
          <p:spPr>
            <a:xfrm>
              <a:off x="1216241" y="5317724"/>
              <a:ext cx="1813270" cy="372607"/>
            </a:xfrm>
            <a:custGeom>
              <a:avLst/>
              <a:gdLst>
                <a:gd name="connsiteX0" fmla="*/ 1855433 w 1855433"/>
                <a:gd name="connsiteY0" fmla="*/ 310719 h 310719"/>
                <a:gd name="connsiteX1" fmla="*/ 1846555 w 1855433"/>
                <a:gd name="connsiteY1" fmla="*/ 239697 h 310719"/>
                <a:gd name="connsiteX2" fmla="*/ 1828800 w 1855433"/>
                <a:gd name="connsiteY2" fmla="*/ 186431 h 310719"/>
                <a:gd name="connsiteX3" fmla="*/ 1784411 w 1855433"/>
                <a:gd name="connsiteY3" fmla="*/ 159798 h 310719"/>
                <a:gd name="connsiteX4" fmla="*/ 1660124 w 1855433"/>
                <a:gd name="connsiteY4" fmla="*/ 115410 h 310719"/>
                <a:gd name="connsiteX5" fmla="*/ 1411549 w 1855433"/>
                <a:gd name="connsiteY5" fmla="*/ 88777 h 310719"/>
                <a:gd name="connsiteX6" fmla="*/ 1020932 w 1855433"/>
                <a:gd name="connsiteY6" fmla="*/ 71022 h 310719"/>
                <a:gd name="connsiteX7" fmla="*/ 301841 w 1855433"/>
                <a:gd name="connsiteY7" fmla="*/ 71022 h 310719"/>
                <a:gd name="connsiteX8" fmla="*/ 106532 w 1855433"/>
                <a:gd name="connsiteY8" fmla="*/ 62144 h 310719"/>
                <a:gd name="connsiteX9" fmla="*/ 35510 w 1855433"/>
                <a:gd name="connsiteY9" fmla="*/ 44389 h 310719"/>
                <a:gd name="connsiteX10" fmla="*/ 0 w 1855433"/>
                <a:gd name="connsiteY10" fmla="*/ 0 h 31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5433" h="310719">
                  <a:moveTo>
                    <a:pt x="1855433" y="310719"/>
                  </a:moveTo>
                  <a:cubicBezTo>
                    <a:pt x="1853213" y="285565"/>
                    <a:pt x="1850994" y="260412"/>
                    <a:pt x="1846555" y="239697"/>
                  </a:cubicBezTo>
                  <a:cubicBezTo>
                    <a:pt x="1842116" y="218982"/>
                    <a:pt x="1839157" y="199747"/>
                    <a:pt x="1828800" y="186431"/>
                  </a:cubicBezTo>
                  <a:cubicBezTo>
                    <a:pt x="1818443" y="173115"/>
                    <a:pt x="1812524" y="171635"/>
                    <a:pt x="1784411" y="159798"/>
                  </a:cubicBezTo>
                  <a:cubicBezTo>
                    <a:pt x="1756298" y="147961"/>
                    <a:pt x="1722268" y="127247"/>
                    <a:pt x="1660124" y="115410"/>
                  </a:cubicBezTo>
                  <a:cubicBezTo>
                    <a:pt x="1597980" y="103573"/>
                    <a:pt x="1518081" y="96175"/>
                    <a:pt x="1411549" y="88777"/>
                  </a:cubicBezTo>
                  <a:cubicBezTo>
                    <a:pt x="1305017" y="81379"/>
                    <a:pt x="1205883" y="73981"/>
                    <a:pt x="1020932" y="71022"/>
                  </a:cubicBezTo>
                  <a:cubicBezTo>
                    <a:pt x="835981" y="68063"/>
                    <a:pt x="454241" y="72502"/>
                    <a:pt x="301841" y="71022"/>
                  </a:cubicBezTo>
                  <a:cubicBezTo>
                    <a:pt x="149441" y="69542"/>
                    <a:pt x="150920" y="66583"/>
                    <a:pt x="106532" y="62144"/>
                  </a:cubicBezTo>
                  <a:cubicBezTo>
                    <a:pt x="62143" y="57705"/>
                    <a:pt x="53265" y="54746"/>
                    <a:pt x="35510" y="44389"/>
                  </a:cubicBezTo>
                  <a:cubicBezTo>
                    <a:pt x="17755" y="34032"/>
                    <a:pt x="8877" y="17016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84" name="组合 383">
            <a:extLst>
              <a:ext uri="{FF2B5EF4-FFF2-40B4-BE49-F238E27FC236}">
                <a16:creationId xmlns:a16="http://schemas.microsoft.com/office/drawing/2014/main" id="{48FEC7B7-CEBA-1C41-87BE-E0160645F871}"/>
              </a:ext>
            </a:extLst>
          </p:cNvPr>
          <p:cNvGrpSpPr/>
          <p:nvPr/>
        </p:nvGrpSpPr>
        <p:grpSpPr>
          <a:xfrm>
            <a:off x="628958" y="5109888"/>
            <a:ext cx="2379462" cy="681606"/>
            <a:chOff x="1675025" y="7765148"/>
            <a:chExt cx="3541101" cy="1014362"/>
          </a:xfrm>
        </p:grpSpPr>
        <p:sp>
          <p:nvSpPr>
            <p:cNvPr id="385" name="圆角矩形 384">
              <a:extLst>
                <a:ext uri="{FF2B5EF4-FFF2-40B4-BE49-F238E27FC236}">
                  <a16:creationId xmlns:a16="http://schemas.microsoft.com/office/drawing/2014/main" id="{5019CC2D-C103-1944-932C-040651406B4B}"/>
                </a:ext>
              </a:extLst>
            </p:cNvPr>
            <p:cNvSpPr/>
            <p:nvPr/>
          </p:nvSpPr>
          <p:spPr>
            <a:xfrm>
              <a:off x="1675025" y="7807445"/>
              <a:ext cx="362938" cy="20418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ELMo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86" name="任意形状 385">
              <a:extLst>
                <a:ext uri="{FF2B5EF4-FFF2-40B4-BE49-F238E27FC236}">
                  <a16:creationId xmlns:a16="http://schemas.microsoft.com/office/drawing/2014/main" id="{F68C6F36-C336-BD43-9391-E342C6A12DBF}"/>
                </a:ext>
              </a:extLst>
            </p:cNvPr>
            <p:cNvSpPr/>
            <p:nvPr/>
          </p:nvSpPr>
          <p:spPr>
            <a:xfrm>
              <a:off x="1840219" y="8023059"/>
              <a:ext cx="3375907" cy="756451"/>
            </a:xfrm>
            <a:custGeom>
              <a:avLst/>
              <a:gdLst>
                <a:gd name="connsiteX0" fmla="*/ 2930487 w 2954868"/>
                <a:gd name="connsiteY0" fmla="*/ 616945 h 616945"/>
                <a:gd name="connsiteX1" fmla="*/ 2930487 w 2954868"/>
                <a:gd name="connsiteY1" fmla="*/ 407624 h 616945"/>
                <a:gd name="connsiteX2" fmla="*/ 2677099 w 2954868"/>
                <a:gd name="connsiteY2" fmla="*/ 286438 h 616945"/>
                <a:gd name="connsiteX3" fmla="*/ 2071171 w 2954868"/>
                <a:gd name="connsiteY3" fmla="*/ 220337 h 616945"/>
                <a:gd name="connsiteX4" fmla="*/ 1013552 w 2954868"/>
                <a:gd name="connsiteY4" fmla="*/ 198304 h 616945"/>
                <a:gd name="connsiteX5" fmla="*/ 209320 w 2954868"/>
                <a:gd name="connsiteY5" fmla="*/ 165253 h 616945"/>
                <a:gd name="connsiteX6" fmla="*/ 0 w 2954868"/>
                <a:gd name="connsiteY6" fmla="*/ 0 h 6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4868" h="616945">
                  <a:moveTo>
                    <a:pt x="2930487" y="616945"/>
                  </a:moveTo>
                  <a:cubicBezTo>
                    <a:pt x="2951602" y="539827"/>
                    <a:pt x="2972718" y="462709"/>
                    <a:pt x="2930487" y="407624"/>
                  </a:cubicBezTo>
                  <a:cubicBezTo>
                    <a:pt x="2888256" y="352539"/>
                    <a:pt x="2820318" y="317652"/>
                    <a:pt x="2677099" y="286438"/>
                  </a:cubicBezTo>
                  <a:cubicBezTo>
                    <a:pt x="2533880" y="255224"/>
                    <a:pt x="2348429" y="235026"/>
                    <a:pt x="2071171" y="220337"/>
                  </a:cubicBezTo>
                  <a:cubicBezTo>
                    <a:pt x="1793913" y="205648"/>
                    <a:pt x="1323860" y="207485"/>
                    <a:pt x="1013552" y="198304"/>
                  </a:cubicBezTo>
                  <a:cubicBezTo>
                    <a:pt x="703244" y="189123"/>
                    <a:pt x="378245" y="198304"/>
                    <a:pt x="209320" y="165253"/>
                  </a:cubicBezTo>
                  <a:cubicBezTo>
                    <a:pt x="40395" y="132202"/>
                    <a:pt x="20197" y="66101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387" name="Picture 24" descr="Allen Institute for AI">
              <a:extLst>
                <a:ext uri="{FF2B5EF4-FFF2-40B4-BE49-F238E27FC236}">
                  <a16:creationId xmlns:a16="http://schemas.microsoft.com/office/drawing/2014/main" id="{2FD08868-4473-E349-8E37-E45986C3BB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779" y="776514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7" name="Gruppieren 306"/>
          <p:cNvGrpSpPr/>
          <p:nvPr/>
        </p:nvGrpSpPr>
        <p:grpSpPr>
          <a:xfrm>
            <a:off x="6039951" y="565272"/>
            <a:ext cx="374582" cy="222330"/>
            <a:chOff x="6120284" y="1163767"/>
            <a:chExt cx="374582" cy="222330"/>
          </a:xfrm>
        </p:grpSpPr>
        <p:sp>
          <p:nvSpPr>
            <p:cNvPr id="308" name="圆角矩形 224">
              <a:extLst>
                <a:ext uri="{FF2B5EF4-FFF2-40B4-BE49-F238E27FC236}">
                  <a16:creationId xmlns:a16="http://schemas.microsoft.com/office/drawing/2014/main" id="{F244A191-5209-E447-A9D7-87BC7C437852}"/>
                </a:ext>
              </a:extLst>
            </p:cNvPr>
            <p:cNvSpPr/>
            <p:nvPr/>
          </p:nvSpPr>
          <p:spPr>
            <a:xfrm>
              <a:off x="6120284" y="1163767"/>
              <a:ext cx="244735" cy="222330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smtClean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Bard</a:t>
              </a:r>
            </a:p>
            <a:p>
              <a:pPr algn="ctr"/>
              <a:r>
                <a:rPr kumimoji="1" lang="de-DE" altLang="zh-CN" sz="500" b="1" spc="-40" smtClean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 2</a:t>
              </a:r>
              <a:endParaRPr kumimoji="1" lang="en-US" altLang="zh-CN" sz="500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309" name="图形 341">
              <a:extLst>
                <a:ext uri="{FF2B5EF4-FFF2-40B4-BE49-F238E27FC236}">
                  <a16:creationId xmlns:a16="http://schemas.microsoft.com/office/drawing/2014/main" id="{297E7066-F821-7245-BCDF-C1D5E0B630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26"/>
                </a:ext>
              </a:extLst>
            </a:blip>
            <a:srcRect l="3731" t="14912" r="81582" b="16376"/>
            <a:stretch/>
          </p:blipFill>
          <p:spPr>
            <a:xfrm>
              <a:off x="6375030" y="1209355"/>
              <a:ext cx="119836" cy="124935"/>
            </a:xfrm>
            <a:prstGeom prst="rect">
              <a:avLst/>
            </a:prstGeom>
          </p:spPr>
        </p:pic>
      </p:grpSp>
      <p:sp>
        <p:nvSpPr>
          <p:cNvPr id="310" name="任意形状 470">
            <a:extLst>
              <a:ext uri="{FF2B5EF4-FFF2-40B4-BE49-F238E27FC236}">
                <a16:creationId xmlns:a16="http://schemas.microsoft.com/office/drawing/2014/main" id="{400B99EB-454B-1B48-B4D0-EE72E751517F}"/>
              </a:ext>
            </a:extLst>
          </p:cNvPr>
          <p:cNvSpPr/>
          <p:nvPr/>
        </p:nvSpPr>
        <p:spPr>
          <a:xfrm flipH="1">
            <a:off x="5226334" y="783134"/>
            <a:ext cx="955205" cy="227214"/>
          </a:xfrm>
          <a:custGeom>
            <a:avLst/>
            <a:gdLst>
              <a:gd name="connsiteX0" fmla="*/ 1935126 w 1935126"/>
              <a:gd name="connsiteY0" fmla="*/ 983511 h 983511"/>
              <a:gd name="connsiteX1" fmla="*/ 1913861 w 1935126"/>
              <a:gd name="connsiteY1" fmla="*/ 861237 h 983511"/>
              <a:gd name="connsiteX2" fmla="*/ 1844749 w 1935126"/>
              <a:gd name="connsiteY2" fmla="*/ 760228 h 983511"/>
              <a:gd name="connsiteX3" fmla="*/ 1738424 w 1935126"/>
              <a:gd name="connsiteY3" fmla="*/ 691116 h 983511"/>
              <a:gd name="connsiteX4" fmla="*/ 1509824 w 1935126"/>
              <a:gd name="connsiteY4" fmla="*/ 627321 h 983511"/>
              <a:gd name="connsiteX5" fmla="*/ 914400 w 1935126"/>
              <a:gd name="connsiteY5" fmla="*/ 606056 h 983511"/>
              <a:gd name="connsiteX6" fmla="*/ 457200 w 1935126"/>
              <a:gd name="connsiteY6" fmla="*/ 595423 h 983511"/>
              <a:gd name="connsiteX7" fmla="*/ 244549 w 1935126"/>
              <a:gd name="connsiteY7" fmla="*/ 536944 h 983511"/>
              <a:gd name="connsiteX8" fmla="*/ 132907 w 1935126"/>
              <a:gd name="connsiteY8" fmla="*/ 483781 h 983511"/>
              <a:gd name="connsiteX9" fmla="*/ 53163 w 1935126"/>
              <a:gd name="connsiteY9" fmla="*/ 393404 h 983511"/>
              <a:gd name="connsiteX10" fmla="*/ 10633 w 1935126"/>
              <a:gd name="connsiteY10" fmla="*/ 233916 h 983511"/>
              <a:gd name="connsiteX11" fmla="*/ 0 w 1935126"/>
              <a:gd name="connsiteY11" fmla="*/ 0 h 98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35126" h="983511">
                <a:moveTo>
                  <a:pt x="1935126" y="983511"/>
                </a:moveTo>
                <a:cubicBezTo>
                  <a:pt x="1932025" y="940981"/>
                  <a:pt x="1928924" y="898451"/>
                  <a:pt x="1913861" y="861237"/>
                </a:cubicBezTo>
                <a:cubicBezTo>
                  <a:pt x="1898798" y="824023"/>
                  <a:pt x="1873988" y="788581"/>
                  <a:pt x="1844749" y="760228"/>
                </a:cubicBezTo>
                <a:cubicBezTo>
                  <a:pt x="1815510" y="731875"/>
                  <a:pt x="1794245" y="713267"/>
                  <a:pt x="1738424" y="691116"/>
                </a:cubicBezTo>
                <a:cubicBezTo>
                  <a:pt x="1682603" y="668965"/>
                  <a:pt x="1647161" y="641498"/>
                  <a:pt x="1509824" y="627321"/>
                </a:cubicBezTo>
                <a:cubicBezTo>
                  <a:pt x="1372487" y="613144"/>
                  <a:pt x="914400" y="606056"/>
                  <a:pt x="914400" y="606056"/>
                </a:cubicBezTo>
                <a:cubicBezTo>
                  <a:pt x="738963" y="600740"/>
                  <a:pt x="568842" y="606942"/>
                  <a:pt x="457200" y="595423"/>
                </a:cubicBezTo>
                <a:cubicBezTo>
                  <a:pt x="345558" y="583904"/>
                  <a:pt x="298598" y="555551"/>
                  <a:pt x="244549" y="536944"/>
                </a:cubicBezTo>
                <a:cubicBezTo>
                  <a:pt x="190500" y="518337"/>
                  <a:pt x="164805" y="507704"/>
                  <a:pt x="132907" y="483781"/>
                </a:cubicBezTo>
                <a:cubicBezTo>
                  <a:pt x="101009" y="459858"/>
                  <a:pt x="73542" y="435048"/>
                  <a:pt x="53163" y="393404"/>
                </a:cubicBezTo>
                <a:cubicBezTo>
                  <a:pt x="32784" y="351760"/>
                  <a:pt x="19493" y="299483"/>
                  <a:pt x="10633" y="233916"/>
                </a:cubicBezTo>
                <a:cubicBezTo>
                  <a:pt x="1773" y="168349"/>
                  <a:pt x="886" y="84174"/>
                  <a:pt x="0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grpSp>
        <p:nvGrpSpPr>
          <p:cNvPr id="311" name="Gruppieren 310"/>
          <p:cNvGrpSpPr/>
          <p:nvPr/>
        </p:nvGrpSpPr>
        <p:grpSpPr>
          <a:xfrm>
            <a:off x="6566232" y="689139"/>
            <a:ext cx="497503" cy="137201"/>
            <a:chOff x="8184568" y="1200410"/>
            <a:chExt cx="497503" cy="137201"/>
          </a:xfrm>
        </p:grpSpPr>
        <p:sp>
          <p:nvSpPr>
            <p:cNvPr id="312" name="圆角矩形 197">
              <a:extLst>
                <a:ext uri="{FF2B5EF4-FFF2-40B4-BE49-F238E27FC236}">
                  <a16:creationId xmlns:a16="http://schemas.microsoft.com/office/drawing/2014/main" id="{4B57FC7F-2E5F-3140-9286-99E2A1879F32}"/>
                </a:ext>
              </a:extLst>
            </p:cNvPr>
            <p:cNvSpPr/>
            <p:nvPr/>
          </p:nvSpPr>
          <p:spPr>
            <a:xfrm>
              <a:off x="8184568" y="1200410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Claude</a:t>
              </a:r>
            </a:p>
          </p:txBody>
        </p:sp>
        <p:pic>
          <p:nvPicPr>
            <p:cNvPr id="313" name="Picture 2" descr="Claude">
              <a:extLst>
                <a:ext uri="{FF2B5EF4-FFF2-40B4-BE49-F238E27FC236}">
                  <a16:creationId xmlns:a16="http://schemas.microsoft.com/office/drawing/2014/main" id="{6B59F37E-BBA5-3B4B-BE25-E52ACF6F1B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59184" y="121181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hteck 1"/>
          <p:cNvSpPr/>
          <p:nvPr/>
        </p:nvSpPr>
        <p:spPr>
          <a:xfrm>
            <a:off x="6269486" y="1104023"/>
            <a:ext cx="261036" cy="92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任意形状 55">
            <a:extLst>
              <a:ext uri="{FF2B5EF4-FFF2-40B4-BE49-F238E27FC236}">
                <a16:creationId xmlns:a16="http://schemas.microsoft.com/office/drawing/2014/main" id="{76A2917A-E23D-8549-88FD-5F89DCD1A0BB}"/>
              </a:ext>
            </a:extLst>
          </p:cNvPr>
          <p:cNvSpPr/>
          <p:nvPr/>
        </p:nvSpPr>
        <p:spPr>
          <a:xfrm>
            <a:off x="6462712" y="830930"/>
            <a:ext cx="292351" cy="445609"/>
          </a:xfrm>
          <a:custGeom>
            <a:avLst/>
            <a:gdLst>
              <a:gd name="connsiteX0" fmla="*/ 0 w 462455"/>
              <a:gd name="connsiteY0" fmla="*/ 472966 h 472966"/>
              <a:gd name="connsiteX1" fmla="*/ 31531 w 462455"/>
              <a:gd name="connsiteY1" fmla="*/ 336331 h 472966"/>
              <a:gd name="connsiteX2" fmla="*/ 147144 w 462455"/>
              <a:gd name="connsiteY2" fmla="*/ 241738 h 472966"/>
              <a:gd name="connsiteX3" fmla="*/ 357351 w 462455"/>
              <a:gd name="connsiteY3" fmla="*/ 189186 h 472966"/>
              <a:gd name="connsiteX4" fmla="*/ 441434 w 462455"/>
              <a:gd name="connsiteY4" fmla="*/ 115614 h 472966"/>
              <a:gd name="connsiteX5" fmla="*/ 462455 w 462455"/>
              <a:gd name="connsiteY5" fmla="*/ 0 h 47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455" h="472966">
                <a:moveTo>
                  <a:pt x="0" y="472966"/>
                </a:moveTo>
                <a:cubicBezTo>
                  <a:pt x="3503" y="423917"/>
                  <a:pt x="7007" y="374869"/>
                  <a:pt x="31531" y="336331"/>
                </a:cubicBezTo>
                <a:cubicBezTo>
                  <a:pt x="56055" y="297793"/>
                  <a:pt x="92841" y="266262"/>
                  <a:pt x="147144" y="241738"/>
                </a:cubicBezTo>
                <a:cubicBezTo>
                  <a:pt x="201447" y="217214"/>
                  <a:pt x="308303" y="210207"/>
                  <a:pt x="357351" y="189186"/>
                </a:cubicBezTo>
                <a:cubicBezTo>
                  <a:pt x="406399" y="168165"/>
                  <a:pt x="423917" y="147145"/>
                  <a:pt x="441434" y="115614"/>
                </a:cubicBezTo>
                <a:cubicBezTo>
                  <a:pt x="458951" y="84083"/>
                  <a:pt x="460703" y="42041"/>
                  <a:pt x="462455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314" name="任意形状 25">
            <a:extLst>
              <a:ext uri="{FF2B5EF4-FFF2-40B4-BE49-F238E27FC236}">
                <a16:creationId xmlns:a16="http://schemas.microsoft.com/office/drawing/2014/main" id="{2E578749-4980-5D48-BF63-D1F8DEEBD365}"/>
              </a:ext>
            </a:extLst>
          </p:cNvPr>
          <p:cNvSpPr/>
          <p:nvPr/>
        </p:nvSpPr>
        <p:spPr>
          <a:xfrm flipH="1">
            <a:off x="3836371" y="579519"/>
            <a:ext cx="560450" cy="367327"/>
          </a:xfrm>
          <a:custGeom>
            <a:avLst/>
            <a:gdLst>
              <a:gd name="connsiteX0" fmla="*/ 0 w 723782"/>
              <a:gd name="connsiteY0" fmla="*/ 1920781 h 1920781"/>
              <a:gd name="connsiteX1" fmla="*/ 135267 w 723782"/>
              <a:gd name="connsiteY1" fmla="*/ 1828800 h 1920781"/>
              <a:gd name="connsiteX2" fmla="*/ 308407 w 723782"/>
              <a:gd name="connsiteY2" fmla="*/ 1688123 h 1920781"/>
              <a:gd name="connsiteX3" fmla="*/ 476138 w 723782"/>
              <a:gd name="connsiteY3" fmla="*/ 1509571 h 1920781"/>
              <a:gd name="connsiteX4" fmla="*/ 589761 w 723782"/>
              <a:gd name="connsiteY4" fmla="*/ 1303967 h 1920781"/>
              <a:gd name="connsiteX5" fmla="*/ 676332 w 723782"/>
              <a:gd name="connsiteY5" fmla="*/ 1022613 h 1920781"/>
              <a:gd name="connsiteX6" fmla="*/ 719617 w 723782"/>
              <a:gd name="connsiteY6" fmla="*/ 649278 h 1920781"/>
              <a:gd name="connsiteX7" fmla="*/ 719617 w 723782"/>
              <a:gd name="connsiteY7" fmla="*/ 0 h 192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3782" h="1920781">
                <a:moveTo>
                  <a:pt x="0" y="1920781"/>
                </a:moveTo>
                <a:cubicBezTo>
                  <a:pt x="41933" y="1894178"/>
                  <a:pt x="83866" y="1867576"/>
                  <a:pt x="135267" y="1828800"/>
                </a:cubicBezTo>
                <a:cubicBezTo>
                  <a:pt x="186668" y="1790024"/>
                  <a:pt x="251595" y="1741328"/>
                  <a:pt x="308407" y="1688123"/>
                </a:cubicBezTo>
                <a:cubicBezTo>
                  <a:pt x="365219" y="1634918"/>
                  <a:pt x="429246" y="1573597"/>
                  <a:pt x="476138" y="1509571"/>
                </a:cubicBezTo>
                <a:cubicBezTo>
                  <a:pt x="523030" y="1445545"/>
                  <a:pt x="556395" y="1385127"/>
                  <a:pt x="589761" y="1303967"/>
                </a:cubicBezTo>
                <a:cubicBezTo>
                  <a:pt x="623127" y="1222807"/>
                  <a:pt x="654689" y="1131728"/>
                  <a:pt x="676332" y="1022613"/>
                </a:cubicBezTo>
                <a:cubicBezTo>
                  <a:pt x="697975" y="913498"/>
                  <a:pt x="712403" y="819713"/>
                  <a:pt x="719617" y="649278"/>
                </a:cubicBezTo>
                <a:cubicBezTo>
                  <a:pt x="726831" y="478843"/>
                  <a:pt x="723224" y="239421"/>
                  <a:pt x="719617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grpSp>
        <p:nvGrpSpPr>
          <p:cNvPr id="317" name="Gruppieren 316"/>
          <p:cNvGrpSpPr/>
          <p:nvPr/>
        </p:nvGrpSpPr>
        <p:grpSpPr>
          <a:xfrm>
            <a:off x="3455158" y="440334"/>
            <a:ext cx="877940" cy="137201"/>
            <a:chOff x="5155420" y="703030"/>
            <a:chExt cx="877940" cy="137201"/>
          </a:xfrm>
        </p:grpSpPr>
        <p:sp>
          <p:nvSpPr>
            <p:cNvPr id="318" name="圆角矩形 268">
              <a:extLst>
                <a:ext uri="{FF2B5EF4-FFF2-40B4-BE49-F238E27FC236}">
                  <a16:creationId xmlns:a16="http://schemas.microsoft.com/office/drawing/2014/main" id="{031BC690-6C70-424C-9CE2-DA74D6E5FAE9}"/>
                </a:ext>
              </a:extLst>
            </p:cNvPr>
            <p:cNvSpPr/>
            <p:nvPr/>
          </p:nvSpPr>
          <p:spPr>
            <a:xfrm>
              <a:off x="5155420" y="703030"/>
              <a:ext cx="713399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smtClean="0">
                  <a:solidFill>
                    <a:schemeClr val="bg1"/>
                  </a:solidFill>
                  <a:latin typeface="Monaco" pitchFamily="2" charset="77"/>
                </a:rPr>
                <a:t>LLaMA-2-</a:t>
              </a:r>
              <a:r>
                <a:rPr kumimoji="1" lang="de-DE" altLang="zh-CN" sz="806" b="1" spc="-34" smtClean="0">
                  <a:solidFill>
                    <a:schemeClr val="bg1"/>
                  </a:solidFill>
                  <a:latin typeface="Monaco" pitchFamily="2" charset="77"/>
                </a:rPr>
                <a:t>Chat</a:t>
              </a:r>
              <a:endParaRPr kumimoji="1" lang="en-US" altLang="zh-CN" sz="806" b="1" spc="-34" smtClean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319" name="图形 386">
              <a:extLst>
                <a:ext uri="{FF2B5EF4-FFF2-40B4-BE49-F238E27FC236}">
                  <a16:creationId xmlns:a16="http://schemas.microsoft.com/office/drawing/2014/main" id="{D0E3EA41-8B2E-6F4B-AABA-32E6BA1202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27"/>
                </a:ext>
              </a:extLst>
            </a:blip>
            <a:srcRect r="69426"/>
            <a:stretch/>
          </p:blipFill>
          <p:spPr>
            <a:xfrm>
              <a:off x="5881412" y="710464"/>
              <a:ext cx="151948" cy="99913"/>
            </a:xfrm>
            <a:prstGeom prst="rect">
              <a:avLst/>
            </a:prstGeom>
          </p:spPr>
        </p:pic>
      </p:grpSp>
      <p:grpSp>
        <p:nvGrpSpPr>
          <p:cNvPr id="320" name="Gruppieren 319"/>
          <p:cNvGrpSpPr/>
          <p:nvPr/>
        </p:nvGrpSpPr>
        <p:grpSpPr>
          <a:xfrm>
            <a:off x="6318826" y="366860"/>
            <a:ext cx="539301" cy="137201"/>
            <a:chOff x="8161820" y="1200410"/>
            <a:chExt cx="539301" cy="137201"/>
          </a:xfrm>
        </p:grpSpPr>
        <p:sp>
          <p:nvSpPr>
            <p:cNvPr id="324" name="圆角矩形 197">
              <a:extLst>
                <a:ext uri="{FF2B5EF4-FFF2-40B4-BE49-F238E27FC236}">
                  <a16:creationId xmlns:a16="http://schemas.microsoft.com/office/drawing/2014/main" id="{4B57FC7F-2E5F-3140-9286-99E2A1879F32}"/>
                </a:ext>
              </a:extLst>
            </p:cNvPr>
            <p:cNvSpPr/>
            <p:nvPr/>
          </p:nvSpPr>
          <p:spPr>
            <a:xfrm>
              <a:off x="8161820" y="1200410"/>
              <a:ext cx="403142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smtClean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Claude-2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325" name="Picture 2" descr="Claude">
              <a:extLst>
                <a:ext uri="{FF2B5EF4-FFF2-40B4-BE49-F238E27FC236}">
                  <a16:creationId xmlns:a16="http://schemas.microsoft.com/office/drawing/2014/main" id="{6B59F37E-BBA5-3B4B-BE25-E52ACF6F1B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8234" y="121181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6" name="任意形状 55">
            <a:extLst>
              <a:ext uri="{FF2B5EF4-FFF2-40B4-BE49-F238E27FC236}">
                <a16:creationId xmlns:a16="http://schemas.microsoft.com/office/drawing/2014/main" id="{76A2917A-E23D-8549-88FD-5F89DCD1A0BB}"/>
              </a:ext>
            </a:extLst>
          </p:cNvPr>
          <p:cNvSpPr/>
          <p:nvPr/>
        </p:nvSpPr>
        <p:spPr>
          <a:xfrm>
            <a:off x="6456813" y="504061"/>
            <a:ext cx="81234" cy="727640"/>
          </a:xfrm>
          <a:custGeom>
            <a:avLst/>
            <a:gdLst>
              <a:gd name="connsiteX0" fmla="*/ 0 w 462455"/>
              <a:gd name="connsiteY0" fmla="*/ 472966 h 472966"/>
              <a:gd name="connsiteX1" fmla="*/ 31531 w 462455"/>
              <a:gd name="connsiteY1" fmla="*/ 336331 h 472966"/>
              <a:gd name="connsiteX2" fmla="*/ 147144 w 462455"/>
              <a:gd name="connsiteY2" fmla="*/ 241738 h 472966"/>
              <a:gd name="connsiteX3" fmla="*/ 357351 w 462455"/>
              <a:gd name="connsiteY3" fmla="*/ 189186 h 472966"/>
              <a:gd name="connsiteX4" fmla="*/ 441434 w 462455"/>
              <a:gd name="connsiteY4" fmla="*/ 115614 h 472966"/>
              <a:gd name="connsiteX5" fmla="*/ 462455 w 462455"/>
              <a:gd name="connsiteY5" fmla="*/ 0 h 47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455" h="472966">
                <a:moveTo>
                  <a:pt x="0" y="472966"/>
                </a:moveTo>
                <a:cubicBezTo>
                  <a:pt x="3503" y="423917"/>
                  <a:pt x="7007" y="374869"/>
                  <a:pt x="31531" y="336331"/>
                </a:cubicBezTo>
                <a:cubicBezTo>
                  <a:pt x="56055" y="297793"/>
                  <a:pt x="92841" y="266262"/>
                  <a:pt x="147144" y="241738"/>
                </a:cubicBezTo>
                <a:cubicBezTo>
                  <a:pt x="201447" y="217214"/>
                  <a:pt x="308303" y="210207"/>
                  <a:pt x="357351" y="189186"/>
                </a:cubicBezTo>
                <a:cubicBezTo>
                  <a:pt x="406399" y="168165"/>
                  <a:pt x="423917" y="147145"/>
                  <a:pt x="441434" y="115614"/>
                </a:cubicBezTo>
                <a:cubicBezTo>
                  <a:pt x="458951" y="84083"/>
                  <a:pt x="460703" y="42041"/>
                  <a:pt x="462455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pic>
        <p:nvPicPr>
          <p:cNvPr id="328" name="Grafik 327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598390" y="4630863"/>
            <a:ext cx="1434016" cy="1261934"/>
          </a:xfrm>
          <a:prstGeom prst="rect">
            <a:avLst/>
          </a:prstGeom>
        </p:spPr>
      </p:pic>
      <p:sp>
        <p:nvSpPr>
          <p:cNvPr id="342" name="文本框 308">
            <a:extLst>
              <a:ext uri="{FF2B5EF4-FFF2-40B4-BE49-F238E27FC236}">
                <a16:creationId xmlns:a16="http://schemas.microsoft.com/office/drawing/2014/main" id="{CC145D6A-0E43-FE46-B305-8B9C99EFD8E1}"/>
              </a:ext>
            </a:extLst>
          </p:cNvPr>
          <p:cNvSpPr txBox="1"/>
          <p:nvPr/>
        </p:nvSpPr>
        <p:spPr>
          <a:xfrm>
            <a:off x="233670" y="249211"/>
            <a:ext cx="141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 b="1" spc="-140" dirty="0">
                <a:latin typeface="Monaco" pitchFamily="2" charset="0"/>
              </a:rPr>
              <a:t>LLM</a:t>
            </a:r>
          </a:p>
          <a:p>
            <a:pPr algn="ctr"/>
            <a:r>
              <a:rPr kumimoji="1" lang="en-US" altLang="zh-CN" sz="1400" b="1" spc="-140" dirty="0">
                <a:latin typeface="Monaco" pitchFamily="2" charset="0"/>
              </a:rPr>
              <a:t>Evolutionary</a:t>
            </a:r>
          </a:p>
          <a:p>
            <a:pPr algn="ctr"/>
            <a:r>
              <a:rPr kumimoji="1" lang="en-US" altLang="zh-CN" sz="1400" b="1" spc="-140" dirty="0">
                <a:latin typeface="Monaco" pitchFamily="2" charset="0"/>
              </a:rPr>
              <a:t>Tree</a:t>
            </a:r>
            <a:endParaRPr kumimoji="1" lang="zh-CN" altLang="en-US" sz="1400" b="1" spc="-140" dirty="0">
              <a:latin typeface="Monaco" pitchFamily="2" charset="0"/>
            </a:endParaRPr>
          </a:p>
        </p:txBody>
      </p:sp>
      <p:sp>
        <p:nvSpPr>
          <p:cNvPr id="343" name="圆角矩形 106">
            <a:extLst>
              <a:ext uri="{FF2B5EF4-FFF2-40B4-BE49-F238E27FC236}">
                <a16:creationId xmlns:a16="http://schemas.microsoft.com/office/drawing/2014/main" id="{D7432BBD-0B15-7B44-9C75-61895DF437DE}"/>
              </a:ext>
            </a:extLst>
          </p:cNvPr>
          <p:cNvSpPr/>
          <p:nvPr/>
        </p:nvSpPr>
        <p:spPr>
          <a:xfrm>
            <a:off x="483918" y="1650689"/>
            <a:ext cx="941287" cy="170259"/>
          </a:xfrm>
          <a:prstGeom prst="roundRect">
            <a:avLst/>
          </a:prstGeom>
          <a:solidFill>
            <a:srgbClr val="ADAFB5"/>
          </a:solidFill>
          <a:ln w="25400" cmpd="sng">
            <a:solidFill>
              <a:srgbClr val="ADAFB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kumimoji="1" lang="en-US" altLang="zh-CN" sz="1000" b="1" spc="-50" dirty="0">
                <a:solidFill>
                  <a:schemeClr val="bg1"/>
                </a:solidFill>
                <a:latin typeface="Monaco" pitchFamily="2" charset="77"/>
              </a:rPr>
              <a:t>Open-Source</a:t>
            </a:r>
            <a:endParaRPr kumimoji="1" lang="zh-CN" altLang="en-US" sz="1000" b="1" spc="-50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344" name="圆角矩形 106">
            <a:extLst>
              <a:ext uri="{FF2B5EF4-FFF2-40B4-BE49-F238E27FC236}">
                <a16:creationId xmlns:a16="http://schemas.microsoft.com/office/drawing/2014/main" id="{70EBA18A-81A6-6548-8920-CFEF987D0E4D}"/>
              </a:ext>
            </a:extLst>
          </p:cNvPr>
          <p:cNvSpPr/>
          <p:nvPr/>
        </p:nvSpPr>
        <p:spPr>
          <a:xfrm>
            <a:off x="483918" y="1899780"/>
            <a:ext cx="941293" cy="170259"/>
          </a:xfrm>
          <a:prstGeom prst="roundRect">
            <a:avLst/>
          </a:prstGeom>
          <a:noFill/>
          <a:ln w="25400">
            <a:solidFill>
              <a:srgbClr val="ADAFB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kumimoji="1" lang="en-US" altLang="zh-CN" sz="1000" b="1" spc="-60" dirty="0">
                <a:solidFill>
                  <a:schemeClr val="bg2">
                    <a:lumMod val="25000"/>
                    <a:alpha val="70887"/>
                  </a:schemeClr>
                </a:solidFill>
                <a:latin typeface="Monaco" pitchFamily="2" charset="77"/>
              </a:rPr>
              <a:t>Closed-Source</a:t>
            </a:r>
            <a:endParaRPr kumimoji="1" lang="zh-CN" altLang="en-US" sz="1000" b="1" spc="-60" dirty="0">
              <a:solidFill>
                <a:schemeClr val="bg2">
                  <a:lumMod val="25000"/>
                  <a:alpha val="70887"/>
                </a:schemeClr>
              </a:solidFill>
              <a:latin typeface="Monac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448044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" grpId="0" animBg="1"/>
      <p:bldP spid="315" grpId="0" animBg="1"/>
      <p:bldP spid="314" grpId="0" animBg="1"/>
      <p:bldP spid="3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DE2695D9-A496-7F4E-8140-37C0039FAD8C}"/>
              </a:ext>
            </a:extLst>
          </p:cNvPr>
          <p:cNvCxnSpPr>
            <a:cxnSpLocks/>
          </p:cNvCxnSpPr>
          <p:nvPr/>
        </p:nvCxnSpPr>
        <p:spPr>
          <a:xfrm flipV="1">
            <a:off x="259735" y="5516501"/>
            <a:ext cx="0" cy="319456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2208352" y="5709107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1792410" y="5631972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2544126" y="5590488"/>
            <a:ext cx="260408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grpSp>
        <p:nvGrpSpPr>
          <p:cNvPr id="282" name="组合 281">
            <a:extLst>
              <a:ext uri="{FF2B5EF4-FFF2-40B4-BE49-F238E27FC236}">
                <a16:creationId xmlns:a16="http://schemas.microsoft.com/office/drawing/2014/main" id="{4A4E8EB7-DF4B-0042-974A-7C11C6DDF82A}"/>
              </a:ext>
            </a:extLst>
          </p:cNvPr>
          <p:cNvGrpSpPr/>
          <p:nvPr/>
        </p:nvGrpSpPr>
        <p:grpSpPr>
          <a:xfrm>
            <a:off x="2764037" y="5709135"/>
            <a:ext cx="257743" cy="137724"/>
            <a:chOff x="4739885" y="8222991"/>
            <a:chExt cx="1249701" cy="667769"/>
          </a:xfrm>
        </p:grpSpPr>
        <p:sp>
          <p:nvSpPr>
            <p:cNvPr id="284" name="梯形 283">
              <a:extLst>
                <a:ext uri="{FF2B5EF4-FFF2-40B4-BE49-F238E27FC236}">
                  <a16:creationId xmlns:a16="http://schemas.microsoft.com/office/drawing/2014/main" id="{B4CB370E-AA96-DE46-9C18-A940FDFA5165}"/>
                </a:ext>
              </a:extLst>
            </p:cNvPr>
            <p:cNvSpPr/>
            <p:nvPr/>
          </p:nvSpPr>
          <p:spPr>
            <a:xfrm>
              <a:off x="4739885" y="8236526"/>
              <a:ext cx="1136173" cy="611233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87" name="任意形状 286">
              <a:extLst>
                <a:ext uri="{FF2B5EF4-FFF2-40B4-BE49-F238E27FC236}">
                  <a16:creationId xmlns:a16="http://schemas.microsoft.com/office/drawing/2014/main" id="{C1D224DA-8BFF-0D45-880D-48630F2A74A8}"/>
                </a:ext>
              </a:extLst>
            </p:cNvPr>
            <p:cNvSpPr/>
            <p:nvPr/>
          </p:nvSpPr>
          <p:spPr>
            <a:xfrm>
              <a:off x="4745860" y="8222991"/>
              <a:ext cx="496700" cy="632460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89" name="任意形状 288">
              <a:extLst>
                <a:ext uri="{FF2B5EF4-FFF2-40B4-BE49-F238E27FC236}">
                  <a16:creationId xmlns:a16="http://schemas.microsoft.com/office/drawing/2014/main" id="{5920017A-B91F-AA47-A3A5-BEF0A149E52D}"/>
                </a:ext>
              </a:extLst>
            </p:cNvPr>
            <p:cNvSpPr/>
            <p:nvPr/>
          </p:nvSpPr>
          <p:spPr>
            <a:xfrm>
              <a:off x="4807744" y="8466831"/>
              <a:ext cx="392906" cy="416947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grpSp>
          <p:nvGrpSpPr>
            <p:cNvPr id="296" name="组合 295">
              <a:extLst>
                <a:ext uri="{FF2B5EF4-FFF2-40B4-BE49-F238E27FC236}">
                  <a16:creationId xmlns:a16="http://schemas.microsoft.com/office/drawing/2014/main" id="{BEA5F270-A322-6442-AC01-97BA90CBF7AD}"/>
                </a:ext>
              </a:extLst>
            </p:cNvPr>
            <p:cNvGrpSpPr/>
            <p:nvPr/>
          </p:nvGrpSpPr>
          <p:grpSpPr>
            <a:xfrm>
              <a:off x="5347338" y="8291417"/>
              <a:ext cx="642248" cy="599343"/>
              <a:chOff x="5347338" y="8291417"/>
              <a:chExt cx="642248" cy="599343"/>
            </a:xfrm>
          </p:grpSpPr>
          <p:sp>
            <p:nvSpPr>
              <p:cNvPr id="297" name="任意形状 296">
                <a:extLst>
                  <a:ext uri="{FF2B5EF4-FFF2-40B4-BE49-F238E27FC236}">
                    <a16:creationId xmlns:a16="http://schemas.microsoft.com/office/drawing/2014/main" id="{AC07003F-9C67-4649-8D23-1502B21602D4}"/>
                  </a:ext>
                </a:extLst>
              </p:cNvPr>
              <p:cNvSpPr/>
              <p:nvPr/>
            </p:nvSpPr>
            <p:spPr>
              <a:xfrm rot="11030848">
                <a:off x="5398404" y="8344318"/>
                <a:ext cx="309039" cy="546442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300" name="月亮 299">
                <a:extLst>
                  <a:ext uri="{FF2B5EF4-FFF2-40B4-BE49-F238E27FC236}">
                    <a16:creationId xmlns:a16="http://schemas.microsoft.com/office/drawing/2014/main" id="{C2E9DF72-E539-4D4D-A4EE-F77D9B47E633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303" name="矩形 302">
                <a:extLst>
                  <a:ext uri="{FF2B5EF4-FFF2-40B4-BE49-F238E27FC236}">
                    <a16:creationId xmlns:a16="http://schemas.microsoft.com/office/drawing/2014/main" id="{E5D74FCE-27FC-8C41-9ED3-1414DFE90C37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</p:grpSp>
      <p:sp>
        <p:nvSpPr>
          <p:cNvPr id="44" name="椭圆 43">
            <a:extLst>
              <a:ext uri="{FF2B5EF4-FFF2-40B4-BE49-F238E27FC236}">
                <a16:creationId xmlns:a16="http://schemas.microsoft.com/office/drawing/2014/main" id="{D8DC26AA-EF32-AA45-AC0C-2DC6F005EEA0}"/>
              </a:ext>
            </a:extLst>
          </p:cNvPr>
          <p:cNvSpPr/>
          <p:nvPr/>
        </p:nvSpPr>
        <p:spPr>
          <a:xfrm>
            <a:off x="2829851" y="5732147"/>
            <a:ext cx="103810" cy="103810"/>
          </a:xfrm>
          <a:prstGeom prst="ellipse">
            <a:avLst/>
          </a:prstGeom>
          <a:solidFill>
            <a:srgbClr val="AF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</p:spTree>
    <p:extLst>
      <p:ext uri="{BB962C8B-B14F-4D97-AF65-F5344CB8AC3E}">
        <p14:creationId xmlns:p14="http://schemas.microsoft.com/office/powerpoint/2010/main" val="240584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82D7F94E-84BC-DC4C-9CD0-31BEB448597D}"/>
              </a:ext>
            </a:extLst>
          </p:cNvPr>
          <p:cNvGrpSpPr/>
          <p:nvPr/>
        </p:nvGrpSpPr>
        <p:grpSpPr>
          <a:xfrm>
            <a:off x="2716771" y="5487320"/>
            <a:ext cx="709149" cy="378947"/>
            <a:chOff x="4782089" y="8326843"/>
            <a:chExt cx="1055352" cy="563947"/>
          </a:xfrm>
        </p:grpSpPr>
        <p:sp>
          <p:nvSpPr>
            <p:cNvPr id="35" name="梯形 34">
              <a:extLst>
                <a:ext uri="{FF2B5EF4-FFF2-40B4-BE49-F238E27FC236}">
                  <a16:creationId xmlns:a16="http://schemas.microsoft.com/office/drawing/2014/main" id="{6692984F-44FE-B542-88B0-2A7142B88B6F}"/>
                </a:ext>
              </a:extLst>
            </p:cNvPr>
            <p:cNvSpPr/>
            <p:nvPr/>
          </p:nvSpPr>
          <p:spPr>
            <a:xfrm>
              <a:off x="4782089" y="8338275"/>
              <a:ext cx="959480" cy="516177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8" name="任意形状 37">
              <a:extLst>
                <a:ext uri="{FF2B5EF4-FFF2-40B4-BE49-F238E27FC236}">
                  <a16:creationId xmlns:a16="http://schemas.microsoft.com/office/drawing/2014/main" id="{A0E26A5E-6972-0247-91B4-7A48515F5B31}"/>
                </a:ext>
              </a:extLst>
            </p:cNvPr>
            <p:cNvSpPr/>
            <p:nvPr/>
          </p:nvSpPr>
          <p:spPr>
            <a:xfrm>
              <a:off x="4787134" y="8326843"/>
              <a:ext cx="419455" cy="534103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45" name="任意形状 44">
              <a:extLst>
                <a:ext uri="{FF2B5EF4-FFF2-40B4-BE49-F238E27FC236}">
                  <a16:creationId xmlns:a16="http://schemas.microsoft.com/office/drawing/2014/main" id="{9C2598D4-E735-2B43-8B04-6A8A12B4144C}"/>
                </a:ext>
              </a:extLst>
            </p:cNvPr>
            <p:cNvSpPr/>
            <p:nvPr/>
          </p:nvSpPr>
          <p:spPr>
            <a:xfrm>
              <a:off x="4839394" y="8532762"/>
              <a:ext cx="331803" cy="352105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29943591-40EA-0D4C-B7C7-BBE9BDF7C692}"/>
                </a:ext>
              </a:extLst>
            </p:cNvPr>
            <p:cNvGrpSpPr/>
            <p:nvPr/>
          </p:nvGrpSpPr>
          <p:grpSpPr>
            <a:xfrm>
              <a:off x="5295073" y="8384628"/>
              <a:ext cx="542368" cy="506162"/>
              <a:chOff x="5347338" y="8291417"/>
              <a:chExt cx="642248" cy="599374"/>
            </a:xfrm>
          </p:grpSpPr>
          <p:sp>
            <p:nvSpPr>
              <p:cNvPr id="54" name="任意形状 53">
                <a:extLst>
                  <a:ext uri="{FF2B5EF4-FFF2-40B4-BE49-F238E27FC236}">
                    <a16:creationId xmlns:a16="http://schemas.microsoft.com/office/drawing/2014/main" id="{F8A90D3D-BE94-CD4F-8323-92B1ADD19EA8}"/>
                  </a:ext>
                </a:extLst>
              </p:cNvPr>
              <p:cNvSpPr/>
              <p:nvPr/>
            </p:nvSpPr>
            <p:spPr>
              <a:xfrm rot="11030848">
                <a:off x="5398403" y="8344348"/>
                <a:ext cx="309040" cy="546443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317" name="月亮 316">
                <a:extLst>
                  <a:ext uri="{FF2B5EF4-FFF2-40B4-BE49-F238E27FC236}">
                    <a16:creationId xmlns:a16="http://schemas.microsoft.com/office/drawing/2014/main" id="{2E8F29B8-B7CB-2E40-AEE0-33A5CAF2DD07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491D5A55-280E-D74A-A8CF-769C643F7AA1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</p:grpSp>
      <p:sp>
        <p:nvSpPr>
          <p:cNvPr id="39" name="椭圆 38">
            <a:extLst>
              <a:ext uri="{FF2B5EF4-FFF2-40B4-BE49-F238E27FC236}">
                <a16:creationId xmlns:a16="http://schemas.microsoft.com/office/drawing/2014/main" id="{49C9202D-79C9-9341-B2C8-B1E2385AA9EE}"/>
              </a:ext>
            </a:extLst>
          </p:cNvPr>
          <p:cNvSpPr/>
          <p:nvPr/>
        </p:nvSpPr>
        <p:spPr>
          <a:xfrm>
            <a:off x="2924207" y="5792590"/>
            <a:ext cx="43371" cy="43371"/>
          </a:xfrm>
          <a:prstGeom prst="ellipse">
            <a:avLst/>
          </a:prstGeom>
          <a:solidFill>
            <a:srgbClr val="AF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2208352" y="5709107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1792410" y="5631972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cxnSp>
        <p:nvCxnSpPr>
          <p:cNvPr id="312" name="直线连接符 311">
            <a:extLst>
              <a:ext uri="{FF2B5EF4-FFF2-40B4-BE49-F238E27FC236}">
                <a16:creationId xmlns:a16="http://schemas.microsoft.com/office/drawing/2014/main" id="{FAE32473-C721-2C4A-8C74-0941BB3CE772}"/>
              </a:ext>
            </a:extLst>
          </p:cNvPr>
          <p:cNvCxnSpPr>
            <a:cxnSpLocks/>
          </p:cNvCxnSpPr>
          <p:nvPr/>
        </p:nvCxnSpPr>
        <p:spPr>
          <a:xfrm flipV="1">
            <a:off x="255742" y="13613576"/>
            <a:ext cx="6676547" cy="1099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  <a:alpha val="2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id="{27DDCD94-4FDE-5343-BE1F-35382E196BD7}"/>
              </a:ext>
            </a:extLst>
          </p:cNvPr>
          <p:cNvGrpSpPr/>
          <p:nvPr/>
        </p:nvGrpSpPr>
        <p:grpSpPr>
          <a:xfrm>
            <a:off x="628958" y="5109888"/>
            <a:ext cx="2379462" cy="681606"/>
            <a:chOff x="1675025" y="7765148"/>
            <a:chExt cx="3541101" cy="1014362"/>
          </a:xfrm>
        </p:grpSpPr>
        <p:sp>
          <p:nvSpPr>
            <p:cNvPr id="184" name="圆角矩形 183">
              <a:extLst>
                <a:ext uri="{FF2B5EF4-FFF2-40B4-BE49-F238E27FC236}">
                  <a16:creationId xmlns:a16="http://schemas.microsoft.com/office/drawing/2014/main" id="{FAD7CD9E-6BF1-B44A-B6E1-CD7C943D2CA1}"/>
                </a:ext>
              </a:extLst>
            </p:cNvPr>
            <p:cNvSpPr/>
            <p:nvPr/>
          </p:nvSpPr>
          <p:spPr>
            <a:xfrm>
              <a:off x="1675025" y="7807445"/>
              <a:ext cx="362938" cy="20418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ELMo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55" name="任意形状 54">
              <a:extLst>
                <a:ext uri="{FF2B5EF4-FFF2-40B4-BE49-F238E27FC236}">
                  <a16:creationId xmlns:a16="http://schemas.microsoft.com/office/drawing/2014/main" id="{802D6031-B6B6-434E-AC27-EE9D6B175A00}"/>
                </a:ext>
              </a:extLst>
            </p:cNvPr>
            <p:cNvSpPr/>
            <p:nvPr/>
          </p:nvSpPr>
          <p:spPr>
            <a:xfrm>
              <a:off x="1840219" y="8023059"/>
              <a:ext cx="3375907" cy="756451"/>
            </a:xfrm>
            <a:custGeom>
              <a:avLst/>
              <a:gdLst>
                <a:gd name="connsiteX0" fmla="*/ 2930487 w 2954868"/>
                <a:gd name="connsiteY0" fmla="*/ 616945 h 616945"/>
                <a:gd name="connsiteX1" fmla="*/ 2930487 w 2954868"/>
                <a:gd name="connsiteY1" fmla="*/ 407624 h 616945"/>
                <a:gd name="connsiteX2" fmla="*/ 2677099 w 2954868"/>
                <a:gd name="connsiteY2" fmla="*/ 286438 h 616945"/>
                <a:gd name="connsiteX3" fmla="*/ 2071171 w 2954868"/>
                <a:gd name="connsiteY3" fmla="*/ 220337 h 616945"/>
                <a:gd name="connsiteX4" fmla="*/ 1013552 w 2954868"/>
                <a:gd name="connsiteY4" fmla="*/ 198304 h 616945"/>
                <a:gd name="connsiteX5" fmla="*/ 209320 w 2954868"/>
                <a:gd name="connsiteY5" fmla="*/ 165253 h 616945"/>
                <a:gd name="connsiteX6" fmla="*/ 0 w 2954868"/>
                <a:gd name="connsiteY6" fmla="*/ 0 h 6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4868" h="616945">
                  <a:moveTo>
                    <a:pt x="2930487" y="616945"/>
                  </a:moveTo>
                  <a:cubicBezTo>
                    <a:pt x="2951602" y="539827"/>
                    <a:pt x="2972718" y="462709"/>
                    <a:pt x="2930487" y="407624"/>
                  </a:cubicBezTo>
                  <a:cubicBezTo>
                    <a:pt x="2888256" y="352539"/>
                    <a:pt x="2820318" y="317652"/>
                    <a:pt x="2677099" y="286438"/>
                  </a:cubicBezTo>
                  <a:cubicBezTo>
                    <a:pt x="2533880" y="255224"/>
                    <a:pt x="2348429" y="235026"/>
                    <a:pt x="2071171" y="220337"/>
                  </a:cubicBezTo>
                  <a:cubicBezTo>
                    <a:pt x="1793913" y="205648"/>
                    <a:pt x="1323860" y="207485"/>
                    <a:pt x="1013552" y="198304"/>
                  </a:cubicBezTo>
                  <a:cubicBezTo>
                    <a:pt x="703244" y="189123"/>
                    <a:pt x="378245" y="198304"/>
                    <a:pt x="209320" y="165253"/>
                  </a:cubicBezTo>
                  <a:cubicBezTo>
                    <a:pt x="40395" y="132202"/>
                    <a:pt x="20197" y="66101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292" name="Picture 24" descr="Allen Institute for AI">
              <a:extLst>
                <a:ext uri="{FF2B5EF4-FFF2-40B4-BE49-F238E27FC236}">
                  <a16:creationId xmlns:a16="http://schemas.microsoft.com/office/drawing/2014/main" id="{B4E9D35E-DF69-904C-B2FE-97CA92E670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779" y="776514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2544126" y="5590488"/>
            <a:ext cx="260408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cxnSp>
        <p:nvCxnSpPr>
          <p:cNvPr id="34" name="直线连接符 33">
            <a:extLst>
              <a:ext uri="{FF2B5EF4-FFF2-40B4-BE49-F238E27FC236}">
                <a16:creationId xmlns:a16="http://schemas.microsoft.com/office/drawing/2014/main" id="{D3A731A8-3652-7E41-8B0E-7129FF0BB450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421304" y="5315738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线箭头连接符 35">
            <a:extLst>
              <a:ext uri="{FF2B5EF4-FFF2-40B4-BE49-F238E27FC236}">
                <a16:creationId xmlns:a16="http://schemas.microsoft.com/office/drawing/2014/main" id="{6147F0C9-B043-AB41-BBF5-8526768523BE}"/>
              </a:ext>
            </a:extLst>
          </p:cNvPr>
          <p:cNvCxnSpPr>
            <a:cxnSpLocks/>
          </p:cNvCxnSpPr>
          <p:nvPr/>
        </p:nvCxnSpPr>
        <p:spPr>
          <a:xfrm flipH="1" flipV="1">
            <a:off x="252338" y="5049896"/>
            <a:ext cx="7401" cy="822473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>
            <a:extLst>
              <a:ext uri="{FF2B5EF4-FFF2-40B4-BE49-F238E27FC236}">
                <a16:creationId xmlns:a16="http://schemas.microsoft.com/office/drawing/2014/main" id="{E874D569-E15A-A945-AF74-C37F2F3C663D}"/>
              </a:ext>
            </a:extLst>
          </p:cNvPr>
          <p:cNvSpPr/>
          <p:nvPr/>
        </p:nvSpPr>
        <p:spPr>
          <a:xfrm>
            <a:off x="87754" y="5228554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2018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D16FAB0-B71C-4044-8590-7882211D9D64}"/>
              </a:ext>
            </a:extLst>
          </p:cNvPr>
          <p:cNvGrpSpPr/>
          <p:nvPr/>
        </p:nvGrpSpPr>
        <p:grpSpPr>
          <a:xfrm>
            <a:off x="995406" y="5173645"/>
            <a:ext cx="1996369" cy="454798"/>
            <a:chOff x="995406" y="5173645"/>
            <a:chExt cx="1996369" cy="454798"/>
          </a:xfrm>
        </p:grpSpPr>
        <p:sp>
          <p:nvSpPr>
            <p:cNvPr id="23" name="圆角矩形 22">
              <a:extLst>
                <a:ext uri="{FF2B5EF4-FFF2-40B4-BE49-F238E27FC236}">
                  <a16:creationId xmlns:a16="http://schemas.microsoft.com/office/drawing/2014/main" id="{67F2D9AE-33F7-4648-9FE2-80530A9C0538}"/>
                </a:ext>
              </a:extLst>
            </p:cNvPr>
            <p:cNvSpPr/>
            <p:nvPr/>
          </p:nvSpPr>
          <p:spPr>
            <a:xfrm>
              <a:off x="995406" y="5173645"/>
              <a:ext cx="428874" cy="1532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ULMFiT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03961AEB-813C-6F4A-B138-F1A17C899B6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8" t="18080" r="40925" b="44933"/>
            <a:stretch/>
          </p:blipFill>
          <p:spPr bwMode="auto">
            <a:xfrm>
              <a:off x="1442158" y="5181661"/>
              <a:ext cx="98521" cy="136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任意形状 4">
              <a:extLst>
                <a:ext uri="{FF2B5EF4-FFF2-40B4-BE49-F238E27FC236}">
                  <a16:creationId xmlns:a16="http://schemas.microsoft.com/office/drawing/2014/main" id="{49EACA3E-506D-5141-BA8C-AE02A18314D5}"/>
                </a:ext>
              </a:extLst>
            </p:cNvPr>
            <p:cNvSpPr/>
            <p:nvPr/>
          </p:nvSpPr>
          <p:spPr>
            <a:xfrm>
              <a:off x="1216241" y="5317724"/>
              <a:ext cx="1775534" cy="310719"/>
            </a:xfrm>
            <a:custGeom>
              <a:avLst/>
              <a:gdLst>
                <a:gd name="connsiteX0" fmla="*/ 1855433 w 1855433"/>
                <a:gd name="connsiteY0" fmla="*/ 310719 h 310719"/>
                <a:gd name="connsiteX1" fmla="*/ 1846555 w 1855433"/>
                <a:gd name="connsiteY1" fmla="*/ 239697 h 310719"/>
                <a:gd name="connsiteX2" fmla="*/ 1828800 w 1855433"/>
                <a:gd name="connsiteY2" fmla="*/ 186431 h 310719"/>
                <a:gd name="connsiteX3" fmla="*/ 1784411 w 1855433"/>
                <a:gd name="connsiteY3" fmla="*/ 159798 h 310719"/>
                <a:gd name="connsiteX4" fmla="*/ 1660124 w 1855433"/>
                <a:gd name="connsiteY4" fmla="*/ 115410 h 310719"/>
                <a:gd name="connsiteX5" fmla="*/ 1411549 w 1855433"/>
                <a:gd name="connsiteY5" fmla="*/ 88777 h 310719"/>
                <a:gd name="connsiteX6" fmla="*/ 1020932 w 1855433"/>
                <a:gd name="connsiteY6" fmla="*/ 71022 h 310719"/>
                <a:gd name="connsiteX7" fmla="*/ 301841 w 1855433"/>
                <a:gd name="connsiteY7" fmla="*/ 71022 h 310719"/>
                <a:gd name="connsiteX8" fmla="*/ 106532 w 1855433"/>
                <a:gd name="connsiteY8" fmla="*/ 62144 h 310719"/>
                <a:gd name="connsiteX9" fmla="*/ 35510 w 1855433"/>
                <a:gd name="connsiteY9" fmla="*/ 44389 h 310719"/>
                <a:gd name="connsiteX10" fmla="*/ 0 w 1855433"/>
                <a:gd name="connsiteY10" fmla="*/ 0 h 31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5433" h="310719">
                  <a:moveTo>
                    <a:pt x="1855433" y="310719"/>
                  </a:moveTo>
                  <a:cubicBezTo>
                    <a:pt x="1853213" y="285565"/>
                    <a:pt x="1850994" y="260412"/>
                    <a:pt x="1846555" y="239697"/>
                  </a:cubicBezTo>
                  <a:cubicBezTo>
                    <a:pt x="1842116" y="218982"/>
                    <a:pt x="1839157" y="199747"/>
                    <a:pt x="1828800" y="186431"/>
                  </a:cubicBezTo>
                  <a:cubicBezTo>
                    <a:pt x="1818443" y="173115"/>
                    <a:pt x="1812524" y="171635"/>
                    <a:pt x="1784411" y="159798"/>
                  </a:cubicBezTo>
                  <a:cubicBezTo>
                    <a:pt x="1756298" y="147961"/>
                    <a:pt x="1722268" y="127247"/>
                    <a:pt x="1660124" y="115410"/>
                  </a:cubicBezTo>
                  <a:cubicBezTo>
                    <a:pt x="1597980" y="103573"/>
                    <a:pt x="1518081" y="96175"/>
                    <a:pt x="1411549" y="88777"/>
                  </a:cubicBezTo>
                  <a:cubicBezTo>
                    <a:pt x="1305017" y="81379"/>
                    <a:pt x="1205883" y="73981"/>
                    <a:pt x="1020932" y="71022"/>
                  </a:cubicBezTo>
                  <a:cubicBezTo>
                    <a:pt x="835981" y="68063"/>
                    <a:pt x="454241" y="72502"/>
                    <a:pt x="301841" y="71022"/>
                  </a:cubicBezTo>
                  <a:cubicBezTo>
                    <a:pt x="149441" y="69542"/>
                    <a:pt x="150920" y="66583"/>
                    <a:pt x="106532" y="62144"/>
                  </a:cubicBezTo>
                  <a:cubicBezTo>
                    <a:pt x="62143" y="57705"/>
                    <a:pt x="53265" y="54746"/>
                    <a:pt x="35510" y="44389"/>
                  </a:cubicBezTo>
                  <a:cubicBezTo>
                    <a:pt x="17755" y="34032"/>
                    <a:pt x="8877" y="17016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</p:spTree>
    <p:extLst>
      <p:ext uri="{BB962C8B-B14F-4D97-AF65-F5344CB8AC3E}">
        <p14:creationId xmlns:p14="http://schemas.microsoft.com/office/powerpoint/2010/main" val="8106629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5422DF84-5F38-5544-9C4C-0F70762F8B07}"/>
              </a:ext>
            </a:extLst>
          </p:cNvPr>
          <p:cNvGrpSpPr/>
          <p:nvPr/>
        </p:nvGrpSpPr>
        <p:grpSpPr>
          <a:xfrm>
            <a:off x="2716766" y="5423672"/>
            <a:ext cx="805592" cy="442595"/>
            <a:chOff x="4782089" y="8326843"/>
            <a:chExt cx="1055352" cy="563947"/>
          </a:xfrm>
        </p:grpSpPr>
        <p:sp>
          <p:nvSpPr>
            <p:cNvPr id="251" name="梯形 250">
              <a:extLst>
                <a:ext uri="{FF2B5EF4-FFF2-40B4-BE49-F238E27FC236}">
                  <a16:creationId xmlns:a16="http://schemas.microsoft.com/office/drawing/2014/main" id="{770A032B-6E99-5040-869C-EA18C5656732}"/>
                </a:ext>
              </a:extLst>
            </p:cNvPr>
            <p:cNvSpPr/>
            <p:nvPr/>
          </p:nvSpPr>
          <p:spPr>
            <a:xfrm>
              <a:off x="4782089" y="8338275"/>
              <a:ext cx="959480" cy="516177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3" name="任意形状 252">
              <a:extLst>
                <a:ext uri="{FF2B5EF4-FFF2-40B4-BE49-F238E27FC236}">
                  <a16:creationId xmlns:a16="http://schemas.microsoft.com/office/drawing/2014/main" id="{4CE0640F-DEA5-9A4D-B134-874EBFB36F83}"/>
                </a:ext>
              </a:extLst>
            </p:cNvPr>
            <p:cNvSpPr/>
            <p:nvPr/>
          </p:nvSpPr>
          <p:spPr>
            <a:xfrm>
              <a:off x="4787134" y="8326843"/>
              <a:ext cx="419455" cy="534103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4" name="任意形状 253">
              <a:extLst>
                <a:ext uri="{FF2B5EF4-FFF2-40B4-BE49-F238E27FC236}">
                  <a16:creationId xmlns:a16="http://schemas.microsoft.com/office/drawing/2014/main" id="{46D9E213-E656-BE4E-9DE9-0C5B59B251DA}"/>
                </a:ext>
              </a:extLst>
            </p:cNvPr>
            <p:cNvSpPr/>
            <p:nvPr/>
          </p:nvSpPr>
          <p:spPr>
            <a:xfrm>
              <a:off x="4839394" y="8532762"/>
              <a:ext cx="331803" cy="352105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grpSp>
          <p:nvGrpSpPr>
            <p:cNvPr id="255" name="组合 254">
              <a:extLst>
                <a:ext uri="{FF2B5EF4-FFF2-40B4-BE49-F238E27FC236}">
                  <a16:creationId xmlns:a16="http://schemas.microsoft.com/office/drawing/2014/main" id="{77245026-60EA-B341-8763-8F0EE9F25D04}"/>
                </a:ext>
              </a:extLst>
            </p:cNvPr>
            <p:cNvGrpSpPr/>
            <p:nvPr/>
          </p:nvGrpSpPr>
          <p:grpSpPr>
            <a:xfrm>
              <a:off x="5295073" y="8384628"/>
              <a:ext cx="542368" cy="506162"/>
              <a:chOff x="5347338" y="8291417"/>
              <a:chExt cx="642248" cy="599374"/>
            </a:xfrm>
          </p:grpSpPr>
          <p:sp>
            <p:nvSpPr>
              <p:cNvPr id="258" name="任意形状 257">
                <a:extLst>
                  <a:ext uri="{FF2B5EF4-FFF2-40B4-BE49-F238E27FC236}">
                    <a16:creationId xmlns:a16="http://schemas.microsoft.com/office/drawing/2014/main" id="{01490228-C80B-B148-B7D7-C6D133C53FB9}"/>
                  </a:ext>
                </a:extLst>
              </p:cNvPr>
              <p:cNvSpPr/>
              <p:nvPr/>
            </p:nvSpPr>
            <p:spPr>
              <a:xfrm rot="11030848">
                <a:off x="5398403" y="8344348"/>
                <a:ext cx="309040" cy="546443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59" name="月亮 258">
                <a:extLst>
                  <a:ext uri="{FF2B5EF4-FFF2-40B4-BE49-F238E27FC236}">
                    <a16:creationId xmlns:a16="http://schemas.microsoft.com/office/drawing/2014/main" id="{B6AD3E2A-5154-574B-90FA-2A21B682D794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60" name="矩形 259">
                <a:extLst>
                  <a:ext uri="{FF2B5EF4-FFF2-40B4-BE49-F238E27FC236}">
                    <a16:creationId xmlns:a16="http://schemas.microsoft.com/office/drawing/2014/main" id="{4347AEB4-B4CD-3C4A-BFB8-DB0439C1D9AF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</p:grp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E0B7F3C1-9180-6844-BE43-C593C0F24C19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421304" y="5315738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DE2695D9-A496-7F4E-8140-37C0039FAD8C}"/>
              </a:ext>
            </a:extLst>
          </p:cNvPr>
          <p:cNvCxnSpPr>
            <a:cxnSpLocks/>
          </p:cNvCxnSpPr>
          <p:nvPr/>
        </p:nvCxnSpPr>
        <p:spPr>
          <a:xfrm flipH="1" flipV="1">
            <a:off x="257954" y="4534454"/>
            <a:ext cx="1785" cy="1336598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圆角矩形 49">
            <a:extLst>
              <a:ext uri="{FF2B5EF4-FFF2-40B4-BE49-F238E27FC236}">
                <a16:creationId xmlns:a16="http://schemas.microsoft.com/office/drawing/2014/main" id="{67FC8898-F05D-7344-A2D2-B12C724A444E}"/>
              </a:ext>
            </a:extLst>
          </p:cNvPr>
          <p:cNvSpPr/>
          <p:nvPr/>
        </p:nvSpPr>
        <p:spPr>
          <a:xfrm>
            <a:off x="94843" y="4815199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2019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51" name="圆角矩形 50">
            <a:extLst>
              <a:ext uri="{FF2B5EF4-FFF2-40B4-BE49-F238E27FC236}">
                <a16:creationId xmlns:a16="http://schemas.microsoft.com/office/drawing/2014/main" id="{CB37D17B-F477-3440-A883-C613E0A25B84}"/>
              </a:ext>
            </a:extLst>
          </p:cNvPr>
          <p:cNvSpPr/>
          <p:nvPr/>
        </p:nvSpPr>
        <p:spPr>
          <a:xfrm>
            <a:off x="87754" y="5228554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2018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0" name="组合 459">
            <a:extLst>
              <a:ext uri="{FF2B5EF4-FFF2-40B4-BE49-F238E27FC236}">
                <a16:creationId xmlns:a16="http://schemas.microsoft.com/office/drawing/2014/main" id="{A4F11E8A-A5C2-6042-A3CC-9333D37A53B7}"/>
              </a:ext>
            </a:extLst>
          </p:cNvPr>
          <p:cNvGrpSpPr/>
          <p:nvPr/>
        </p:nvGrpSpPr>
        <p:grpSpPr>
          <a:xfrm>
            <a:off x="4376851" y="5070570"/>
            <a:ext cx="892587" cy="262421"/>
            <a:chOff x="7252611" y="7706636"/>
            <a:chExt cx="1328343" cy="390534"/>
          </a:xfrm>
        </p:grpSpPr>
        <p:sp>
          <p:nvSpPr>
            <p:cNvPr id="212" name="圆角矩形 106">
              <a:extLst>
                <a:ext uri="{FF2B5EF4-FFF2-40B4-BE49-F238E27FC236}">
                  <a16:creationId xmlns:a16="http://schemas.microsoft.com/office/drawing/2014/main" id="{1A085859-EF61-044D-9D1A-5E09F5142A1D}"/>
                </a:ext>
              </a:extLst>
            </p:cNvPr>
            <p:cNvSpPr/>
            <p:nvPr/>
          </p:nvSpPr>
          <p:spPr>
            <a:xfrm>
              <a:off x="7912405" y="7706636"/>
              <a:ext cx="449485" cy="204182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GPT-1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215" name="任意形状 146">
              <a:extLst>
                <a:ext uri="{FF2B5EF4-FFF2-40B4-BE49-F238E27FC236}">
                  <a16:creationId xmlns:a16="http://schemas.microsoft.com/office/drawing/2014/main" id="{E5DACA08-9EE9-4646-B584-BFDD8CA5B03A}"/>
                </a:ext>
              </a:extLst>
            </p:cNvPr>
            <p:cNvSpPr/>
            <p:nvPr/>
          </p:nvSpPr>
          <p:spPr>
            <a:xfrm>
              <a:off x="7252611" y="7903194"/>
              <a:ext cx="888702" cy="193976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 dirty="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275" name="Picture 14" descr="Open Ai Logo PNG Vectors Free Download">
              <a:extLst>
                <a:ext uri="{FF2B5EF4-FFF2-40B4-BE49-F238E27FC236}">
                  <a16:creationId xmlns:a16="http://schemas.microsoft.com/office/drawing/2014/main" id="{DEC35497-2D6F-474A-BFA4-D4B8676CD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752" y="7720802"/>
              <a:ext cx="183202" cy="18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6" name="组合 455">
            <a:extLst>
              <a:ext uri="{FF2B5EF4-FFF2-40B4-BE49-F238E27FC236}">
                <a16:creationId xmlns:a16="http://schemas.microsoft.com/office/drawing/2014/main" id="{558F5106-1711-2549-80CD-1C3C00C57B78}"/>
              </a:ext>
            </a:extLst>
          </p:cNvPr>
          <p:cNvGrpSpPr/>
          <p:nvPr/>
        </p:nvGrpSpPr>
        <p:grpSpPr>
          <a:xfrm>
            <a:off x="1150652" y="4931710"/>
            <a:ext cx="495544" cy="239377"/>
            <a:chOff x="2451406" y="7499983"/>
            <a:chExt cx="737466" cy="356240"/>
          </a:xfrm>
        </p:grpSpPr>
        <p:sp>
          <p:nvSpPr>
            <p:cNvPr id="185" name="圆角矩形 184">
              <a:extLst>
                <a:ext uri="{FF2B5EF4-FFF2-40B4-BE49-F238E27FC236}">
                  <a16:creationId xmlns:a16="http://schemas.microsoft.com/office/drawing/2014/main" id="{072DB14F-2BD2-554D-A068-154458AF0398}"/>
                </a:ext>
              </a:extLst>
            </p:cNvPr>
            <p:cNvSpPr/>
            <p:nvPr/>
          </p:nvSpPr>
          <p:spPr>
            <a:xfrm>
              <a:off x="2451406" y="7499983"/>
              <a:ext cx="362938" cy="204182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27" name="任意形状 326">
              <a:extLst>
                <a:ext uri="{FF2B5EF4-FFF2-40B4-BE49-F238E27FC236}">
                  <a16:creationId xmlns:a16="http://schemas.microsoft.com/office/drawing/2014/main" id="{A7F129B4-EB6B-204C-B84A-ECC45D889CE1}"/>
                </a:ext>
              </a:extLst>
            </p:cNvPr>
            <p:cNvSpPr/>
            <p:nvPr/>
          </p:nvSpPr>
          <p:spPr>
            <a:xfrm>
              <a:off x="2644349" y="7711633"/>
              <a:ext cx="544523" cy="144590"/>
            </a:xfrm>
            <a:custGeom>
              <a:avLst/>
              <a:gdLst>
                <a:gd name="connsiteX0" fmla="*/ 654908 w 654908"/>
                <a:gd name="connsiteY0" fmla="*/ 148281 h 148281"/>
                <a:gd name="connsiteX1" fmla="*/ 197708 w 654908"/>
                <a:gd name="connsiteY1" fmla="*/ 111211 h 148281"/>
                <a:gd name="connsiteX2" fmla="*/ 0 w 654908"/>
                <a:gd name="connsiteY2" fmla="*/ 0 h 14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4908" h="148281">
                  <a:moveTo>
                    <a:pt x="654908" y="148281"/>
                  </a:moveTo>
                  <a:cubicBezTo>
                    <a:pt x="480883" y="142102"/>
                    <a:pt x="306859" y="135924"/>
                    <a:pt x="197708" y="111211"/>
                  </a:cubicBezTo>
                  <a:cubicBezTo>
                    <a:pt x="88557" y="86498"/>
                    <a:pt x="44278" y="43249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440" name="图形 439">
              <a:extLst>
                <a:ext uri="{FF2B5EF4-FFF2-40B4-BE49-F238E27FC236}">
                  <a16:creationId xmlns:a16="http://schemas.microsoft.com/office/drawing/2014/main" id="{11CD7330-1AC8-1847-8B08-F2264B142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 l="3731" t="14912" r="81582" b="16376"/>
            <a:stretch/>
          </p:blipFill>
          <p:spPr>
            <a:xfrm>
              <a:off x="2851327" y="7513445"/>
              <a:ext cx="178339" cy="185928"/>
            </a:xfrm>
            <a:prstGeom prst="rect">
              <a:avLst/>
            </a:prstGeom>
          </p:spPr>
        </p:pic>
      </p:grp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2208352" y="5709107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2544126" y="5590488"/>
            <a:ext cx="260408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1792410" y="5631972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52AA397-4EB3-834D-9E88-B1A16E8BAB4A}"/>
              </a:ext>
            </a:extLst>
          </p:cNvPr>
          <p:cNvGrpSpPr/>
          <p:nvPr/>
        </p:nvGrpSpPr>
        <p:grpSpPr>
          <a:xfrm>
            <a:off x="1505455" y="3591670"/>
            <a:ext cx="1560148" cy="1868996"/>
            <a:chOff x="4001799" y="3699620"/>
            <a:chExt cx="1560148" cy="1868996"/>
          </a:xfrm>
        </p:grpSpPr>
        <p:sp>
          <p:nvSpPr>
            <p:cNvPr id="316" name="任意形状 315">
              <a:extLst>
                <a:ext uri="{FF2B5EF4-FFF2-40B4-BE49-F238E27FC236}">
                  <a16:creationId xmlns:a16="http://schemas.microsoft.com/office/drawing/2014/main" id="{01BF192F-A243-2446-B153-162BDA19F84A}"/>
                </a:ext>
              </a:extLst>
            </p:cNvPr>
            <p:cNvSpPr/>
            <p:nvPr/>
          </p:nvSpPr>
          <p:spPr>
            <a:xfrm>
              <a:off x="4001799" y="3699620"/>
              <a:ext cx="1548874" cy="1852675"/>
            </a:xfrm>
            <a:custGeom>
              <a:avLst/>
              <a:gdLst>
                <a:gd name="connsiteX0" fmla="*/ 2230244 w 2230244"/>
                <a:gd name="connsiteY0" fmla="*/ 2687444 h 2687444"/>
                <a:gd name="connsiteX1" fmla="*/ 1973765 w 2230244"/>
                <a:gd name="connsiteY1" fmla="*/ 2542478 h 2687444"/>
                <a:gd name="connsiteX2" fmla="*/ 1059365 w 2230244"/>
                <a:gd name="connsiteY2" fmla="*/ 2408663 h 2687444"/>
                <a:gd name="connsiteX3" fmla="*/ 367990 w 2230244"/>
                <a:gd name="connsiteY3" fmla="*/ 2341756 h 2687444"/>
                <a:gd name="connsiteX4" fmla="*/ 144965 w 2230244"/>
                <a:gd name="connsiteY4" fmla="*/ 2174488 h 2687444"/>
                <a:gd name="connsiteX5" fmla="*/ 55756 w 2230244"/>
                <a:gd name="connsiteY5" fmla="*/ 1795346 h 2687444"/>
                <a:gd name="connsiteX6" fmla="*/ 11151 w 2230244"/>
                <a:gd name="connsiteY6" fmla="*/ 959005 h 2687444"/>
                <a:gd name="connsiteX7" fmla="*/ 0 w 2230244"/>
                <a:gd name="connsiteY7" fmla="*/ 0 h 268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0244" h="2687444">
                  <a:moveTo>
                    <a:pt x="2230244" y="2687444"/>
                  </a:moveTo>
                  <a:cubicBezTo>
                    <a:pt x="2199577" y="2638192"/>
                    <a:pt x="2168911" y="2588941"/>
                    <a:pt x="1973765" y="2542478"/>
                  </a:cubicBezTo>
                  <a:cubicBezTo>
                    <a:pt x="1778619" y="2496015"/>
                    <a:pt x="1326994" y="2442117"/>
                    <a:pt x="1059365" y="2408663"/>
                  </a:cubicBezTo>
                  <a:cubicBezTo>
                    <a:pt x="791736" y="2375209"/>
                    <a:pt x="520390" y="2380785"/>
                    <a:pt x="367990" y="2341756"/>
                  </a:cubicBezTo>
                  <a:cubicBezTo>
                    <a:pt x="215590" y="2302727"/>
                    <a:pt x="197004" y="2265556"/>
                    <a:pt x="144965" y="2174488"/>
                  </a:cubicBezTo>
                  <a:cubicBezTo>
                    <a:pt x="92926" y="2083420"/>
                    <a:pt x="78058" y="1997926"/>
                    <a:pt x="55756" y="1795346"/>
                  </a:cubicBezTo>
                  <a:cubicBezTo>
                    <a:pt x="33454" y="1592766"/>
                    <a:pt x="20444" y="1258229"/>
                    <a:pt x="11151" y="959005"/>
                  </a:cubicBezTo>
                  <a:cubicBezTo>
                    <a:pt x="1858" y="659781"/>
                    <a:pt x="929" y="329890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">
                    <a:schemeClr val="bg1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27000">
                    <a:srgbClr val="E4ADB5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9" name="任意形状 38">
              <a:extLst>
                <a:ext uri="{FF2B5EF4-FFF2-40B4-BE49-F238E27FC236}">
                  <a16:creationId xmlns:a16="http://schemas.microsoft.com/office/drawing/2014/main" id="{E0C08389-9067-514B-91DE-C3356859DD3B}"/>
                </a:ext>
              </a:extLst>
            </p:cNvPr>
            <p:cNvSpPr/>
            <p:nvPr/>
          </p:nvSpPr>
          <p:spPr>
            <a:xfrm>
              <a:off x="5394588" y="5456612"/>
              <a:ext cx="167359" cy="112004"/>
            </a:xfrm>
            <a:custGeom>
              <a:avLst/>
              <a:gdLst>
                <a:gd name="connsiteX0" fmla="*/ 0 w 190744"/>
                <a:gd name="connsiteY0" fmla="*/ 0 h 152400"/>
                <a:gd name="connsiteX1" fmla="*/ 91440 w 190744"/>
                <a:gd name="connsiteY1" fmla="*/ 38100 h 152400"/>
                <a:gd name="connsiteX2" fmla="*/ 175260 w 190744"/>
                <a:gd name="connsiteY2" fmla="*/ 106680 h 152400"/>
                <a:gd name="connsiteX3" fmla="*/ 190500 w 190744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744" h="152400">
                  <a:moveTo>
                    <a:pt x="0" y="0"/>
                  </a:moveTo>
                  <a:cubicBezTo>
                    <a:pt x="31115" y="10160"/>
                    <a:pt x="62230" y="20320"/>
                    <a:pt x="91440" y="38100"/>
                  </a:cubicBezTo>
                  <a:cubicBezTo>
                    <a:pt x="120650" y="55880"/>
                    <a:pt x="158750" y="87630"/>
                    <a:pt x="175260" y="106680"/>
                  </a:cubicBezTo>
                  <a:cubicBezTo>
                    <a:pt x="191770" y="125730"/>
                    <a:pt x="191135" y="139065"/>
                    <a:pt x="190500" y="152400"/>
                  </a:cubicBezTo>
                </a:path>
              </a:pathLst>
            </a:custGeom>
            <a:noFill/>
            <a:ln w="63500">
              <a:gradFill>
                <a:gsLst>
                  <a:gs pos="18000">
                    <a:srgbClr val="E4ADB5"/>
                  </a:gs>
                  <a:gs pos="59000">
                    <a:schemeClr val="bg2">
                      <a:lumMod val="75000"/>
                    </a:schemeClr>
                  </a:gs>
                </a:gsLst>
                <a:lin ang="4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A0369B0-1C8C-6748-88AF-ED5870A88152}"/>
                </a:ext>
              </a:extLst>
            </p:cNvPr>
            <p:cNvSpPr txBox="1"/>
            <p:nvPr/>
          </p:nvSpPr>
          <p:spPr>
            <a:xfrm rot="366588">
              <a:off x="4528563" y="5205707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E4ADB5"/>
                  </a:solidFill>
                  <a:latin typeface="Monaco" pitchFamily="2" charset="0"/>
                </a:rPr>
                <a:t>Encoder-Only</a:t>
              </a:r>
              <a:endParaRPr kumimoji="1" lang="zh-CN" altLang="en-US" sz="605" b="1" spc="-40" dirty="0">
                <a:solidFill>
                  <a:srgbClr val="E4ADB5"/>
                </a:solidFill>
                <a:latin typeface="Monaco" pitchFamily="2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268562A-D808-4043-8546-8390CDF298AE}"/>
              </a:ext>
            </a:extLst>
          </p:cNvPr>
          <p:cNvGrpSpPr/>
          <p:nvPr/>
        </p:nvGrpSpPr>
        <p:grpSpPr>
          <a:xfrm>
            <a:off x="3089974" y="416130"/>
            <a:ext cx="2095011" cy="5071334"/>
            <a:chOff x="5586314" y="524080"/>
            <a:chExt cx="2095011" cy="5071334"/>
          </a:xfrm>
        </p:grpSpPr>
        <p:sp>
          <p:nvSpPr>
            <p:cNvPr id="24" name="任意形状 23">
              <a:extLst>
                <a:ext uri="{FF2B5EF4-FFF2-40B4-BE49-F238E27FC236}">
                  <a16:creationId xmlns:a16="http://schemas.microsoft.com/office/drawing/2014/main" id="{98B5E793-6181-EE40-AA27-09C5C7D1F088}"/>
                </a:ext>
              </a:extLst>
            </p:cNvPr>
            <p:cNvSpPr/>
            <p:nvPr/>
          </p:nvSpPr>
          <p:spPr>
            <a:xfrm>
              <a:off x="5635380" y="524080"/>
              <a:ext cx="2045945" cy="5051291"/>
            </a:xfrm>
            <a:custGeom>
              <a:avLst/>
              <a:gdLst>
                <a:gd name="connsiteX0" fmla="*/ 0 w 3030279"/>
                <a:gd name="connsiteY0" fmla="*/ 6390168 h 6390168"/>
                <a:gd name="connsiteX1" fmla="*/ 478465 w 3030279"/>
                <a:gd name="connsiteY1" fmla="*/ 6262577 h 6390168"/>
                <a:gd name="connsiteX2" fmla="*/ 1297172 w 3030279"/>
                <a:gd name="connsiteY2" fmla="*/ 6230679 h 6390168"/>
                <a:gd name="connsiteX3" fmla="*/ 2009554 w 3030279"/>
                <a:gd name="connsiteY3" fmla="*/ 6113721 h 6390168"/>
                <a:gd name="connsiteX4" fmla="*/ 2509284 w 3030279"/>
                <a:gd name="connsiteY4" fmla="*/ 5667154 h 6390168"/>
                <a:gd name="connsiteX5" fmla="*/ 2828261 w 3030279"/>
                <a:gd name="connsiteY5" fmla="*/ 4933507 h 6390168"/>
                <a:gd name="connsiteX6" fmla="*/ 2977116 w 3030279"/>
                <a:gd name="connsiteY6" fmla="*/ 3678865 h 6390168"/>
                <a:gd name="connsiteX7" fmla="*/ 3030279 w 3030279"/>
                <a:gd name="connsiteY7" fmla="*/ 0 h 639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30279" h="6390168">
                  <a:moveTo>
                    <a:pt x="0" y="6390168"/>
                  </a:moveTo>
                  <a:cubicBezTo>
                    <a:pt x="131135" y="6339663"/>
                    <a:pt x="262270" y="6289159"/>
                    <a:pt x="478465" y="6262577"/>
                  </a:cubicBezTo>
                  <a:cubicBezTo>
                    <a:pt x="694660" y="6235995"/>
                    <a:pt x="1041991" y="6255488"/>
                    <a:pt x="1297172" y="6230679"/>
                  </a:cubicBezTo>
                  <a:cubicBezTo>
                    <a:pt x="1552354" y="6205870"/>
                    <a:pt x="1807535" y="6207642"/>
                    <a:pt x="2009554" y="6113721"/>
                  </a:cubicBezTo>
                  <a:cubicBezTo>
                    <a:pt x="2211573" y="6019800"/>
                    <a:pt x="2372833" y="5863856"/>
                    <a:pt x="2509284" y="5667154"/>
                  </a:cubicBezTo>
                  <a:cubicBezTo>
                    <a:pt x="2645735" y="5470452"/>
                    <a:pt x="2750289" y="5264888"/>
                    <a:pt x="2828261" y="4933507"/>
                  </a:cubicBezTo>
                  <a:cubicBezTo>
                    <a:pt x="2906233" y="4602126"/>
                    <a:pt x="2943446" y="4501116"/>
                    <a:pt x="2977116" y="3678865"/>
                  </a:cubicBezTo>
                  <a:cubicBezTo>
                    <a:pt x="3010786" y="2856614"/>
                    <a:pt x="3020532" y="1428307"/>
                    <a:pt x="3030279" y="0"/>
                  </a:cubicBezTo>
                </a:path>
              </a:pathLst>
            </a:custGeom>
            <a:ln w="133350">
              <a:solidFill>
                <a:srgbClr val="8497B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10"/>
            </a:p>
          </p:txBody>
        </p:sp>
        <p:sp>
          <p:nvSpPr>
            <p:cNvPr id="41" name="任意形状 40">
              <a:extLst>
                <a:ext uri="{FF2B5EF4-FFF2-40B4-BE49-F238E27FC236}">
                  <a16:creationId xmlns:a16="http://schemas.microsoft.com/office/drawing/2014/main" id="{B8564FFC-5B07-5142-A6D1-4647B0DB1775}"/>
                </a:ext>
              </a:extLst>
            </p:cNvPr>
            <p:cNvSpPr/>
            <p:nvPr/>
          </p:nvSpPr>
          <p:spPr>
            <a:xfrm rot="21387832">
              <a:off x="5586314" y="5501801"/>
              <a:ext cx="270249" cy="93613"/>
            </a:xfrm>
            <a:custGeom>
              <a:avLst/>
              <a:gdLst>
                <a:gd name="connsiteX0" fmla="*/ 0 w 402183"/>
                <a:gd name="connsiteY0" fmla="*/ 139314 h 139314"/>
                <a:gd name="connsiteX1" fmla="*/ 180109 w 402183"/>
                <a:gd name="connsiteY1" fmla="*/ 56187 h 139314"/>
                <a:gd name="connsiteX2" fmla="*/ 367146 w 402183"/>
                <a:gd name="connsiteY2" fmla="*/ 7696 h 139314"/>
                <a:gd name="connsiteX3" fmla="*/ 401782 w 402183"/>
                <a:gd name="connsiteY3" fmla="*/ 769 h 13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183" h="139314">
                  <a:moveTo>
                    <a:pt x="0" y="139314"/>
                  </a:moveTo>
                  <a:cubicBezTo>
                    <a:pt x="59459" y="108718"/>
                    <a:pt x="118918" y="78123"/>
                    <a:pt x="180109" y="56187"/>
                  </a:cubicBezTo>
                  <a:cubicBezTo>
                    <a:pt x="241300" y="34251"/>
                    <a:pt x="330201" y="16932"/>
                    <a:pt x="367146" y="7696"/>
                  </a:cubicBezTo>
                  <a:cubicBezTo>
                    <a:pt x="404091" y="-1540"/>
                    <a:pt x="402936" y="-386"/>
                    <a:pt x="401782" y="769"/>
                  </a:cubicBezTo>
                </a:path>
              </a:pathLst>
            </a:custGeom>
            <a:noFill/>
            <a:ln w="133350">
              <a:gradFill>
                <a:gsLst>
                  <a:gs pos="15000">
                    <a:schemeClr val="tx2">
                      <a:lumMod val="60000"/>
                      <a:lumOff val="40000"/>
                    </a:schemeClr>
                  </a:gs>
                  <a:gs pos="87000">
                    <a:schemeClr val="bg2">
                      <a:lumMod val="75000"/>
                    </a:schemeClr>
                  </a:gs>
                </a:gsLst>
                <a:lin ang="7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81934CA3-6611-4748-8C03-102917C37EBF}"/>
                </a:ext>
              </a:extLst>
            </p:cNvPr>
            <p:cNvSpPr txBox="1"/>
            <p:nvPr/>
          </p:nvSpPr>
          <p:spPr>
            <a:xfrm rot="21410665">
              <a:off x="6080797" y="5257623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497B0"/>
                  </a:solidFill>
                  <a:latin typeface="Monaco" pitchFamily="2" charset="0"/>
                </a:rPr>
                <a:t>Decoder-Only</a:t>
              </a:r>
              <a:endParaRPr kumimoji="1" lang="zh-CN" altLang="en-US" sz="605" b="1" spc="-40" dirty="0">
                <a:solidFill>
                  <a:srgbClr val="8497B0"/>
                </a:solidFill>
                <a:latin typeface="Monaco" pitchFamily="2" charset="0"/>
              </a:endParaRPr>
            </a:p>
          </p:txBody>
        </p:sp>
      </p:grpSp>
      <p:sp>
        <p:nvSpPr>
          <p:cNvPr id="466" name="任意形状 465">
            <a:extLst>
              <a:ext uri="{FF2B5EF4-FFF2-40B4-BE49-F238E27FC236}">
                <a16:creationId xmlns:a16="http://schemas.microsoft.com/office/drawing/2014/main" id="{4993FA78-1DDD-C74A-A31C-34AABA158B80}"/>
              </a:ext>
            </a:extLst>
          </p:cNvPr>
          <p:cNvSpPr/>
          <p:nvPr/>
        </p:nvSpPr>
        <p:spPr>
          <a:xfrm>
            <a:off x="3113964" y="4871910"/>
            <a:ext cx="1691161" cy="555919"/>
          </a:xfrm>
          <a:custGeom>
            <a:avLst/>
            <a:gdLst>
              <a:gd name="connsiteX0" fmla="*/ 0 w 2516777"/>
              <a:gd name="connsiteY0" fmla="*/ 827315 h 827315"/>
              <a:gd name="connsiteX1" fmla="*/ 269965 w 2516777"/>
              <a:gd name="connsiteY1" fmla="*/ 714103 h 827315"/>
              <a:gd name="connsiteX2" fmla="*/ 557348 w 2516777"/>
              <a:gd name="connsiteY2" fmla="*/ 661852 h 827315"/>
              <a:gd name="connsiteX3" fmla="*/ 1001485 w 2516777"/>
              <a:gd name="connsiteY3" fmla="*/ 653143 h 827315"/>
              <a:gd name="connsiteX4" fmla="*/ 1193074 w 2516777"/>
              <a:gd name="connsiteY4" fmla="*/ 653143 h 827315"/>
              <a:gd name="connsiteX5" fmla="*/ 1402080 w 2516777"/>
              <a:gd name="connsiteY5" fmla="*/ 635726 h 827315"/>
              <a:gd name="connsiteX6" fmla="*/ 1593668 w 2516777"/>
              <a:gd name="connsiteY6" fmla="*/ 609600 h 827315"/>
              <a:gd name="connsiteX7" fmla="*/ 1854925 w 2516777"/>
              <a:gd name="connsiteY7" fmla="*/ 574766 h 827315"/>
              <a:gd name="connsiteX8" fmla="*/ 2090057 w 2516777"/>
              <a:gd name="connsiteY8" fmla="*/ 470263 h 827315"/>
              <a:gd name="connsiteX9" fmla="*/ 2316480 w 2516777"/>
              <a:gd name="connsiteY9" fmla="*/ 278675 h 827315"/>
              <a:gd name="connsiteX10" fmla="*/ 2516777 w 2516777"/>
              <a:gd name="connsiteY10" fmla="*/ 0 h 82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16777" h="827315">
                <a:moveTo>
                  <a:pt x="0" y="827315"/>
                </a:moveTo>
                <a:cubicBezTo>
                  <a:pt x="88537" y="784497"/>
                  <a:pt x="177074" y="741680"/>
                  <a:pt x="269965" y="714103"/>
                </a:cubicBezTo>
                <a:cubicBezTo>
                  <a:pt x="362856" y="686526"/>
                  <a:pt x="435428" y="672012"/>
                  <a:pt x="557348" y="661852"/>
                </a:cubicBezTo>
                <a:cubicBezTo>
                  <a:pt x="679268" y="651692"/>
                  <a:pt x="895531" y="654594"/>
                  <a:pt x="1001485" y="653143"/>
                </a:cubicBezTo>
                <a:cubicBezTo>
                  <a:pt x="1107439" y="651692"/>
                  <a:pt x="1126308" y="656046"/>
                  <a:pt x="1193074" y="653143"/>
                </a:cubicBezTo>
                <a:cubicBezTo>
                  <a:pt x="1259840" y="650240"/>
                  <a:pt x="1335314" y="642983"/>
                  <a:pt x="1402080" y="635726"/>
                </a:cubicBezTo>
                <a:cubicBezTo>
                  <a:pt x="1468846" y="628469"/>
                  <a:pt x="1593668" y="609600"/>
                  <a:pt x="1593668" y="609600"/>
                </a:cubicBezTo>
                <a:cubicBezTo>
                  <a:pt x="1669142" y="599440"/>
                  <a:pt x="1772194" y="597989"/>
                  <a:pt x="1854925" y="574766"/>
                </a:cubicBezTo>
                <a:cubicBezTo>
                  <a:pt x="1937657" y="551543"/>
                  <a:pt x="2013131" y="519611"/>
                  <a:pt x="2090057" y="470263"/>
                </a:cubicBezTo>
                <a:cubicBezTo>
                  <a:pt x="2166983" y="420915"/>
                  <a:pt x="2245360" y="357052"/>
                  <a:pt x="2316480" y="278675"/>
                </a:cubicBezTo>
                <a:cubicBezTo>
                  <a:pt x="2387600" y="200298"/>
                  <a:pt x="2452188" y="100149"/>
                  <a:pt x="2516777" y="0"/>
                </a:cubicBezTo>
              </a:path>
            </a:pathLst>
          </a:cu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2" name="任意形状 1">
            <a:extLst>
              <a:ext uri="{FF2B5EF4-FFF2-40B4-BE49-F238E27FC236}">
                <a16:creationId xmlns:a16="http://schemas.microsoft.com/office/drawing/2014/main" id="{B31AACAC-2748-1C48-BDCB-05D1DCD9EC75}"/>
              </a:ext>
            </a:extLst>
          </p:cNvPr>
          <p:cNvSpPr/>
          <p:nvPr/>
        </p:nvSpPr>
        <p:spPr>
          <a:xfrm>
            <a:off x="1500621" y="3521374"/>
            <a:ext cx="56560" cy="1404593"/>
          </a:xfrm>
          <a:custGeom>
            <a:avLst/>
            <a:gdLst>
              <a:gd name="connsiteX0" fmla="*/ 56560 w 56560"/>
              <a:gd name="connsiteY0" fmla="*/ 1404593 h 1404593"/>
              <a:gd name="connsiteX1" fmla="*/ 28280 w 56560"/>
              <a:gd name="connsiteY1" fmla="*/ 1150070 h 1404593"/>
              <a:gd name="connsiteX2" fmla="*/ 18853 w 56560"/>
              <a:gd name="connsiteY2" fmla="*/ 952107 h 1404593"/>
              <a:gd name="connsiteX3" fmla="*/ 9426 w 56560"/>
              <a:gd name="connsiteY3" fmla="*/ 659876 h 1404593"/>
              <a:gd name="connsiteX4" fmla="*/ 0 w 56560"/>
              <a:gd name="connsiteY4" fmla="*/ 301657 h 1404593"/>
              <a:gd name="connsiteX5" fmla="*/ 9426 w 56560"/>
              <a:gd name="connsiteY5" fmla="*/ 0 h 140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560" h="1404593">
                <a:moveTo>
                  <a:pt x="56560" y="1404593"/>
                </a:moveTo>
                <a:cubicBezTo>
                  <a:pt x="45562" y="1315038"/>
                  <a:pt x="34564" y="1225484"/>
                  <a:pt x="28280" y="1150070"/>
                </a:cubicBezTo>
                <a:cubicBezTo>
                  <a:pt x="21996" y="1074656"/>
                  <a:pt x="21995" y="1033806"/>
                  <a:pt x="18853" y="952107"/>
                </a:cubicBezTo>
                <a:cubicBezTo>
                  <a:pt x="15711" y="870408"/>
                  <a:pt x="12568" y="768284"/>
                  <a:pt x="9426" y="659876"/>
                </a:cubicBezTo>
                <a:cubicBezTo>
                  <a:pt x="6284" y="551468"/>
                  <a:pt x="0" y="411636"/>
                  <a:pt x="0" y="301657"/>
                </a:cubicBezTo>
                <a:cubicBezTo>
                  <a:pt x="0" y="191678"/>
                  <a:pt x="4713" y="95839"/>
                  <a:pt x="9426" y="0"/>
                </a:cubicBezTo>
              </a:path>
            </a:pathLst>
          </a:custGeom>
          <a:noFill/>
          <a:ln w="82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F7E4A876-7A21-2D4F-A405-6860AB780D3C}"/>
              </a:ext>
            </a:extLst>
          </p:cNvPr>
          <p:cNvSpPr/>
          <p:nvPr/>
        </p:nvSpPr>
        <p:spPr>
          <a:xfrm>
            <a:off x="4717260" y="3607300"/>
            <a:ext cx="643417" cy="589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任意形状 45">
            <a:extLst>
              <a:ext uri="{FF2B5EF4-FFF2-40B4-BE49-F238E27FC236}">
                <a16:creationId xmlns:a16="http://schemas.microsoft.com/office/drawing/2014/main" id="{9E3236E0-A756-0B4E-A2BD-A0274D71A8EC}"/>
              </a:ext>
            </a:extLst>
          </p:cNvPr>
          <p:cNvSpPr/>
          <p:nvPr/>
        </p:nvSpPr>
        <p:spPr>
          <a:xfrm>
            <a:off x="4787595" y="4139987"/>
            <a:ext cx="234462" cy="730467"/>
          </a:xfrm>
          <a:custGeom>
            <a:avLst/>
            <a:gdLst>
              <a:gd name="connsiteX0" fmla="*/ 234462 w 234462"/>
              <a:gd name="connsiteY0" fmla="*/ 0 h 664308"/>
              <a:gd name="connsiteX1" fmla="*/ 187569 w 234462"/>
              <a:gd name="connsiteY1" fmla="*/ 226646 h 664308"/>
              <a:gd name="connsiteX2" fmla="*/ 101600 w 234462"/>
              <a:gd name="connsiteY2" fmla="*/ 484554 h 664308"/>
              <a:gd name="connsiteX3" fmla="*/ 0 w 234462"/>
              <a:gd name="connsiteY3" fmla="*/ 664308 h 66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462" h="664308">
                <a:moveTo>
                  <a:pt x="234462" y="0"/>
                </a:moveTo>
                <a:cubicBezTo>
                  <a:pt x="222087" y="72943"/>
                  <a:pt x="209713" y="145887"/>
                  <a:pt x="187569" y="226646"/>
                </a:cubicBezTo>
                <a:cubicBezTo>
                  <a:pt x="165425" y="307405"/>
                  <a:pt x="132861" y="411610"/>
                  <a:pt x="101600" y="484554"/>
                </a:cubicBezTo>
                <a:cubicBezTo>
                  <a:pt x="70339" y="557498"/>
                  <a:pt x="35169" y="610903"/>
                  <a:pt x="0" y="664308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C229476-47F1-2748-8F8A-ED88E33CDDA4}"/>
              </a:ext>
            </a:extLst>
          </p:cNvPr>
          <p:cNvSpPr/>
          <p:nvPr/>
        </p:nvSpPr>
        <p:spPr>
          <a:xfrm>
            <a:off x="4376851" y="126511"/>
            <a:ext cx="2036347" cy="4775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47" name="直线连接符 46">
            <a:extLst>
              <a:ext uri="{FF2B5EF4-FFF2-40B4-BE49-F238E27FC236}">
                <a16:creationId xmlns:a16="http://schemas.microsoft.com/office/drawing/2014/main" id="{5A085AEC-9106-EE43-9561-CE347D903340}"/>
              </a:ext>
            </a:extLst>
          </p:cNvPr>
          <p:cNvCxnSpPr>
            <a:cxnSpLocks/>
          </p:cNvCxnSpPr>
          <p:nvPr/>
        </p:nvCxnSpPr>
        <p:spPr>
          <a:xfrm>
            <a:off x="428393" y="4902389"/>
            <a:ext cx="6724928" cy="2119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35132A13-6412-2C42-9C00-496411FE40F4}"/>
              </a:ext>
            </a:extLst>
          </p:cNvPr>
          <p:cNvGrpSpPr/>
          <p:nvPr/>
        </p:nvGrpSpPr>
        <p:grpSpPr>
          <a:xfrm>
            <a:off x="995406" y="5173645"/>
            <a:ext cx="2034105" cy="516686"/>
            <a:chOff x="995406" y="5173645"/>
            <a:chExt cx="2034105" cy="516686"/>
          </a:xfrm>
        </p:grpSpPr>
        <p:sp>
          <p:nvSpPr>
            <p:cNvPr id="63" name="圆角矩形 62">
              <a:extLst>
                <a:ext uri="{FF2B5EF4-FFF2-40B4-BE49-F238E27FC236}">
                  <a16:creationId xmlns:a16="http://schemas.microsoft.com/office/drawing/2014/main" id="{33553781-9131-424E-8D07-92A59FEBD409}"/>
                </a:ext>
              </a:extLst>
            </p:cNvPr>
            <p:cNvSpPr/>
            <p:nvPr/>
          </p:nvSpPr>
          <p:spPr>
            <a:xfrm>
              <a:off x="995406" y="5173645"/>
              <a:ext cx="428874" cy="1532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ULMFiT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64" name="Picture 2">
              <a:extLst>
                <a:ext uri="{FF2B5EF4-FFF2-40B4-BE49-F238E27FC236}">
                  <a16:creationId xmlns:a16="http://schemas.microsoft.com/office/drawing/2014/main" id="{29AAC8FC-B4D2-624A-854C-D3C043BCD1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8" t="18080" r="40925" b="44933"/>
            <a:stretch/>
          </p:blipFill>
          <p:spPr bwMode="auto">
            <a:xfrm>
              <a:off x="1442158" y="5181661"/>
              <a:ext cx="98521" cy="136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任意形状 64">
              <a:extLst>
                <a:ext uri="{FF2B5EF4-FFF2-40B4-BE49-F238E27FC236}">
                  <a16:creationId xmlns:a16="http://schemas.microsoft.com/office/drawing/2014/main" id="{C56A928A-B415-FF44-81FC-F850A7540D2D}"/>
                </a:ext>
              </a:extLst>
            </p:cNvPr>
            <p:cNvSpPr/>
            <p:nvPr/>
          </p:nvSpPr>
          <p:spPr>
            <a:xfrm>
              <a:off x="1216241" y="5317724"/>
              <a:ext cx="1813270" cy="372607"/>
            </a:xfrm>
            <a:custGeom>
              <a:avLst/>
              <a:gdLst>
                <a:gd name="connsiteX0" fmla="*/ 1855433 w 1855433"/>
                <a:gd name="connsiteY0" fmla="*/ 310719 h 310719"/>
                <a:gd name="connsiteX1" fmla="*/ 1846555 w 1855433"/>
                <a:gd name="connsiteY1" fmla="*/ 239697 h 310719"/>
                <a:gd name="connsiteX2" fmla="*/ 1828800 w 1855433"/>
                <a:gd name="connsiteY2" fmla="*/ 186431 h 310719"/>
                <a:gd name="connsiteX3" fmla="*/ 1784411 w 1855433"/>
                <a:gd name="connsiteY3" fmla="*/ 159798 h 310719"/>
                <a:gd name="connsiteX4" fmla="*/ 1660124 w 1855433"/>
                <a:gd name="connsiteY4" fmla="*/ 115410 h 310719"/>
                <a:gd name="connsiteX5" fmla="*/ 1411549 w 1855433"/>
                <a:gd name="connsiteY5" fmla="*/ 88777 h 310719"/>
                <a:gd name="connsiteX6" fmla="*/ 1020932 w 1855433"/>
                <a:gd name="connsiteY6" fmla="*/ 71022 h 310719"/>
                <a:gd name="connsiteX7" fmla="*/ 301841 w 1855433"/>
                <a:gd name="connsiteY7" fmla="*/ 71022 h 310719"/>
                <a:gd name="connsiteX8" fmla="*/ 106532 w 1855433"/>
                <a:gd name="connsiteY8" fmla="*/ 62144 h 310719"/>
                <a:gd name="connsiteX9" fmla="*/ 35510 w 1855433"/>
                <a:gd name="connsiteY9" fmla="*/ 44389 h 310719"/>
                <a:gd name="connsiteX10" fmla="*/ 0 w 1855433"/>
                <a:gd name="connsiteY10" fmla="*/ 0 h 31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5433" h="310719">
                  <a:moveTo>
                    <a:pt x="1855433" y="310719"/>
                  </a:moveTo>
                  <a:cubicBezTo>
                    <a:pt x="1853213" y="285565"/>
                    <a:pt x="1850994" y="260412"/>
                    <a:pt x="1846555" y="239697"/>
                  </a:cubicBezTo>
                  <a:cubicBezTo>
                    <a:pt x="1842116" y="218982"/>
                    <a:pt x="1839157" y="199747"/>
                    <a:pt x="1828800" y="186431"/>
                  </a:cubicBezTo>
                  <a:cubicBezTo>
                    <a:pt x="1818443" y="173115"/>
                    <a:pt x="1812524" y="171635"/>
                    <a:pt x="1784411" y="159798"/>
                  </a:cubicBezTo>
                  <a:cubicBezTo>
                    <a:pt x="1756298" y="147961"/>
                    <a:pt x="1722268" y="127247"/>
                    <a:pt x="1660124" y="115410"/>
                  </a:cubicBezTo>
                  <a:cubicBezTo>
                    <a:pt x="1597980" y="103573"/>
                    <a:pt x="1518081" y="96175"/>
                    <a:pt x="1411549" y="88777"/>
                  </a:cubicBezTo>
                  <a:cubicBezTo>
                    <a:pt x="1305017" y="81379"/>
                    <a:pt x="1205883" y="73981"/>
                    <a:pt x="1020932" y="71022"/>
                  </a:cubicBezTo>
                  <a:cubicBezTo>
                    <a:pt x="835981" y="68063"/>
                    <a:pt x="454241" y="72502"/>
                    <a:pt x="301841" y="71022"/>
                  </a:cubicBezTo>
                  <a:cubicBezTo>
                    <a:pt x="149441" y="69542"/>
                    <a:pt x="150920" y="66583"/>
                    <a:pt x="106532" y="62144"/>
                  </a:cubicBezTo>
                  <a:cubicBezTo>
                    <a:pt x="62143" y="57705"/>
                    <a:pt x="53265" y="54746"/>
                    <a:pt x="35510" y="44389"/>
                  </a:cubicBezTo>
                  <a:cubicBezTo>
                    <a:pt x="17755" y="34032"/>
                    <a:pt x="8877" y="17016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A970E6FF-1194-9B41-8440-E4665F35A87E}"/>
              </a:ext>
            </a:extLst>
          </p:cNvPr>
          <p:cNvGrpSpPr/>
          <p:nvPr/>
        </p:nvGrpSpPr>
        <p:grpSpPr>
          <a:xfrm>
            <a:off x="628958" y="5109888"/>
            <a:ext cx="2379462" cy="681606"/>
            <a:chOff x="1675025" y="7765148"/>
            <a:chExt cx="3541101" cy="1014362"/>
          </a:xfrm>
        </p:grpSpPr>
        <p:sp>
          <p:nvSpPr>
            <p:cNvPr id="79" name="圆角矩形 78">
              <a:extLst>
                <a:ext uri="{FF2B5EF4-FFF2-40B4-BE49-F238E27FC236}">
                  <a16:creationId xmlns:a16="http://schemas.microsoft.com/office/drawing/2014/main" id="{395FDBA5-E54D-1F43-B7FD-9741B300C0D3}"/>
                </a:ext>
              </a:extLst>
            </p:cNvPr>
            <p:cNvSpPr/>
            <p:nvPr/>
          </p:nvSpPr>
          <p:spPr>
            <a:xfrm>
              <a:off x="1675025" y="7807445"/>
              <a:ext cx="362938" cy="20418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ELMo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80" name="任意形状 79">
              <a:extLst>
                <a:ext uri="{FF2B5EF4-FFF2-40B4-BE49-F238E27FC236}">
                  <a16:creationId xmlns:a16="http://schemas.microsoft.com/office/drawing/2014/main" id="{C7EB66DD-94BE-2F43-A15C-F500FF448D03}"/>
                </a:ext>
              </a:extLst>
            </p:cNvPr>
            <p:cNvSpPr/>
            <p:nvPr/>
          </p:nvSpPr>
          <p:spPr>
            <a:xfrm>
              <a:off x="1840219" y="8023059"/>
              <a:ext cx="3375907" cy="756451"/>
            </a:xfrm>
            <a:custGeom>
              <a:avLst/>
              <a:gdLst>
                <a:gd name="connsiteX0" fmla="*/ 2930487 w 2954868"/>
                <a:gd name="connsiteY0" fmla="*/ 616945 h 616945"/>
                <a:gd name="connsiteX1" fmla="*/ 2930487 w 2954868"/>
                <a:gd name="connsiteY1" fmla="*/ 407624 h 616945"/>
                <a:gd name="connsiteX2" fmla="*/ 2677099 w 2954868"/>
                <a:gd name="connsiteY2" fmla="*/ 286438 h 616945"/>
                <a:gd name="connsiteX3" fmla="*/ 2071171 w 2954868"/>
                <a:gd name="connsiteY3" fmla="*/ 220337 h 616945"/>
                <a:gd name="connsiteX4" fmla="*/ 1013552 w 2954868"/>
                <a:gd name="connsiteY4" fmla="*/ 198304 h 616945"/>
                <a:gd name="connsiteX5" fmla="*/ 209320 w 2954868"/>
                <a:gd name="connsiteY5" fmla="*/ 165253 h 616945"/>
                <a:gd name="connsiteX6" fmla="*/ 0 w 2954868"/>
                <a:gd name="connsiteY6" fmla="*/ 0 h 6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4868" h="616945">
                  <a:moveTo>
                    <a:pt x="2930487" y="616945"/>
                  </a:moveTo>
                  <a:cubicBezTo>
                    <a:pt x="2951602" y="539827"/>
                    <a:pt x="2972718" y="462709"/>
                    <a:pt x="2930487" y="407624"/>
                  </a:cubicBezTo>
                  <a:cubicBezTo>
                    <a:pt x="2888256" y="352539"/>
                    <a:pt x="2820318" y="317652"/>
                    <a:pt x="2677099" y="286438"/>
                  </a:cubicBezTo>
                  <a:cubicBezTo>
                    <a:pt x="2533880" y="255224"/>
                    <a:pt x="2348429" y="235026"/>
                    <a:pt x="2071171" y="220337"/>
                  </a:cubicBezTo>
                  <a:cubicBezTo>
                    <a:pt x="1793913" y="205648"/>
                    <a:pt x="1323860" y="207485"/>
                    <a:pt x="1013552" y="198304"/>
                  </a:cubicBezTo>
                  <a:cubicBezTo>
                    <a:pt x="703244" y="189123"/>
                    <a:pt x="378245" y="198304"/>
                    <a:pt x="209320" y="165253"/>
                  </a:cubicBezTo>
                  <a:cubicBezTo>
                    <a:pt x="40395" y="132202"/>
                    <a:pt x="20197" y="66101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81" name="Picture 24" descr="Allen Institute for AI">
              <a:extLst>
                <a:ext uri="{FF2B5EF4-FFF2-40B4-BE49-F238E27FC236}">
                  <a16:creationId xmlns:a16="http://schemas.microsoft.com/office/drawing/2014/main" id="{A6976F66-8F6B-FD41-A159-CEA7D7EC68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779" y="776514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2480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5422DF84-5F38-5544-9C4C-0F70762F8B07}"/>
              </a:ext>
            </a:extLst>
          </p:cNvPr>
          <p:cNvGrpSpPr/>
          <p:nvPr/>
        </p:nvGrpSpPr>
        <p:grpSpPr>
          <a:xfrm>
            <a:off x="2716769" y="5337658"/>
            <a:ext cx="822725" cy="528609"/>
            <a:chOff x="4782089" y="8326843"/>
            <a:chExt cx="1055352" cy="563947"/>
          </a:xfrm>
        </p:grpSpPr>
        <p:sp>
          <p:nvSpPr>
            <p:cNvPr id="251" name="梯形 250">
              <a:extLst>
                <a:ext uri="{FF2B5EF4-FFF2-40B4-BE49-F238E27FC236}">
                  <a16:creationId xmlns:a16="http://schemas.microsoft.com/office/drawing/2014/main" id="{770A032B-6E99-5040-869C-EA18C5656732}"/>
                </a:ext>
              </a:extLst>
            </p:cNvPr>
            <p:cNvSpPr/>
            <p:nvPr/>
          </p:nvSpPr>
          <p:spPr>
            <a:xfrm>
              <a:off x="4782089" y="8338275"/>
              <a:ext cx="959480" cy="516177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3" name="任意形状 252">
              <a:extLst>
                <a:ext uri="{FF2B5EF4-FFF2-40B4-BE49-F238E27FC236}">
                  <a16:creationId xmlns:a16="http://schemas.microsoft.com/office/drawing/2014/main" id="{4CE0640F-DEA5-9A4D-B134-874EBFB36F83}"/>
                </a:ext>
              </a:extLst>
            </p:cNvPr>
            <p:cNvSpPr/>
            <p:nvPr/>
          </p:nvSpPr>
          <p:spPr>
            <a:xfrm>
              <a:off x="4787134" y="8326843"/>
              <a:ext cx="419455" cy="534103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4" name="任意形状 253">
              <a:extLst>
                <a:ext uri="{FF2B5EF4-FFF2-40B4-BE49-F238E27FC236}">
                  <a16:creationId xmlns:a16="http://schemas.microsoft.com/office/drawing/2014/main" id="{46D9E213-E656-BE4E-9DE9-0C5B59B251DA}"/>
                </a:ext>
              </a:extLst>
            </p:cNvPr>
            <p:cNvSpPr/>
            <p:nvPr/>
          </p:nvSpPr>
          <p:spPr>
            <a:xfrm>
              <a:off x="4839394" y="8532762"/>
              <a:ext cx="331803" cy="352105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grpSp>
          <p:nvGrpSpPr>
            <p:cNvPr id="255" name="组合 254">
              <a:extLst>
                <a:ext uri="{FF2B5EF4-FFF2-40B4-BE49-F238E27FC236}">
                  <a16:creationId xmlns:a16="http://schemas.microsoft.com/office/drawing/2014/main" id="{77245026-60EA-B341-8763-8F0EE9F25D04}"/>
                </a:ext>
              </a:extLst>
            </p:cNvPr>
            <p:cNvGrpSpPr/>
            <p:nvPr/>
          </p:nvGrpSpPr>
          <p:grpSpPr>
            <a:xfrm>
              <a:off x="5295073" y="8384628"/>
              <a:ext cx="542368" cy="506162"/>
              <a:chOff x="5347338" y="8291417"/>
              <a:chExt cx="642248" cy="599374"/>
            </a:xfrm>
          </p:grpSpPr>
          <p:sp>
            <p:nvSpPr>
              <p:cNvPr id="258" name="任意形状 257">
                <a:extLst>
                  <a:ext uri="{FF2B5EF4-FFF2-40B4-BE49-F238E27FC236}">
                    <a16:creationId xmlns:a16="http://schemas.microsoft.com/office/drawing/2014/main" id="{01490228-C80B-B148-B7D7-C6D133C53FB9}"/>
                  </a:ext>
                </a:extLst>
              </p:cNvPr>
              <p:cNvSpPr/>
              <p:nvPr/>
            </p:nvSpPr>
            <p:spPr>
              <a:xfrm rot="11030848">
                <a:off x="5398403" y="8344348"/>
                <a:ext cx="309040" cy="546443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59" name="月亮 258">
                <a:extLst>
                  <a:ext uri="{FF2B5EF4-FFF2-40B4-BE49-F238E27FC236}">
                    <a16:creationId xmlns:a16="http://schemas.microsoft.com/office/drawing/2014/main" id="{B6AD3E2A-5154-574B-90FA-2A21B682D794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60" name="矩形 259">
                <a:extLst>
                  <a:ext uri="{FF2B5EF4-FFF2-40B4-BE49-F238E27FC236}">
                    <a16:creationId xmlns:a16="http://schemas.microsoft.com/office/drawing/2014/main" id="{4347AEB4-B4CD-3C4A-BFB8-DB0439C1D9AF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</p:grp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E0B7F3C1-9180-6844-BE43-C593C0F24C19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421304" y="5315738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DE2695D9-A496-7F4E-8140-37C0039FAD8C}"/>
              </a:ext>
            </a:extLst>
          </p:cNvPr>
          <p:cNvCxnSpPr>
            <a:cxnSpLocks/>
          </p:cNvCxnSpPr>
          <p:nvPr/>
        </p:nvCxnSpPr>
        <p:spPr>
          <a:xfrm flipH="1" flipV="1">
            <a:off x="259739" y="3721588"/>
            <a:ext cx="1" cy="2149464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圆角矩形 49">
            <a:extLst>
              <a:ext uri="{FF2B5EF4-FFF2-40B4-BE49-F238E27FC236}">
                <a16:creationId xmlns:a16="http://schemas.microsoft.com/office/drawing/2014/main" id="{67FC8898-F05D-7344-A2D2-B12C724A444E}"/>
              </a:ext>
            </a:extLst>
          </p:cNvPr>
          <p:cNvSpPr/>
          <p:nvPr/>
        </p:nvSpPr>
        <p:spPr>
          <a:xfrm>
            <a:off x="94843" y="4815199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2019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51" name="圆角矩形 50">
            <a:extLst>
              <a:ext uri="{FF2B5EF4-FFF2-40B4-BE49-F238E27FC236}">
                <a16:creationId xmlns:a16="http://schemas.microsoft.com/office/drawing/2014/main" id="{CB37D17B-F477-3440-A883-C613E0A25B84}"/>
              </a:ext>
            </a:extLst>
          </p:cNvPr>
          <p:cNvSpPr/>
          <p:nvPr/>
        </p:nvSpPr>
        <p:spPr>
          <a:xfrm>
            <a:off x="87754" y="5228554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2018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0" name="组合 459">
            <a:extLst>
              <a:ext uri="{FF2B5EF4-FFF2-40B4-BE49-F238E27FC236}">
                <a16:creationId xmlns:a16="http://schemas.microsoft.com/office/drawing/2014/main" id="{A4F11E8A-A5C2-6042-A3CC-9333D37A53B7}"/>
              </a:ext>
            </a:extLst>
          </p:cNvPr>
          <p:cNvGrpSpPr/>
          <p:nvPr/>
        </p:nvGrpSpPr>
        <p:grpSpPr>
          <a:xfrm>
            <a:off x="4376851" y="5070570"/>
            <a:ext cx="892587" cy="262421"/>
            <a:chOff x="7252611" y="7706636"/>
            <a:chExt cx="1328343" cy="390534"/>
          </a:xfrm>
        </p:grpSpPr>
        <p:sp>
          <p:nvSpPr>
            <p:cNvPr id="212" name="圆角矩形 106">
              <a:extLst>
                <a:ext uri="{FF2B5EF4-FFF2-40B4-BE49-F238E27FC236}">
                  <a16:creationId xmlns:a16="http://schemas.microsoft.com/office/drawing/2014/main" id="{1A085859-EF61-044D-9D1A-5E09F5142A1D}"/>
                </a:ext>
              </a:extLst>
            </p:cNvPr>
            <p:cNvSpPr/>
            <p:nvPr/>
          </p:nvSpPr>
          <p:spPr>
            <a:xfrm>
              <a:off x="7912405" y="7706636"/>
              <a:ext cx="449485" cy="204182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GPT-1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215" name="任意形状 146">
              <a:extLst>
                <a:ext uri="{FF2B5EF4-FFF2-40B4-BE49-F238E27FC236}">
                  <a16:creationId xmlns:a16="http://schemas.microsoft.com/office/drawing/2014/main" id="{E5DACA08-9EE9-4646-B584-BFDD8CA5B03A}"/>
                </a:ext>
              </a:extLst>
            </p:cNvPr>
            <p:cNvSpPr/>
            <p:nvPr/>
          </p:nvSpPr>
          <p:spPr>
            <a:xfrm>
              <a:off x="7252611" y="7903194"/>
              <a:ext cx="888702" cy="193976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 dirty="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275" name="Picture 14" descr="Open Ai Logo PNG Vectors Free Download">
              <a:extLst>
                <a:ext uri="{FF2B5EF4-FFF2-40B4-BE49-F238E27FC236}">
                  <a16:creationId xmlns:a16="http://schemas.microsoft.com/office/drawing/2014/main" id="{DEC35497-2D6F-474A-BFA4-D4B8676CD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752" y="7720802"/>
              <a:ext cx="183202" cy="18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6" name="组合 455">
            <a:extLst>
              <a:ext uri="{FF2B5EF4-FFF2-40B4-BE49-F238E27FC236}">
                <a16:creationId xmlns:a16="http://schemas.microsoft.com/office/drawing/2014/main" id="{558F5106-1711-2549-80CD-1C3C00C57B78}"/>
              </a:ext>
            </a:extLst>
          </p:cNvPr>
          <p:cNvGrpSpPr/>
          <p:nvPr/>
        </p:nvGrpSpPr>
        <p:grpSpPr>
          <a:xfrm>
            <a:off x="1150652" y="4931710"/>
            <a:ext cx="495544" cy="239377"/>
            <a:chOff x="2451406" y="7499983"/>
            <a:chExt cx="737466" cy="356240"/>
          </a:xfrm>
        </p:grpSpPr>
        <p:sp>
          <p:nvSpPr>
            <p:cNvPr id="185" name="圆角矩形 184">
              <a:extLst>
                <a:ext uri="{FF2B5EF4-FFF2-40B4-BE49-F238E27FC236}">
                  <a16:creationId xmlns:a16="http://schemas.microsoft.com/office/drawing/2014/main" id="{072DB14F-2BD2-554D-A068-154458AF0398}"/>
                </a:ext>
              </a:extLst>
            </p:cNvPr>
            <p:cNvSpPr/>
            <p:nvPr/>
          </p:nvSpPr>
          <p:spPr>
            <a:xfrm>
              <a:off x="2451406" y="7499983"/>
              <a:ext cx="362938" cy="204182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27" name="任意形状 326">
              <a:extLst>
                <a:ext uri="{FF2B5EF4-FFF2-40B4-BE49-F238E27FC236}">
                  <a16:creationId xmlns:a16="http://schemas.microsoft.com/office/drawing/2014/main" id="{A7F129B4-EB6B-204C-B84A-ECC45D889CE1}"/>
                </a:ext>
              </a:extLst>
            </p:cNvPr>
            <p:cNvSpPr/>
            <p:nvPr/>
          </p:nvSpPr>
          <p:spPr>
            <a:xfrm>
              <a:off x="2644349" y="7711633"/>
              <a:ext cx="544523" cy="144590"/>
            </a:xfrm>
            <a:custGeom>
              <a:avLst/>
              <a:gdLst>
                <a:gd name="connsiteX0" fmla="*/ 654908 w 654908"/>
                <a:gd name="connsiteY0" fmla="*/ 148281 h 148281"/>
                <a:gd name="connsiteX1" fmla="*/ 197708 w 654908"/>
                <a:gd name="connsiteY1" fmla="*/ 111211 h 148281"/>
                <a:gd name="connsiteX2" fmla="*/ 0 w 654908"/>
                <a:gd name="connsiteY2" fmla="*/ 0 h 14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4908" h="148281">
                  <a:moveTo>
                    <a:pt x="654908" y="148281"/>
                  </a:moveTo>
                  <a:cubicBezTo>
                    <a:pt x="480883" y="142102"/>
                    <a:pt x="306859" y="135924"/>
                    <a:pt x="197708" y="111211"/>
                  </a:cubicBezTo>
                  <a:cubicBezTo>
                    <a:pt x="88557" y="86498"/>
                    <a:pt x="44278" y="43249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440" name="图形 439">
              <a:extLst>
                <a:ext uri="{FF2B5EF4-FFF2-40B4-BE49-F238E27FC236}">
                  <a16:creationId xmlns:a16="http://schemas.microsoft.com/office/drawing/2014/main" id="{11CD7330-1AC8-1847-8B08-F2264B142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 l="3731" t="14912" r="81582" b="16376"/>
            <a:stretch/>
          </p:blipFill>
          <p:spPr>
            <a:xfrm>
              <a:off x="2851327" y="7513445"/>
              <a:ext cx="178339" cy="185928"/>
            </a:xfrm>
            <a:prstGeom prst="rect">
              <a:avLst/>
            </a:prstGeom>
          </p:spPr>
        </p:pic>
      </p:grp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2208352" y="5709107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2544126" y="5590488"/>
            <a:ext cx="260408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1792410" y="5631972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52AA397-4EB3-834D-9E88-B1A16E8BAB4A}"/>
              </a:ext>
            </a:extLst>
          </p:cNvPr>
          <p:cNvGrpSpPr/>
          <p:nvPr/>
        </p:nvGrpSpPr>
        <p:grpSpPr>
          <a:xfrm>
            <a:off x="1505455" y="3591670"/>
            <a:ext cx="1560148" cy="1868996"/>
            <a:chOff x="4001799" y="3699620"/>
            <a:chExt cx="1560148" cy="1868996"/>
          </a:xfrm>
        </p:grpSpPr>
        <p:sp>
          <p:nvSpPr>
            <p:cNvPr id="316" name="任意形状 315">
              <a:extLst>
                <a:ext uri="{FF2B5EF4-FFF2-40B4-BE49-F238E27FC236}">
                  <a16:creationId xmlns:a16="http://schemas.microsoft.com/office/drawing/2014/main" id="{01BF192F-A243-2446-B153-162BDA19F84A}"/>
                </a:ext>
              </a:extLst>
            </p:cNvPr>
            <p:cNvSpPr/>
            <p:nvPr/>
          </p:nvSpPr>
          <p:spPr>
            <a:xfrm>
              <a:off x="4001799" y="3699620"/>
              <a:ext cx="1548874" cy="1852675"/>
            </a:xfrm>
            <a:custGeom>
              <a:avLst/>
              <a:gdLst>
                <a:gd name="connsiteX0" fmla="*/ 2230244 w 2230244"/>
                <a:gd name="connsiteY0" fmla="*/ 2687444 h 2687444"/>
                <a:gd name="connsiteX1" fmla="*/ 1973765 w 2230244"/>
                <a:gd name="connsiteY1" fmla="*/ 2542478 h 2687444"/>
                <a:gd name="connsiteX2" fmla="*/ 1059365 w 2230244"/>
                <a:gd name="connsiteY2" fmla="*/ 2408663 h 2687444"/>
                <a:gd name="connsiteX3" fmla="*/ 367990 w 2230244"/>
                <a:gd name="connsiteY3" fmla="*/ 2341756 h 2687444"/>
                <a:gd name="connsiteX4" fmla="*/ 144965 w 2230244"/>
                <a:gd name="connsiteY4" fmla="*/ 2174488 h 2687444"/>
                <a:gd name="connsiteX5" fmla="*/ 55756 w 2230244"/>
                <a:gd name="connsiteY5" fmla="*/ 1795346 h 2687444"/>
                <a:gd name="connsiteX6" fmla="*/ 11151 w 2230244"/>
                <a:gd name="connsiteY6" fmla="*/ 959005 h 2687444"/>
                <a:gd name="connsiteX7" fmla="*/ 0 w 2230244"/>
                <a:gd name="connsiteY7" fmla="*/ 0 h 268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0244" h="2687444">
                  <a:moveTo>
                    <a:pt x="2230244" y="2687444"/>
                  </a:moveTo>
                  <a:cubicBezTo>
                    <a:pt x="2199577" y="2638192"/>
                    <a:pt x="2168911" y="2588941"/>
                    <a:pt x="1973765" y="2542478"/>
                  </a:cubicBezTo>
                  <a:cubicBezTo>
                    <a:pt x="1778619" y="2496015"/>
                    <a:pt x="1326994" y="2442117"/>
                    <a:pt x="1059365" y="2408663"/>
                  </a:cubicBezTo>
                  <a:cubicBezTo>
                    <a:pt x="791736" y="2375209"/>
                    <a:pt x="520390" y="2380785"/>
                    <a:pt x="367990" y="2341756"/>
                  </a:cubicBezTo>
                  <a:cubicBezTo>
                    <a:pt x="215590" y="2302727"/>
                    <a:pt x="197004" y="2265556"/>
                    <a:pt x="144965" y="2174488"/>
                  </a:cubicBezTo>
                  <a:cubicBezTo>
                    <a:pt x="92926" y="2083420"/>
                    <a:pt x="78058" y="1997926"/>
                    <a:pt x="55756" y="1795346"/>
                  </a:cubicBezTo>
                  <a:cubicBezTo>
                    <a:pt x="33454" y="1592766"/>
                    <a:pt x="20444" y="1258229"/>
                    <a:pt x="11151" y="959005"/>
                  </a:cubicBezTo>
                  <a:cubicBezTo>
                    <a:pt x="1858" y="659781"/>
                    <a:pt x="929" y="329890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">
                    <a:schemeClr val="bg1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27000">
                    <a:srgbClr val="E4ADB5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9" name="任意形状 38">
              <a:extLst>
                <a:ext uri="{FF2B5EF4-FFF2-40B4-BE49-F238E27FC236}">
                  <a16:creationId xmlns:a16="http://schemas.microsoft.com/office/drawing/2014/main" id="{E0C08389-9067-514B-91DE-C3356859DD3B}"/>
                </a:ext>
              </a:extLst>
            </p:cNvPr>
            <p:cNvSpPr/>
            <p:nvPr/>
          </p:nvSpPr>
          <p:spPr>
            <a:xfrm>
              <a:off x="5394588" y="5456612"/>
              <a:ext cx="167359" cy="112004"/>
            </a:xfrm>
            <a:custGeom>
              <a:avLst/>
              <a:gdLst>
                <a:gd name="connsiteX0" fmla="*/ 0 w 190744"/>
                <a:gd name="connsiteY0" fmla="*/ 0 h 152400"/>
                <a:gd name="connsiteX1" fmla="*/ 91440 w 190744"/>
                <a:gd name="connsiteY1" fmla="*/ 38100 h 152400"/>
                <a:gd name="connsiteX2" fmla="*/ 175260 w 190744"/>
                <a:gd name="connsiteY2" fmla="*/ 106680 h 152400"/>
                <a:gd name="connsiteX3" fmla="*/ 190500 w 190744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744" h="152400">
                  <a:moveTo>
                    <a:pt x="0" y="0"/>
                  </a:moveTo>
                  <a:cubicBezTo>
                    <a:pt x="31115" y="10160"/>
                    <a:pt x="62230" y="20320"/>
                    <a:pt x="91440" y="38100"/>
                  </a:cubicBezTo>
                  <a:cubicBezTo>
                    <a:pt x="120650" y="55880"/>
                    <a:pt x="158750" y="87630"/>
                    <a:pt x="175260" y="106680"/>
                  </a:cubicBezTo>
                  <a:cubicBezTo>
                    <a:pt x="191770" y="125730"/>
                    <a:pt x="191135" y="139065"/>
                    <a:pt x="190500" y="152400"/>
                  </a:cubicBezTo>
                </a:path>
              </a:pathLst>
            </a:custGeom>
            <a:noFill/>
            <a:ln w="63500">
              <a:gradFill>
                <a:gsLst>
                  <a:gs pos="18000">
                    <a:srgbClr val="E4ADB5"/>
                  </a:gs>
                  <a:gs pos="59000">
                    <a:schemeClr val="bg2">
                      <a:lumMod val="75000"/>
                    </a:schemeClr>
                  </a:gs>
                </a:gsLst>
                <a:lin ang="4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A0369B0-1C8C-6748-88AF-ED5870A88152}"/>
                </a:ext>
              </a:extLst>
            </p:cNvPr>
            <p:cNvSpPr txBox="1"/>
            <p:nvPr/>
          </p:nvSpPr>
          <p:spPr>
            <a:xfrm rot="366588">
              <a:off x="4528563" y="5205707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E4ADB5"/>
                  </a:solidFill>
                  <a:latin typeface="Monaco" pitchFamily="2" charset="0"/>
                </a:rPr>
                <a:t>Encoder-Only</a:t>
              </a:r>
              <a:endParaRPr kumimoji="1" lang="zh-CN" altLang="en-US" sz="605" b="1" spc="-40" dirty="0">
                <a:solidFill>
                  <a:srgbClr val="E4ADB5"/>
                </a:solidFill>
                <a:latin typeface="Monaco" pitchFamily="2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268562A-D808-4043-8546-8390CDF298AE}"/>
              </a:ext>
            </a:extLst>
          </p:cNvPr>
          <p:cNvGrpSpPr/>
          <p:nvPr/>
        </p:nvGrpSpPr>
        <p:grpSpPr>
          <a:xfrm>
            <a:off x="3089974" y="416130"/>
            <a:ext cx="2095011" cy="5071334"/>
            <a:chOff x="5586314" y="524080"/>
            <a:chExt cx="2095011" cy="5071334"/>
          </a:xfrm>
        </p:grpSpPr>
        <p:sp>
          <p:nvSpPr>
            <p:cNvPr id="24" name="任意形状 23">
              <a:extLst>
                <a:ext uri="{FF2B5EF4-FFF2-40B4-BE49-F238E27FC236}">
                  <a16:creationId xmlns:a16="http://schemas.microsoft.com/office/drawing/2014/main" id="{98B5E793-6181-EE40-AA27-09C5C7D1F088}"/>
                </a:ext>
              </a:extLst>
            </p:cNvPr>
            <p:cNvSpPr/>
            <p:nvPr/>
          </p:nvSpPr>
          <p:spPr>
            <a:xfrm>
              <a:off x="5635380" y="524080"/>
              <a:ext cx="2045945" cy="5051291"/>
            </a:xfrm>
            <a:custGeom>
              <a:avLst/>
              <a:gdLst>
                <a:gd name="connsiteX0" fmla="*/ 0 w 3030279"/>
                <a:gd name="connsiteY0" fmla="*/ 6390168 h 6390168"/>
                <a:gd name="connsiteX1" fmla="*/ 478465 w 3030279"/>
                <a:gd name="connsiteY1" fmla="*/ 6262577 h 6390168"/>
                <a:gd name="connsiteX2" fmla="*/ 1297172 w 3030279"/>
                <a:gd name="connsiteY2" fmla="*/ 6230679 h 6390168"/>
                <a:gd name="connsiteX3" fmla="*/ 2009554 w 3030279"/>
                <a:gd name="connsiteY3" fmla="*/ 6113721 h 6390168"/>
                <a:gd name="connsiteX4" fmla="*/ 2509284 w 3030279"/>
                <a:gd name="connsiteY4" fmla="*/ 5667154 h 6390168"/>
                <a:gd name="connsiteX5" fmla="*/ 2828261 w 3030279"/>
                <a:gd name="connsiteY5" fmla="*/ 4933507 h 6390168"/>
                <a:gd name="connsiteX6" fmla="*/ 2977116 w 3030279"/>
                <a:gd name="connsiteY6" fmla="*/ 3678865 h 6390168"/>
                <a:gd name="connsiteX7" fmla="*/ 3030279 w 3030279"/>
                <a:gd name="connsiteY7" fmla="*/ 0 h 639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30279" h="6390168">
                  <a:moveTo>
                    <a:pt x="0" y="6390168"/>
                  </a:moveTo>
                  <a:cubicBezTo>
                    <a:pt x="131135" y="6339663"/>
                    <a:pt x="262270" y="6289159"/>
                    <a:pt x="478465" y="6262577"/>
                  </a:cubicBezTo>
                  <a:cubicBezTo>
                    <a:pt x="694660" y="6235995"/>
                    <a:pt x="1041991" y="6255488"/>
                    <a:pt x="1297172" y="6230679"/>
                  </a:cubicBezTo>
                  <a:cubicBezTo>
                    <a:pt x="1552354" y="6205870"/>
                    <a:pt x="1807535" y="6207642"/>
                    <a:pt x="2009554" y="6113721"/>
                  </a:cubicBezTo>
                  <a:cubicBezTo>
                    <a:pt x="2211573" y="6019800"/>
                    <a:pt x="2372833" y="5863856"/>
                    <a:pt x="2509284" y="5667154"/>
                  </a:cubicBezTo>
                  <a:cubicBezTo>
                    <a:pt x="2645735" y="5470452"/>
                    <a:pt x="2750289" y="5264888"/>
                    <a:pt x="2828261" y="4933507"/>
                  </a:cubicBezTo>
                  <a:cubicBezTo>
                    <a:pt x="2906233" y="4602126"/>
                    <a:pt x="2943446" y="4501116"/>
                    <a:pt x="2977116" y="3678865"/>
                  </a:cubicBezTo>
                  <a:cubicBezTo>
                    <a:pt x="3010786" y="2856614"/>
                    <a:pt x="3020532" y="1428307"/>
                    <a:pt x="3030279" y="0"/>
                  </a:cubicBezTo>
                </a:path>
              </a:pathLst>
            </a:custGeom>
            <a:ln w="133350">
              <a:solidFill>
                <a:srgbClr val="8497B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10"/>
            </a:p>
          </p:txBody>
        </p:sp>
        <p:sp>
          <p:nvSpPr>
            <p:cNvPr id="41" name="任意形状 40">
              <a:extLst>
                <a:ext uri="{FF2B5EF4-FFF2-40B4-BE49-F238E27FC236}">
                  <a16:creationId xmlns:a16="http://schemas.microsoft.com/office/drawing/2014/main" id="{B8564FFC-5B07-5142-A6D1-4647B0DB1775}"/>
                </a:ext>
              </a:extLst>
            </p:cNvPr>
            <p:cNvSpPr/>
            <p:nvPr/>
          </p:nvSpPr>
          <p:spPr>
            <a:xfrm rot="21387832">
              <a:off x="5586314" y="5501801"/>
              <a:ext cx="270249" cy="93613"/>
            </a:xfrm>
            <a:custGeom>
              <a:avLst/>
              <a:gdLst>
                <a:gd name="connsiteX0" fmla="*/ 0 w 402183"/>
                <a:gd name="connsiteY0" fmla="*/ 139314 h 139314"/>
                <a:gd name="connsiteX1" fmla="*/ 180109 w 402183"/>
                <a:gd name="connsiteY1" fmla="*/ 56187 h 139314"/>
                <a:gd name="connsiteX2" fmla="*/ 367146 w 402183"/>
                <a:gd name="connsiteY2" fmla="*/ 7696 h 139314"/>
                <a:gd name="connsiteX3" fmla="*/ 401782 w 402183"/>
                <a:gd name="connsiteY3" fmla="*/ 769 h 13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183" h="139314">
                  <a:moveTo>
                    <a:pt x="0" y="139314"/>
                  </a:moveTo>
                  <a:cubicBezTo>
                    <a:pt x="59459" y="108718"/>
                    <a:pt x="118918" y="78123"/>
                    <a:pt x="180109" y="56187"/>
                  </a:cubicBezTo>
                  <a:cubicBezTo>
                    <a:pt x="241300" y="34251"/>
                    <a:pt x="330201" y="16932"/>
                    <a:pt x="367146" y="7696"/>
                  </a:cubicBezTo>
                  <a:cubicBezTo>
                    <a:pt x="404091" y="-1540"/>
                    <a:pt x="402936" y="-386"/>
                    <a:pt x="401782" y="769"/>
                  </a:cubicBezTo>
                </a:path>
              </a:pathLst>
            </a:custGeom>
            <a:noFill/>
            <a:ln w="133350">
              <a:gradFill>
                <a:gsLst>
                  <a:gs pos="15000">
                    <a:schemeClr val="tx2">
                      <a:lumMod val="60000"/>
                      <a:lumOff val="40000"/>
                    </a:schemeClr>
                  </a:gs>
                  <a:gs pos="87000">
                    <a:schemeClr val="bg2">
                      <a:lumMod val="75000"/>
                    </a:schemeClr>
                  </a:gs>
                </a:gsLst>
                <a:lin ang="7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81934CA3-6611-4748-8C03-102917C37EBF}"/>
                </a:ext>
              </a:extLst>
            </p:cNvPr>
            <p:cNvSpPr txBox="1"/>
            <p:nvPr/>
          </p:nvSpPr>
          <p:spPr>
            <a:xfrm rot="21410665">
              <a:off x="6080797" y="5257623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497B0"/>
                  </a:solidFill>
                  <a:latin typeface="Monaco" pitchFamily="2" charset="0"/>
                </a:rPr>
                <a:t>Decoder-Only</a:t>
              </a:r>
              <a:endParaRPr kumimoji="1" lang="zh-CN" altLang="en-US" sz="605" b="1" spc="-40" dirty="0">
                <a:solidFill>
                  <a:srgbClr val="8497B0"/>
                </a:solidFill>
                <a:latin typeface="Monaco" pitchFamily="2" charset="0"/>
              </a:endParaRPr>
            </a:p>
          </p:txBody>
        </p:sp>
      </p:grpSp>
      <p:sp>
        <p:nvSpPr>
          <p:cNvPr id="2" name="任意形状 1">
            <a:extLst>
              <a:ext uri="{FF2B5EF4-FFF2-40B4-BE49-F238E27FC236}">
                <a16:creationId xmlns:a16="http://schemas.microsoft.com/office/drawing/2014/main" id="{B31AACAC-2748-1C48-BDCB-05D1DCD9EC75}"/>
              </a:ext>
            </a:extLst>
          </p:cNvPr>
          <p:cNvSpPr/>
          <p:nvPr/>
        </p:nvSpPr>
        <p:spPr>
          <a:xfrm>
            <a:off x="1500625" y="3521374"/>
            <a:ext cx="45719" cy="707611"/>
          </a:xfrm>
          <a:custGeom>
            <a:avLst/>
            <a:gdLst>
              <a:gd name="connsiteX0" fmla="*/ 56560 w 56560"/>
              <a:gd name="connsiteY0" fmla="*/ 1404593 h 1404593"/>
              <a:gd name="connsiteX1" fmla="*/ 28280 w 56560"/>
              <a:gd name="connsiteY1" fmla="*/ 1150070 h 1404593"/>
              <a:gd name="connsiteX2" fmla="*/ 18853 w 56560"/>
              <a:gd name="connsiteY2" fmla="*/ 952107 h 1404593"/>
              <a:gd name="connsiteX3" fmla="*/ 9426 w 56560"/>
              <a:gd name="connsiteY3" fmla="*/ 659876 h 1404593"/>
              <a:gd name="connsiteX4" fmla="*/ 0 w 56560"/>
              <a:gd name="connsiteY4" fmla="*/ 301657 h 1404593"/>
              <a:gd name="connsiteX5" fmla="*/ 9426 w 56560"/>
              <a:gd name="connsiteY5" fmla="*/ 0 h 140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560" h="1404593">
                <a:moveTo>
                  <a:pt x="56560" y="1404593"/>
                </a:moveTo>
                <a:cubicBezTo>
                  <a:pt x="45562" y="1315038"/>
                  <a:pt x="34564" y="1225484"/>
                  <a:pt x="28280" y="1150070"/>
                </a:cubicBezTo>
                <a:cubicBezTo>
                  <a:pt x="21996" y="1074656"/>
                  <a:pt x="21995" y="1033806"/>
                  <a:pt x="18853" y="952107"/>
                </a:cubicBezTo>
                <a:cubicBezTo>
                  <a:pt x="15711" y="870408"/>
                  <a:pt x="12568" y="768284"/>
                  <a:pt x="9426" y="659876"/>
                </a:cubicBezTo>
                <a:cubicBezTo>
                  <a:pt x="6284" y="551468"/>
                  <a:pt x="0" y="411636"/>
                  <a:pt x="0" y="301657"/>
                </a:cubicBezTo>
                <a:cubicBezTo>
                  <a:pt x="0" y="191678"/>
                  <a:pt x="4713" y="95839"/>
                  <a:pt x="9426" y="0"/>
                </a:cubicBezTo>
              </a:path>
            </a:pathLst>
          </a:custGeom>
          <a:noFill/>
          <a:ln w="1238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49EF688-C575-1148-9021-DC9B4B235228}"/>
              </a:ext>
            </a:extLst>
          </p:cNvPr>
          <p:cNvSpPr/>
          <p:nvPr/>
        </p:nvSpPr>
        <p:spPr>
          <a:xfrm>
            <a:off x="1280302" y="3434195"/>
            <a:ext cx="435088" cy="789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42" name="直线连接符 41">
            <a:extLst>
              <a:ext uri="{FF2B5EF4-FFF2-40B4-BE49-F238E27FC236}">
                <a16:creationId xmlns:a16="http://schemas.microsoft.com/office/drawing/2014/main" id="{5D467A35-A4EB-6D42-A41C-70EF9185690D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423702" y="4227171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:a16="http://schemas.microsoft.com/office/drawing/2014/main" id="{98D6C5DA-A2B5-0E4A-BB3A-6F29C5E41FF3}"/>
              </a:ext>
            </a:extLst>
          </p:cNvPr>
          <p:cNvSpPr/>
          <p:nvPr/>
        </p:nvSpPr>
        <p:spPr>
          <a:xfrm>
            <a:off x="233674" y="4203918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47" name="圆角矩形 46">
            <a:extLst>
              <a:ext uri="{FF2B5EF4-FFF2-40B4-BE49-F238E27FC236}">
                <a16:creationId xmlns:a16="http://schemas.microsoft.com/office/drawing/2014/main" id="{97F4EB20-622D-F14A-88CA-8439F3928C0C}"/>
              </a:ext>
            </a:extLst>
          </p:cNvPr>
          <p:cNvSpPr/>
          <p:nvPr/>
        </p:nvSpPr>
        <p:spPr>
          <a:xfrm>
            <a:off x="90152" y="4139987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2020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63" name="任意形状 62">
            <a:extLst>
              <a:ext uri="{FF2B5EF4-FFF2-40B4-BE49-F238E27FC236}">
                <a16:creationId xmlns:a16="http://schemas.microsoft.com/office/drawing/2014/main" id="{F2682B0D-1BCA-0F46-A845-99EEA1702E3C}"/>
              </a:ext>
            </a:extLst>
          </p:cNvPr>
          <p:cNvSpPr/>
          <p:nvPr/>
        </p:nvSpPr>
        <p:spPr>
          <a:xfrm>
            <a:off x="2411886" y="4574842"/>
            <a:ext cx="129820" cy="182419"/>
          </a:xfrm>
          <a:custGeom>
            <a:avLst/>
            <a:gdLst>
              <a:gd name="connsiteX0" fmla="*/ 0 w 375386"/>
              <a:gd name="connsiteY0" fmla="*/ 385839 h 385839"/>
              <a:gd name="connsiteX1" fmla="*/ 38501 w 375386"/>
              <a:gd name="connsiteY1" fmla="*/ 135582 h 385839"/>
              <a:gd name="connsiteX2" fmla="*/ 154005 w 375386"/>
              <a:gd name="connsiteY2" fmla="*/ 20079 h 385839"/>
              <a:gd name="connsiteX3" fmla="*/ 375386 w 375386"/>
              <a:gd name="connsiteY3" fmla="*/ 828 h 38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386" h="385839">
                <a:moveTo>
                  <a:pt x="0" y="385839"/>
                </a:moveTo>
                <a:cubicBezTo>
                  <a:pt x="6417" y="291190"/>
                  <a:pt x="12834" y="196542"/>
                  <a:pt x="38501" y="135582"/>
                </a:cubicBezTo>
                <a:cubicBezTo>
                  <a:pt x="64169" y="74622"/>
                  <a:pt x="97858" y="42538"/>
                  <a:pt x="154005" y="20079"/>
                </a:cubicBezTo>
                <a:cubicBezTo>
                  <a:pt x="210152" y="-2380"/>
                  <a:pt x="292769" y="-776"/>
                  <a:pt x="375386" y="828"/>
                </a:cubicBezTo>
              </a:path>
            </a:pathLst>
          </a:custGeom>
          <a:noFill/>
          <a:ln w="41275">
            <a:solidFill>
              <a:srgbClr val="87AE88"/>
            </a:solidFill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zh-CN" altLang="en-US" sz="2419">
              <a:solidFill>
                <a:schemeClr val="tx1"/>
              </a:solidFill>
              <a:latin typeface="Monaco" pitchFamily="2" charset="77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0DA3B0A-2131-1041-918C-88C0896D5B68}"/>
              </a:ext>
            </a:extLst>
          </p:cNvPr>
          <p:cNvGrpSpPr/>
          <p:nvPr/>
        </p:nvGrpSpPr>
        <p:grpSpPr>
          <a:xfrm>
            <a:off x="1547816" y="4308548"/>
            <a:ext cx="433351" cy="461027"/>
            <a:chOff x="4044156" y="4416494"/>
            <a:chExt cx="433351" cy="461027"/>
          </a:xfrm>
        </p:grpSpPr>
        <p:sp>
          <p:nvSpPr>
            <p:cNvPr id="65" name="圆角矩形 64">
              <a:extLst>
                <a:ext uri="{FF2B5EF4-FFF2-40B4-BE49-F238E27FC236}">
                  <a16:creationId xmlns:a16="http://schemas.microsoft.com/office/drawing/2014/main" id="{35575C2E-49B7-5843-8CDE-D5483F88B157}"/>
                </a:ext>
              </a:extLst>
            </p:cNvPr>
            <p:cNvSpPr/>
            <p:nvPr/>
          </p:nvSpPr>
          <p:spPr>
            <a:xfrm>
              <a:off x="4086354" y="4416494"/>
              <a:ext cx="252877" cy="217223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70" b="1" spc="-34" dirty="0">
                  <a:solidFill>
                    <a:schemeClr val="bg1"/>
                  </a:solidFill>
                  <a:latin typeface="Monaco" pitchFamily="2" charset="77"/>
                </a:rPr>
                <a:t>Distill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66" name="任意形状 65">
              <a:extLst>
                <a:ext uri="{FF2B5EF4-FFF2-40B4-BE49-F238E27FC236}">
                  <a16:creationId xmlns:a16="http://schemas.microsoft.com/office/drawing/2014/main" id="{8DB7DD9E-B300-5E42-8499-00CB94DC22CB}"/>
                </a:ext>
              </a:extLst>
            </p:cNvPr>
            <p:cNvSpPr/>
            <p:nvPr/>
          </p:nvSpPr>
          <p:spPr>
            <a:xfrm>
              <a:off x="4044156" y="4631747"/>
              <a:ext cx="167574" cy="245774"/>
            </a:xfrm>
            <a:custGeom>
              <a:avLst/>
              <a:gdLst>
                <a:gd name="connsiteX0" fmla="*/ 0 w 249382"/>
                <a:gd name="connsiteY0" fmla="*/ 365760 h 365760"/>
                <a:gd name="connsiteX1" fmla="*/ 41564 w 249382"/>
                <a:gd name="connsiteY1" fmla="*/ 166255 h 365760"/>
                <a:gd name="connsiteX2" fmla="*/ 191193 w 249382"/>
                <a:gd name="connsiteY2" fmla="*/ 91440 h 365760"/>
                <a:gd name="connsiteX3" fmla="*/ 249382 w 249382"/>
                <a:gd name="connsiteY3" fmla="*/ 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82" h="365760">
                  <a:moveTo>
                    <a:pt x="0" y="365760"/>
                  </a:moveTo>
                  <a:cubicBezTo>
                    <a:pt x="4849" y="288867"/>
                    <a:pt x="9699" y="211975"/>
                    <a:pt x="41564" y="166255"/>
                  </a:cubicBezTo>
                  <a:cubicBezTo>
                    <a:pt x="73429" y="120535"/>
                    <a:pt x="156557" y="119149"/>
                    <a:pt x="191193" y="91440"/>
                  </a:cubicBezTo>
                  <a:cubicBezTo>
                    <a:pt x="225829" y="63731"/>
                    <a:pt x="237605" y="31865"/>
                    <a:pt x="249382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67" name="图形 66">
              <a:extLst>
                <a:ext uri="{FF2B5EF4-FFF2-40B4-BE49-F238E27FC236}">
                  <a16:creationId xmlns:a16="http://schemas.microsoft.com/office/drawing/2014/main" id="{EC23D981-EF9F-7248-AEF9-C1A16D63AE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 l="2510" t="38825" r="76099" b="41367"/>
            <a:stretch/>
          </p:blipFill>
          <p:spPr>
            <a:xfrm>
              <a:off x="4348560" y="4479692"/>
              <a:ext cx="128947" cy="119404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82F56BB-0CF7-504B-BDEC-03B8986BB877}"/>
              </a:ext>
            </a:extLst>
          </p:cNvPr>
          <p:cNvGrpSpPr/>
          <p:nvPr/>
        </p:nvGrpSpPr>
        <p:grpSpPr>
          <a:xfrm>
            <a:off x="4780280" y="4672388"/>
            <a:ext cx="838111" cy="313492"/>
            <a:chOff x="7276620" y="4780338"/>
            <a:chExt cx="838111" cy="313492"/>
          </a:xfrm>
        </p:grpSpPr>
        <p:sp>
          <p:nvSpPr>
            <p:cNvPr id="54" name="圆角矩形 115">
              <a:extLst>
                <a:ext uri="{FF2B5EF4-FFF2-40B4-BE49-F238E27FC236}">
                  <a16:creationId xmlns:a16="http://schemas.microsoft.com/office/drawing/2014/main" id="{0EB40303-A61A-744F-A1BB-BDB024996F31}"/>
                </a:ext>
              </a:extLst>
            </p:cNvPr>
            <p:cNvSpPr/>
            <p:nvPr/>
          </p:nvSpPr>
          <p:spPr>
            <a:xfrm>
              <a:off x="7675112" y="4780338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GPT-2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8" name="Picture 14" descr="Open Ai Logo PNG Vectors Free Download">
              <a:extLst>
                <a:ext uri="{FF2B5EF4-FFF2-40B4-BE49-F238E27FC236}">
                  <a16:creationId xmlns:a16="http://schemas.microsoft.com/office/drawing/2014/main" id="{211D4C29-69A6-2E49-A803-E7B585D3E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1627" y="4787091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任意形状 146">
              <a:extLst>
                <a:ext uri="{FF2B5EF4-FFF2-40B4-BE49-F238E27FC236}">
                  <a16:creationId xmlns:a16="http://schemas.microsoft.com/office/drawing/2014/main" id="{75217796-8256-5F46-87AD-7B9D951460C1}"/>
                </a:ext>
              </a:extLst>
            </p:cNvPr>
            <p:cNvSpPr/>
            <p:nvPr/>
          </p:nvSpPr>
          <p:spPr>
            <a:xfrm rot="21378849">
              <a:off x="7276620" y="4918849"/>
              <a:ext cx="575367" cy="174981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DC6528D-BDD2-9B4E-AC65-7E136B007726}"/>
              </a:ext>
            </a:extLst>
          </p:cNvPr>
          <p:cNvGrpSpPr/>
          <p:nvPr/>
        </p:nvGrpSpPr>
        <p:grpSpPr>
          <a:xfrm>
            <a:off x="2506901" y="4273494"/>
            <a:ext cx="306884" cy="293615"/>
            <a:chOff x="5003245" y="4381440"/>
            <a:chExt cx="306884" cy="293615"/>
          </a:xfrm>
        </p:grpSpPr>
        <p:sp>
          <p:nvSpPr>
            <p:cNvPr id="52" name="圆角矩形 51">
              <a:extLst>
                <a:ext uri="{FF2B5EF4-FFF2-40B4-BE49-F238E27FC236}">
                  <a16:creationId xmlns:a16="http://schemas.microsoft.com/office/drawing/2014/main" id="{D62420BB-689F-4245-BCD5-30A76D754758}"/>
                </a:ext>
              </a:extLst>
            </p:cNvPr>
            <p:cNvSpPr/>
            <p:nvPr/>
          </p:nvSpPr>
          <p:spPr>
            <a:xfrm flipH="1">
              <a:off x="5042086" y="4381440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70" name="图形 69">
              <a:extLst>
                <a:ext uri="{FF2B5EF4-FFF2-40B4-BE49-F238E27FC236}">
                  <a16:creationId xmlns:a16="http://schemas.microsoft.com/office/drawing/2014/main" id="{073AACA9-7A77-F442-8338-B794DF228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 l="3731" t="14912" r="81582" b="16376"/>
            <a:stretch/>
          </p:blipFill>
          <p:spPr>
            <a:xfrm>
              <a:off x="5190293" y="4387890"/>
              <a:ext cx="119836" cy="124935"/>
            </a:xfrm>
            <a:prstGeom prst="rect">
              <a:avLst/>
            </a:prstGeom>
          </p:spPr>
        </p:pic>
        <p:sp>
          <p:nvSpPr>
            <p:cNvPr id="73" name="任意形状 72">
              <a:extLst>
                <a:ext uri="{FF2B5EF4-FFF2-40B4-BE49-F238E27FC236}">
                  <a16:creationId xmlns:a16="http://schemas.microsoft.com/office/drawing/2014/main" id="{215A71A9-C1AD-E74A-A3DB-87A7349A4665}"/>
                </a:ext>
              </a:extLst>
            </p:cNvPr>
            <p:cNvSpPr/>
            <p:nvPr/>
          </p:nvSpPr>
          <p:spPr>
            <a:xfrm>
              <a:off x="5003245" y="4521268"/>
              <a:ext cx="106051" cy="153787"/>
            </a:xfrm>
            <a:custGeom>
              <a:avLst/>
              <a:gdLst>
                <a:gd name="connsiteX0" fmla="*/ 0 w 147837"/>
                <a:gd name="connsiteY0" fmla="*/ 229969 h 230114"/>
                <a:gd name="connsiteX1" fmla="*/ 93082 w 147837"/>
                <a:gd name="connsiteY1" fmla="*/ 213542 h 230114"/>
                <a:gd name="connsiteX2" fmla="*/ 131410 w 147837"/>
                <a:gd name="connsiteY2" fmla="*/ 125935 h 230114"/>
                <a:gd name="connsiteX3" fmla="*/ 147837 w 147837"/>
                <a:gd name="connsiteY3" fmla="*/ 0 h 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837" h="230114">
                  <a:moveTo>
                    <a:pt x="0" y="229969"/>
                  </a:moveTo>
                  <a:cubicBezTo>
                    <a:pt x="35590" y="230425"/>
                    <a:pt x="71180" y="230881"/>
                    <a:pt x="93082" y="213542"/>
                  </a:cubicBezTo>
                  <a:cubicBezTo>
                    <a:pt x="114984" y="196203"/>
                    <a:pt x="122284" y="161525"/>
                    <a:pt x="131410" y="125935"/>
                  </a:cubicBezTo>
                  <a:cubicBezTo>
                    <a:pt x="140536" y="90345"/>
                    <a:pt x="144186" y="45172"/>
                    <a:pt x="14783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7308484-61AF-B849-A9C1-FE4533A9E40E}"/>
              </a:ext>
            </a:extLst>
          </p:cNvPr>
          <p:cNvGrpSpPr/>
          <p:nvPr/>
        </p:nvGrpSpPr>
        <p:grpSpPr>
          <a:xfrm>
            <a:off x="516049" y="4503449"/>
            <a:ext cx="1166384" cy="677356"/>
            <a:chOff x="3012393" y="4611399"/>
            <a:chExt cx="1166384" cy="677356"/>
          </a:xfrm>
        </p:grpSpPr>
        <p:sp>
          <p:nvSpPr>
            <p:cNvPr id="57" name="圆角矩形 138">
              <a:extLst>
                <a:ext uri="{FF2B5EF4-FFF2-40B4-BE49-F238E27FC236}">
                  <a16:creationId xmlns:a16="http://schemas.microsoft.com/office/drawing/2014/main" id="{FE25BFDE-0C7D-2F42-BBD7-C365E48494F1}"/>
                </a:ext>
              </a:extLst>
            </p:cNvPr>
            <p:cNvSpPr/>
            <p:nvPr/>
          </p:nvSpPr>
          <p:spPr>
            <a:xfrm>
              <a:off x="3012393" y="4611399"/>
              <a:ext cx="41396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Lato" panose="020F0502020204030203" pitchFamily="34" charset="77"/>
                </a:rPr>
                <a:t>RoBERTa</a:t>
              </a:r>
              <a:endParaRPr kumimoji="1" lang="zh-CN" altLang="en-US" sz="806" b="1" spc="-34" dirty="0">
                <a:solidFill>
                  <a:schemeClr val="bg1"/>
                </a:solidFill>
                <a:latin typeface="Lato" panose="020F0502020204030203" pitchFamily="34" charset="77"/>
              </a:endParaRPr>
            </a:p>
          </p:txBody>
        </p:sp>
        <p:pic>
          <p:nvPicPr>
            <p:cNvPr id="60" name="图形 59">
              <a:extLst>
                <a:ext uri="{FF2B5EF4-FFF2-40B4-BE49-F238E27FC236}">
                  <a16:creationId xmlns:a16="http://schemas.microsoft.com/office/drawing/2014/main" id="{82E8F0CA-B3C7-EB4A-B64F-068EF02177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rcRect r="69426"/>
            <a:stretch/>
          </p:blipFill>
          <p:spPr>
            <a:xfrm>
              <a:off x="3451549" y="4633318"/>
              <a:ext cx="151948" cy="99913"/>
            </a:xfrm>
            <a:prstGeom prst="rect">
              <a:avLst/>
            </a:prstGeom>
          </p:spPr>
        </p:pic>
        <p:sp>
          <p:nvSpPr>
            <p:cNvPr id="75" name="任意形状 74">
              <a:extLst>
                <a:ext uri="{FF2B5EF4-FFF2-40B4-BE49-F238E27FC236}">
                  <a16:creationId xmlns:a16="http://schemas.microsoft.com/office/drawing/2014/main" id="{CB0DB509-1CED-BD4D-9738-C848FDFBBEFD}"/>
                </a:ext>
              </a:extLst>
            </p:cNvPr>
            <p:cNvSpPr/>
            <p:nvPr/>
          </p:nvSpPr>
          <p:spPr>
            <a:xfrm>
              <a:off x="3237346" y="4742385"/>
              <a:ext cx="941431" cy="546370"/>
            </a:xfrm>
            <a:custGeom>
              <a:avLst/>
              <a:gdLst>
                <a:gd name="connsiteX0" fmla="*/ 1401011 w 1401011"/>
                <a:gd name="connsiteY0" fmla="*/ 802105 h 802105"/>
                <a:gd name="connsiteX1" fmla="*/ 668421 w 1401011"/>
                <a:gd name="connsiteY1" fmla="*/ 753979 h 802105"/>
                <a:gd name="connsiteX2" fmla="*/ 229937 w 1401011"/>
                <a:gd name="connsiteY2" fmla="*/ 652379 h 802105"/>
                <a:gd name="connsiteX3" fmla="*/ 42779 w 1401011"/>
                <a:gd name="connsiteY3" fmla="*/ 358273 h 802105"/>
                <a:gd name="connsiteX4" fmla="*/ 0 w 1401011"/>
                <a:gd name="connsiteY4" fmla="*/ 0 h 80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1011" h="802105">
                  <a:moveTo>
                    <a:pt x="1401011" y="802105"/>
                  </a:moveTo>
                  <a:cubicBezTo>
                    <a:pt x="1132305" y="790519"/>
                    <a:pt x="863600" y="778933"/>
                    <a:pt x="668421" y="753979"/>
                  </a:cubicBezTo>
                  <a:cubicBezTo>
                    <a:pt x="473242" y="729025"/>
                    <a:pt x="334211" y="718330"/>
                    <a:pt x="229937" y="652379"/>
                  </a:cubicBezTo>
                  <a:cubicBezTo>
                    <a:pt x="125663" y="586428"/>
                    <a:pt x="81102" y="467003"/>
                    <a:pt x="42779" y="358273"/>
                  </a:cubicBezTo>
                  <a:cubicBezTo>
                    <a:pt x="4456" y="249543"/>
                    <a:pt x="2228" y="124771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FAC9296-0D8C-4343-A873-949D5D75C76F}"/>
              </a:ext>
            </a:extLst>
          </p:cNvPr>
          <p:cNvGrpSpPr/>
          <p:nvPr/>
        </p:nvGrpSpPr>
        <p:grpSpPr>
          <a:xfrm>
            <a:off x="1598397" y="4595524"/>
            <a:ext cx="691088" cy="467626"/>
            <a:chOff x="4094741" y="4703474"/>
            <a:chExt cx="691088" cy="467626"/>
          </a:xfrm>
        </p:grpSpPr>
        <p:sp>
          <p:nvSpPr>
            <p:cNvPr id="64" name="圆角矩形 63">
              <a:extLst>
                <a:ext uri="{FF2B5EF4-FFF2-40B4-BE49-F238E27FC236}">
                  <a16:creationId xmlns:a16="http://schemas.microsoft.com/office/drawing/2014/main" id="{E022AF3F-93EF-E244-9025-20C5AF00F54C}"/>
                </a:ext>
              </a:extLst>
            </p:cNvPr>
            <p:cNvSpPr/>
            <p:nvPr/>
          </p:nvSpPr>
          <p:spPr>
            <a:xfrm>
              <a:off x="4318462" y="4703474"/>
              <a:ext cx="302034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ERNIE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71" name="Picture 22" descr="Baidu Logo, symbol, meaning, history, PNG, brand">
              <a:extLst>
                <a:ext uri="{FF2B5EF4-FFF2-40B4-BE49-F238E27FC236}">
                  <a16:creationId xmlns:a16="http://schemas.microsoft.com/office/drawing/2014/main" id="{79A94AA2-6D16-B140-AFA5-A7AA96668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9210" y="4717933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任意形状 78">
              <a:extLst>
                <a:ext uri="{FF2B5EF4-FFF2-40B4-BE49-F238E27FC236}">
                  <a16:creationId xmlns:a16="http://schemas.microsoft.com/office/drawing/2014/main" id="{FE9990DA-C3FE-444C-B2B9-B82BFACDDBA8}"/>
                </a:ext>
              </a:extLst>
            </p:cNvPr>
            <p:cNvSpPr/>
            <p:nvPr/>
          </p:nvSpPr>
          <p:spPr>
            <a:xfrm>
              <a:off x="4094741" y="4833543"/>
              <a:ext cx="357697" cy="337557"/>
            </a:xfrm>
            <a:custGeom>
              <a:avLst/>
              <a:gdLst>
                <a:gd name="connsiteX0" fmla="*/ 14963 w 540083"/>
                <a:gd name="connsiteY0" fmla="*/ 452761 h 452761"/>
                <a:gd name="connsiteX1" fmla="*/ 6085 w 540083"/>
                <a:gd name="connsiteY1" fmla="*/ 275208 h 452761"/>
                <a:gd name="connsiteX2" fmla="*/ 94862 w 540083"/>
                <a:gd name="connsiteY2" fmla="*/ 186431 h 452761"/>
                <a:gd name="connsiteX3" fmla="*/ 405580 w 540083"/>
                <a:gd name="connsiteY3" fmla="*/ 142043 h 452761"/>
                <a:gd name="connsiteX4" fmla="*/ 520990 w 540083"/>
                <a:gd name="connsiteY4" fmla="*/ 62144 h 452761"/>
                <a:gd name="connsiteX5" fmla="*/ 538745 w 540083"/>
                <a:gd name="connsiteY5" fmla="*/ 0 h 45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083" h="452761">
                  <a:moveTo>
                    <a:pt x="14963" y="452761"/>
                  </a:moveTo>
                  <a:cubicBezTo>
                    <a:pt x="3866" y="386178"/>
                    <a:pt x="-7231" y="319596"/>
                    <a:pt x="6085" y="275208"/>
                  </a:cubicBezTo>
                  <a:cubicBezTo>
                    <a:pt x="19401" y="230820"/>
                    <a:pt x="28280" y="208625"/>
                    <a:pt x="94862" y="186431"/>
                  </a:cubicBezTo>
                  <a:cubicBezTo>
                    <a:pt x="161445" y="164237"/>
                    <a:pt x="334559" y="162757"/>
                    <a:pt x="405580" y="142043"/>
                  </a:cubicBezTo>
                  <a:cubicBezTo>
                    <a:pt x="476601" y="121329"/>
                    <a:pt x="498796" y="85818"/>
                    <a:pt x="520990" y="62144"/>
                  </a:cubicBezTo>
                  <a:cubicBezTo>
                    <a:pt x="543184" y="38470"/>
                    <a:pt x="540964" y="19235"/>
                    <a:pt x="538745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sp>
        <p:nvSpPr>
          <p:cNvPr id="80" name="任意形状 79">
            <a:extLst>
              <a:ext uri="{FF2B5EF4-FFF2-40B4-BE49-F238E27FC236}">
                <a16:creationId xmlns:a16="http://schemas.microsoft.com/office/drawing/2014/main" id="{C0682EE1-28A3-1A4A-B1BA-03DE6620DCCA}"/>
              </a:ext>
            </a:extLst>
          </p:cNvPr>
          <p:cNvSpPr/>
          <p:nvPr/>
        </p:nvSpPr>
        <p:spPr>
          <a:xfrm>
            <a:off x="3113964" y="4864095"/>
            <a:ext cx="1691161" cy="555919"/>
          </a:xfrm>
          <a:custGeom>
            <a:avLst/>
            <a:gdLst>
              <a:gd name="connsiteX0" fmla="*/ 0 w 2516777"/>
              <a:gd name="connsiteY0" fmla="*/ 827315 h 827315"/>
              <a:gd name="connsiteX1" fmla="*/ 269965 w 2516777"/>
              <a:gd name="connsiteY1" fmla="*/ 714103 h 827315"/>
              <a:gd name="connsiteX2" fmla="*/ 557348 w 2516777"/>
              <a:gd name="connsiteY2" fmla="*/ 661852 h 827315"/>
              <a:gd name="connsiteX3" fmla="*/ 1001485 w 2516777"/>
              <a:gd name="connsiteY3" fmla="*/ 653143 h 827315"/>
              <a:gd name="connsiteX4" fmla="*/ 1193074 w 2516777"/>
              <a:gd name="connsiteY4" fmla="*/ 653143 h 827315"/>
              <a:gd name="connsiteX5" fmla="*/ 1402080 w 2516777"/>
              <a:gd name="connsiteY5" fmla="*/ 635726 h 827315"/>
              <a:gd name="connsiteX6" fmla="*/ 1593668 w 2516777"/>
              <a:gd name="connsiteY6" fmla="*/ 609600 h 827315"/>
              <a:gd name="connsiteX7" fmla="*/ 1854925 w 2516777"/>
              <a:gd name="connsiteY7" fmla="*/ 574766 h 827315"/>
              <a:gd name="connsiteX8" fmla="*/ 2090057 w 2516777"/>
              <a:gd name="connsiteY8" fmla="*/ 470263 h 827315"/>
              <a:gd name="connsiteX9" fmla="*/ 2316480 w 2516777"/>
              <a:gd name="connsiteY9" fmla="*/ 278675 h 827315"/>
              <a:gd name="connsiteX10" fmla="*/ 2516777 w 2516777"/>
              <a:gd name="connsiteY10" fmla="*/ 0 h 82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16777" h="827315">
                <a:moveTo>
                  <a:pt x="0" y="827315"/>
                </a:moveTo>
                <a:cubicBezTo>
                  <a:pt x="88537" y="784497"/>
                  <a:pt x="177074" y="741680"/>
                  <a:pt x="269965" y="714103"/>
                </a:cubicBezTo>
                <a:cubicBezTo>
                  <a:pt x="362856" y="686526"/>
                  <a:pt x="435428" y="672012"/>
                  <a:pt x="557348" y="661852"/>
                </a:cubicBezTo>
                <a:cubicBezTo>
                  <a:pt x="679268" y="651692"/>
                  <a:pt x="895531" y="654594"/>
                  <a:pt x="1001485" y="653143"/>
                </a:cubicBezTo>
                <a:cubicBezTo>
                  <a:pt x="1107439" y="651692"/>
                  <a:pt x="1126308" y="656046"/>
                  <a:pt x="1193074" y="653143"/>
                </a:cubicBezTo>
                <a:cubicBezTo>
                  <a:pt x="1259840" y="650240"/>
                  <a:pt x="1335314" y="642983"/>
                  <a:pt x="1402080" y="635726"/>
                </a:cubicBezTo>
                <a:cubicBezTo>
                  <a:pt x="1468846" y="628469"/>
                  <a:pt x="1593668" y="609600"/>
                  <a:pt x="1593668" y="609600"/>
                </a:cubicBezTo>
                <a:cubicBezTo>
                  <a:pt x="1669142" y="599440"/>
                  <a:pt x="1772194" y="597989"/>
                  <a:pt x="1854925" y="574766"/>
                </a:cubicBezTo>
                <a:cubicBezTo>
                  <a:pt x="1937657" y="551543"/>
                  <a:pt x="2013131" y="519611"/>
                  <a:pt x="2090057" y="470263"/>
                </a:cubicBezTo>
                <a:cubicBezTo>
                  <a:pt x="2166983" y="420915"/>
                  <a:pt x="2245360" y="357052"/>
                  <a:pt x="2316480" y="278675"/>
                </a:cubicBezTo>
                <a:cubicBezTo>
                  <a:pt x="2387600" y="200298"/>
                  <a:pt x="2452188" y="100149"/>
                  <a:pt x="2516777" y="0"/>
                </a:cubicBezTo>
              </a:path>
            </a:pathLst>
          </a:cu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10" name="任意形状 9">
            <a:extLst>
              <a:ext uri="{FF2B5EF4-FFF2-40B4-BE49-F238E27FC236}">
                <a16:creationId xmlns:a16="http://schemas.microsoft.com/office/drawing/2014/main" id="{7D146A48-4FB8-CC4B-AB82-2BB174B89572}"/>
              </a:ext>
            </a:extLst>
          </p:cNvPr>
          <p:cNvSpPr/>
          <p:nvPr/>
        </p:nvSpPr>
        <p:spPr>
          <a:xfrm>
            <a:off x="4787595" y="4139987"/>
            <a:ext cx="234462" cy="730467"/>
          </a:xfrm>
          <a:custGeom>
            <a:avLst/>
            <a:gdLst>
              <a:gd name="connsiteX0" fmla="*/ 234462 w 234462"/>
              <a:gd name="connsiteY0" fmla="*/ 0 h 664308"/>
              <a:gd name="connsiteX1" fmla="*/ 187569 w 234462"/>
              <a:gd name="connsiteY1" fmla="*/ 226646 h 664308"/>
              <a:gd name="connsiteX2" fmla="*/ 101600 w 234462"/>
              <a:gd name="connsiteY2" fmla="*/ 484554 h 664308"/>
              <a:gd name="connsiteX3" fmla="*/ 0 w 234462"/>
              <a:gd name="connsiteY3" fmla="*/ 664308 h 66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462" h="664308">
                <a:moveTo>
                  <a:pt x="234462" y="0"/>
                </a:moveTo>
                <a:cubicBezTo>
                  <a:pt x="222087" y="72943"/>
                  <a:pt x="209713" y="145887"/>
                  <a:pt x="187569" y="226646"/>
                </a:cubicBezTo>
                <a:cubicBezTo>
                  <a:pt x="165425" y="307405"/>
                  <a:pt x="132861" y="411610"/>
                  <a:pt x="101600" y="484554"/>
                </a:cubicBezTo>
                <a:cubicBezTo>
                  <a:pt x="70339" y="557498"/>
                  <a:pt x="35169" y="610903"/>
                  <a:pt x="0" y="664308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DEAC5A2-7646-2149-B508-9648BA25C00D}"/>
              </a:ext>
            </a:extLst>
          </p:cNvPr>
          <p:cNvGrpSpPr/>
          <p:nvPr/>
        </p:nvGrpSpPr>
        <p:grpSpPr>
          <a:xfrm>
            <a:off x="4065660" y="4461456"/>
            <a:ext cx="785161" cy="398235"/>
            <a:chOff x="6562000" y="4569402"/>
            <a:chExt cx="785161" cy="398235"/>
          </a:xfrm>
        </p:grpSpPr>
        <p:sp>
          <p:nvSpPr>
            <p:cNvPr id="56" name="圆角矩形 184">
              <a:extLst>
                <a:ext uri="{FF2B5EF4-FFF2-40B4-BE49-F238E27FC236}">
                  <a16:creationId xmlns:a16="http://schemas.microsoft.com/office/drawing/2014/main" id="{B22C6338-1EB0-144F-A520-39EA60DFEA4B}"/>
                </a:ext>
              </a:extLst>
            </p:cNvPr>
            <p:cNvSpPr/>
            <p:nvPr/>
          </p:nvSpPr>
          <p:spPr>
            <a:xfrm>
              <a:off x="6562000" y="4569402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err="1">
                  <a:solidFill>
                    <a:schemeClr val="bg1"/>
                  </a:solidFill>
                  <a:latin typeface="Monaco" pitchFamily="2" charset="77"/>
                </a:rPr>
                <a:t>XLNet</a:t>
              </a:r>
              <a:endParaRPr kumimoji="1" lang="en-US" altLang="zh-CN" sz="806" b="1" spc="-34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81CAC4B8-7AD9-7346-96AD-CC946EEA90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408" y="458301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任意形状 68">
              <a:extLst>
                <a:ext uri="{FF2B5EF4-FFF2-40B4-BE49-F238E27FC236}">
                  <a16:creationId xmlns:a16="http://schemas.microsoft.com/office/drawing/2014/main" id="{68D0117D-19F2-BA4E-BBFF-9478DB2BD1DE}"/>
                </a:ext>
              </a:extLst>
            </p:cNvPr>
            <p:cNvSpPr/>
            <p:nvPr/>
          </p:nvSpPr>
          <p:spPr>
            <a:xfrm flipH="1">
              <a:off x="6697701" y="4693659"/>
              <a:ext cx="649460" cy="273978"/>
            </a:xfrm>
            <a:custGeom>
              <a:avLst/>
              <a:gdLst>
                <a:gd name="connsiteX0" fmla="*/ 0 w 1423554"/>
                <a:gd name="connsiteY0" fmla="*/ 342900 h 342900"/>
                <a:gd name="connsiteX1" fmla="*/ 135082 w 1423554"/>
                <a:gd name="connsiteY1" fmla="*/ 259773 h 342900"/>
                <a:gd name="connsiteX2" fmla="*/ 374073 w 1423554"/>
                <a:gd name="connsiteY2" fmla="*/ 218209 h 342900"/>
                <a:gd name="connsiteX3" fmla="*/ 1122218 w 1423554"/>
                <a:gd name="connsiteY3" fmla="*/ 176646 h 342900"/>
                <a:gd name="connsiteX4" fmla="*/ 1361209 w 1423554"/>
                <a:gd name="connsiteY4" fmla="*/ 93518 h 342900"/>
                <a:gd name="connsiteX5" fmla="*/ 1423554 w 1423554"/>
                <a:gd name="connsiteY5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3554" h="342900">
                  <a:moveTo>
                    <a:pt x="0" y="342900"/>
                  </a:moveTo>
                  <a:cubicBezTo>
                    <a:pt x="36368" y="311727"/>
                    <a:pt x="72736" y="280555"/>
                    <a:pt x="135082" y="259773"/>
                  </a:cubicBezTo>
                  <a:cubicBezTo>
                    <a:pt x="197428" y="238991"/>
                    <a:pt x="209550" y="232063"/>
                    <a:pt x="374073" y="218209"/>
                  </a:cubicBezTo>
                  <a:cubicBezTo>
                    <a:pt x="538596" y="204355"/>
                    <a:pt x="957695" y="197428"/>
                    <a:pt x="1122218" y="176646"/>
                  </a:cubicBezTo>
                  <a:cubicBezTo>
                    <a:pt x="1286741" y="155864"/>
                    <a:pt x="1310986" y="122959"/>
                    <a:pt x="1361209" y="93518"/>
                  </a:cubicBezTo>
                  <a:cubicBezTo>
                    <a:pt x="1411432" y="64077"/>
                    <a:pt x="1417493" y="32038"/>
                    <a:pt x="142355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cxnSp>
        <p:nvCxnSpPr>
          <p:cNvPr id="84" name="直线连接符 83">
            <a:extLst>
              <a:ext uri="{FF2B5EF4-FFF2-40B4-BE49-F238E27FC236}">
                <a16:creationId xmlns:a16="http://schemas.microsoft.com/office/drawing/2014/main" id="{96731B21-43F3-D04E-8CE0-645860AF3FC0}"/>
              </a:ext>
            </a:extLst>
          </p:cNvPr>
          <p:cNvCxnSpPr>
            <a:cxnSpLocks/>
          </p:cNvCxnSpPr>
          <p:nvPr/>
        </p:nvCxnSpPr>
        <p:spPr>
          <a:xfrm>
            <a:off x="428393" y="4902389"/>
            <a:ext cx="6724928" cy="2119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4EDA861-449B-8349-8ED4-6C4EAD95E606}"/>
              </a:ext>
            </a:extLst>
          </p:cNvPr>
          <p:cNvGrpSpPr/>
          <p:nvPr/>
        </p:nvGrpSpPr>
        <p:grpSpPr>
          <a:xfrm>
            <a:off x="2327551" y="1319854"/>
            <a:ext cx="962572" cy="4124495"/>
            <a:chOff x="4823895" y="1427800"/>
            <a:chExt cx="945303" cy="4137457"/>
          </a:xfrm>
        </p:grpSpPr>
        <p:sp>
          <p:nvSpPr>
            <p:cNvPr id="77" name="任意形状 76">
              <a:extLst>
                <a:ext uri="{FF2B5EF4-FFF2-40B4-BE49-F238E27FC236}">
                  <a16:creationId xmlns:a16="http://schemas.microsoft.com/office/drawing/2014/main" id="{0C72CA3C-093E-7946-AC6E-1A11860AE3FB}"/>
                </a:ext>
              </a:extLst>
            </p:cNvPr>
            <p:cNvSpPr/>
            <p:nvPr/>
          </p:nvSpPr>
          <p:spPr>
            <a:xfrm rot="401290">
              <a:off x="5546732" y="5379064"/>
              <a:ext cx="51203" cy="186193"/>
            </a:xfrm>
            <a:custGeom>
              <a:avLst/>
              <a:gdLst>
                <a:gd name="connsiteX0" fmla="*/ 76200 w 76200"/>
                <a:gd name="connsiteY0" fmla="*/ 277091 h 277091"/>
                <a:gd name="connsiteX1" fmla="*/ 55418 w 76200"/>
                <a:gd name="connsiteY1" fmla="*/ 159328 h 277091"/>
                <a:gd name="connsiteX2" fmla="*/ 20782 w 76200"/>
                <a:gd name="connsiteY2" fmla="*/ 34637 h 277091"/>
                <a:gd name="connsiteX3" fmla="*/ 0 w 76200"/>
                <a:gd name="connsiteY3" fmla="*/ 0 h 27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77091">
                  <a:moveTo>
                    <a:pt x="76200" y="277091"/>
                  </a:moveTo>
                  <a:cubicBezTo>
                    <a:pt x="70427" y="238414"/>
                    <a:pt x="64654" y="199737"/>
                    <a:pt x="55418" y="159328"/>
                  </a:cubicBezTo>
                  <a:cubicBezTo>
                    <a:pt x="46182" y="118919"/>
                    <a:pt x="30018" y="61192"/>
                    <a:pt x="20782" y="34637"/>
                  </a:cubicBezTo>
                  <a:cubicBezTo>
                    <a:pt x="11546" y="8082"/>
                    <a:pt x="5773" y="4041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0">
                    <a:schemeClr val="bg2">
                      <a:lumMod val="75000"/>
                    </a:schemeClr>
                  </a:gs>
                  <a:gs pos="26000">
                    <a:srgbClr val="87AE88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D7F44225-34C4-544D-BEF5-933E9E61D88B}"/>
                </a:ext>
              </a:extLst>
            </p:cNvPr>
            <p:cNvSpPr txBox="1"/>
            <p:nvPr/>
          </p:nvSpPr>
          <p:spPr>
            <a:xfrm rot="1458107">
              <a:off x="4964169" y="4969918"/>
              <a:ext cx="805029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7AE88"/>
                  </a:solidFill>
                  <a:latin typeface="Monaco" pitchFamily="2" charset="0"/>
                </a:rPr>
                <a:t>Encoder-Decoder</a:t>
              </a:r>
              <a:endParaRPr kumimoji="1" lang="zh-CN" altLang="en-US" sz="605" b="1" spc="-40" dirty="0">
                <a:solidFill>
                  <a:srgbClr val="87AE88"/>
                </a:solidFill>
                <a:latin typeface="Monaco" pitchFamily="2" charset="0"/>
              </a:endParaRPr>
            </a:p>
          </p:txBody>
        </p:sp>
        <p:sp>
          <p:nvSpPr>
            <p:cNvPr id="76" name="任意形状 75">
              <a:extLst>
                <a:ext uri="{FF2B5EF4-FFF2-40B4-BE49-F238E27FC236}">
                  <a16:creationId xmlns:a16="http://schemas.microsoft.com/office/drawing/2014/main" id="{B48CD218-45C3-E747-9BB6-D4E5325F3D14}"/>
                </a:ext>
              </a:extLst>
            </p:cNvPr>
            <p:cNvSpPr/>
            <p:nvPr/>
          </p:nvSpPr>
          <p:spPr>
            <a:xfrm>
              <a:off x="4823895" y="1427800"/>
              <a:ext cx="759170" cy="4083135"/>
            </a:xfrm>
            <a:custGeom>
              <a:avLst/>
              <a:gdLst>
                <a:gd name="connsiteX0" fmla="*/ 1474107 w 1474107"/>
                <a:gd name="connsiteY0" fmla="*/ 3769112 h 3769112"/>
                <a:gd name="connsiteX1" fmla="*/ 1373746 w 1474107"/>
                <a:gd name="connsiteY1" fmla="*/ 3557239 h 3769112"/>
                <a:gd name="connsiteX2" fmla="*/ 1094965 w 1474107"/>
                <a:gd name="connsiteY2" fmla="*/ 3434576 h 3769112"/>
                <a:gd name="connsiteX3" fmla="*/ 570858 w 1474107"/>
                <a:gd name="connsiteY3" fmla="*/ 3323064 h 3769112"/>
                <a:gd name="connsiteX4" fmla="*/ 325531 w 1474107"/>
                <a:gd name="connsiteY4" fmla="*/ 3278459 h 3769112"/>
                <a:gd name="connsiteX5" fmla="*/ 147112 w 1474107"/>
                <a:gd name="connsiteY5" fmla="*/ 3155795 h 3769112"/>
                <a:gd name="connsiteX6" fmla="*/ 57902 w 1474107"/>
                <a:gd name="connsiteY6" fmla="*/ 2899317 h 3769112"/>
                <a:gd name="connsiteX7" fmla="*/ 24448 w 1474107"/>
                <a:gd name="connsiteY7" fmla="*/ 2419815 h 3769112"/>
                <a:gd name="connsiteX8" fmla="*/ 2146 w 1474107"/>
                <a:gd name="connsiteY8" fmla="*/ 1349298 h 3769112"/>
                <a:gd name="connsiteX9" fmla="*/ 2146 w 1474107"/>
                <a:gd name="connsiteY9" fmla="*/ 0 h 376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107" h="3769112">
                  <a:moveTo>
                    <a:pt x="1474107" y="3769112"/>
                  </a:moveTo>
                  <a:cubicBezTo>
                    <a:pt x="1455521" y="3691053"/>
                    <a:pt x="1436936" y="3612995"/>
                    <a:pt x="1373746" y="3557239"/>
                  </a:cubicBezTo>
                  <a:cubicBezTo>
                    <a:pt x="1310556" y="3501483"/>
                    <a:pt x="1228780" y="3473605"/>
                    <a:pt x="1094965" y="3434576"/>
                  </a:cubicBezTo>
                  <a:cubicBezTo>
                    <a:pt x="961150" y="3395547"/>
                    <a:pt x="699097" y="3349083"/>
                    <a:pt x="570858" y="3323064"/>
                  </a:cubicBezTo>
                  <a:cubicBezTo>
                    <a:pt x="442619" y="3297045"/>
                    <a:pt x="396155" y="3306337"/>
                    <a:pt x="325531" y="3278459"/>
                  </a:cubicBezTo>
                  <a:cubicBezTo>
                    <a:pt x="254907" y="3250581"/>
                    <a:pt x="191717" y="3218985"/>
                    <a:pt x="147112" y="3155795"/>
                  </a:cubicBezTo>
                  <a:cubicBezTo>
                    <a:pt x="102507" y="3092605"/>
                    <a:pt x="78346" y="3021980"/>
                    <a:pt x="57902" y="2899317"/>
                  </a:cubicBezTo>
                  <a:cubicBezTo>
                    <a:pt x="37458" y="2776654"/>
                    <a:pt x="33741" y="2678151"/>
                    <a:pt x="24448" y="2419815"/>
                  </a:cubicBezTo>
                  <a:cubicBezTo>
                    <a:pt x="15155" y="2161478"/>
                    <a:pt x="5863" y="1752600"/>
                    <a:pt x="2146" y="1349298"/>
                  </a:cubicBezTo>
                  <a:cubicBezTo>
                    <a:pt x="-1571" y="945995"/>
                    <a:pt x="287" y="472997"/>
                    <a:pt x="2146" y="0"/>
                  </a:cubicBezTo>
                </a:path>
              </a:pathLst>
            </a:custGeom>
            <a:noFill/>
            <a:ln w="6032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000">
                    <a:srgbClr val="87AE88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BBC20CE-C4B6-F94A-9098-9D4DE6B986B4}"/>
              </a:ext>
            </a:extLst>
          </p:cNvPr>
          <p:cNvGrpSpPr/>
          <p:nvPr/>
        </p:nvGrpSpPr>
        <p:grpSpPr>
          <a:xfrm>
            <a:off x="2019275" y="4331923"/>
            <a:ext cx="415244" cy="357430"/>
            <a:chOff x="4515619" y="4439873"/>
            <a:chExt cx="415244" cy="357430"/>
          </a:xfrm>
        </p:grpSpPr>
        <p:sp>
          <p:nvSpPr>
            <p:cNvPr id="62" name="任意形状 61">
              <a:extLst>
                <a:ext uri="{FF2B5EF4-FFF2-40B4-BE49-F238E27FC236}">
                  <a16:creationId xmlns:a16="http://schemas.microsoft.com/office/drawing/2014/main" id="{E87C41CE-8143-6A4B-B6E0-285EE47D6BFC}"/>
                </a:ext>
              </a:extLst>
            </p:cNvPr>
            <p:cNvSpPr/>
            <p:nvPr/>
          </p:nvSpPr>
          <p:spPr>
            <a:xfrm>
              <a:off x="4624266" y="4587009"/>
              <a:ext cx="247741" cy="210294"/>
            </a:xfrm>
            <a:custGeom>
              <a:avLst/>
              <a:gdLst>
                <a:gd name="connsiteX0" fmla="*/ 360000 w 360000"/>
                <a:gd name="connsiteY0" fmla="*/ 309600 h 309600"/>
                <a:gd name="connsiteX1" fmla="*/ 273600 w 360000"/>
                <a:gd name="connsiteY1" fmla="*/ 136800 h 309600"/>
                <a:gd name="connsiteX2" fmla="*/ 57600 w 360000"/>
                <a:gd name="connsiteY2" fmla="*/ 64800 h 309600"/>
                <a:gd name="connsiteX3" fmla="*/ 0 w 360000"/>
                <a:gd name="connsiteY3" fmla="*/ 0 h 3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" h="309600">
                  <a:moveTo>
                    <a:pt x="360000" y="309600"/>
                  </a:moveTo>
                  <a:cubicBezTo>
                    <a:pt x="342000" y="243600"/>
                    <a:pt x="324000" y="177600"/>
                    <a:pt x="273600" y="136800"/>
                  </a:cubicBezTo>
                  <a:cubicBezTo>
                    <a:pt x="223200" y="96000"/>
                    <a:pt x="103200" y="87600"/>
                    <a:pt x="57600" y="64800"/>
                  </a:cubicBezTo>
                  <a:cubicBezTo>
                    <a:pt x="12000" y="42000"/>
                    <a:pt x="6000" y="2100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970EA271-728E-874B-92ED-2A3E2CE2342F}"/>
                </a:ext>
              </a:extLst>
            </p:cNvPr>
            <p:cNvSpPr/>
            <p:nvPr/>
          </p:nvSpPr>
          <p:spPr>
            <a:xfrm>
              <a:off x="4515619" y="4439873"/>
              <a:ext cx="243878" cy="137201"/>
            </a:xfrm>
            <a:prstGeom prst="roundRect">
              <a:avLst/>
            </a:prstGeom>
            <a:solidFill>
              <a:srgbClr val="87AE88"/>
            </a:solidFill>
            <a:ln w="190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BART</a:t>
              </a:r>
            </a:p>
          </p:txBody>
        </p:sp>
        <p:pic>
          <p:nvPicPr>
            <p:cNvPr id="61" name="图形 60">
              <a:extLst>
                <a:ext uri="{FF2B5EF4-FFF2-40B4-BE49-F238E27FC236}">
                  <a16:creationId xmlns:a16="http://schemas.microsoft.com/office/drawing/2014/main" id="{B58C543E-579D-6346-9DE5-41F87E937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rcRect r="69426"/>
            <a:stretch/>
          </p:blipFill>
          <p:spPr>
            <a:xfrm>
              <a:off x="4778915" y="4461605"/>
              <a:ext cx="151948" cy="99913"/>
            </a:xfrm>
            <a:prstGeom prst="rect">
              <a:avLst/>
            </a:prstGeom>
          </p:spPr>
        </p:pic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B862BD7E-03A6-7247-8A9E-10E1FCDFE296}"/>
              </a:ext>
            </a:extLst>
          </p:cNvPr>
          <p:cNvSpPr/>
          <p:nvPr/>
        </p:nvSpPr>
        <p:spPr>
          <a:xfrm>
            <a:off x="2263157" y="1319850"/>
            <a:ext cx="148733" cy="2884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520D053A-36BF-A649-8934-36A0DF1B6683}"/>
              </a:ext>
            </a:extLst>
          </p:cNvPr>
          <p:cNvSpPr/>
          <p:nvPr/>
        </p:nvSpPr>
        <p:spPr>
          <a:xfrm>
            <a:off x="4376851" y="126514"/>
            <a:ext cx="2036347" cy="4086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EA3B5497-D061-594D-B6C1-166BA3F182A8}"/>
              </a:ext>
            </a:extLst>
          </p:cNvPr>
          <p:cNvGrpSpPr/>
          <p:nvPr/>
        </p:nvGrpSpPr>
        <p:grpSpPr>
          <a:xfrm>
            <a:off x="979268" y="4361870"/>
            <a:ext cx="563399" cy="474341"/>
            <a:chOff x="979268" y="4361870"/>
            <a:chExt cx="563399" cy="474341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1BCD879B-521B-EB48-86E4-E5F2E58DBEB1}"/>
                </a:ext>
              </a:extLst>
            </p:cNvPr>
            <p:cNvGrpSpPr/>
            <p:nvPr/>
          </p:nvGrpSpPr>
          <p:grpSpPr>
            <a:xfrm>
              <a:off x="979268" y="4361870"/>
              <a:ext cx="563399" cy="474341"/>
              <a:chOff x="3475608" y="4469816"/>
              <a:chExt cx="563399" cy="474341"/>
            </a:xfrm>
          </p:grpSpPr>
          <p:sp>
            <p:nvSpPr>
              <p:cNvPr id="48" name="圆角矩形 47">
                <a:extLst>
                  <a:ext uri="{FF2B5EF4-FFF2-40B4-BE49-F238E27FC236}">
                    <a16:creationId xmlns:a16="http://schemas.microsoft.com/office/drawing/2014/main" id="{059981D8-59E8-9540-A7F0-7483C3C965B5}"/>
                  </a:ext>
                </a:extLst>
              </p:cNvPr>
              <p:cNvSpPr/>
              <p:nvPr/>
            </p:nvSpPr>
            <p:spPr>
              <a:xfrm>
                <a:off x="3475608" y="4469816"/>
                <a:ext cx="359066" cy="137201"/>
              </a:xfrm>
              <a:prstGeom prst="roundRect">
                <a:avLst/>
              </a:prstGeom>
              <a:solidFill>
                <a:srgbClr val="E4ADB5"/>
              </a:solidFill>
              <a:ln w="19050" cmpd="sng">
                <a:solidFill>
                  <a:srgbClr val="E4ADB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ALBERT</a:t>
                </a:r>
                <a:endParaRPr kumimoji="1" lang="zh-CN" altLang="en-US" sz="806" b="1" spc="-34" dirty="0">
                  <a:solidFill>
                    <a:schemeClr val="bg1"/>
                  </a:solidFill>
                  <a:latin typeface="Monaco" pitchFamily="2" charset="77"/>
                </a:endParaRPr>
              </a:p>
            </p:txBody>
          </p:sp>
          <p:sp>
            <p:nvSpPr>
              <p:cNvPr id="49" name="任意形状 48">
                <a:extLst>
                  <a:ext uri="{FF2B5EF4-FFF2-40B4-BE49-F238E27FC236}">
                    <a16:creationId xmlns:a16="http://schemas.microsoft.com/office/drawing/2014/main" id="{FF9D8EAA-683E-2948-ACCD-7E71E2B52224}"/>
                  </a:ext>
                </a:extLst>
              </p:cNvPr>
              <p:cNvSpPr/>
              <p:nvPr/>
            </p:nvSpPr>
            <p:spPr>
              <a:xfrm>
                <a:off x="3660265" y="4606590"/>
                <a:ext cx="378742" cy="337567"/>
              </a:xfrm>
              <a:custGeom>
                <a:avLst/>
                <a:gdLst>
                  <a:gd name="connsiteX0" fmla="*/ 686117 w 686117"/>
                  <a:gd name="connsiteY0" fmla="*/ 759542 h 759542"/>
                  <a:gd name="connsiteX1" fmla="*/ 546007 w 686117"/>
                  <a:gd name="connsiteY1" fmla="*/ 538317 h 759542"/>
                  <a:gd name="connsiteX2" fmla="*/ 177297 w 686117"/>
                  <a:gd name="connsiteY2" fmla="*/ 471949 h 759542"/>
                  <a:gd name="connsiteX3" fmla="*/ 51936 w 686117"/>
                  <a:gd name="connsiteY3" fmla="*/ 361336 h 759542"/>
                  <a:gd name="connsiteX4" fmla="*/ 7691 w 686117"/>
                  <a:gd name="connsiteY4" fmla="*/ 221226 h 759542"/>
                  <a:gd name="connsiteX5" fmla="*/ 317 w 686117"/>
                  <a:gd name="connsiteY5" fmla="*/ 0 h 75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6117" h="759542">
                    <a:moveTo>
                      <a:pt x="686117" y="759542"/>
                    </a:moveTo>
                    <a:cubicBezTo>
                      <a:pt x="658463" y="672895"/>
                      <a:pt x="630810" y="586249"/>
                      <a:pt x="546007" y="538317"/>
                    </a:cubicBezTo>
                    <a:cubicBezTo>
                      <a:pt x="461204" y="490385"/>
                      <a:pt x="259642" y="501446"/>
                      <a:pt x="177297" y="471949"/>
                    </a:cubicBezTo>
                    <a:cubicBezTo>
                      <a:pt x="94952" y="442452"/>
                      <a:pt x="80204" y="403123"/>
                      <a:pt x="51936" y="361336"/>
                    </a:cubicBezTo>
                    <a:cubicBezTo>
                      <a:pt x="23668" y="319549"/>
                      <a:pt x="16294" y="281449"/>
                      <a:pt x="7691" y="221226"/>
                    </a:cubicBezTo>
                    <a:cubicBezTo>
                      <a:pt x="-912" y="161003"/>
                      <a:pt x="-298" y="80501"/>
                      <a:pt x="317" y="0"/>
                    </a:cubicBezTo>
                  </a:path>
                </a:pathLst>
              </a:custGeom>
              <a:noFill/>
              <a:ln w="22225">
                <a:solidFill>
                  <a:srgbClr val="E4ADB5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kumimoji="1" lang="zh-CN" altLang="en-US" sz="2419">
                  <a:solidFill>
                    <a:schemeClr val="tx1"/>
                  </a:solidFill>
                  <a:latin typeface="Monaco" pitchFamily="2" charset="77"/>
                </a:endParaRPr>
              </a:p>
            </p:txBody>
          </p:sp>
        </p:grpSp>
        <p:pic>
          <p:nvPicPr>
            <p:cNvPr id="85" name="图形 84">
              <a:extLst>
                <a:ext uri="{FF2B5EF4-FFF2-40B4-BE49-F238E27FC236}">
                  <a16:creationId xmlns:a16="http://schemas.microsoft.com/office/drawing/2014/main" id="{2B755148-E719-BE42-A9AE-D06F928FD5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 l="3731" t="14912" r="81582" b="16376"/>
            <a:stretch/>
          </p:blipFill>
          <p:spPr>
            <a:xfrm>
              <a:off x="1359214" y="4364728"/>
              <a:ext cx="128515" cy="133984"/>
            </a:xfrm>
            <a:prstGeom prst="rect">
              <a:avLst/>
            </a:prstGeom>
          </p:spPr>
        </p:pic>
      </p:grpSp>
      <p:grpSp>
        <p:nvGrpSpPr>
          <p:cNvPr id="99" name="组合 98">
            <a:extLst>
              <a:ext uri="{FF2B5EF4-FFF2-40B4-BE49-F238E27FC236}">
                <a16:creationId xmlns:a16="http://schemas.microsoft.com/office/drawing/2014/main" id="{7E9410EE-53D1-A446-9E8B-FCB328F1BAA1}"/>
              </a:ext>
            </a:extLst>
          </p:cNvPr>
          <p:cNvGrpSpPr/>
          <p:nvPr/>
        </p:nvGrpSpPr>
        <p:grpSpPr>
          <a:xfrm>
            <a:off x="995406" y="5173645"/>
            <a:ext cx="2034105" cy="516686"/>
            <a:chOff x="995406" y="5173645"/>
            <a:chExt cx="2034105" cy="516686"/>
          </a:xfrm>
        </p:grpSpPr>
        <p:sp>
          <p:nvSpPr>
            <p:cNvPr id="100" name="圆角矩形 99">
              <a:extLst>
                <a:ext uri="{FF2B5EF4-FFF2-40B4-BE49-F238E27FC236}">
                  <a16:creationId xmlns:a16="http://schemas.microsoft.com/office/drawing/2014/main" id="{C39E1FAE-AAEC-4949-9B38-057DC983D11E}"/>
                </a:ext>
              </a:extLst>
            </p:cNvPr>
            <p:cNvSpPr/>
            <p:nvPr/>
          </p:nvSpPr>
          <p:spPr>
            <a:xfrm>
              <a:off x="995406" y="5173645"/>
              <a:ext cx="428874" cy="1532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ULMFiT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101" name="Picture 2">
              <a:extLst>
                <a:ext uri="{FF2B5EF4-FFF2-40B4-BE49-F238E27FC236}">
                  <a16:creationId xmlns:a16="http://schemas.microsoft.com/office/drawing/2014/main" id="{A650AACA-1B7B-C84C-8680-721CDB18500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8" t="18080" r="40925" b="44933"/>
            <a:stretch/>
          </p:blipFill>
          <p:spPr bwMode="auto">
            <a:xfrm>
              <a:off x="1442158" y="5181661"/>
              <a:ext cx="98521" cy="136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" name="任意形状 101">
              <a:extLst>
                <a:ext uri="{FF2B5EF4-FFF2-40B4-BE49-F238E27FC236}">
                  <a16:creationId xmlns:a16="http://schemas.microsoft.com/office/drawing/2014/main" id="{FAA47215-0DEF-FF48-9338-0687B6AE32E2}"/>
                </a:ext>
              </a:extLst>
            </p:cNvPr>
            <p:cNvSpPr/>
            <p:nvPr/>
          </p:nvSpPr>
          <p:spPr>
            <a:xfrm>
              <a:off x="1216241" y="5317724"/>
              <a:ext cx="1813270" cy="372607"/>
            </a:xfrm>
            <a:custGeom>
              <a:avLst/>
              <a:gdLst>
                <a:gd name="connsiteX0" fmla="*/ 1855433 w 1855433"/>
                <a:gd name="connsiteY0" fmla="*/ 310719 h 310719"/>
                <a:gd name="connsiteX1" fmla="*/ 1846555 w 1855433"/>
                <a:gd name="connsiteY1" fmla="*/ 239697 h 310719"/>
                <a:gd name="connsiteX2" fmla="*/ 1828800 w 1855433"/>
                <a:gd name="connsiteY2" fmla="*/ 186431 h 310719"/>
                <a:gd name="connsiteX3" fmla="*/ 1784411 w 1855433"/>
                <a:gd name="connsiteY3" fmla="*/ 159798 h 310719"/>
                <a:gd name="connsiteX4" fmla="*/ 1660124 w 1855433"/>
                <a:gd name="connsiteY4" fmla="*/ 115410 h 310719"/>
                <a:gd name="connsiteX5" fmla="*/ 1411549 w 1855433"/>
                <a:gd name="connsiteY5" fmla="*/ 88777 h 310719"/>
                <a:gd name="connsiteX6" fmla="*/ 1020932 w 1855433"/>
                <a:gd name="connsiteY6" fmla="*/ 71022 h 310719"/>
                <a:gd name="connsiteX7" fmla="*/ 301841 w 1855433"/>
                <a:gd name="connsiteY7" fmla="*/ 71022 h 310719"/>
                <a:gd name="connsiteX8" fmla="*/ 106532 w 1855433"/>
                <a:gd name="connsiteY8" fmla="*/ 62144 h 310719"/>
                <a:gd name="connsiteX9" fmla="*/ 35510 w 1855433"/>
                <a:gd name="connsiteY9" fmla="*/ 44389 h 310719"/>
                <a:gd name="connsiteX10" fmla="*/ 0 w 1855433"/>
                <a:gd name="connsiteY10" fmla="*/ 0 h 31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5433" h="310719">
                  <a:moveTo>
                    <a:pt x="1855433" y="310719"/>
                  </a:moveTo>
                  <a:cubicBezTo>
                    <a:pt x="1853213" y="285565"/>
                    <a:pt x="1850994" y="260412"/>
                    <a:pt x="1846555" y="239697"/>
                  </a:cubicBezTo>
                  <a:cubicBezTo>
                    <a:pt x="1842116" y="218982"/>
                    <a:pt x="1839157" y="199747"/>
                    <a:pt x="1828800" y="186431"/>
                  </a:cubicBezTo>
                  <a:cubicBezTo>
                    <a:pt x="1818443" y="173115"/>
                    <a:pt x="1812524" y="171635"/>
                    <a:pt x="1784411" y="159798"/>
                  </a:cubicBezTo>
                  <a:cubicBezTo>
                    <a:pt x="1756298" y="147961"/>
                    <a:pt x="1722268" y="127247"/>
                    <a:pt x="1660124" y="115410"/>
                  </a:cubicBezTo>
                  <a:cubicBezTo>
                    <a:pt x="1597980" y="103573"/>
                    <a:pt x="1518081" y="96175"/>
                    <a:pt x="1411549" y="88777"/>
                  </a:cubicBezTo>
                  <a:cubicBezTo>
                    <a:pt x="1305017" y="81379"/>
                    <a:pt x="1205883" y="73981"/>
                    <a:pt x="1020932" y="71022"/>
                  </a:cubicBezTo>
                  <a:cubicBezTo>
                    <a:pt x="835981" y="68063"/>
                    <a:pt x="454241" y="72502"/>
                    <a:pt x="301841" y="71022"/>
                  </a:cubicBezTo>
                  <a:cubicBezTo>
                    <a:pt x="149441" y="69542"/>
                    <a:pt x="150920" y="66583"/>
                    <a:pt x="106532" y="62144"/>
                  </a:cubicBezTo>
                  <a:cubicBezTo>
                    <a:pt x="62143" y="57705"/>
                    <a:pt x="53265" y="54746"/>
                    <a:pt x="35510" y="44389"/>
                  </a:cubicBezTo>
                  <a:cubicBezTo>
                    <a:pt x="17755" y="34032"/>
                    <a:pt x="8877" y="17016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06A83C4B-A106-654C-B2F5-37F79FDF3CAC}"/>
              </a:ext>
            </a:extLst>
          </p:cNvPr>
          <p:cNvGrpSpPr/>
          <p:nvPr/>
        </p:nvGrpSpPr>
        <p:grpSpPr>
          <a:xfrm>
            <a:off x="628958" y="5109888"/>
            <a:ext cx="2379462" cy="681606"/>
            <a:chOff x="1675025" y="7765148"/>
            <a:chExt cx="3541101" cy="1014362"/>
          </a:xfrm>
        </p:grpSpPr>
        <p:sp>
          <p:nvSpPr>
            <p:cNvPr id="104" name="圆角矩形 103">
              <a:extLst>
                <a:ext uri="{FF2B5EF4-FFF2-40B4-BE49-F238E27FC236}">
                  <a16:creationId xmlns:a16="http://schemas.microsoft.com/office/drawing/2014/main" id="{DB5F1405-84C9-0D4D-982F-F1B6B4F1DFF2}"/>
                </a:ext>
              </a:extLst>
            </p:cNvPr>
            <p:cNvSpPr/>
            <p:nvPr/>
          </p:nvSpPr>
          <p:spPr>
            <a:xfrm>
              <a:off x="1675025" y="7807445"/>
              <a:ext cx="362938" cy="20418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ELMo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105" name="任意形状 104">
              <a:extLst>
                <a:ext uri="{FF2B5EF4-FFF2-40B4-BE49-F238E27FC236}">
                  <a16:creationId xmlns:a16="http://schemas.microsoft.com/office/drawing/2014/main" id="{247E5500-8E7D-0949-A76A-223BC7F897A2}"/>
                </a:ext>
              </a:extLst>
            </p:cNvPr>
            <p:cNvSpPr/>
            <p:nvPr/>
          </p:nvSpPr>
          <p:spPr>
            <a:xfrm>
              <a:off x="1840219" y="8023059"/>
              <a:ext cx="3375907" cy="756451"/>
            </a:xfrm>
            <a:custGeom>
              <a:avLst/>
              <a:gdLst>
                <a:gd name="connsiteX0" fmla="*/ 2930487 w 2954868"/>
                <a:gd name="connsiteY0" fmla="*/ 616945 h 616945"/>
                <a:gd name="connsiteX1" fmla="*/ 2930487 w 2954868"/>
                <a:gd name="connsiteY1" fmla="*/ 407624 h 616945"/>
                <a:gd name="connsiteX2" fmla="*/ 2677099 w 2954868"/>
                <a:gd name="connsiteY2" fmla="*/ 286438 h 616945"/>
                <a:gd name="connsiteX3" fmla="*/ 2071171 w 2954868"/>
                <a:gd name="connsiteY3" fmla="*/ 220337 h 616945"/>
                <a:gd name="connsiteX4" fmla="*/ 1013552 w 2954868"/>
                <a:gd name="connsiteY4" fmla="*/ 198304 h 616945"/>
                <a:gd name="connsiteX5" fmla="*/ 209320 w 2954868"/>
                <a:gd name="connsiteY5" fmla="*/ 165253 h 616945"/>
                <a:gd name="connsiteX6" fmla="*/ 0 w 2954868"/>
                <a:gd name="connsiteY6" fmla="*/ 0 h 6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4868" h="616945">
                  <a:moveTo>
                    <a:pt x="2930487" y="616945"/>
                  </a:moveTo>
                  <a:cubicBezTo>
                    <a:pt x="2951602" y="539827"/>
                    <a:pt x="2972718" y="462709"/>
                    <a:pt x="2930487" y="407624"/>
                  </a:cubicBezTo>
                  <a:cubicBezTo>
                    <a:pt x="2888256" y="352539"/>
                    <a:pt x="2820318" y="317652"/>
                    <a:pt x="2677099" y="286438"/>
                  </a:cubicBezTo>
                  <a:cubicBezTo>
                    <a:pt x="2533880" y="255224"/>
                    <a:pt x="2348429" y="235026"/>
                    <a:pt x="2071171" y="220337"/>
                  </a:cubicBezTo>
                  <a:cubicBezTo>
                    <a:pt x="1793913" y="205648"/>
                    <a:pt x="1323860" y="207485"/>
                    <a:pt x="1013552" y="198304"/>
                  </a:cubicBezTo>
                  <a:cubicBezTo>
                    <a:pt x="703244" y="189123"/>
                    <a:pt x="378245" y="198304"/>
                    <a:pt x="209320" y="165253"/>
                  </a:cubicBezTo>
                  <a:cubicBezTo>
                    <a:pt x="40395" y="132202"/>
                    <a:pt x="20197" y="66101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106" name="Picture 24" descr="Allen Institute for AI">
              <a:extLst>
                <a:ext uri="{FF2B5EF4-FFF2-40B4-BE49-F238E27FC236}">
                  <a16:creationId xmlns:a16="http://schemas.microsoft.com/office/drawing/2014/main" id="{558273B9-256A-2445-B809-C7EE630CF1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779" y="776514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261331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4394551-8BA4-5645-A0AB-A3E7815DB32D}"/>
              </a:ext>
            </a:extLst>
          </p:cNvPr>
          <p:cNvGrpSpPr/>
          <p:nvPr/>
        </p:nvGrpSpPr>
        <p:grpSpPr>
          <a:xfrm>
            <a:off x="2496112" y="3797455"/>
            <a:ext cx="828686" cy="785346"/>
            <a:chOff x="4992456" y="3905405"/>
            <a:chExt cx="828686" cy="785346"/>
          </a:xfrm>
        </p:grpSpPr>
        <p:sp>
          <p:nvSpPr>
            <p:cNvPr id="89" name="圆角矩形 88">
              <a:extLst>
                <a:ext uri="{FF2B5EF4-FFF2-40B4-BE49-F238E27FC236}">
                  <a16:creationId xmlns:a16="http://schemas.microsoft.com/office/drawing/2014/main" id="{8F8E571D-898F-BF4E-8163-C4A7D4B720C1}"/>
                </a:ext>
              </a:extLst>
            </p:cNvPr>
            <p:cNvSpPr/>
            <p:nvPr/>
          </p:nvSpPr>
          <p:spPr>
            <a:xfrm flipH="1">
              <a:off x="4992456" y="3945793"/>
              <a:ext cx="186283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>
                  <a:solidFill>
                    <a:schemeClr val="bg1"/>
                  </a:solidFill>
                  <a:latin typeface="Monaco" pitchFamily="2" charset="77"/>
                </a:rPr>
                <a:t>mT5</a:t>
              </a:r>
            </a:p>
          </p:txBody>
        </p:sp>
        <p:sp>
          <p:nvSpPr>
            <p:cNvPr id="90" name="圆角矩形 89">
              <a:extLst>
                <a:ext uri="{FF2B5EF4-FFF2-40B4-BE49-F238E27FC236}">
                  <a16:creationId xmlns:a16="http://schemas.microsoft.com/office/drawing/2014/main" id="{9F97CD18-54F8-0E4F-B797-3F4626DFA996}"/>
                </a:ext>
              </a:extLst>
            </p:cNvPr>
            <p:cNvSpPr/>
            <p:nvPr/>
          </p:nvSpPr>
          <p:spPr>
            <a:xfrm flipH="1">
              <a:off x="5559181" y="3905405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T0</a:t>
              </a:r>
            </a:p>
          </p:txBody>
        </p:sp>
        <p:pic>
          <p:nvPicPr>
            <p:cNvPr id="99" name="图形 98">
              <a:extLst>
                <a:ext uri="{FF2B5EF4-FFF2-40B4-BE49-F238E27FC236}">
                  <a16:creationId xmlns:a16="http://schemas.microsoft.com/office/drawing/2014/main" id="{D7EFDEDA-BAC7-DF4A-94DF-23307144D2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3747" y="3950673"/>
              <a:ext cx="119836" cy="124935"/>
            </a:xfrm>
            <a:prstGeom prst="rect">
              <a:avLst/>
            </a:prstGeom>
          </p:spPr>
        </p:pic>
        <p:pic>
          <p:nvPicPr>
            <p:cNvPr id="100" name="Picture 8" descr="@bigscience-workshop">
              <a:extLst>
                <a:ext uri="{FF2B5EF4-FFF2-40B4-BE49-F238E27FC236}">
                  <a16:creationId xmlns:a16="http://schemas.microsoft.com/office/drawing/2014/main" id="{B571C994-0B35-C246-8EB4-07AA7D63C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395" y="3918748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任意形状 108">
              <a:extLst>
                <a:ext uri="{FF2B5EF4-FFF2-40B4-BE49-F238E27FC236}">
                  <a16:creationId xmlns:a16="http://schemas.microsoft.com/office/drawing/2014/main" id="{335E5D76-35C7-7A46-B178-D5416319B2FA}"/>
                </a:ext>
              </a:extLst>
            </p:cNvPr>
            <p:cNvSpPr/>
            <p:nvPr/>
          </p:nvSpPr>
          <p:spPr>
            <a:xfrm>
              <a:off x="5089373" y="4079785"/>
              <a:ext cx="255890" cy="347809"/>
            </a:xfrm>
            <a:custGeom>
              <a:avLst/>
              <a:gdLst>
                <a:gd name="connsiteX0" fmla="*/ 389107 w 389107"/>
                <a:gd name="connsiteY0" fmla="*/ 421532 h 421532"/>
                <a:gd name="connsiteX1" fmla="*/ 356681 w 389107"/>
                <a:gd name="connsiteY1" fmla="*/ 226979 h 421532"/>
                <a:gd name="connsiteX2" fmla="*/ 265890 w 389107"/>
                <a:gd name="connsiteY2" fmla="*/ 149157 h 421532"/>
                <a:gd name="connsiteX3" fmla="*/ 64851 w 389107"/>
                <a:gd name="connsiteY3" fmla="*/ 116732 h 421532"/>
                <a:gd name="connsiteX4" fmla="*/ 0 w 389107"/>
                <a:gd name="connsiteY4" fmla="*/ 0 h 42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107" h="421532">
                  <a:moveTo>
                    <a:pt x="389107" y="421532"/>
                  </a:moveTo>
                  <a:cubicBezTo>
                    <a:pt x="383162" y="346953"/>
                    <a:pt x="377217" y="272375"/>
                    <a:pt x="356681" y="226979"/>
                  </a:cubicBezTo>
                  <a:cubicBezTo>
                    <a:pt x="336145" y="181583"/>
                    <a:pt x="314528" y="167531"/>
                    <a:pt x="265890" y="149157"/>
                  </a:cubicBezTo>
                  <a:cubicBezTo>
                    <a:pt x="217252" y="130783"/>
                    <a:pt x="109166" y="141591"/>
                    <a:pt x="64851" y="116732"/>
                  </a:cubicBezTo>
                  <a:cubicBezTo>
                    <a:pt x="20536" y="91872"/>
                    <a:pt x="10268" y="45936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11" name="任意形状 110">
              <a:extLst>
                <a:ext uri="{FF2B5EF4-FFF2-40B4-BE49-F238E27FC236}">
                  <a16:creationId xmlns:a16="http://schemas.microsoft.com/office/drawing/2014/main" id="{EB7B9A07-7BFC-4846-B381-6994541B3687}"/>
                </a:ext>
              </a:extLst>
            </p:cNvPr>
            <p:cNvSpPr/>
            <p:nvPr/>
          </p:nvSpPr>
          <p:spPr>
            <a:xfrm>
              <a:off x="4995613" y="4297234"/>
              <a:ext cx="353676" cy="393517"/>
            </a:xfrm>
            <a:custGeom>
              <a:avLst/>
              <a:gdLst>
                <a:gd name="connsiteX0" fmla="*/ 0 w 526339"/>
                <a:gd name="connsiteY0" fmla="*/ 573630 h 585630"/>
                <a:gd name="connsiteX1" fmla="*/ 159026 w 526339"/>
                <a:gd name="connsiteY1" fmla="*/ 584989 h 585630"/>
                <a:gd name="connsiteX2" fmla="*/ 266937 w 526339"/>
                <a:gd name="connsiteY2" fmla="*/ 556592 h 585630"/>
                <a:gd name="connsiteX3" fmla="*/ 352129 w 526339"/>
                <a:gd name="connsiteY3" fmla="*/ 511156 h 585630"/>
                <a:gd name="connsiteX4" fmla="*/ 420283 w 526339"/>
                <a:gd name="connsiteY4" fmla="*/ 448681 h 585630"/>
                <a:gd name="connsiteX5" fmla="*/ 482758 w 526339"/>
                <a:gd name="connsiteY5" fmla="*/ 352130 h 585630"/>
                <a:gd name="connsiteX6" fmla="*/ 522514 w 526339"/>
                <a:gd name="connsiteY6" fmla="*/ 238540 h 585630"/>
                <a:gd name="connsiteX7" fmla="*/ 522514 w 526339"/>
                <a:gd name="connsiteY7" fmla="*/ 0 h 58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339" h="585630">
                  <a:moveTo>
                    <a:pt x="0" y="573630"/>
                  </a:moveTo>
                  <a:cubicBezTo>
                    <a:pt x="57268" y="580729"/>
                    <a:pt x="114537" y="587829"/>
                    <a:pt x="159026" y="584989"/>
                  </a:cubicBezTo>
                  <a:cubicBezTo>
                    <a:pt x="203515" y="582149"/>
                    <a:pt x="234753" y="568897"/>
                    <a:pt x="266937" y="556592"/>
                  </a:cubicBezTo>
                  <a:cubicBezTo>
                    <a:pt x="299121" y="544287"/>
                    <a:pt x="326571" y="529141"/>
                    <a:pt x="352129" y="511156"/>
                  </a:cubicBezTo>
                  <a:cubicBezTo>
                    <a:pt x="377687" y="493171"/>
                    <a:pt x="398512" y="475185"/>
                    <a:pt x="420283" y="448681"/>
                  </a:cubicBezTo>
                  <a:cubicBezTo>
                    <a:pt x="442054" y="422177"/>
                    <a:pt x="465720" y="387153"/>
                    <a:pt x="482758" y="352130"/>
                  </a:cubicBezTo>
                  <a:cubicBezTo>
                    <a:pt x="499797" y="317106"/>
                    <a:pt x="515888" y="297228"/>
                    <a:pt x="522514" y="238540"/>
                  </a:cubicBezTo>
                  <a:cubicBezTo>
                    <a:pt x="529140" y="179852"/>
                    <a:pt x="525827" y="89926"/>
                    <a:pt x="522514" y="0"/>
                  </a:cubicBezTo>
                </a:path>
              </a:pathLst>
            </a:custGeom>
            <a:noFill/>
            <a:ln w="381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0" name="任意形状 109">
              <a:extLst>
                <a:ext uri="{FF2B5EF4-FFF2-40B4-BE49-F238E27FC236}">
                  <a16:creationId xmlns:a16="http://schemas.microsoft.com/office/drawing/2014/main" id="{5120CEF5-F9F4-DA4F-BC9D-42206D6379C0}"/>
                </a:ext>
              </a:extLst>
            </p:cNvPr>
            <p:cNvSpPr/>
            <p:nvPr/>
          </p:nvSpPr>
          <p:spPr>
            <a:xfrm>
              <a:off x="5350536" y="4042046"/>
              <a:ext cx="282620" cy="266637"/>
            </a:xfrm>
            <a:custGeom>
              <a:avLst/>
              <a:gdLst>
                <a:gd name="connsiteX0" fmla="*/ 0 w 343711"/>
                <a:gd name="connsiteY0" fmla="*/ 369652 h 369652"/>
                <a:gd name="connsiteX1" fmla="*/ 51881 w 343711"/>
                <a:gd name="connsiteY1" fmla="*/ 181583 h 369652"/>
                <a:gd name="connsiteX2" fmla="*/ 252919 w 343711"/>
                <a:gd name="connsiteY2" fmla="*/ 116732 h 369652"/>
                <a:gd name="connsiteX3" fmla="*/ 343711 w 343711"/>
                <a:gd name="connsiteY3" fmla="*/ 0 h 36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711" h="369652">
                  <a:moveTo>
                    <a:pt x="0" y="369652"/>
                  </a:moveTo>
                  <a:cubicBezTo>
                    <a:pt x="4864" y="296694"/>
                    <a:pt x="9728" y="223736"/>
                    <a:pt x="51881" y="181583"/>
                  </a:cubicBezTo>
                  <a:cubicBezTo>
                    <a:pt x="94034" y="139430"/>
                    <a:pt x="204281" y="146996"/>
                    <a:pt x="252919" y="116732"/>
                  </a:cubicBezTo>
                  <a:cubicBezTo>
                    <a:pt x="301557" y="86468"/>
                    <a:pt x="322634" y="43234"/>
                    <a:pt x="343711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5422DF84-5F38-5544-9C4C-0F70762F8B07}"/>
              </a:ext>
            </a:extLst>
          </p:cNvPr>
          <p:cNvGrpSpPr/>
          <p:nvPr/>
        </p:nvGrpSpPr>
        <p:grpSpPr>
          <a:xfrm>
            <a:off x="2716769" y="5337658"/>
            <a:ext cx="822725" cy="528609"/>
            <a:chOff x="4782089" y="8326843"/>
            <a:chExt cx="1055352" cy="563947"/>
          </a:xfrm>
        </p:grpSpPr>
        <p:sp>
          <p:nvSpPr>
            <p:cNvPr id="251" name="梯形 250">
              <a:extLst>
                <a:ext uri="{FF2B5EF4-FFF2-40B4-BE49-F238E27FC236}">
                  <a16:creationId xmlns:a16="http://schemas.microsoft.com/office/drawing/2014/main" id="{770A032B-6E99-5040-869C-EA18C5656732}"/>
                </a:ext>
              </a:extLst>
            </p:cNvPr>
            <p:cNvSpPr/>
            <p:nvPr/>
          </p:nvSpPr>
          <p:spPr>
            <a:xfrm>
              <a:off x="4782089" y="8338275"/>
              <a:ext cx="959480" cy="516177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3" name="任意形状 252">
              <a:extLst>
                <a:ext uri="{FF2B5EF4-FFF2-40B4-BE49-F238E27FC236}">
                  <a16:creationId xmlns:a16="http://schemas.microsoft.com/office/drawing/2014/main" id="{4CE0640F-DEA5-9A4D-B134-874EBFB36F83}"/>
                </a:ext>
              </a:extLst>
            </p:cNvPr>
            <p:cNvSpPr/>
            <p:nvPr/>
          </p:nvSpPr>
          <p:spPr>
            <a:xfrm>
              <a:off x="4787134" y="8326843"/>
              <a:ext cx="419455" cy="534103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4" name="任意形状 253">
              <a:extLst>
                <a:ext uri="{FF2B5EF4-FFF2-40B4-BE49-F238E27FC236}">
                  <a16:creationId xmlns:a16="http://schemas.microsoft.com/office/drawing/2014/main" id="{46D9E213-E656-BE4E-9DE9-0C5B59B251DA}"/>
                </a:ext>
              </a:extLst>
            </p:cNvPr>
            <p:cNvSpPr/>
            <p:nvPr/>
          </p:nvSpPr>
          <p:spPr>
            <a:xfrm>
              <a:off x="4839394" y="8532762"/>
              <a:ext cx="331803" cy="352105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grpSp>
          <p:nvGrpSpPr>
            <p:cNvPr id="255" name="组合 254">
              <a:extLst>
                <a:ext uri="{FF2B5EF4-FFF2-40B4-BE49-F238E27FC236}">
                  <a16:creationId xmlns:a16="http://schemas.microsoft.com/office/drawing/2014/main" id="{77245026-60EA-B341-8763-8F0EE9F25D04}"/>
                </a:ext>
              </a:extLst>
            </p:cNvPr>
            <p:cNvGrpSpPr/>
            <p:nvPr/>
          </p:nvGrpSpPr>
          <p:grpSpPr>
            <a:xfrm>
              <a:off x="5295073" y="8384628"/>
              <a:ext cx="542368" cy="506162"/>
              <a:chOff x="5347338" y="8291417"/>
              <a:chExt cx="642248" cy="599374"/>
            </a:xfrm>
          </p:grpSpPr>
          <p:sp>
            <p:nvSpPr>
              <p:cNvPr id="258" name="任意形状 257">
                <a:extLst>
                  <a:ext uri="{FF2B5EF4-FFF2-40B4-BE49-F238E27FC236}">
                    <a16:creationId xmlns:a16="http://schemas.microsoft.com/office/drawing/2014/main" id="{01490228-C80B-B148-B7D7-C6D133C53FB9}"/>
                  </a:ext>
                </a:extLst>
              </p:cNvPr>
              <p:cNvSpPr/>
              <p:nvPr/>
            </p:nvSpPr>
            <p:spPr>
              <a:xfrm rot="11030848">
                <a:off x="5398403" y="8344348"/>
                <a:ext cx="309040" cy="546443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59" name="月亮 258">
                <a:extLst>
                  <a:ext uri="{FF2B5EF4-FFF2-40B4-BE49-F238E27FC236}">
                    <a16:creationId xmlns:a16="http://schemas.microsoft.com/office/drawing/2014/main" id="{B6AD3E2A-5154-574B-90FA-2A21B682D794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60" name="矩形 259">
                <a:extLst>
                  <a:ext uri="{FF2B5EF4-FFF2-40B4-BE49-F238E27FC236}">
                    <a16:creationId xmlns:a16="http://schemas.microsoft.com/office/drawing/2014/main" id="{4347AEB4-B4CD-3C4A-BFB8-DB0439C1D9AF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</p:grp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E0B7F3C1-9180-6844-BE43-C593C0F24C19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421304" y="5315738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DE2695D9-A496-7F4E-8140-37C0039FAD8C}"/>
              </a:ext>
            </a:extLst>
          </p:cNvPr>
          <p:cNvCxnSpPr>
            <a:cxnSpLocks/>
          </p:cNvCxnSpPr>
          <p:nvPr/>
        </p:nvCxnSpPr>
        <p:spPr>
          <a:xfrm flipH="1" flipV="1">
            <a:off x="259740" y="3034306"/>
            <a:ext cx="1" cy="2836746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圆角矩形 49">
            <a:extLst>
              <a:ext uri="{FF2B5EF4-FFF2-40B4-BE49-F238E27FC236}">
                <a16:creationId xmlns:a16="http://schemas.microsoft.com/office/drawing/2014/main" id="{67FC8898-F05D-7344-A2D2-B12C724A444E}"/>
              </a:ext>
            </a:extLst>
          </p:cNvPr>
          <p:cNvSpPr/>
          <p:nvPr/>
        </p:nvSpPr>
        <p:spPr>
          <a:xfrm>
            <a:off x="94843" y="4815199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2019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51" name="圆角矩形 50">
            <a:extLst>
              <a:ext uri="{FF2B5EF4-FFF2-40B4-BE49-F238E27FC236}">
                <a16:creationId xmlns:a16="http://schemas.microsoft.com/office/drawing/2014/main" id="{CB37D17B-F477-3440-A883-C613E0A25B84}"/>
              </a:ext>
            </a:extLst>
          </p:cNvPr>
          <p:cNvSpPr/>
          <p:nvPr/>
        </p:nvSpPr>
        <p:spPr>
          <a:xfrm>
            <a:off x="87754" y="5228554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2018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0" name="组合 459">
            <a:extLst>
              <a:ext uri="{FF2B5EF4-FFF2-40B4-BE49-F238E27FC236}">
                <a16:creationId xmlns:a16="http://schemas.microsoft.com/office/drawing/2014/main" id="{A4F11E8A-A5C2-6042-A3CC-9333D37A53B7}"/>
              </a:ext>
            </a:extLst>
          </p:cNvPr>
          <p:cNvGrpSpPr/>
          <p:nvPr/>
        </p:nvGrpSpPr>
        <p:grpSpPr>
          <a:xfrm>
            <a:off x="4376851" y="5070570"/>
            <a:ext cx="892587" cy="262421"/>
            <a:chOff x="7252611" y="7706636"/>
            <a:chExt cx="1328343" cy="390534"/>
          </a:xfrm>
        </p:grpSpPr>
        <p:sp>
          <p:nvSpPr>
            <p:cNvPr id="212" name="圆角矩形 106">
              <a:extLst>
                <a:ext uri="{FF2B5EF4-FFF2-40B4-BE49-F238E27FC236}">
                  <a16:creationId xmlns:a16="http://schemas.microsoft.com/office/drawing/2014/main" id="{1A085859-EF61-044D-9D1A-5E09F5142A1D}"/>
                </a:ext>
              </a:extLst>
            </p:cNvPr>
            <p:cNvSpPr/>
            <p:nvPr/>
          </p:nvSpPr>
          <p:spPr>
            <a:xfrm>
              <a:off x="7912405" y="7706636"/>
              <a:ext cx="449485" cy="204182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GPT-1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215" name="任意形状 146">
              <a:extLst>
                <a:ext uri="{FF2B5EF4-FFF2-40B4-BE49-F238E27FC236}">
                  <a16:creationId xmlns:a16="http://schemas.microsoft.com/office/drawing/2014/main" id="{E5DACA08-9EE9-4646-B584-BFDD8CA5B03A}"/>
                </a:ext>
              </a:extLst>
            </p:cNvPr>
            <p:cNvSpPr/>
            <p:nvPr/>
          </p:nvSpPr>
          <p:spPr>
            <a:xfrm>
              <a:off x="7252611" y="7903194"/>
              <a:ext cx="888702" cy="193976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 dirty="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275" name="Picture 14" descr="Open Ai Logo PNG Vectors Free Download">
              <a:extLst>
                <a:ext uri="{FF2B5EF4-FFF2-40B4-BE49-F238E27FC236}">
                  <a16:creationId xmlns:a16="http://schemas.microsoft.com/office/drawing/2014/main" id="{DEC35497-2D6F-474A-BFA4-D4B8676CD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752" y="7720802"/>
              <a:ext cx="183202" cy="18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6" name="组合 455">
            <a:extLst>
              <a:ext uri="{FF2B5EF4-FFF2-40B4-BE49-F238E27FC236}">
                <a16:creationId xmlns:a16="http://schemas.microsoft.com/office/drawing/2014/main" id="{558F5106-1711-2549-80CD-1C3C00C57B78}"/>
              </a:ext>
            </a:extLst>
          </p:cNvPr>
          <p:cNvGrpSpPr/>
          <p:nvPr/>
        </p:nvGrpSpPr>
        <p:grpSpPr>
          <a:xfrm>
            <a:off x="1150652" y="4931710"/>
            <a:ext cx="495544" cy="239377"/>
            <a:chOff x="2451406" y="7499983"/>
            <a:chExt cx="737466" cy="356240"/>
          </a:xfrm>
        </p:grpSpPr>
        <p:sp>
          <p:nvSpPr>
            <p:cNvPr id="185" name="圆角矩形 184">
              <a:extLst>
                <a:ext uri="{FF2B5EF4-FFF2-40B4-BE49-F238E27FC236}">
                  <a16:creationId xmlns:a16="http://schemas.microsoft.com/office/drawing/2014/main" id="{072DB14F-2BD2-554D-A068-154458AF0398}"/>
                </a:ext>
              </a:extLst>
            </p:cNvPr>
            <p:cNvSpPr/>
            <p:nvPr/>
          </p:nvSpPr>
          <p:spPr>
            <a:xfrm>
              <a:off x="2451406" y="7499983"/>
              <a:ext cx="362938" cy="204182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27" name="任意形状 326">
              <a:extLst>
                <a:ext uri="{FF2B5EF4-FFF2-40B4-BE49-F238E27FC236}">
                  <a16:creationId xmlns:a16="http://schemas.microsoft.com/office/drawing/2014/main" id="{A7F129B4-EB6B-204C-B84A-ECC45D889CE1}"/>
                </a:ext>
              </a:extLst>
            </p:cNvPr>
            <p:cNvSpPr/>
            <p:nvPr/>
          </p:nvSpPr>
          <p:spPr>
            <a:xfrm>
              <a:off x="2644349" y="7711633"/>
              <a:ext cx="544523" cy="144590"/>
            </a:xfrm>
            <a:custGeom>
              <a:avLst/>
              <a:gdLst>
                <a:gd name="connsiteX0" fmla="*/ 654908 w 654908"/>
                <a:gd name="connsiteY0" fmla="*/ 148281 h 148281"/>
                <a:gd name="connsiteX1" fmla="*/ 197708 w 654908"/>
                <a:gd name="connsiteY1" fmla="*/ 111211 h 148281"/>
                <a:gd name="connsiteX2" fmla="*/ 0 w 654908"/>
                <a:gd name="connsiteY2" fmla="*/ 0 h 14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4908" h="148281">
                  <a:moveTo>
                    <a:pt x="654908" y="148281"/>
                  </a:moveTo>
                  <a:cubicBezTo>
                    <a:pt x="480883" y="142102"/>
                    <a:pt x="306859" y="135924"/>
                    <a:pt x="197708" y="111211"/>
                  </a:cubicBezTo>
                  <a:cubicBezTo>
                    <a:pt x="88557" y="86498"/>
                    <a:pt x="44278" y="43249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440" name="图形 439">
              <a:extLst>
                <a:ext uri="{FF2B5EF4-FFF2-40B4-BE49-F238E27FC236}">
                  <a16:creationId xmlns:a16="http://schemas.microsoft.com/office/drawing/2014/main" id="{11CD7330-1AC8-1847-8B08-F2264B142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2851327" y="7513445"/>
              <a:ext cx="178339" cy="185928"/>
            </a:xfrm>
            <a:prstGeom prst="rect">
              <a:avLst/>
            </a:prstGeom>
          </p:spPr>
        </p:pic>
      </p:grp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2208352" y="5709107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2544126" y="5590488"/>
            <a:ext cx="260408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1792410" y="5631972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52AA397-4EB3-834D-9E88-B1A16E8BAB4A}"/>
              </a:ext>
            </a:extLst>
          </p:cNvPr>
          <p:cNvGrpSpPr/>
          <p:nvPr/>
        </p:nvGrpSpPr>
        <p:grpSpPr>
          <a:xfrm>
            <a:off x="1505455" y="3591670"/>
            <a:ext cx="1560148" cy="1868996"/>
            <a:chOff x="4001799" y="3699620"/>
            <a:chExt cx="1560148" cy="1868996"/>
          </a:xfrm>
        </p:grpSpPr>
        <p:sp>
          <p:nvSpPr>
            <p:cNvPr id="316" name="任意形状 315">
              <a:extLst>
                <a:ext uri="{FF2B5EF4-FFF2-40B4-BE49-F238E27FC236}">
                  <a16:creationId xmlns:a16="http://schemas.microsoft.com/office/drawing/2014/main" id="{01BF192F-A243-2446-B153-162BDA19F84A}"/>
                </a:ext>
              </a:extLst>
            </p:cNvPr>
            <p:cNvSpPr/>
            <p:nvPr/>
          </p:nvSpPr>
          <p:spPr>
            <a:xfrm>
              <a:off x="4001799" y="3699620"/>
              <a:ext cx="1548874" cy="1852675"/>
            </a:xfrm>
            <a:custGeom>
              <a:avLst/>
              <a:gdLst>
                <a:gd name="connsiteX0" fmla="*/ 2230244 w 2230244"/>
                <a:gd name="connsiteY0" fmla="*/ 2687444 h 2687444"/>
                <a:gd name="connsiteX1" fmla="*/ 1973765 w 2230244"/>
                <a:gd name="connsiteY1" fmla="*/ 2542478 h 2687444"/>
                <a:gd name="connsiteX2" fmla="*/ 1059365 w 2230244"/>
                <a:gd name="connsiteY2" fmla="*/ 2408663 h 2687444"/>
                <a:gd name="connsiteX3" fmla="*/ 367990 w 2230244"/>
                <a:gd name="connsiteY3" fmla="*/ 2341756 h 2687444"/>
                <a:gd name="connsiteX4" fmla="*/ 144965 w 2230244"/>
                <a:gd name="connsiteY4" fmla="*/ 2174488 h 2687444"/>
                <a:gd name="connsiteX5" fmla="*/ 55756 w 2230244"/>
                <a:gd name="connsiteY5" fmla="*/ 1795346 h 2687444"/>
                <a:gd name="connsiteX6" fmla="*/ 11151 w 2230244"/>
                <a:gd name="connsiteY6" fmla="*/ 959005 h 2687444"/>
                <a:gd name="connsiteX7" fmla="*/ 0 w 2230244"/>
                <a:gd name="connsiteY7" fmla="*/ 0 h 268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0244" h="2687444">
                  <a:moveTo>
                    <a:pt x="2230244" y="2687444"/>
                  </a:moveTo>
                  <a:cubicBezTo>
                    <a:pt x="2199577" y="2638192"/>
                    <a:pt x="2168911" y="2588941"/>
                    <a:pt x="1973765" y="2542478"/>
                  </a:cubicBezTo>
                  <a:cubicBezTo>
                    <a:pt x="1778619" y="2496015"/>
                    <a:pt x="1326994" y="2442117"/>
                    <a:pt x="1059365" y="2408663"/>
                  </a:cubicBezTo>
                  <a:cubicBezTo>
                    <a:pt x="791736" y="2375209"/>
                    <a:pt x="520390" y="2380785"/>
                    <a:pt x="367990" y="2341756"/>
                  </a:cubicBezTo>
                  <a:cubicBezTo>
                    <a:pt x="215590" y="2302727"/>
                    <a:pt x="197004" y="2265556"/>
                    <a:pt x="144965" y="2174488"/>
                  </a:cubicBezTo>
                  <a:cubicBezTo>
                    <a:pt x="92926" y="2083420"/>
                    <a:pt x="78058" y="1997926"/>
                    <a:pt x="55756" y="1795346"/>
                  </a:cubicBezTo>
                  <a:cubicBezTo>
                    <a:pt x="33454" y="1592766"/>
                    <a:pt x="20444" y="1258229"/>
                    <a:pt x="11151" y="959005"/>
                  </a:cubicBezTo>
                  <a:cubicBezTo>
                    <a:pt x="1858" y="659781"/>
                    <a:pt x="929" y="329890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">
                    <a:schemeClr val="bg1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27000">
                    <a:srgbClr val="E4ADB5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9" name="任意形状 38">
              <a:extLst>
                <a:ext uri="{FF2B5EF4-FFF2-40B4-BE49-F238E27FC236}">
                  <a16:creationId xmlns:a16="http://schemas.microsoft.com/office/drawing/2014/main" id="{E0C08389-9067-514B-91DE-C3356859DD3B}"/>
                </a:ext>
              </a:extLst>
            </p:cNvPr>
            <p:cNvSpPr/>
            <p:nvPr/>
          </p:nvSpPr>
          <p:spPr>
            <a:xfrm>
              <a:off x="5394588" y="5456612"/>
              <a:ext cx="167359" cy="112004"/>
            </a:xfrm>
            <a:custGeom>
              <a:avLst/>
              <a:gdLst>
                <a:gd name="connsiteX0" fmla="*/ 0 w 190744"/>
                <a:gd name="connsiteY0" fmla="*/ 0 h 152400"/>
                <a:gd name="connsiteX1" fmla="*/ 91440 w 190744"/>
                <a:gd name="connsiteY1" fmla="*/ 38100 h 152400"/>
                <a:gd name="connsiteX2" fmla="*/ 175260 w 190744"/>
                <a:gd name="connsiteY2" fmla="*/ 106680 h 152400"/>
                <a:gd name="connsiteX3" fmla="*/ 190500 w 190744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744" h="152400">
                  <a:moveTo>
                    <a:pt x="0" y="0"/>
                  </a:moveTo>
                  <a:cubicBezTo>
                    <a:pt x="31115" y="10160"/>
                    <a:pt x="62230" y="20320"/>
                    <a:pt x="91440" y="38100"/>
                  </a:cubicBezTo>
                  <a:cubicBezTo>
                    <a:pt x="120650" y="55880"/>
                    <a:pt x="158750" y="87630"/>
                    <a:pt x="175260" y="106680"/>
                  </a:cubicBezTo>
                  <a:cubicBezTo>
                    <a:pt x="191770" y="125730"/>
                    <a:pt x="191135" y="139065"/>
                    <a:pt x="190500" y="152400"/>
                  </a:cubicBezTo>
                </a:path>
              </a:pathLst>
            </a:custGeom>
            <a:noFill/>
            <a:ln w="63500">
              <a:gradFill>
                <a:gsLst>
                  <a:gs pos="18000">
                    <a:srgbClr val="E4ADB5"/>
                  </a:gs>
                  <a:gs pos="59000">
                    <a:schemeClr val="bg2">
                      <a:lumMod val="75000"/>
                    </a:schemeClr>
                  </a:gs>
                </a:gsLst>
                <a:lin ang="4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A0369B0-1C8C-6748-88AF-ED5870A88152}"/>
                </a:ext>
              </a:extLst>
            </p:cNvPr>
            <p:cNvSpPr txBox="1"/>
            <p:nvPr/>
          </p:nvSpPr>
          <p:spPr>
            <a:xfrm rot="366588">
              <a:off x="4528563" y="5205707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E4ADB5"/>
                  </a:solidFill>
                  <a:latin typeface="Monaco" pitchFamily="2" charset="0"/>
                </a:rPr>
                <a:t>Encoder-Only</a:t>
              </a:r>
              <a:endParaRPr kumimoji="1" lang="zh-CN" altLang="en-US" sz="605" b="1" spc="-40" dirty="0">
                <a:solidFill>
                  <a:srgbClr val="E4ADB5"/>
                </a:solidFill>
                <a:latin typeface="Monaco" pitchFamily="2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268562A-D808-4043-8546-8390CDF298AE}"/>
              </a:ext>
            </a:extLst>
          </p:cNvPr>
          <p:cNvGrpSpPr/>
          <p:nvPr/>
        </p:nvGrpSpPr>
        <p:grpSpPr>
          <a:xfrm>
            <a:off x="3089974" y="416130"/>
            <a:ext cx="2095011" cy="5071334"/>
            <a:chOff x="5586314" y="524080"/>
            <a:chExt cx="2095011" cy="5071334"/>
          </a:xfrm>
        </p:grpSpPr>
        <p:sp>
          <p:nvSpPr>
            <p:cNvPr id="24" name="任意形状 23">
              <a:extLst>
                <a:ext uri="{FF2B5EF4-FFF2-40B4-BE49-F238E27FC236}">
                  <a16:creationId xmlns:a16="http://schemas.microsoft.com/office/drawing/2014/main" id="{98B5E793-6181-EE40-AA27-09C5C7D1F088}"/>
                </a:ext>
              </a:extLst>
            </p:cNvPr>
            <p:cNvSpPr/>
            <p:nvPr/>
          </p:nvSpPr>
          <p:spPr>
            <a:xfrm>
              <a:off x="5635380" y="524080"/>
              <a:ext cx="2045945" cy="5051291"/>
            </a:xfrm>
            <a:custGeom>
              <a:avLst/>
              <a:gdLst>
                <a:gd name="connsiteX0" fmla="*/ 0 w 3030279"/>
                <a:gd name="connsiteY0" fmla="*/ 6390168 h 6390168"/>
                <a:gd name="connsiteX1" fmla="*/ 478465 w 3030279"/>
                <a:gd name="connsiteY1" fmla="*/ 6262577 h 6390168"/>
                <a:gd name="connsiteX2" fmla="*/ 1297172 w 3030279"/>
                <a:gd name="connsiteY2" fmla="*/ 6230679 h 6390168"/>
                <a:gd name="connsiteX3" fmla="*/ 2009554 w 3030279"/>
                <a:gd name="connsiteY3" fmla="*/ 6113721 h 6390168"/>
                <a:gd name="connsiteX4" fmla="*/ 2509284 w 3030279"/>
                <a:gd name="connsiteY4" fmla="*/ 5667154 h 6390168"/>
                <a:gd name="connsiteX5" fmla="*/ 2828261 w 3030279"/>
                <a:gd name="connsiteY5" fmla="*/ 4933507 h 6390168"/>
                <a:gd name="connsiteX6" fmla="*/ 2977116 w 3030279"/>
                <a:gd name="connsiteY6" fmla="*/ 3678865 h 6390168"/>
                <a:gd name="connsiteX7" fmla="*/ 3030279 w 3030279"/>
                <a:gd name="connsiteY7" fmla="*/ 0 h 639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30279" h="6390168">
                  <a:moveTo>
                    <a:pt x="0" y="6390168"/>
                  </a:moveTo>
                  <a:cubicBezTo>
                    <a:pt x="131135" y="6339663"/>
                    <a:pt x="262270" y="6289159"/>
                    <a:pt x="478465" y="6262577"/>
                  </a:cubicBezTo>
                  <a:cubicBezTo>
                    <a:pt x="694660" y="6235995"/>
                    <a:pt x="1041991" y="6255488"/>
                    <a:pt x="1297172" y="6230679"/>
                  </a:cubicBezTo>
                  <a:cubicBezTo>
                    <a:pt x="1552354" y="6205870"/>
                    <a:pt x="1807535" y="6207642"/>
                    <a:pt x="2009554" y="6113721"/>
                  </a:cubicBezTo>
                  <a:cubicBezTo>
                    <a:pt x="2211573" y="6019800"/>
                    <a:pt x="2372833" y="5863856"/>
                    <a:pt x="2509284" y="5667154"/>
                  </a:cubicBezTo>
                  <a:cubicBezTo>
                    <a:pt x="2645735" y="5470452"/>
                    <a:pt x="2750289" y="5264888"/>
                    <a:pt x="2828261" y="4933507"/>
                  </a:cubicBezTo>
                  <a:cubicBezTo>
                    <a:pt x="2906233" y="4602126"/>
                    <a:pt x="2943446" y="4501116"/>
                    <a:pt x="2977116" y="3678865"/>
                  </a:cubicBezTo>
                  <a:cubicBezTo>
                    <a:pt x="3010786" y="2856614"/>
                    <a:pt x="3020532" y="1428307"/>
                    <a:pt x="3030279" y="0"/>
                  </a:cubicBezTo>
                </a:path>
              </a:pathLst>
            </a:custGeom>
            <a:ln w="133350">
              <a:solidFill>
                <a:srgbClr val="8497B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10"/>
            </a:p>
          </p:txBody>
        </p:sp>
        <p:sp>
          <p:nvSpPr>
            <p:cNvPr id="41" name="任意形状 40">
              <a:extLst>
                <a:ext uri="{FF2B5EF4-FFF2-40B4-BE49-F238E27FC236}">
                  <a16:creationId xmlns:a16="http://schemas.microsoft.com/office/drawing/2014/main" id="{B8564FFC-5B07-5142-A6D1-4647B0DB1775}"/>
                </a:ext>
              </a:extLst>
            </p:cNvPr>
            <p:cNvSpPr/>
            <p:nvPr/>
          </p:nvSpPr>
          <p:spPr>
            <a:xfrm rot="21387832">
              <a:off x="5586314" y="5501801"/>
              <a:ext cx="270249" cy="93613"/>
            </a:xfrm>
            <a:custGeom>
              <a:avLst/>
              <a:gdLst>
                <a:gd name="connsiteX0" fmla="*/ 0 w 402183"/>
                <a:gd name="connsiteY0" fmla="*/ 139314 h 139314"/>
                <a:gd name="connsiteX1" fmla="*/ 180109 w 402183"/>
                <a:gd name="connsiteY1" fmla="*/ 56187 h 139314"/>
                <a:gd name="connsiteX2" fmla="*/ 367146 w 402183"/>
                <a:gd name="connsiteY2" fmla="*/ 7696 h 139314"/>
                <a:gd name="connsiteX3" fmla="*/ 401782 w 402183"/>
                <a:gd name="connsiteY3" fmla="*/ 769 h 13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183" h="139314">
                  <a:moveTo>
                    <a:pt x="0" y="139314"/>
                  </a:moveTo>
                  <a:cubicBezTo>
                    <a:pt x="59459" y="108718"/>
                    <a:pt x="118918" y="78123"/>
                    <a:pt x="180109" y="56187"/>
                  </a:cubicBezTo>
                  <a:cubicBezTo>
                    <a:pt x="241300" y="34251"/>
                    <a:pt x="330201" y="16932"/>
                    <a:pt x="367146" y="7696"/>
                  </a:cubicBezTo>
                  <a:cubicBezTo>
                    <a:pt x="404091" y="-1540"/>
                    <a:pt x="402936" y="-386"/>
                    <a:pt x="401782" y="769"/>
                  </a:cubicBezTo>
                </a:path>
              </a:pathLst>
            </a:custGeom>
            <a:noFill/>
            <a:ln w="133350">
              <a:gradFill>
                <a:gsLst>
                  <a:gs pos="15000">
                    <a:schemeClr val="tx2">
                      <a:lumMod val="60000"/>
                      <a:lumOff val="40000"/>
                    </a:schemeClr>
                  </a:gs>
                  <a:gs pos="87000">
                    <a:schemeClr val="bg2">
                      <a:lumMod val="75000"/>
                    </a:schemeClr>
                  </a:gs>
                </a:gsLst>
                <a:lin ang="7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81934CA3-6611-4748-8C03-102917C37EBF}"/>
                </a:ext>
              </a:extLst>
            </p:cNvPr>
            <p:cNvSpPr txBox="1"/>
            <p:nvPr/>
          </p:nvSpPr>
          <p:spPr>
            <a:xfrm rot="21410665">
              <a:off x="6080797" y="5257623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497B0"/>
                  </a:solidFill>
                  <a:latin typeface="Monaco" pitchFamily="2" charset="0"/>
                </a:rPr>
                <a:t>Decoder-Only</a:t>
              </a:r>
              <a:endParaRPr kumimoji="1" lang="zh-CN" altLang="en-US" sz="605" b="1" spc="-40" dirty="0">
                <a:solidFill>
                  <a:srgbClr val="8497B0"/>
                </a:solidFill>
                <a:latin typeface="Monaco" pitchFamily="2" charset="0"/>
              </a:endParaRPr>
            </a:p>
          </p:txBody>
        </p:sp>
      </p:grpSp>
      <p:cxnSp>
        <p:nvCxnSpPr>
          <p:cNvPr id="42" name="直线连接符 41">
            <a:extLst>
              <a:ext uri="{FF2B5EF4-FFF2-40B4-BE49-F238E27FC236}">
                <a16:creationId xmlns:a16="http://schemas.microsoft.com/office/drawing/2014/main" id="{5D467A35-A4EB-6D42-A41C-70EF9185690D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423702" y="4227171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:a16="http://schemas.microsoft.com/office/drawing/2014/main" id="{98D6C5DA-A2B5-0E4A-BB3A-6F29C5E41FF3}"/>
              </a:ext>
            </a:extLst>
          </p:cNvPr>
          <p:cNvSpPr/>
          <p:nvPr/>
        </p:nvSpPr>
        <p:spPr>
          <a:xfrm>
            <a:off x="233674" y="4203918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47" name="圆角矩形 46">
            <a:extLst>
              <a:ext uri="{FF2B5EF4-FFF2-40B4-BE49-F238E27FC236}">
                <a16:creationId xmlns:a16="http://schemas.microsoft.com/office/drawing/2014/main" id="{97F4EB20-622D-F14A-88CA-8439F3928C0C}"/>
              </a:ext>
            </a:extLst>
          </p:cNvPr>
          <p:cNvSpPr/>
          <p:nvPr/>
        </p:nvSpPr>
        <p:spPr>
          <a:xfrm>
            <a:off x="90152" y="4139987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2020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63" name="任意形状 62">
            <a:extLst>
              <a:ext uri="{FF2B5EF4-FFF2-40B4-BE49-F238E27FC236}">
                <a16:creationId xmlns:a16="http://schemas.microsoft.com/office/drawing/2014/main" id="{F2682B0D-1BCA-0F46-A845-99EEA1702E3C}"/>
              </a:ext>
            </a:extLst>
          </p:cNvPr>
          <p:cNvSpPr/>
          <p:nvPr/>
        </p:nvSpPr>
        <p:spPr>
          <a:xfrm>
            <a:off x="2411886" y="4574842"/>
            <a:ext cx="129820" cy="182419"/>
          </a:xfrm>
          <a:custGeom>
            <a:avLst/>
            <a:gdLst>
              <a:gd name="connsiteX0" fmla="*/ 0 w 375386"/>
              <a:gd name="connsiteY0" fmla="*/ 385839 h 385839"/>
              <a:gd name="connsiteX1" fmla="*/ 38501 w 375386"/>
              <a:gd name="connsiteY1" fmla="*/ 135582 h 385839"/>
              <a:gd name="connsiteX2" fmla="*/ 154005 w 375386"/>
              <a:gd name="connsiteY2" fmla="*/ 20079 h 385839"/>
              <a:gd name="connsiteX3" fmla="*/ 375386 w 375386"/>
              <a:gd name="connsiteY3" fmla="*/ 828 h 38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386" h="385839">
                <a:moveTo>
                  <a:pt x="0" y="385839"/>
                </a:moveTo>
                <a:cubicBezTo>
                  <a:pt x="6417" y="291190"/>
                  <a:pt x="12834" y="196542"/>
                  <a:pt x="38501" y="135582"/>
                </a:cubicBezTo>
                <a:cubicBezTo>
                  <a:pt x="64169" y="74622"/>
                  <a:pt x="97858" y="42538"/>
                  <a:pt x="154005" y="20079"/>
                </a:cubicBezTo>
                <a:cubicBezTo>
                  <a:pt x="210152" y="-2380"/>
                  <a:pt x="292769" y="-776"/>
                  <a:pt x="375386" y="828"/>
                </a:cubicBezTo>
              </a:path>
            </a:pathLst>
          </a:custGeom>
          <a:noFill/>
          <a:ln w="41275">
            <a:solidFill>
              <a:srgbClr val="87AE88"/>
            </a:solidFill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zh-CN" altLang="en-US" sz="2419">
              <a:solidFill>
                <a:schemeClr val="tx1"/>
              </a:solidFill>
              <a:latin typeface="Monaco" pitchFamily="2" charset="77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0DA3B0A-2131-1041-918C-88C0896D5B68}"/>
              </a:ext>
            </a:extLst>
          </p:cNvPr>
          <p:cNvGrpSpPr/>
          <p:nvPr/>
        </p:nvGrpSpPr>
        <p:grpSpPr>
          <a:xfrm>
            <a:off x="1547816" y="4308548"/>
            <a:ext cx="433351" cy="461027"/>
            <a:chOff x="4044156" y="4416494"/>
            <a:chExt cx="433351" cy="461027"/>
          </a:xfrm>
        </p:grpSpPr>
        <p:sp>
          <p:nvSpPr>
            <p:cNvPr id="65" name="圆角矩形 64">
              <a:extLst>
                <a:ext uri="{FF2B5EF4-FFF2-40B4-BE49-F238E27FC236}">
                  <a16:creationId xmlns:a16="http://schemas.microsoft.com/office/drawing/2014/main" id="{35575C2E-49B7-5843-8CDE-D5483F88B157}"/>
                </a:ext>
              </a:extLst>
            </p:cNvPr>
            <p:cNvSpPr/>
            <p:nvPr/>
          </p:nvSpPr>
          <p:spPr>
            <a:xfrm>
              <a:off x="4086354" y="4416494"/>
              <a:ext cx="252877" cy="217223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70" b="1" spc="-34" dirty="0">
                  <a:solidFill>
                    <a:schemeClr val="bg1"/>
                  </a:solidFill>
                  <a:latin typeface="Monaco" pitchFamily="2" charset="77"/>
                </a:rPr>
                <a:t>Distill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66" name="任意形状 65">
              <a:extLst>
                <a:ext uri="{FF2B5EF4-FFF2-40B4-BE49-F238E27FC236}">
                  <a16:creationId xmlns:a16="http://schemas.microsoft.com/office/drawing/2014/main" id="{8DB7DD9E-B300-5E42-8499-00CB94DC22CB}"/>
                </a:ext>
              </a:extLst>
            </p:cNvPr>
            <p:cNvSpPr/>
            <p:nvPr/>
          </p:nvSpPr>
          <p:spPr>
            <a:xfrm>
              <a:off x="4044156" y="4631747"/>
              <a:ext cx="167574" cy="245774"/>
            </a:xfrm>
            <a:custGeom>
              <a:avLst/>
              <a:gdLst>
                <a:gd name="connsiteX0" fmla="*/ 0 w 249382"/>
                <a:gd name="connsiteY0" fmla="*/ 365760 h 365760"/>
                <a:gd name="connsiteX1" fmla="*/ 41564 w 249382"/>
                <a:gd name="connsiteY1" fmla="*/ 166255 h 365760"/>
                <a:gd name="connsiteX2" fmla="*/ 191193 w 249382"/>
                <a:gd name="connsiteY2" fmla="*/ 91440 h 365760"/>
                <a:gd name="connsiteX3" fmla="*/ 249382 w 249382"/>
                <a:gd name="connsiteY3" fmla="*/ 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82" h="365760">
                  <a:moveTo>
                    <a:pt x="0" y="365760"/>
                  </a:moveTo>
                  <a:cubicBezTo>
                    <a:pt x="4849" y="288867"/>
                    <a:pt x="9699" y="211975"/>
                    <a:pt x="41564" y="166255"/>
                  </a:cubicBezTo>
                  <a:cubicBezTo>
                    <a:pt x="73429" y="120535"/>
                    <a:pt x="156557" y="119149"/>
                    <a:pt x="191193" y="91440"/>
                  </a:cubicBezTo>
                  <a:cubicBezTo>
                    <a:pt x="225829" y="63731"/>
                    <a:pt x="237605" y="31865"/>
                    <a:pt x="249382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67" name="图形 66">
              <a:extLst>
                <a:ext uri="{FF2B5EF4-FFF2-40B4-BE49-F238E27FC236}">
                  <a16:creationId xmlns:a16="http://schemas.microsoft.com/office/drawing/2014/main" id="{EC23D981-EF9F-7248-AEF9-C1A16D63AE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4348560" y="4479692"/>
              <a:ext cx="128947" cy="119404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82F56BB-0CF7-504B-BDEC-03B8986BB877}"/>
              </a:ext>
            </a:extLst>
          </p:cNvPr>
          <p:cNvGrpSpPr/>
          <p:nvPr/>
        </p:nvGrpSpPr>
        <p:grpSpPr>
          <a:xfrm>
            <a:off x="4780280" y="4672388"/>
            <a:ext cx="838111" cy="313492"/>
            <a:chOff x="7276620" y="4780338"/>
            <a:chExt cx="838111" cy="313492"/>
          </a:xfrm>
        </p:grpSpPr>
        <p:sp>
          <p:nvSpPr>
            <p:cNvPr id="54" name="圆角矩形 115">
              <a:extLst>
                <a:ext uri="{FF2B5EF4-FFF2-40B4-BE49-F238E27FC236}">
                  <a16:creationId xmlns:a16="http://schemas.microsoft.com/office/drawing/2014/main" id="{0EB40303-A61A-744F-A1BB-BDB024996F31}"/>
                </a:ext>
              </a:extLst>
            </p:cNvPr>
            <p:cNvSpPr/>
            <p:nvPr/>
          </p:nvSpPr>
          <p:spPr>
            <a:xfrm>
              <a:off x="7675112" y="4780338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GPT-2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8" name="Picture 14" descr="Open Ai Logo PNG Vectors Free Download">
              <a:extLst>
                <a:ext uri="{FF2B5EF4-FFF2-40B4-BE49-F238E27FC236}">
                  <a16:creationId xmlns:a16="http://schemas.microsoft.com/office/drawing/2014/main" id="{211D4C29-69A6-2E49-A803-E7B585D3E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1627" y="4787091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任意形状 146">
              <a:extLst>
                <a:ext uri="{FF2B5EF4-FFF2-40B4-BE49-F238E27FC236}">
                  <a16:creationId xmlns:a16="http://schemas.microsoft.com/office/drawing/2014/main" id="{75217796-8256-5F46-87AD-7B9D951460C1}"/>
                </a:ext>
              </a:extLst>
            </p:cNvPr>
            <p:cNvSpPr/>
            <p:nvPr/>
          </p:nvSpPr>
          <p:spPr>
            <a:xfrm rot="21378849">
              <a:off x="7276620" y="4918849"/>
              <a:ext cx="575367" cy="174981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DC6528D-BDD2-9B4E-AC65-7E136B007726}"/>
              </a:ext>
            </a:extLst>
          </p:cNvPr>
          <p:cNvGrpSpPr/>
          <p:nvPr/>
        </p:nvGrpSpPr>
        <p:grpSpPr>
          <a:xfrm>
            <a:off x="2506901" y="4273494"/>
            <a:ext cx="306884" cy="293615"/>
            <a:chOff x="5003245" y="4381440"/>
            <a:chExt cx="306884" cy="293615"/>
          </a:xfrm>
        </p:grpSpPr>
        <p:sp>
          <p:nvSpPr>
            <p:cNvPr id="52" name="圆角矩形 51">
              <a:extLst>
                <a:ext uri="{FF2B5EF4-FFF2-40B4-BE49-F238E27FC236}">
                  <a16:creationId xmlns:a16="http://schemas.microsoft.com/office/drawing/2014/main" id="{D62420BB-689F-4245-BCD5-30A76D754758}"/>
                </a:ext>
              </a:extLst>
            </p:cNvPr>
            <p:cNvSpPr/>
            <p:nvPr/>
          </p:nvSpPr>
          <p:spPr>
            <a:xfrm flipH="1">
              <a:off x="5042086" y="4381440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70" name="图形 69">
              <a:extLst>
                <a:ext uri="{FF2B5EF4-FFF2-40B4-BE49-F238E27FC236}">
                  <a16:creationId xmlns:a16="http://schemas.microsoft.com/office/drawing/2014/main" id="{073AACA9-7A77-F442-8338-B794DF228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0293" y="4387890"/>
              <a:ext cx="119836" cy="124935"/>
            </a:xfrm>
            <a:prstGeom prst="rect">
              <a:avLst/>
            </a:prstGeom>
          </p:spPr>
        </p:pic>
        <p:sp>
          <p:nvSpPr>
            <p:cNvPr id="73" name="任意形状 72">
              <a:extLst>
                <a:ext uri="{FF2B5EF4-FFF2-40B4-BE49-F238E27FC236}">
                  <a16:creationId xmlns:a16="http://schemas.microsoft.com/office/drawing/2014/main" id="{215A71A9-C1AD-E74A-A3DB-87A7349A4665}"/>
                </a:ext>
              </a:extLst>
            </p:cNvPr>
            <p:cNvSpPr/>
            <p:nvPr/>
          </p:nvSpPr>
          <p:spPr>
            <a:xfrm>
              <a:off x="5003245" y="4521268"/>
              <a:ext cx="106051" cy="153787"/>
            </a:xfrm>
            <a:custGeom>
              <a:avLst/>
              <a:gdLst>
                <a:gd name="connsiteX0" fmla="*/ 0 w 147837"/>
                <a:gd name="connsiteY0" fmla="*/ 229969 h 230114"/>
                <a:gd name="connsiteX1" fmla="*/ 93082 w 147837"/>
                <a:gd name="connsiteY1" fmla="*/ 213542 h 230114"/>
                <a:gd name="connsiteX2" fmla="*/ 131410 w 147837"/>
                <a:gd name="connsiteY2" fmla="*/ 125935 h 230114"/>
                <a:gd name="connsiteX3" fmla="*/ 147837 w 147837"/>
                <a:gd name="connsiteY3" fmla="*/ 0 h 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837" h="230114">
                  <a:moveTo>
                    <a:pt x="0" y="229969"/>
                  </a:moveTo>
                  <a:cubicBezTo>
                    <a:pt x="35590" y="230425"/>
                    <a:pt x="71180" y="230881"/>
                    <a:pt x="93082" y="213542"/>
                  </a:cubicBezTo>
                  <a:cubicBezTo>
                    <a:pt x="114984" y="196203"/>
                    <a:pt x="122284" y="161525"/>
                    <a:pt x="131410" y="125935"/>
                  </a:cubicBezTo>
                  <a:cubicBezTo>
                    <a:pt x="140536" y="90345"/>
                    <a:pt x="144186" y="45172"/>
                    <a:pt x="14783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7308484-61AF-B849-A9C1-FE4533A9E40E}"/>
              </a:ext>
            </a:extLst>
          </p:cNvPr>
          <p:cNvGrpSpPr/>
          <p:nvPr/>
        </p:nvGrpSpPr>
        <p:grpSpPr>
          <a:xfrm>
            <a:off x="516049" y="4503449"/>
            <a:ext cx="1166384" cy="677356"/>
            <a:chOff x="3012393" y="4611399"/>
            <a:chExt cx="1166384" cy="677356"/>
          </a:xfrm>
        </p:grpSpPr>
        <p:sp>
          <p:nvSpPr>
            <p:cNvPr id="57" name="圆角矩形 138">
              <a:extLst>
                <a:ext uri="{FF2B5EF4-FFF2-40B4-BE49-F238E27FC236}">
                  <a16:creationId xmlns:a16="http://schemas.microsoft.com/office/drawing/2014/main" id="{FE25BFDE-0C7D-2F42-BBD7-C365E48494F1}"/>
                </a:ext>
              </a:extLst>
            </p:cNvPr>
            <p:cNvSpPr/>
            <p:nvPr/>
          </p:nvSpPr>
          <p:spPr>
            <a:xfrm>
              <a:off x="3012393" y="4611399"/>
              <a:ext cx="41396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Lato" panose="020F0502020204030203" pitchFamily="34" charset="77"/>
                </a:rPr>
                <a:t>RoBERTa</a:t>
              </a:r>
              <a:endParaRPr kumimoji="1" lang="zh-CN" altLang="en-US" sz="806" b="1" spc="-34" dirty="0">
                <a:solidFill>
                  <a:schemeClr val="bg1"/>
                </a:solidFill>
                <a:latin typeface="Lato" panose="020F0502020204030203" pitchFamily="34" charset="77"/>
              </a:endParaRPr>
            </a:p>
          </p:txBody>
        </p:sp>
        <p:pic>
          <p:nvPicPr>
            <p:cNvPr id="60" name="图形 59">
              <a:extLst>
                <a:ext uri="{FF2B5EF4-FFF2-40B4-BE49-F238E27FC236}">
                  <a16:creationId xmlns:a16="http://schemas.microsoft.com/office/drawing/2014/main" id="{82E8F0CA-B3C7-EB4A-B64F-068EF02177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3451549" y="4633318"/>
              <a:ext cx="151948" cy="99913"/>
            </a:xfrm>
            <a:prstGeom prst="rect">
              <a:avLst/>
            </a:prstGeom>
          </p:spPr>
        </p:pic>
        <p:sp>
          <p:nvSpPr>
            <p:cNvPr id="75" name="任意形状 74">
              <a:extLst>
                <a:ext uri="{FF2B5EF4-FFF2-40B4-BE49-F238E27FC236}">
                  <a16:creationId xmlns:a16="http://schemas.microsoft.com/office/drawing/2014/main" id="{CB0DB509-1CED-BD4D-9738-C848FDFBBEFD}"/>
                </a:ext>
              </a:extLst>
            </p:cNvPr>
            <p:cNvSpPr/>
            <p:nvPr/>
          </p:nvSpPr>
          <p:spPr>
            <a:xfrm>
              <a:off x="3237346" y="4742385"/>
              <a:ext cx="941431" cy="546370"/>
            </a:xfrm>
            <a:custGeom>
              <a:avLst/>
              <a:gdLst>
                <a:gd name="connsiteX0" fmla="*/ 1401011 w 1401011"/>
                <a:gd name="connsiteY0" fmla="*/ 802105 h 802105"/>
                <a:gd name="connsiteX1" fmla="*/ 668421 w 1401011"/>
                <a:gd name="connsiteY1" fmla="*/ 753979 h 802105"/>
                <a:gd name="connsiteX2" fmla="*/ 229937 w 1401011"/>
                <a:gd name="connsiteY2" fmla="*/ 652379 h 802105"/>
                <a:gd name="connsiteX3" fmla="*/ 42779 w 1401011"/>
                <a:gd name="connsiteY3" fmla="*/ 358273 h 802105"/>
                <a:gd name="connsiteX4" fmla="*/ 0 w 1401011"/>
                <a:gd name="connsiteY4" fmla="*/ 0 h 80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1011" h="802105">
                  <a:moveTo>
                    <a:pt x="1401011" y="802105"/>
                  </a:moveTo>
                  <a:cubicBezTo>
                    <a:pt x="1132305" y="790519"/>
                    <a:pt x="863600" y="778933"/>
                    <a:pt x="668421" y="753979"/>
                  </a:cubicBezTo>
                  <a:cubicBezTo>
                    <a:pt x="473242" y="729025"/>
                    <a:pt x="334211" y="718330"/>
                    <a:pt x="229937" y="652379"/>
                  </a:cubicBezTo>
                  <a:cubicBezTo>
                    <a:pt x="125663" y="586428"/>
                    <a:pt x="81102" y="467003"/>
                    <a:pt x="42779" y="358273"/>
                  </a:cubicBezTo>
                  <a:cubicBezTo>
                    <a:pt x="4456" y="249543"/>
                    <a:pt x="2228" y="124771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FAC9296-0D8C-4343-A873-949D5D75C76F}"/>
              </a:ext>
            </a:extLst>
          </p:cNvPr>
          <p:cNvGrpSpPr/>
          <p:nvPr/>
        </p:nvGrpSpPr>
        <p:grpSpPr>
          <a:xfrm>
            <a:off x="1598397" y="4595524"/>
            <a:ext cx="691088" cy="467626"/>
            <a:chOff x="4094741" y="4703474"/>
            <a:chExt cx="691088" cy="467626"/>
          </a:xfrm>
        </p:grpSpPr>
        <p:sp>
          <p:nvSpPr>
            <p:cNvPr id="64" name="圆角矩形 63">
              <a:extLst>
                <a:ext uri="{FF2B5EF4-FFF2-40B4-BE49-F238E27FC236}">
                  <a16:creationId xmlns:a16="http://schemas.microsoft.com/office/drawing/2014/main" id="{E022AF3F-93EF-E244-9025-20C5AF00F54C}"/>
                </a:ext>
              </a:extLst>
            </p:cNvPr>
            <p:cNvSpPr/>
            <p:nvPr/>
          </p:nvSpPr>
          <p:spPr>
            <a:xfrm>
              <a:off x="4318462" y="4703474"/>
              <a:ext cx="302034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ERNIE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71" name="Picture 22" descr="Baidu Logo, symbol, meaning, history, PNG, brand">
              <a:extLst>
                <a:ext uri="{FF2B5EF4-FFF2-40B4-BE49-F238E27FC236}">
                  <a16:creationId xmlns:a16="http://schemas.microsoft.com/office/drawing/2014/main" id="{79A94AA2-6D16-B140-AFA5-A7AA96668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9210" y="4717933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任意形状 78">
              <a:extLst>
                <a:ext uri="{FF2B5EF4-FFF2-40B4-BE49-F238E27FC236}">
                  <a16:creationId xmlns:a16="http://schemas.microsoft.com/office/drawing/2014/main" id="{FE9990DA-C3FE-444C-B2B9-B82BFACDDBA8}"/>
                </a:ext>
              </a:extLst>
            </p:cNvPr>
            <p:cNvSpPr/>
            <p:nvPr/>
          </p:nvSpPr>
          <p:spPr>
            <a:xfrm>
              <a:off x="4094741" y="4833543"/>
              <a:ext cx="357697" cy="337557"/>
            </a:xfrm>
            <a:custGeom>
              <a:avLst/>
              <a:gdLst>
                <a:gd name="connsiteX0" fmla="*/ 14963 w 540083"/>
                <a:gd name="connsiteY0" fmla="*/ 452761 h 452761"/>
                <a:gd name="connsiteX1" fmla="*/ 6085 w 540083"/>
                <a:gd name="connsiteY1" fmla="*/ 275208 h 452761"/>
                <a:gd name="connsiteX2" fmla="*/ 94862 w 540083"/>
                <a:gd name="connsiteY2" fmla="*/ 186431 h 452761"/>
                <a:gd name="connsiteX3" fmla="*/ 405580 w 540083"/>
                <a:gd name="connsiteY3" fmla="*/ 142043 h 452761"/>
                <a:gd name="connsiteX4" fmla="*/ 520990 w 540083"/>
                <a:gd name="connsiteY4" fmla="*/ 62144 h 452761"/>
                <a:gd name="connsiteX5" fmla="*/ 538745 w 540083"/>
                <a:gd name="connsiteY5" fmla="*/ 0 h 45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083" h="452761">
                  <a:moveTo>
                    <a:pt x="14963" y="452761"/>
                  </a:moveTo>
                  <a:cubicBezTo>
                    <a:pt x="3866" y="386178"/>
                    <a:pt x="-7231" y="319596"/>
                    <a:pt x="6085" y="275208"/>
                  </a:cubicBezTo>
                  <a:cubicBezTo>
                    <a:pt x="19401" y="230820"/>
                    <a:pt x="28280" y="208625"/>
                    <a:pt x="94862" y="186431"/>
                  </a:cubicBezTo>
                  <a:cubicBezTo>
                    <a:pt x="161445" y="164237"/>
                    <a:pt x="334559" y="162757"/>
                    <a:pt x="405580" y="142043"/>
                  </a:cubicBezTo>
                  <a:cubicBezTo>
                    <a:pt x="476601" y="121329"/>
                    <a:pt x="498796" y="85818"/>
                    <a:pt x="520990" y="62144"/>
                  </a:cubicBezTo>
                  <a:cubicBezTo>
                    <a:pt x="543184" y="38470"/>
                    <a:pt x="540964" y="19235"/>
                    <a:pt x="538745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DEAC5A2-7646-2149-B508-9648BA25C00D}"/>
              </a:ext>
            </a:extLst>
          </p:cNvPr>
          <p:cNvGrpSpPr/>
          <p:nvPr/>
        </p:nvGrpSpPr>
        <p:grpSpPr>
          <a:xfrm>
            <a:off x="4065660" y="4461456"/>
            <a:ext cx="785161" cy="398235"/>
            <a:chOff x="6562000" y="4569402"/>
            <a:chExt cx="785161" cy="398235"/>
          </a:xfrm>
        </p:grpSpPr>
        <p:sp>
          <p:nvSpPr>
            <p:cNvPr id="56" name="圆角矩形 184">
              <a:extLst>
                <a:ext uri="{FF2B5EF4-FFF2-40B4-BE49-F238E27FC236}">
                  <a16:creationId xmlns:a16="http://schemas.microsoft.com/office/drawing/2014/main" id="{B22C6338-1EB0-144F-A520-39EA60DFEA4B}"/>
                </a:ext>
              </a:extLst>
            </p:cNvPr>
            <p:cNvSpPr/>
            <p:nvPr/>
          </p:nvSpPr>
          <p:spPr>
            <a:xfrm>
              <a:off x="6562000" y="4569402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err="1">
                  <a:solidFill>
                    <a:schemeClr val="bg1"/>
                  </a:solidFill>
                  <a:latin typeface="Monaco" pitchFamily="2" charset="77"/>
                </a:rPr>
                <a:t>XLNet</a:t>
              </a:r>
              <a:endParaRPr kumimoji="1" lang="en-US" altLang="zh-CN" sz="806" b="1" spc="-34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81CAC4B8-7AD9-7346-96AD-CC946EEA90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408" y="458301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任意形状 68">
              <a:extLst>
                <a:ext uri="{FF2B5EF4-FFF2-40B4-BE49-F238E27FC236}">
                  <a16:creationId xmlns:a16="http://schemas.microsoft.com/office/drawing/2014/main" id="{68D0117D-19F2-BA4E-BBFF-9478DB2BD1DE}"/>
                </a:ext>
              </a:extLst>
            </p:cNvPr>
            <p:cNvSpPr/>
            <p:nvPr/>
          </p:nvSpPr>
          <p:spPr>
            <a:xfrm flipH="1">
              <a:off x="6697701" y="4693659"/>
              <a:ext cx="649460" cy="273978"/>
            </a:xfrm>
            <a:custGeom>
              <a:avLst/>
              <a:gdLst>
                <a:gd name="connsiteX0" fmla="*/ 0 w 1423554"/>
                <a:gd name="connsiteY0" fmla="*/ 342900 h 342900"/>
                <a:gd name="connsiteX1" fmla="*/ 135082 w 1423554"/>
                <a:gd name="connsiteY1" fmla="*/ 259773 h 342900"/>
                <a:gd name="connsiteX2" fmla="*/ 374073 w 1423554"/>
                <a:gd name="connsiteY2" fmla="*/ 218209 h 342900"/>
                <a:gd name="connsiteX3" fmla="*/ 1122218 w 1423554"/>
                <a:gd name="connsiteY3" fmla="*/ 176646 h 342900"/>
                <a:gd name="connsiteX4" fmla="*/ 1361209 w 1423554"/>
                <a:gd name="connsiteY4" fmla="*/ 93518 h 342900"/>
                <a:gd name="connsiteX5" fmla="*/ 1423554 w 1423554"/>
                <a:gd name="connsiteY5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3554" h="342900">
                  <a:moveTo>
                    <a:pt x="0" y="342900"/>
                  </a:moveTo>
                  <a:cubicBezTo>
                    <a:pt x="36368" y="311727"/>
                    <a:pt x="72736" y="280555"/>
                    <a:pt x="135082" y="259773"/>
                  </a:cubicBezTo>
                  <a:cubicBezTo>
                    <a:pt x="197428" y="238991"/>
                    <a:pt x="209550" y="232063"/>
                    <a:pt x="374073" y="218209"/>
                  </a:cubicBezTo>
                  <a:cubicBezTo>
                    <a:pt x="538596" y="204355"/>
                    <a:pt x="957695" y="197428"/>
                    <a:pt x="1122218" y="176646"/>
                  </a:cubicBezTo>
                  <a:cubicBezTo>
                    <a:pt x="1286741" y="155864"/>
                    <a:pt x="1310986" y="122959"/>
                    <a:pt x="1361209" y="93518"/>
                  </a:cubicBezTo>
                  <a:cubicBezTo>
                    <a:pt x="1411432" y="64077"/>
                    <a:pt x="1417493" y="32038"/>
                    <a:pt x="142355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cxnSp>
        <p:nvCxnSpPr>
          <p:cNvPr id="84" name="直线连接符 83">
            <a:extLst>
              <a:ext uri="{FF2B5EF4-FFF2-40B4-BE49-F238E27FC236}">
                <a16:creationId xmlns:a16="http://schemas.microsoft.com/office/drawing/2014/main" id="{96731B21-43F3-D04E-8CE0-645860AF3FC0}"/>
              </a:ext>
            </a:extLst>
          </p:cNvPr>
          <p:cNvCxnSpPr>
            <a:cxnSpLocks/>
          </p:cNvCxnSpPr>
          <p:nvPr/>
        </p:nvCxnSpPr>
        <p:spPr>
          <a:xfrm>
            <a:off x="428393" y="4902389"/>
            <a:ext cx="6724928" cy="2119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4EDA861-449B-8349-8ED4-6C4EAD95E606}"/>
              </a:ext>
            </a:extLst>
          </p:cNvPr>
          <p:cNvGrpSpPr/>
          <p:nvPr/>
        </p:nvGrpSpPr>
        <p:grpSpPr>
          <a:xfrm>
            <a:off x="2327551" y="1319854"/>
            <a:ext cx="962572" cy="4124495"/>
            <a:chOff x="4823895" y="1427800"/>
            <a:chExt cx="945303" cy="4137457"/>
          </a:xfrm>
        </p:grpSpPr>
        <p:sp>
          <p:nvSpPr>
            <p:cNvPr id="77" name="任意形状 76">
              <a:extLst>
                <a:ext uri="{FF2B5EF4-FFF2-40B4-BE49-F238E27FC236}">
                  <a16:creationId xmlns:a16="http://schemas.microsoft.com/office/drawing/2014/main" id="{0C72CA3C-093E-7946-AC6E-1A11860AE3FB}"/>
                </a:ext>
              </a:extLst>
            </p:cNvPr>
            <p:cNvSpPr/>
            <p:nvPr/>
          </p:nvSpPr>
          <p:spPr>
            <a:xfrm rot="401290">
              <a:off x="5546732" y="5379064"/>
              <a:ext cx="51203" cy="186193"/>
            </a:xfrm>
            <a:custGeom>
              <a:avLst/>
              <a:gdLst>
                <a:gd name="connsiteX0" fmla="*/ 76200 w 76200"/>
                <a:gd name="connsiteY0" fmla="*/ 277091 h 277091"/>
                <a:gd name="connsiteX1" fmla="*/ 55418 w 76200"/>
                <a:gd name="connsiteY1" fmla="*/ 159328 h 277091"/>
                <a:gd name="connsiteX2" fmla="*/ 20782 w 76200"/>
                <a:gd name="connsiteY2" fmla="*/ 34637 h 277091"/>
                <a:gd name="connsiteX3" fmla="*/ 0 w 76200"/>
                <a:gd name="connsiteY3" fmla="*/ 0 h 27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77091">
                  <a:moveTo>
                    <a:pt x="76200" y="277091"/>
                  </a:moveTo>
                  <a:cubicBezTo>
                    <a:pt x="70427" y="238414"/>
                    <a:pt x="64654" y="199737"/>
                    <a:pt x="55418" y="159328"/>
                  </a:cubicBezTo>
                  <a:cubicBezTo>
                    <a:pt x="46182" y="118919"/>
                    <a:pt x="30018" y="61192"/>
                    <a:pt x="20782" y="34637"/>
                  </a:cubicBezTo>
                  <a:cubicBezTo>
                    <a:pt x="11546" y="8082"/>
                    <a:pt x="5773" y="4041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0">
                    <a:schemeClr val="bg2">
                      <a:lumMod val="75000"/>
                    </a:schemeClr>
                  </a:gs>
                  <a:gs pos="26000">
                    <a:srgbClr val="87AE88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D7F44225-34C4-544D-BEF5-933E9E61D88B}"/>
                </a:ext>
              </a:extLst>
            </p:cNvPr>
            <p:cNvSpPr txBox="1"/>
            <p:nvPr/>
          </p:nvSpPr>
          <p:spPr>
            <a:xfrm rot="1458107">
              <a:off x="4964169" y="4969918"/>
              <a:ext cx="805029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7AE88"/>
                  </a:solidFill>
                  <a:latin typeface="Monaco" pitchFamily="2" charset="0"/>
                </a:rPr>
                <a:t>Encoder-Decoder</a:t>
              </a:r>
              <a:endParaRPr kumimoji="1" lang="zh-CN" altLang="en-US" sz="605" b="1" spc="-40" dirty="0">
                <a:solidFill>
                  <a:srgbClr val="87AE88"/>
                </a:solidFill>
                <a:latin typeface="Monaco" pitchFamily="2" charset="0"/>
              </a:endParaRPr>
            </a:p>
          </p:txBody>
        </p:sp>
        <p:sp>
          <p:nvSpPr>
            <p:cNvPr id="76" name="任意形状 75">
              <a:extLst>
                <a:ext uri="{FF2B5EF4-FFF2-40B4-BE49-F238E27FC236}">
                  <a16:creationId xmlns:a16="http://schemas.microsoft.com/office/drawing/2014/main" id="{B48CD218-45C3-E747-9BB6-D4E5325F3D14}"/>
                </a:ext>
              </a:extLst>
            </p:cNvPr>
            <p:cNvSpPr/>
            <p:nvPr/>
          </p:nvSpPr>
          <p:spPr>
            <a:xfrm>
              <a:off x="4823895" y="1427800"/>
              <a:ext cx="759170" cy="4083135"/>
            </a:xfrm>
            <a:custGeom>
              <a:avLst/>
              <a:gdLst>
                <a:gd name="connsiteX0" fmla="*/ 1474107 w 1474107"/>
                <a:gd name="connsiteY0" fmla="*/ 3769112 h 3769112"/>
                <a:gd name="connsiteX1" fmla="*/ 1373746 w 1474107"/>
                <a:gd name="connsiteY1" fmla="*/ 3557239 h 3769112"/>
                <a:gd name="connsiteX2" fmla="*/ 1094965 w 1474107"/>
                <a:gd name="connsiteY2" fmla="*/ 3434576 h 3769112"/>
                <a:gd name="connsiteX3" fmla="*/ 570858 w 1474107"/>
                <a:gd name="connsiteY3" fmla="*/ 3323064 h 3769112"/>
                <a:gd name="connsiteX4" fmla="*/ 325531 w 1474107"/>
                <a:gd name="connsiteY4" fmla="*/ 3278459 h 3769112"/>
                <a:gd name="connsiteX5" fmla="*/ 147112 w 1474107"/>
                <a:gd name="connsiteY5" fmla="*/ 3155795 h 3769112"/>
                <a:gd name="connsiteX6" fmla="*/ 57902 w 1474107"/>
                <a:gd name="connsiteY6" fmla="*/ 2899317 h 3769112"/>
                <a:gd name="connsiteX7" fmla="*/ 24448 w 1474107"/>
                <a:gd name="connsiteY7" fmla="*/ 2419815 h 3769112"/>
                <a:gd name="connsiteX8" fmla="*/ 2146 w 1474107"/>
                <a:gd name="connsiteY8" fmla="*/ 1349298 h 3769112"/>
                <a:gd name="connsiteX9" fmla="*/ 2146 w 1474107"/>
                <a:gd name="connsiteY9" fmla="*/ 0 h 376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107" h="3769112">
                  <a:moveTo>
                    <a:pt x="1474107" y="3769112"/>
                  </a:moveTo>
                  <a:cubicBezTo>
                    <a:pt x="1455521" y="3691053"/>
                    <a:pt x="1436936" y="3612995"/>
                    <a:pt x="1373746" y="3557239"/>
                  </a:cubicBezTo>
                  <a:cubicBezTo>
                    <a:pt x="1310556" y="3501483"/>
                    <a:pt x="1228780" y="3473605"/>
                    <a:pt x="1094965" y="3434576"/>
                  </a:cubicBezTo>
                  <a:cubicBezTo>
                    <a:pt x="961150" y="3395547"/>
                    <a:pt x="699097" y="3349083"/>
                    <a:pt x="570858" y="3323064"/>
                  </a:cubicBezTo>
                  <a:cubicBezTo>
                    <a:pt x="442619" y="3297045"/>
                    <a:pt x="396155" y="3306337"/>
                    <a:pt x="325531" y="3278459"/>
                  </a:cubicBezTo>
                  <a:cubicBezTo>
                    <a:pt x="254907" y="3250581"/>
                    <a:pt x="191717" y="3218985"/>
                    <a:pt x="147112" y="3155795"/>
                  </a:cubicBezTo>
                  <a:cubicBezTo>
                    <a:pt x="102507" y="3092605"/>
                    <a:pt x="78346" y="3021980"/>
                    <a:pt x="57902" y="2899317"/>
                  </a:cubicBezTo>
                  <a:cubicBezTo>
                    <a:pt x="37458" y="2776654"/>
                    <a:pt x="33741" y="2678151"/>
                    <a:pt x="24448" y="2419815"/>
                  </a:cubicBezTo>
                  <a:cubicBezTo>
                    <a:pt x="15155" y="2161478"/>
                    <a:pt x="5863" y="1752600"/>
                    <a:pt x="2146" y="1349298"/>
                  </a:cubicBezTo>
                  <a:cubicBezTo>
                    <a:pt x="-1571" y="945995"/>
                    <a:pt x="287" y="472997"/>
                    <a:pt x="2146" y="0"/>
                  </a:cubicBezTo>
                </a:path>
              </a:pathLst>
            </a:custGeom>
            <a:noFill/>
            <a:ln w="6032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000">
                    <a:srgbClr val="87AE88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BBC20CE-C4B6-F94A-9098-9D4DE6B986B4}"/>
              </a:ext>
            </a:extLst>
          </p:cNvPr>
          <p:cNvGrpSpPr/>
          <p:nvPr/>
        </p:nvGrpSpPr>
        <p:grpSpPr>
          <a:xfrm>
            <a:off x="2019275" y="4331923"/>
            <a:ext cx="415244" cy="357430"/>
            <a:chOff x="4515619" y="4439873"/>
            <a:chExt cx="415244" cy="357430"/>
          </a:xfrm>
        </p:grpSpPr>
        <p:sp>
          <p:nvSpPr>
            <p:cNvPr id="62" name="任意形状 61">
              <a:extLst>
                <a:ext uri="{FF2B5EF4-FFF2-40B4-BE49-F238E27FC236}">
                  <a16:creationId xmlns:a16="http://schemas.microsoft.com/office/drawing/2014/main" id="{E87C41CE-8143-6A4B-B6E0-285EE47D6BFC}"/>
                </a:ext>
              </a:extLst>
            </p:cNvPr>
            <p:cNvSpPr/>
            <p:nvPr/>
          </p:nvSpPr>
          <p:spPr>
            <a:xfrm>
              <a:off x="4624266" y="4587009"/>
              <a:ext cx="247741" cy="210294"/>
            </a:xfrm>
            <a:custGeom>
              <a:avLst/>
              <a:gdLst>
                <a:gd name="connsiteX0" fmla="*/ 360000 w 360000"/>
                <a:gd name="connsiteY0" fmla="*/ 309600 h 309600"/>
                <a:gd name="connsiteX1" fmla="*/ 273600 w 360000"/>
                <a:gd name="connsiteY1" fmla="*/ 136800 h 309600"/>
                <a:gd name="connsiteX2" fmla="*/ 57600 w 360000"/>
                <a:gd name="connsiteY2" fmla="*/ 64800 h 309600"/>
                <a:gd name="connsiteX3" fmla="*/ 0 w 360000"/>
                <a:gd name="connsiteY3" fmla="*/ 0 h 3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" h="309600">
                  <a:moveTo>
                    <a:pt x="360000" y="309600"/>
                  </a:moveTo>
                  <a:cubicBezTo>
                    <a:pt x="342000" y="243600"/>
                    <a:pt x="324000" y="177600"/>
                    <a:pt x="273600" y="136800"/>
                  </a:cubicBezTo>
                  <a:cubicBezTo>
                    <a:pt x="223200" y="96000"/>
                    <a:pt x="103200" y="87600"/>
                    <a:pt x="57600" y="64800"/>
                  </a:cubicBezTo>
                  <a:cubicBezTo>
                    <a:pt x="12000" y="42000"/>
                    <a:pt x="6000" y="2100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970EA271-728E-874B-92ED-2A3E2CE2342F}"/>
                </a:ext>
              </a:extLst>
            </p:cNvPr>
            <p:cNvSpPr/>
            <p:nvPr/>
          </p:nvSpPr>
          <p:spPr>
            <a:xfrm>
              <a:off x="4515619" y="4439873"/>
              <a:ext cx="243878" cy="137201"/>
            </a:xfrm>
            <a:prstGeom prst="roundRect">
              <a:avLst/>
            </a:prstGeom>
            <a:solidFill>
              <a:srgbClr val="87AE88"/>
            </a:solidFill>
            <a:ln w="190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BART</a:t>
              </a:r>
            </a:p>
          </p:txBody>
        </p:sp>
        <p:pic>
          <p:nvPicPr>
            <p:cNvPr id="61" name="图形 60">
              <a:extLst>
                <a:ext uri="{FF2B5EF4-FFF2-40B4-BE49-F238E27FC236}">
                  <a16:creationId xmlns:a16="http://schemas.microsoft.com/office/drawing/2014/main" id="{B58C543E-579D-6346-9DE5-41F87E937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4778915" y="4461605"/>
              <a:ext cx="151948" cy="99913"/>
            </a:xfrm>
            <a:prstGeom prst="rect">
              <a:avLst/>
            </a:prstGeom>
          </p:spPr>
        </p:pic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B862BD7E-03A6-7247-8A9E-10E1FCDFE296}"/>
              </a:ext>
            </a:extLst>
          </p:cNvPr>
          <p:cNvSpPr/>
          <p:nvPr/>
        </p:nvSpPr>
        <p:spPr>
          <a:xfrm>
            <a:off x="2263157" y="1319850"/>
            <a:ext cx="148733" cy="2371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520D053A-36BF-A649-8934-36A0DF1B6683}"/>
              </a:ext>
            </a:extLst>
          </p:cNvPr>
          <p:cNvSpPr/>
          <p:nvPr/>
        </p:nvSpPr>
        <p:spPr>
          <a:xfrm>
            <a:off x="4376851" y="126513"/>
            <a:ext cx="1993913" cy="3579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85" name="直线连接符 84">
            <a:extLst>
              <a:ext uri="{FF2B5EF4-FFF2-40B4-BE49-F238E27FC236}">
                <a16:creationId xmlns:a16="http://schemas.microsoft.com/office/drawing/2014/main" id="{D5D88CAC-4408-5B4E-BE0B-C94488862CCB}"/>
              </a:ext>
            </a:extLst>
          </p:cNvPr>
          <p:cNvCxnSpPr>
            <a:cxnSpLocks/>
          </p:cNvCxnSpPr>
          <p:nvPr/>
        </p:nvCxnSpPr>
        <p:spPr>
          <a:xfrm flipV="1">
            <a:off x="419109" y="3694982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圆角矩形 101">
            <a:extLst>
              <a:ext uri="{FF2B5EF4-FFF2-40B4-BE49-F238E27FC236}">
                <a16:creationId xmlns:a16="http://schemas.microsoft.com/office/drawing/2014/main" id="{15854010-C67F-7B4A-89E6-3EF976F68641}"/>
              </a:ext>
            </a:extLst>
          </p:cNvPr>
          <p:cNvSpPr/>
          <p:nvPr/>
        </p:nvSpPr>
        <p:spPr>
          <a:xfrm>
            <a:off x="85559" y="3607798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2021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830EC01D-F36D-E849-B0FE-893BA51AA062}"/>
              </a:ext>
            </a:extLst>
          </p:cNvPr>
          <p:cNvGrpSpPr/>
          <p:nvPr/>
        </p:nvGrpSpPr>
        <p:grpSpPr>
          <a:xfrm>
            <a:off x="1523647" y="3893856"/>
            <a:ext cx="655461" cy="341014"/>
            <a:chOff x="4019987" y="4001806"/>
            <a:chExt cx="655461" cy="341014"/>
          </a:xfrm>
        </p:grpSpPr>
        <p:sp>
          <p:nvSpPr>
            <p:cNvPr id="87" name="圆角矩形 86">
              <a:extLst>
                <a:ext uri="{FF2B5EF4-FFF2-40B4-BE49-F238E27FC236}">
                  <a16:creationId xmlns:a16="http://schemas.microsoft.com/office/drawing/2014/main" id="{09B4F815-0320-824D-9659-BAC4315EACDF}"/>
                </a:ext>
              </a:extLst>
            </p:cNvPr>
            <p:cNvSpPr/>
            <p:nvPr/>
          </p:nvSpPr>
          <p:spPr>
            <a:xfrm>
              <a:off x="4135957" y="4001806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DeBERTa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94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9A7DC82F-F376-4443-8FE1-0FF112C5D0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283" y="4024110"/>
              <a:ext cx="92165" cy="92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" name="任意形状 106">
              <a:extLst>
                <a:ext uri="{FF2B5EF4-FFF2-40B4-BE49-F238E27FC236}">
                  <a16:creationId xmlns:a16="http://schemas.microsoft.com/office/drawing/2014/main" id="{0424E508-D860-FF45-9C17-F37AEF948A73}"/>
                </a:ext>
              </a:extLst>
            </p:cNvPr>
            <p:cNvSpPr/>
            <p:nvPr/>
          </p:nvSpPr>
          <p:spPr>
            <a:xfrm flipH="1">
              <a:off x="4019987" y="4140944"/>
              <a:ext cx="345019" cy="201876"/>
            </a:xfrm>
            <a:custGeom>
              <a:avLst/>
              <a:gdLst>
                <a:gd name="connsiteX0" fmla="*/ 470569 w 470569"/>
                <a:gd name="connsiteY0" fmla="*/ 235284 h 235284"/>
                <a:gd name="connsiteX1" fmla="*/ 433137 w 470569"/>
                <a:gd name="connsiteY1" fmla="*/ 133684 h 235284"/>
                <a:gd name="connsiteX2" fmla="*/ 342232 w 470569"/>
                <a:gd name="connsiteY2" fmla="*/ 69516 h 235284"/>
                <a:gd name="connsiteX3" fmla="*/ 96253 w 470569"/>
                <a:gd name="connsiteY3" fmla="*/ 58821 h 235284"/>
                <a:gd name="connsiteX4" fmla="*/ 0 w 470569"/>
                <a:gd name="connsiteY4" fmla="*/ 0 h 23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569" h="235284">
                  <a:moveTo>
                    <a:pt x="470569" y="235284"/>
                  </a:moveTo>
                  <a:cubicBezTo>
                    <a:pt x="462547" y="198298"/>
                    <a:pt x="454526" y="161312"/>
                    <a:pt x="433137" y="133684"/>
                  </a:cubicBezTo>
                  <a:cubicBezTo>
                    <a:pt x="411747" y="106056"/>
                    <a:pt x="398379" y="81993"/>
                    <a:pt x="342232" y="69516"/>
                  </a:cubicBezTo>
                  <a:cubicBezTo>
                    <a:pt x="286085" y="57039"/>
                    <a:pt x="153292" y="70407"/>
                    <a:pt x="96253" y="58821"/>
                  </a:cubicBezTo>
                  <a:cubicBezTo>
                    <a:pt x="39214" y="47235"/>
                    <a:pt x="19607" y="23617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CD09CF5-A0BF-6447-BA8F-2CE898CCBC44}"/>
              </a:ext>
            </a:extLst>
          </p:cNvPr>
          <p:cNvGrpSpPr/>
          <p:nvPr/>
        </p:nvGrpSpPr>
        <p:grpSpPr>
          <a:xfrm>
            <a:off x="722513" y="3988760"/>
            <a:ext cx="778723" cy="380709"/>
            <a:chOff x="3218853" y="4096706"/>
            <a:chExt cx="778723" cy="380709"/>
          </a:xfrm>
        </p:grpSpPr>
        <p:sp>
          <p:nvSpPr>
            <p:cNvPr id="88" name="圆角矩形 87">
              <a:extLst>
                <a:ext uri="{FF2B5EF4-FFF2-40B4-BE49-F238E27FC236}">
                  <a16:creationId xmlns:a16="http://schemas.microsoft.com/office/drawing/2014/main" id="{7BE595D0-2901-9141-BFD5-30AC07019F8A}"/>
                </a:ext>
              </a:extLst>
            </p:cNvPr>
            <p:cNvSpPr/>
            <p:nvPr/>
          </p:nvSpPr>
          <p:spPr>
            <a:xfrm flipH="1">
              <a:off x="3218853" y="4111001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ELECTRA</a:t>
              </a:r>
            </a:p>
          </p:txBody>
        </p:sp>
        <p:pic>
          <p:nvPicPr>
            <p:cNvPr id="93" name="图形 92">
              <a:extLst>
                <a:ext uri="{FF2B5EF4-FFF2-40B4-BE49-F238E27FC236}">
                  <a16:creationId xmlns:a16="http://schemas.microsoft.com/office/drawing/2014/main" id="{966FD820-E819-4E4F-A34B-2A940BEE0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618895" y="4096706"/>
              <a:ext cx="168840" cy="168840"/>
            </a:xfrm>
            <a:prstGeom prst="rect">
              <a:avLst/>
            </a:prstGeom>
          </p:spPr>
        </p:pic>
        <p:sp>
          <p:nvSpPr>
            <p:cNvPr id="108" name="任意形状 107">
              <a:extLst>
                <a:ext uri="{FF2B5EF4-FFF2-40B4-BE49-F238E27FC236}">
                  <a16:creationId xmlns:a16="http://schemas.microsoft.com/office/drawing/2014/main" id="{8B518B64-20B1-7B4E-95BC-77F06ED88879}"/>
                </a:ext>
              </a:extLst>
            </p:cNvPr>
            <p:cNvSpPr/>
            <p:nvPr/>
          </p:nvSpPr>
          <p:spPr>
            <a:xfrm>
              <a:off x="3427753" y="4243857"/>
              <a:ext cx="569823" cy="233558"/>
            </a:xfrm>
            <a:custGeom>
              <a:avLst/>
              <a:gdLst>
                <a:gd name="connsiteX0" fmla="*/ 1224548 w 1224548"/>
                <a:gd name="connsiteY0" fmla="*/ 347579 h 347579"/>
                <a:gd name="connsiteX1" fmla="*/ 1181769 w 1224548"/>
                <a:gd name="connsiteY1" fmla="*/ 245979 h 347579"/>
                <a:gd name="connsiteX2" fmla="*/ 1064127 w 1224548"/>
                <a:gd name="connsiteY2" fmla="*/ 144379 h 347579"/>
                <a:gd name="connsiteX3" fmla="*/ 770022 w 1224548"/>
                <a:gd name="connsiteY3" fmla="*/ 106948 h 347579"/>
                <a:gd name="connsiteX4" fmla="*/ 133685 w 1224548"/>
                <a:gd name="connsiteY4" fmla="*/ 96253 h 347579"/>
                <a:gd name="connsiteX5" fmla="*/ 0 w 1224548"/>
                <a:gd name="connsiteY5" fmla="*/ 0 h 34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4548" h="347579">
                  <a:moveTo>
                    <a:pt x="1224548" y="347579"/>
                  </a:moveTo>
                  <a:cubicBezTo>
                    <a:pt x="1216527" y="313712"/>
                    <a:pt x="1208506" y="279846"/>
                    <a:pt x="1181769" y="245979"/>
                  </a:cubicBezTo>
                  <a:cubicBezTo>
                    <a:pt x="1155032" y="212112"/>
                    <a:pt x="1132752" y="167551"/>
                    <a:pt x="1064127" y="144379"/>
                  </a:cubicBezTo>
                  <a:cubicBezTo>
                    <a:pt x="995502" y="121207"/>
                    <a:pt x="925096" y="114969"/>
                    <a:pt x="770022" y="106948"/>
                  </a:cubicBezTo>
                  <a:cubicBezTo>
                    <a:pt x="614948" y="98927"/>
                    <a:pt x="262022" y="114078"/>
                    <a:pt x="133685" y="96253"/>
                  </a:cubicBezTo>
                  <a:cubicBezTo>
                    <a:pt x="5348" y="78428"/>
                    <a:pt x="2674" y="39214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E8BABFC0-BE06-3045-96CD-D058EFADD166}"/>
              </a:ext>
            </a:extLst>
          </p:cNvPr>
          <p:cNvGrpSpPr/>
          <p:nvPr/>
        </p:nvGrpSpPr>
        <p:grpSpPr>
          <a:xfrm>
            <a:off x="4467239" y="3893478"/>
            <a:ext cx="523071" cy="456272"/>
            <a:chOff x="6963579" y="4001428"/>
            <a:chExt cx="523071" cy="456272"/>
          </a:xfrm>
        </p:grpSpPr>
        <p:sp>
          <p:nvSpPr>
            <p:cNvPr id="91" name="圆角矩形 125">
              <a:extLst>
                <a:ext uri="{FF2B5EF4-FFF2-40B4-BE49-F238E27FC236}">
                  <a16:creationId xmlns:a16="http://schemas.microsoft.com/office/drawing/2014/main" id="{BCEE98A3-D04E-4D4A-9361-15D8B3F30319}"/>
                </a:ext>
              </a:extLst>
            </p:cNvPr>
            <p:cNvSpPr/>
            <p:nvPr/>
          </p:nvSpPr>
          <p:spPr>
            <a:xfrm flipH="1">
              <a:off x="6963579" y="4001428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GPT-3</a:t>
              </a:r>
            </a:p>
          </p:txBody>
        </p:sp>
        <p:pic>
          <p:nvPicPr>
            <p:cNvPr id="92" name="Picture 14" descr="Open Ai Logo PNG Vectors Free Download">
              <a:extLst>
                <a:ext uri="{FF2B5EF4-FFF2-40B4-BE49-F238E27FC236}">
                  <a16:creationId xmlns:a16="http://schemas.microsoft.com/office/drawing/2014/main" id="{8866CFE6-3F64-034D-9E8D-2A925CED74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1407" y="400506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8" name="任意形状 117">
              <a:extLst>
                <a:ext uri="{FF2B5EF4-FFF2-40B4-BE49-F238E27FC236}">
                  <a16:creationId xmlns:a16="http://schemas.microsoft.com/office/drawing/2014/main" id="{E0BAF7A9-096D-F345-8E6B-C618E326FC10}"/>
                </a:ext>
              </a:extLst>
            </p:cNvPr>
            <p:cNvSpPr/>
            <p:nvPr/>
          </p:nvSpPr>
          <p:spPr>
            <a:xfrm>
              <a:off x="7114255" y="4129767"/>
              <a:ext cx="244939" cy="196183"/>
            </a:xfrm>
            <a:custGeom>
              <a:avLst/>
              <a:gdLst>
                <a:gd name="connsiteX0" fmla="*/ 440675 w 440675"/>
                <a:gd name="connsiteY0" fmla="*/ 253388 h 253388"/>
                <a:gd name="connsiteX1" fmla="*/ 121186 w 440675"/>
                <a:gd name="connsiteY1" fmla="*/ 143219 h 253388"/>
                <a:gd name="connsiteX2" fmla="*/ 0 w 440675"/>
                <a:gd name="connsiteY2" fmla="*/ 0 h 25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0675" h="253388">
                  <a:moveTo>
                    <a:pt x="440675" y="253388"/>
                  </a:moveTo>
                  <a:cubicBezTo>
                    <a:pt x="317653" y="219419"/>
                    <a:pt x="194632" y="185450"/>
                    <a:pt x="121186" y="143219"/>
                  </a:cubicBezTo>
                  <a:cubicBezTo>
                    <a:pt x="47740" y="100988"/>
                    <a:pt x="23870" y="5049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29" name="任意形状 28">
              <a:extLst>
                <a:ext uri="{FF2B5EF4-FFF2-40B4-BE49-F238E27FC236}">
                  <a16:creationId xmlns:a16="http://schemas.microsoft.com/office/drawing/2014/main" id="{7302E358-05FF-1444-AED5-F30A6AA7F7E5}"/>
                </a:ext>
              </a:extLst>
            </p:cNvPr>
            <p:cNvSpPr/>
            <p:nvPr/>
          </p:nvSpPr>
          <p:spPr>
            <a:xfrm>
              <a:off x="7265194" y="4286250"/>
              <a:ext cx="221456" cy="171450"/>
            </a:xfrm>
            <a:custGeom>
              <a:avLst/>
              <a:gdLst>
                <a:gd name="connsiteX0" fmla="*/ 221456 w 221456"/>
                <a:gd name="connsiteY0" fmla="*/ 171450 h 171450"/>
                <a:gd name="connsiteX1" fmla="*/ 178594 w 221456"/>
                <a:gd name="connsiteY1" fmla="*/ 107157 h 171450"/>
                <a:gd name="connsiteX2" fmla="*/ 100012 w 221456"/>
                <a:gd name="connsiteY2" fmla="*/ 42863 h 171450"/>
                <a:gd name="connsiteX3" fmla="*/ 0 w 221456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456" h="171450">
                  <a:moveTo>
                    <a:pt x="221456" y="171450"/>
                  </a:moveTo>
                  <a:cubicBezTo>
                    <a:pt x="210145" y="150019"/>
                    <a:pt x="198835" y="128588"/>
                    <a:pt x="178594" y="107157"/>
                  </a:cubicBezTo>
                  <a:cubicBezTo>
                    <a:pt x="158353" y="85726"/>
                    <a:pt x="129777" y="60722"/>
                    <a:pt x="100012" y="42863"/>
                  </a:cubicBezTo>
                  <a:cubicBezTo>
                    <a:pt x="70247" y="25004"/>
                    <a:pt x="35123" y="12502"/>
                    <a:pt x="0" y="0"/>
                  </a:cubicBezTo>
                </a:path>
              </a:pathLst>
            </a:custGeom>
            <a:noFill/>
            <a:ln w="28575">
              <a:solidFill>
                <a:srgbClr val="8497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16A8E164-FC0A-8E4D-A57E-8E305C7C5CA4}"/>
              </a:ext>
            </a:extLst>
          </p:cNvPr>
          <p:cNvSpPr/>
          <p:nvPr/>
        </p:nvSpPr>
        <p:spPr>
          <a:xfrm>
            <a:off x="1280301" y="3434195"/>
            <a:ext cx="435089" cy="1521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05" name="组合 104">
            <a:extLst>
              <a:ext uri="{FF2B5EF4-FFF2-40B4-BE49-F238E27FC236}">
                <a16:creationId xmlns:a16="http://schemas.microsoft.com/office/drawing/2014/main" id="{2486D61F-BBB1-6C4C-B378-5139034462C3}"/>
              </a:ext>
            </a:extLst>
          </p:cNvPr>
          <p:cNvGrpSpPr/>
          <p:nvPr/>
        </p:nvGrpSpPr>
        <p:grpSpPr>
          <a:xfrm>
            <a:off x="979268" y="4361870"/>
            <a:ext cx="563399" cy="474341"/>
            <a:chOff x="979268" y="4361870"/>
            <a:chExt cx="563399" cy="474341"/>
          </a:xfrm>
        </p:grpSpPr>
        <p:grpSp>
          <p:nvGrpSpPr>
            <p:cNvPr id="106" name="组合 105">
              <a:extLst>
                <a:ext uri="{FF2B5EF4-FFF2-40B4-BE49-F238E27FC236}">
                  <a16:creationId xmlns:a16="http://schemas.microsoft.com/office/drawing/2014/main" id="{4EF173C9-F328-B746-A1D0-E015BE9D22FE}"/>
                </a:ext>
              </a:extLst>
            </p:cNvPr>
            <p:cNvGrpSpPr/>
            <p:nvPr/>
          </p:nvGrpSpPr>
          <p:grpSpPr>
            <a:xfrm>
              <a:off x="979268" y="4361870"/>
              <a:ext cx="563399" cy="474341"/>
              <a:chOff x="3475608" y="4469816"/>
              <a:chExt cx="563399" cy="474341"/>
            </a:xfrm>
          </p:grpSpPr>
          <p:sp>
            <p:nvSpPr>
              <p:cNvPr id="113" name="圆角矩形 112">
                <a:extLst>
                  <a:ext uri="{FF2B5EF4-FFF2-40B4-BE49-F238E27FC236}">
                    <a16:creationId xmlns:a16="http://schemas.microsoft.com/office/drawing/2014/main" id="{0EF8576C-E95A-7944-A81F-B7CC88C60A18}"/>
                  </a:ext>
                </a:extLst>
              </p:cNvPr>
              <p:cNvSpPr/>
              <p:nvPr/>
            </p:nvSpPr>
            <p:spPr>
              <a:xfrm>
                <a:off x="3475608" y="4469816"/>
                <a:ext cx="359066" cy="137201"/>
              </a:xfrm>
              <a:prstGeom prst="roundRect">
                <a:avLst/>
              </a:prstGeom>
              <a:solidFill>
                <a:srgbClr val="E4ADB5"/>
              </a:solidFill>
              <a:ln w="19050" cmpd="sng">
                <a:solidFill>
                  <a:srgbClr val="E4ADB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ALBERT</a:t>
                </a:r>
                <a:endParaRPr kumimoji="1" lang="zh-CN" altLang="en-US" sz="806" b="1" spc="-34" dirty="0">
                  <a:solidFill>
                    <a:schemeClr val="bg1"/>
                  </a:solidFill>
                  <a:latin typeface="Monaco" pitchFamily="2" charset="77"/>
                </a:endParaRPr>
              </a:p>
            </p:txBody>
          </p:sp>
          <p:sp>
            <p:nvSpPr>
              <p:cNvPr id="114" name="任意形状 113">
                <a:extLst>
                  <a:ext uri="{FF2B5EF4-FFF2-40B4-BE49-F238E27FC236}">
                    <a16:creationId xmlns:a16="http://schemas.microsoft.com/office/drawing/2014/main" id="{76C7A6C9-F02D-104E-ACE9-984811279DF3}"/>
                  </a:ext>
                </a:extLst>
              </p:cNvPr>
              <p:cNvSpPr/>
              <p:nvPr/>
            </p:nvSpPr>
            <p:spPr>
              <a:xfrm>
                <a:off x="3660265" y="4606590"/>
                <a:ext cx="378742" cy="337567"/>
              </a:xfrm>
              <a:custGeom>
                <a:avLst/>
                <a:gdLst>
                  <a:gd name="connsiteX0" fmla="*/ 686117 w 686117"/>
                  <a:gd name="connsiteY0" fmla="*/ 759542 h 759542"/>
                  <a:gd name="connsiteX1" fmla="*/ 546007 w 686117"/>
                  <a:gd name="connsiteY1" fmla="*/ 538317 h 759542"/>
                  <a:gd name="connsiteX2" fmla="*/ 177297 w 686117"/>
                  <a:gd name="connsiteY2" fmla="*/ 471949 h 759542"/>
                  <a:gd name="connsiteX3" fmla="*/ 51936 w 686117"/>
                  <a:gd name="connsiteY3" fmla="*/ 361336 h 759542"/>
                  <a:gd name="connsiteX4" fmla="*/ 7691 w 686117"/>
                  <a:gd name="connsiteY4" fmla="*/ 221226 h 759542"/>
                  <a:gd name="connsiteX5" fmla="*/ 317 w 686117"/>
                  <a:gd name="connsiteY5" fmla="*/ 0 h 75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6117" h="759542">
                    <a:moveTo>
                      <a:pt x="686117" y="759542"/>
                    </a:moveTo>
                    <a:cubicBezTo>
                      <a:pt x="658463" y="672895"/>
                      <a:pt x="630810" y="586249"/>
                      <a:pt x="546007" y="538317"/>
                    </a:cubicBezTo>
                    <a:cubicBezTo>
                      <a:pt x="461204" y="490385"/>
                      <a:pt x="259642" y="501446"/>
                      <a:pt x="177297" y="471949"/>
                    </a:cubicBezTo>
                    <a:cubicBezTo>
                      <a:pt x="94952" y="442452"/>
                      <a:pt x="80204" y="403123"/>
                      <a:pt x="51936" y="361336"/>
                    </a:cubicBezTo>
                    <a:cubicBezTo>
                      <a:pt x="23668" y="319549"/>
                      <a:pt x="16294" y="281449"/>
                      <a:pt x="7691" y="221226"/>
                    </a:cubicBezTo>
                    <a:cubicBezTo>
                      <a:pt x="-912" y="161003"/>
                      <a:pt x="-298" y="80501"/>
                      <a:pt x="317" y="0"/>
                    </a:cubicBezTo>
                  </a:path>
                </a:pathLst>
              </a:custGeom>
              <a:noFill/>
              <a:ln w="22225">
                <a:solidFill>
                  <a:srgbClr val="E4ADB5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kumimoji="1" lang="zh-CN" altLang="en-US" sz="2419">
                  <a:solidFill>
                    <a:schemeClr val="tx1"/>
                  </a:solidFill>
                  <a:latin typeface="Monaco" pitchFamily="2" charset="77"/>
                </a:endParaRPr>
              </a:p>
            </p:txBody>
          </p:sp>
        </p:grpSp>
        <p:pic>
          <p:nvPicPr>
            <p:cNvPr id="112" name="图形 111">
              <a:extLst>
                <a:ext uri="{FF2B5EF4-FFF2-40B4-BE49-F238E27FC236}">
                  <a16:creationId xmlns:a16="http://schemas.microsoft.com/office/drawing/2014/main" id="{C30CE622-97CF-2742-B065-8FFDDA1919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1359214" y="4364728"/>
              <a:ext cx="128515" cy="133984"/>
            </a:xfrm>
            <a:prstGeom prst="rect">
              <a:avLst/>
            </a:prstGeom>
          </p:spPr>
        </p:pic>
      </p:grpSp>
      <p:grpSp>
        <p:nvGrpSpPr>
          <p:cNvPr id="128" name="组合 127">
            <a:extLst>
              <a:ext uri="{FF2B5EF4-FFF2-40B4-BE49-F238E27FC236}">
                <a16:creationId xmlns:a16="http://schemas.microsoft.com/office/drawing/2014/main" id="{98DBBFCB-2F12-C540-8144-1383952591C3}"/>
              </a:ext>
            </a:extLst>
          </p:cNvPr>
          <p:cNvGrpSpPr/>
          <p:nvPr/>
        </p:nvGrpSpPr>
        <p:grpSpPr>
          <a:xfrm>
            <a:off x="995406" y="5173645"/>
            <a:ext cx="2034105" cy="516686"/>
            <a:chOff x="995406" y="5173645"/>
            <a:chExt cx="2034105" cy="516686"/>
          </a:xfrm>
        </p:grpSpPr>
        <p:sp>
          <p:nvSpPr>
            <p:cNvPr id="129" name="圆角矩形 128">
              <a:extLst>
                <a:ext uri="{FF2B5EF4-FFF2-40B4-BE49-F238E27FC236}">
                  <a16:creationId xmlns:a16="http://schemas.microsoft.com/office/drawing/2014/main" id="{FC06E43B-8B9D-0841-9F46-DE6BE0D99DA7}"/>
                </a:ext>
              </a:extLst>
            </p:cNvPr>
            <p:cNvSpPr/>
            <p:nvPr/>
          </p:nvSpPr>
          <p:spPr>
            <a:xfrm>
              <a:off x="995406" y="5173645"/>
              <a:ext cx="428874" cy="1532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ULMFiT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130" name="Picture 2">
              <a:extLst>
                <a:ext uri="{FF2B5EF4-FFF2-40B4-BE49-F238E27FC236}">
                  <a16:creationId xmlns:a16="http://schemas.microsoft.com/office/drawing/2014/main" id="{F7842E36-5360-134B-BEEA-E21F09FE5B6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8" t="18080" r="40925" b="44933"/>
            <a:stretch/>
          </p:blipFill>
          <p:spPr bwMode="auto">
            <a:xfrm>
              <a:off x="1442158" y="5181661"/>
              <a:ext cx="98521" cy="136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1" name="任意形状 130">
              <a:extLst>
                <a:ext uri="{FF2B5EF4-FFF2-40B4-BE49-F238E27FC236}">
                  <a16:creationId xmlns:a16="http://schemas.microsoft.com/office/drawing/2014/main" id="{8537C70F-891A-6142-BD7E-650D3DF4324E}"/>
                </a:ext>
              </a:extLst>
            </p:cNvPr>
            <p:cNvSpPr/>
            <p:nvPr/>
          </p:nvSpPr>
          <p:spPr>
            <a:xfrm>
              <a:off x="1216241" y="5317724"/>
              <a:ext cx="1813270" cy="372607"/>
            </a:xfrm>
            <a:custGeom>
              <a:avLst/>
              <a:gdLst>
                <a:gd name="connsiteX0" fmla="*/ 1855433 w 1855433"/>
                <a:gd name="connsiteY0" fmla="*/ 310719 h 310719"/>
                <a:gd name="connsiteX1" fmla="*/ 1846555 w 1855433"/>
                <a:gd name="connsiteY1" fmla="*/ 239697 h 310719"/>
                <a:gd name="connsiteX2" fmla="*/ 1828800 w 1855433"/>
                <a:gd name="connsiteY2" fmla="*/ 186431 h 310719"/>
                <a:gd name="connsiteX3" fmla="*/ 1784411 w 1855433"/>
                <a:gd name="connsiteY3" fmla="*/ 159798 h 310719"/>
                <a:gd name="connsiteX4" fmla="*/ 1660124 w 1855433"/>
                <a:gd name="connsiteY4" fmla="*/ 115410 h 310719"/>
                <a:gd name="connsiteX5" fmla="*/ 1411549 w 1855433"/>
                <a:gd name="connsiteY5" fmla="*/ 88777 h 310719"/>
                <a:gd name="connsiteX6" fmla="*/ 1020932 w 1855433"/>
                <a:gd name="connsiteY6" fmla="*/ 71022 h 310719"/>
                <a:gd name="connsiteX7" fmla="*/ 301841 w 1855433"/>
                <a:gd name="connsiteY7" fmla="*/ 71022 h 310719"/>
                <a:gd name="connsiteX8" fmla="*/ 106532 w 1855433"/>
                <a:gd name="connsiteY8" fmla="*/ 62144 h 310719"/>
                <a:gd name="connsiteX9" fmla="*/ 35510 w 1855433"/>
                <a:gd name="connsiteY9" fmla="*/ 44389 h 310719"/>
                <a:gd name="connsiteX10" fmla="*/ 0 w 1855433"/>
                <a:gd name="connsiteY10" fmla="*/ 0 h 31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5433" h="310719">
                  <a:moveTo>
                    <a:pt x="1855433" y="310719"/>
                  </a:moveTo>
                  <a:cubicBezTo>
                    <a:pt x="1853213" y="285565"/>
                    <a:pt x="1850994" y="260412"/>
                    <a:pt x="1846555" y="239697"/>
                  </a:cubicBezTo>
                  <a:cubicBezTo>
                    <a:pt x="1842116" y="218982"/>
                    <a:pt x="1839157" y="199747"/>
                    <a:pt x="1828800" y="186431"/>
                  </a:cubicBezTo>
                  <a:cubicBezTo>
                    <a:pt x="1818443" y="173115"/>
                    <a:pt x="1812524" y="171635"/>
                    <a:pt x="1784411" y="159798"/>
                  </a:cubicBezTo>
                  <a:cubicBezTo>
                    <a:pt x="1756298" y="147961"/>
                    <a:pt x="1722268" y="127247"/>
                    <a:pt x="1660124" y="115410"/>
                  </a:cubicBezTo>
                  <a:cubicBezTo>
                    <a:pt x="1597980" y="103573"/>
                    <a:pt x="1518081" y="96175"/>
                    <a:pt x="1411549" y="88777"/>
                  </a:cubicBezTo>
                  <a:cubicBezTo>
                    <a:pt x="1305017" y="81379"/>
                    <a:pt x="1205883" y="73981"/>
                    <a:pt x="1020932" y="71022"/>
                  </a:cubicBezTo>
                  <a:cubicBezTo>
                    <a:pt x="835981" y="68063"/>
                    <a:pt x="454241" y="72502"/>
                    <a:pt x="301841" y="71022"/>
                  </a:cubicBezTo>
                  <a:cubicBezTo>
                    <a:pt x="149441" y="69542"/>
                    <a:pt x="150920" y="66583"/>
                    <a:pt x="106532" y="62144"/>
                  </a:cubicBezTo>
                  <a:cubicBezTo>
                    <a:pt x="62143" y="57705"/>
                    <a:pt x="53265" y="54746"/>
                    <a:pt x="35510" y="44389"/>
                  </a:cubicBezTo>
                  <a:cubicBezTo>
                    <a:pt x="17755" y="34032"/>
                    <a:pt x="8877" y="17016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132" name="组合 131">
            <a:extLst>
              <a:ext uri="{FF2B5EF4-FFF2-40B4-BE49-F238E27FC236}">
                <a16:creationId xmlns:a16="http://schemas.microsoft.com/office/drawing/2014/main" id="{2885A6BE-4835-F14D-8297-E0E787671660}"/>
              </a:ext>
            </a:extLst>
          </p:cNvPr>
          <p:cNvGrpSpPr/>
          <p:nvPr/>
        </p:nvGrpSpPr>
        <p:grpSpPr>
          <a:xfrm>
            <a:off x="628958" y="5109888"/>
            <a:ext cx="2379462" cy="681606"/>
            <a:chOff x="1675025" y="7765148"/>
            <a:chExt cx="3541101" cy="1014362"/>
          </a:xfrm>
        </p:grpSpPr>
        <p:sp>
          <p:nvSpPr>
            <p:cNvPr id="133" name="圆角矩形 132">
              <a:extLst>
                <a:ext uri="{FF2B5EF4-FFF2-40B4-BE49-F238E27FC236}">
                  <a16:creationId xmlns:a16="http://schemas.microsoft.com/office/drawing/2014/main" id="{D810C12F-2E1F-D643-A0FE-43430B28B096}"/>
                </a:ext>
              </a:extLst>
            </p:cNvPr>
            <p:cNvSpPr/>
            <p:nvPr/>
          </p:nvSpPr>
          <p:spPr>
            <a:xfrm>
              <a:off x="1675025" y="7807445"/>
              <a:ext cx="362938" cy="20418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ELMo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134" name="任意形状 133">
              <a:extLst>
                <a:ext uri="{FF2B5EF4-FFF2-40B4-BE49-F238E27FC236}">
                  <a16:creationId xmlns:a16="http://schemas.microsoft.com/office/drawing/2014/main" id="{2BAB4568-74DB-5342-A5BD-FC43ADB9E6CC}"/>
                </a:ext>
              </a:extLst>
            </p:cNvPr>
            <p:cNvSpPr/>
            <p:nvPr/>
          </p:nvSpPr>
          <p:spPr>
            <a:xfrm>
              <a:off x="1840219" y="8023059"/>
              <a:ext cx="3375907" cy="756451"/>
            </a:xfrm>
            <a:custGeom>
              <a:avLst/>
              <a:gdLst>
                <a:gd name="connsiteX0" fmla="*/ 2930487 w 2954868"/>
                <a:gd name="connsiteY0" fmla="*/ 616945 h 616945"/>
                <a:gd name="connsiteX1" fmla="*/ 2930487 w 2954868"/>
                <a:gd name="connsiteY1" fmla="*/ 407624 h 616945"/>
                <a:gd name="connsiteX2" fmla="*/ 2677099 w 2954868"/>
                <a:gd name="connsiteY2" fmla="*/ 286438 h 616945"/>
                <a:gd name="connsiteX3" fmla="*/ 2071171 w 2954868"/>
                <a:gd name="connsiteY3" fmla="*/ 220337 h 616945"/>
                <a:gd name="connsiteX4" fmla="*/ 1013552 w 2954868"/>
                <a:gd name="connsiteY4" fmla="*/ 198304 h 616945"/>
                <a:gd name="connsiteX5" fmla="*/ 209320 w 2954868"/>
                <a:gd name="connsiteY5" fmla="*/ 165253 h 616945"/>
                <a:gd name="connsiteX6" fmla="*/ 0 w 2954868"/>
                <a:gd name="connsiteY6" fmla="*/ 0 h 6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4868" h="616945">
                  <a:moveTo>
                    <a:pt x="2930487" y="616945"/>
                  </a:moveTo>
                  <a:cubicBezTo>
                    <a:pt x="2951602" y="539827"/>
                    <a:pt x="2972718" y="462709"/>
                    <a:pt x="2930487" y="407624"/>
                  </a:cubicBezTo>
                  <a:cubicBezTo>
                    <a:pt x="2888256" y="352539"/>
                    <a:pt x="2820318" y="317652"/>
                    <a:pt x="2677099" y="286438"/>
                  </a:cubicBezTo>
                  <a:cubicBezTo>
                    <a:pt x="2533880" y="255224"/>
                    <a:pt x="2348429" y="235026"/>
                    <a:pt x="2071171" y="220337"/>
                  </a:cubicBezTo>
                  <a:cubicBezTo>
                    <a:pt x="1793913" y="205648"/>
                    <a:pt x="1323860" y="207485"/>
                    <a:pt x="1013552" y="198304"/>
                  </a:cubicBezTo>
                  <a:cubicBezTo>
                    <a:pt x="703244" y="189123"/>
                    <a:pt x="378245" y="198304"/>
                    <a:pt x="209320" y="165253"/>
                  </a:cubicBezTo>
                  <a:cubicBezTo>
                    <a:pt x="40395" y="132202"/>
                    <a:pt x="20197" y="66101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135" name="Picture 24" descr="Allen Institute for AI">
              <a:extLst>
                <a:ext uri="{FF2B5EF4-FFF2-40B4-BE49-F238E27FC236}">
                  <a16:creationId xmlns:a16="http://schemas.microsoft.com/office/drawing/2014/main" id="{9A5F60E2-9157-B04C-A0AE-E9524BEAC5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779" y="776514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742721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4394551-8BA4-5645-A0AB-A3E7815DB32D}"/>
              </a:ext>
            </a:extLst>
          </p:cNvPr>
          <p:cNvGrpSpPr/>
          <p:nvPr/>
        </p:nvGrpSpPr>
        <p:grpSpPr>
          <a:xfrm>
            <a:off x="2496112" y="3797455"/>
            <a:ext cx="828686" cy="785346"/>
            <a:chOff x="4992456" y="3905405"/>
            <a:chExt cx="828686" cy="785346"/>
          </a:xfrm>
        </p:grpSpPr>
        <p:sp>
          <p:nvSpPr>
            <p:cNvPr id="89" name="圆角矩形 88">
              <a:extLst>
                <a:ext uri="{FF2B5EF4-FFF2-40B4-BE49-F238E27FC236}">
                  <a16:creationId xmlns:a16="http://schemas.microsoft.com/office/drawing/2014/main" id="{8F8E571D-898F-BF4E-8163-C4A7D4B720C1}"/>
                </a:ext>
              </a:extLst>
            </p:cNvPr>
            <p:cNvSpPr/>
            <p:nvPr/>
          </p:nvSpPr>
          <p:spPr>
            <a:xfrm flipH="1">
              <a:off x="4992456" y="3945793"/>
              <a:ext cx="186283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>
                  <a:solidFill>
                    <a:schemeClr val="bg1"/>
                  </a:solidFill>
                  <a:latin typeface="Monaco" pitchFamily="2" charset="77"/>
                </a:rPr>
                <a:t>mT5</a:t>
              </a:r>
            </a:p>
          </p:txBody>
        </p:sp>
        <p:sp>
          <p:nvSpPr>
            <p:cNvPr id="90" name="圆角矩形 89">
              <a:extLst>
                <a:ext uri="{FF2B5EF4-FFF2-40B4-BE49-F238E27FC236}">
                  <a16:creationId xmlns:a16="http://schemas.microsoft.com/office/drawing/2014/main" id="{9F97CD18-54F8-0E4F-B797-3F4626DFA996}"/>
                </a:ext>
              </a:extLst>
            </p:cNvPr>
            <p:cNvSpPr/>
            <p:nvPr/>
          </p:nvSpPr>
          <p:spPr>
            <a:xfrm flipH="1">
              <a:off x="5559181" y="3905405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T0</a:t>
              </a:r>
            </a:p>
          </p:txBody>
        </p:sp>
        <p:pic>
          <p:nvPicPr>
            <p:cNvPr id="99" name="图形 98">
              <a:extLst>
                <a:ext uri="{FF2B5EF4-FFF2-40B4-BE49-F238E27FC236}">
                  <a16:creationId xmlns:a16="http://schemas.microsoft.com/office/drawing/2014/main" id="{D7EFDEDA-BAC7-DF4A-94DF-23307144D2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3747" y="3950673"/>
              <a:ext cx="119836" cy="124935"/>
            </a:xfrm>
            <a:prstGeom prst="rect">
              <a:avLst/>
            </a:prstGeom>
          </p:spPr>
        </p:pic>
        <p:pic>
          <p:nvPicPr>
            <p:cNvPr id="100" name="Picture 8" descr="@bigscience-workshop">
              <a:extLst>
                <a:ext uri="{FF2B5EF4-FFF2-40B4-BE49-F238E27FC236}">
                  <a16:creationId xmlns:a16="http://schemas.microsoft.com/office/drawing/2014/main" id="{B571C994-0B35-C246-8EB4-07AA7D63C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395" y="3918748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任意形状 108">
              <a:extLst>
                <a:ext uri="{FF2B5EF4-FFF2-40B4-BE49-F238E27FC236}">
                  <a16:creationId xmlns:a16="http://schemas.microsoft.com/office/drawing/2014/main" id="{335E5D76-35C7-7A46-B178-D5416319B2FA}"/>
                </a:ext>
              </a:extLst>
            </p:cNvPr>
            <p:cNvSpPr/>
            <p:nvPr/>
          </p:nvSpPr>
          <p:spPr>
            <a:xfrm>
              <a:off x="5089373" y="4079785"/>
              <a:ext cx="255890" cy="347809"/>
            </a:xfrm>
            <a:custGeom>
              <a:avLst/>
              <a:gdLst>
                <a:gd name="connsiteX0" fmla="*/ 389107 w 389107"/>
                <a:gd name="connsiteY0" fmla="*/ 421532 h 421532"/>
                <a:gd name="connsiteX1" fmla="*/ 356681 w 389107"/>
                <a:gd name="connsiteY1" fmla="*/ 226979 h 421532"/>
                <a:gd name="connsiteX2" fmla="*/ 265890 w 389107"/>
                <a:gd name="connsiteY2" fmla="*/ 149157 h 421532"/>
                <a:gd name="connsiteX3" fmla="*/ 64851 w 389107"/>
                <a:gd name="connsiteY3" fmla="*/ 116732 h 421532"/>
                <a:gd name="connsiteX4" fmla="*/ 0 w 389107"/>
                <a:gd name="connsiteY4" fmla="*/ 0 h 42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107" h="421532">
                  <a:moveTo>
                    <a:pt x="389107" y="421532"/>
                  </a:moveTo>
                  <a:cubicBezTo>
                    <a:pt x="383162" y="346953"/>
                    <a:pt x="377217" y="272375"/>
                    <a:pt x="356681" y="226979"/>
                  </a:cubicBezTo>
                  <a:cubicBezTo>
                    <a:pt x="336145" y="181583"/>
                    <a:pt x="314528" y="167531"/>
                    <a:pt x="265890" y="149157"/>
                  </a:cubicBezTo>
                  <a:cubicBezTo>
                    <a:pt x="217252" y="130783"/>
                    <a:pt x="109166" y="141591"/>
                    <a:pt x="64851" y="116732"/>
                  </a:cubicBezTo>
                  <a:cubicBezTo>
                    <a:pt x="20536" y="91872"/>
                    <a:pt x="10268" y="45936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11" name="任意形状 110">
              <a:extLst>
                <a:ext uri="{FF2B5EF4-FFF2-40B4-BE49-F238E27FC236}">
                  <a16:creationId xmlns:a16="http://schemas.microsoft.com/office/drawing/2014/main" id="{EB7B9A07-7BFC-4846-B381-6994541B3687}"/>
                </a:ext>
              </a:extLst>
            </p:cNvPr>
            <p:cNvSpPr/>
            <p:nvPr/>
          </p:nvSpPr>
          <p:spPr>
            <a:xfrm>
              <a:off x="4995613" y="4297234"/>
              <a:ext cx="353676" cy="393517"/>
            </a:xfrm>
            <a:custGeom>
              <a:avLst/>
              <a:gdLst>
                <a:gd name="connsiteX0" fmla="*/ 0 w 526339"/>
                <a:gd name="connsiteY0" fmla="*/ 573630 h 585630"/>
                <a:gd name="connsiteX1" fmla="*/ 159026 w 526339"/>
                <a:gd name="connsiteY1" fmla="*/ 584989 h 585630"/>
                <a:gd name="connsiteX2" fmla="*/ 266937 w 526339"/>
                <a:gd name="connsiteY2" fmla="*/ 556592 h 585630"/>
                <a:gd name="connsiteX3" fmla="*/ 352129 w 526339"/>
                <a:gd name="connsiteY3" fmla="*/ 511156 h 585630"/>
                <a:gd name="connsiteX4" fmla="*/ 420283 w 526339"/>
                <a:gd name="connsiteY4" fmla="*/ 448681 h 585630"/>
                <a:gd name="connsiteX5" fmla="*/ 482758 w 526339"/>
                <a:gd name="connsiteY5" fmla="*/ 352130 h 585630"/>
                <a:gd name="connsiteX6" fmla="*/ 522514 w 526339"/>
                <a:gd name="connsiteY6" fmla="*/ 238540 h 585630"/>
                <a:gd name="connsiteX7" fmla="*/ 522514 w 526339"/>
                <a:gd name="connsiteY7" fmla="*/ 0 h 58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339" h="585630">
                  <a:moveTo>
                    <a:pt x="0" y="573630"/>
                  </a:moveTo>
                  <a:cubicBezTo>
                    <a:pt x="57268" y="580729"/>
                    <a:pt x="114537" y="587829"/>
                    <a:pt x="159026" y="584989"/>
                  </a:cubicBezTo>
                  <a:cubicBezTo>
                    <a:pt x="203515" y="582149"/>
                    <a:pt x="234753" y="568897"/>
                    <a:pt x="266937" y="556592"/>
                  </a:cubicBezTo>
                  <a:cubicBezTo>
                    <a:pt x="299121" y="544287"/>
                    <a:pt x="326571" y="529141"/>
                    <a:pt x="352129" y="511156"/>
                  </a:cubicBezTo>
                  <a:cubicBezTo>
                    <a:pt x="377687" y="493171"/>
                    <a:pt x="398512" y="475185"/>
                    <a:pt x="420283" y="448681"/>
                  </a:cubicBezTo>
                  <a:cubicBezTo>
                    <a:pt x="442054" y="422177"/>
                    <a:pt x="465720" y="387153"/>
                    <a:pt x="482758" y="352130"/>
                  </a:cubicBezTo>
                  <a:cubicBezTo>
                    <a:pt x="499797" y="317106"/>
                    <a:pt x="515888" y="297228"/>
                    <a:pt x="522514" y="238540"/>
                  </a:cubicBezTo>
                  <a:cubicBezTo>
                    <a:pt x="529140" y="179852"/>
                    <a:pt x="525827" y="89926"/>
                    <a:pt x="522514" y="0"/>
                  </a:cubicBezTo>
                </a:path>
              </a:pathLst>
            </a:custGeom>
            <a:noFill/>
            <a:ln w="381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0" name="任意形状 109">
              <a:extLst>
                <a:ext uri="{FF2B5EF4-FFF2-40B4-BE49-F238E27FC236}">
                  <a16:creationId xmlns:a16="http://schemas.microsoft.com/office/drawing/2014/main" id="{5120CEF5-F9F4-DA4F-BC9D-42206D6379C0}"/>
                </a:ext>
              </a:extLst>
            </p:cNvPr>
            <p:cNvSpPr/>
            <p:nvPr/>
          </p:nvSpPr>
          <p:spPr>
            <a:xfrm>
              <a:off x="5350536" y="4042046"/>
              <a:ext cx="282620" cy="266637"/>
            </a:xfrm>
            <a:custGeom>
              <a:avLst/>
              <a:gdLst>
                <a:gd name="connsiteX0" fmla="*/ 0 w 343711"/>
                <a:gd name="connsiteY0" fmla="*/ 369652 h 369652"/>
                <a:gd name="connsiteX1" fmla="*/ 51881 w 343711"/>
                <a:gd name="connsiteY1" fmla="*/ 181583 h 369652"/>
                <a:gd name="connsiteX2" fmla="*/ 252919 w 343711"/>
                <a:gd name="connsiteY2" fmla="*/ 116732 h 369652"/>
                <a:gd name="connsiteX3" fmla="*/ 343711 w 343711"/>
                <a:gd name="connsiteY3" fmla="*/ 0 h 36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711" h="369652">
                  <a:moveTo>
                    <a:pt x="0" y="369652"/>
                  </a:moveTo>
                  <a:cubicBezTo>
                    <a:pt x="4864" y="296694"/>
                    <a:pt x="9728" y="223736"/>
                    <a:pt x="51881" y="181583"/>
                  </a:cubicBezTo>
                  <a:cubicBezTo>
                    <a:pt x="94034" y="139430"/>
                    <a:pt x="204281" y="146996"/>
                    <a:pt x="252919" y="116732"/>
                  </a:cubicBezTo>
                  <a:cubicBezTo>
                    <a:pt x="301557" y="86468"/>
                    <a:pt x="322634" y="43234"/>
                    <a:pt x="343711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5422DF84-5F38-5544-9C4C-0F70762F8B07}"/>
              </a:ext>
            </a:extLst>
          </p:cNvPr>
          <p:cNvGrpSpPr/>
          <p:nvPr/>
        </p:nvGrpSpPr>
        <p:grpSpPr>
          <a:xfrm>
            <a:off x="2716769" y="5337658"/>
            <a:ext cx="822725" cy="528609"/>
            <a:chOff x="4782089" y="8326843"/>
            <a:chExt cx="1055352" cy="563947"/>
          </a:xfrm>
        </p:grpSpPr>
        <p:sp>
          <p:nvSpPr>
            <p:cNvPr id="251" name="梯形 250">
              <a:extLst>
                <a:ext uri="{FF2B5EF4-FFF2-40B4-BE49-F238E27FC236}">
                  <a16:creationId xmlns:a16="http://schemas.microsoft.com/office/drawing/2014/main" id="{770A032B-6E99-5040-869C-EA18C5656732}"/>
                </a:ext>
              </a:extLst>
            </p:cNvPr>
            <p:cNvSpPr/>
            <p:nvPr/>
          </p:nvSpPr>
          <p:spPr>
            <a:xfrm>
              <a:off x="4782089" y="8338275"/>
              <a:ext cx="959480" cy="516177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3" name="任意形状 252">
              <a:extLst>
                <a:ext uri="{FF2B5EF4-FFF2-40B4-BE49-F238E27FC236}">
                  <a16:creationId xmlns:a16="http://schemas.microsoft.com/office/drawing/2014/main" id="{4CE0640F-DEA5-9A4D-B134-874EBFB36F83}"/>
                </a:ext>
              </a:extLst>
            </p:cNvPr>
            <p:cNvSpPr/>
            <p:nvPr/>
          </p:nvSpPr>
          <p:spPr>
            <a:xfrm>
              <a:off x="4787134" y="8326843"/>
              <a:ext cx="419455" cy="534103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4" name="任意形状 253">
              <a:extLst>
                <a:ext uri="{FF2B5EF4-FFF2-40B4-BE49-F238E27FC236}">
                  <a16:creationId xmlns:a16="http://schemas.microsoft.com/office/drawing/2014/main" id="{46D9E213-E656-BE4E-9DE9-0C5B59B251DA}"/>
                </a:ext>
              </a:extLst>
            </p:cNvPr>
            <p:cNvSpPr/>
            <p:nvPr/>
          </p:nvSpPr>
          <p:spPr>
            <a:xfrm>
              <a:off x="4839394" y="8532762"/>
              <a:ext cx="331803" cy="352105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grpSp>
          <p:nvGrpSpPr>
            <p:cNvPr id="255" name="组合 254">
              <a:extLst>
                <a:ext uri="{FF2B5EF4-FFF2-40B4-BE49-F238E27FC236}">
                  <a16:creationId xmlns:a16="http://schemas.microsoft.com/office/drawing/2014/main" id="{77245026-60EA-B341-8763-8F0EE9F25D04}"/>
                </a:ext>
              </a:extLst>
            </p:cNvPr>
            <p:cNvGrpSpPr/>
            <p:nvPr/>
          </p:nvGrpSpPr>
          <p:grpSpPr>
            <a:xfrm>
              <a:off x="5295073" y="8384628"/>
              <a:ext cx="542368" cy="506162"/>
              <a:chOff x="5347338" y="8291417"/>
              <a:chExt cx="642248" cy="599374"/>
            </a:xfrm>
          </p:grpSpPr>
          <p:sp>
            <p:nvSpPr>
              <p:cNvPr id="258" name="任意形状 257">
                <a:extLst>
                  <a:ext uri="{FF2B5EF4-FFF2-40B4-BE49-F238E27FC236}">
                    <a16:creationId xmlns:a16="http://schemas.microsoft.com/office/drawing/2014/main" id="{01490228-C80B-B148-B7D7-C6D133C53FB9}"/>
                  </a:ext>
                </a:extLst>
              </p:cNvPr>
              <p:cNvSpPr/>
              <p:nvPr/>
            </p:nvSpPr>
            <p:spPr>
              <a:xfrm rot="11030848">
                <a:off x="5398403" y="8344348"/>
                <a:ext cx="309040" cy="546443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59" name="月亮 258">
                <a:extLst>
                  <a:ext uri="{FF2B5EF4-FFF2-40B4-BE49-F238E27FC236}">
                    <a16:creationId xmlns:a16="http://schemas.microsoft.com/office/drawing/2014/main" id="{B6AD3E2A-5154-574B-90FA-2A21B682D794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60" name="矩形 259">
                <a:extLst>
                  <a:ext uri="{FF2B5EF4-FFF2-40B4-BE49-F238E27FC236}">
                    <a16:creationId xmlns:a16="http://schemas.microsoft.com/office/drawing/2014/main" id="{4347AEB4-B4CD-3C4A-BFB8-DB0439C1D9AF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</p:grp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E0B7F3C1-9180-6844-BE43-C593C0F24C19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421304" y="5315738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DE2695D9-A496-7F4E-8140-37C0039FAD8C}"/>
              </a:ext>
            </a:extLst>
          </p:cNvPr>
          <p:cNvCxnSpPr>
            <a:cxnSpLocks/>
          </p:cNvCxnSpPr>
          <p:nvPr/>
        </p:nvCxnSpPr>
        <p:spPr>
          <a:xfrm flipH="1" flipV="1">
            <a:off x="259741" y="1949450"/>
            <a:ext cx="1" cy="3921602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圆角矩形 49">
            <a:extLst>
              <a:ext uri="{FF2B5EF4-FFF2-40B4-BE49-F238E27FC236}">
                <a16:creationId xmlns:a16="http://schemas.microsoft.com/office/drawing/2014/main" id="{67FC8898-F05D-7344-A2D2-B12C724A444E}"/>
              </a:ext>
            </a:extLst>
          </p:cNvPr>
          <p:cNvSpPr/>
          <p:nvPr/>
        </p:nvSpPr>
        <p:spPr>
          <a:xfrm>
            <a:off x="94843" y="4815199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2019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51" name="圆角矩形 50">
            <a:extLst>
              <a:ext uri="{FF2B5EF4-FFF2-40B4-BE49-F238E27FC236}">
                <a16:creationId xmlns:a16="http://schemas.microsoft.com/office/drawing/2014/main" id="{CB37D17B-F477-3440-A883-C613E0A25B84}"/>
              </a:ext>
            </a:extLst>
          </p:cNvPr>
          <p:cNvSpPr/>
          <p:nvPr/>
        </p:nvSpPr>
        <p:spPr>
          <a:xfrm>
            <a:off x="87754" y="5228554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2018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0" name="组合 459">
            <a:extLst>
              <a:ext uri="{FF2B5EF4-FFF2-40B4-BE49-F238E27FC236}">
                <a16:creationId xmlns:a16="http://schemas.microsoft.com/office/drawing/2014/main" id="{A4F11E8A-A5C2-6042-A3CC-9333D37A53B7}"/>
              </a:ext>
            </a:extLst>
          </p:cNvPr>
          <p:cNvGrpSpPr/>
          <p:nvPr/>
        </p:nvGrpSpPr>
        <p:grpSpPr>
          <a:xfrm>
            <a:off x="4376851" y="5070570"/>
            <a:ext cx="892587" cy="262421"/>
            <a:chOff x="7252611" y="7706636"/>
            <a:chExt cx="1328343" cy="390534"/>
          </a:xfrm>
        </p:grpSpPr>
        <p:sp>
          <p:nvSpPr>
            <p:cNvPr id="212" name="圆角矩形 106">
              <a:extLst>
                <a:ext uri="{FF2B5EF4-FFF2-40B4-BE49-F238E27FC236}">
                  <a16:creationId xmlns:a16="http://schemas.microsoft.com/office/drawing/2014/main" id="{1A085859-EF61-044D-9D1A-5E09F5142A1D}"/>
                </a:ext>
              </a:extLst>
            </p:cNvPr>
            <p:cNvSpPr/>
            <p:nvPr/>
          </p:nvSpPr>
          <p:spPr>
            <a:xfrm>
              <a:off x="7912405" y="7706636"/>
              <a:ext cx="449485" cy="204182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GPT-1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215" name="任意形状 146">
              <a:extLst>
                <a:ext uri="{FF2B5EF4-FFF2-40B4-BE49-F238E27FC236}">
                  <a16:creationId xmlns:a16="http://schemas.microsoft.com/office/drawing/2014/main" id="{E5DACA08-9EE9-4646-B584-BFDD8CA5B03A}"/>
                </a:ext>
              </a:extLst>
            </p:cNvPr>
            <p:cNvSpPr/>
            <p:nvPr/>
          </p:nvSpPr>
          <p:spPr>
            <a:xfrm>
              <a:off x="7252611" y="7903194"/>
              <a:ext cx="888702" cy="193976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 dirty="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275" name="Picture 14" descr="Open Ai Logo PNG Vectors Free Download">
              <a:extLst>
                <a:ext uri="{FF2B5EF4-FFF2-40B4-BE49-F238E27FC236}">
                  <a16:creationId xmlns:a16="http://schemas.microsoft.com/office/drawing/2014/main" id="{DEC35497-2D6F-474A-BFA4-D4B8676CD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752" y="7720802"/>
              <a:ext cx="183202" cy="18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6" name="组合 455">
            <a:extLst>
              <a:ext uri="{FF2B5EF4-FFF2-40B4-BE49-F238E27FC236}">
                <a16:creationId xmlns:a16="http://schemas.microsoft.com/office/drawing/2014/main" id="{558F5106-1711-2549-80CD-1C3C00C57B78}"/>
              </a:ext>
            </a:extLst>
          </p:cNvPr>
          <p:cNvGrpSpPr/>
          <p:nvPr/>
        </p:nvGrpSpPr>
        <p:grpSpPr>
          <a:xfrm>
            <a:off x="1150652" y="4931710"/>
            <a:ext cx="495544" cy="239377"/>
            <a:chOff x="2451406" y="7499983"/>
            <a:chExt cx="737466" cy="356240"/>
          </a:xfrm>
        </p:grpSpPr>
        <p:sp>
          <p:nvSpPr>
            <p:cNvPr id="185" name="圆角矩形 184">
              <a:extLst>
                <a:ext uri="{FF2B5EF4-FFF2-40B4-BE49-F238E27FC236}">
                  <a16:creationId xmlns:a16="http://schemas.microsoft.com/office/drawing/2014/main" id="{072DB14F-2BD2-554D-A068-154458AF0398}"/>
                </a:ext>
              </a:extLst>
            </p:cNvPr>
            <p:cNvSpPr/>
            <p:nvPr/>
          </p:nvSpPr>
          <p:spPr>
            <a:xfrm>
              <a:off x="2451406" y="7499983"/>
              <a:ext cx="362938" cy="204182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27" name="任意形状 326">
              <a:extLst>
                <a:ext uri="{FF2B5EF4-FFF2-40B4-BE49-F238E27FC236}">
                  <a16:creationId xmlns:a16="http://schemas.microsoft.com/office/drawing/2014/main" id="{A7F129B4-EB6B-204C-B84A-ECC45D889CE1}"/>
                </a:ext>
              </a:extLst>
            </p:cNvPr>
            <p:cNvSpPr/>
            <p:nvPr/>
          </p:nvSpPr>
          <p:spPr>
            <a:xfrm>
              <a:off x="2644349" y="7711633"/>
              <a:ext cx="544523" cy="144590"/>
            </a:xfrm>
            <a:custGeom>
              <a:avLst/>
              <a:gdLst>
                <a:gd name="connsiteX0" fmla="*/ 654908 w 654908"/>
                <a:gd name="connsiteY0" fmla="*/ 148281 h 148281"/>
                <a:gd name="connsiteX1" fmla="*/ 197708 w 654908"/>
                <a:gd name="connsiteY1" fmla="*/ 111211 h 148281"/>
                <a:gd name="connsiteX2" fmla="*/ 0 w 654908"/>
                <a:gd name="connsiteY2" fmla="*/ 0 h 14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4908" h="148281">
                  <a:moveTo>
                    <a:pt x="654908" y="148281"/>
                  </a:moveTo>
                  <a:cubicBezTo>
                    <a:pt x="480883" y="142102"/>
                    <a:pt x="306859" y="135924"/>
                    <a:pt x="197708" y="111211"/>
                  </a:cubicBezTo>
                  <a:cubicBezTo>
                    <a:pt x="88557" y="86498"/>
                    <a:pt x="44278" y="43249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440" name="图形 439">
              <a:extLst>
                <a:ext uri="{FF2B5EF4-FFF2-40B4-BE49-F238E27FC236}">
                  <a16:creationId xmlns:a16="http://schemas.microsoft.com/office/drawing/2014/main" id="{11CD7330-1AC8-1847-8B08-F2264B142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2851327" y="7513445"/>
              <a:ext cx="178339" cy="185928"/>
            </a:xfrm>
            <a:prstGeom prst="rect">
              <a:avLst/>
            </a:prstGeom>
          </p:spPr>
        </p:pic>
      </p:grp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2208352" y="5709107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2544126" y="5590488"/>
            <a:ext cx="260408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1792410" y="5631972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52AA397-4EB3-834D-9E88-B1A16E8BAB4A}"/>
              </a:ext>
            </a:extLst>
          </p:cNvPr>
          <p:cNvGrpSpPr/>
          <p:nvPr/>
        </p:nvGrpSpPr>
        <p:grpSpPr>
          <a:xfrm>
            <a:off x="1505455" y="3591670"/>
            <a:ext cx="1560148" cy="1868996"/>
            <a:chOff x="4001799" y="3699620"/>
            <a:chExt cx="1560148" cy="1868996"/>
          </a:xfrm>
        </p:grpSpPr>
        <p:sp>
          <p:nvSpPr>
            <p:cNvPr id="316" name="任意形状 315">
              <a:extLst>
                <a:ext uri="{FF2B5EF4-FFF2-40B4-BE49-F238E27FC236}">
                  <a16:creationId xmlns:a16="http://schemas.microsoft.com/office/drawing/2014/main" id="{01BF192F-A243-2446-B153-162BDA19F84A}"/>
                </a:ext>
              </a:extLst>
            </p:cNvPr>
            <p:cNvSpPr/>
            <p:nvPr/>
          </p:nvSpPr>
          <p:spPr>
            <a:xfrm>
              <a:off x="4001799" y="3699620"/>
              <a:ext cx="1548874" cy="1852675"/>
            </a:xfrm>
            <a:custGeom>
              <a:avLst/>
              <a:gdLst>
                <a:gd name="connsiteX0" fmla="*/ 2230244 w 2230244"/>
                <a:gd name="connsiteY0" fmla="*/ 2687444 h 2687444"/>
                <a:gd name="connsiteX1" fmla="*/ 1973765 w 2230244"/>
                <a:gd name="connsiteY1" fmla="*/ 2542478 h 2687444"/>
                <a:gd name="connsiteX2" fmla="*/ 1059365 w 2230244"/>
                <a:gd name="connsiteY2" fmla="*/ 2408663 h 2687444"/>
                <a:gd name="connsiteX3" fmla="*/ 367990 w 2230244"/>
                <a:gd name="connsiteY3" fmla="*/ 2341756 h 2687444"/>
                <a:gd name="connsiteX4" fmla="*/ 144965 w 2230244"/>
                <a:gd name="connsiteY4" fmla="*/ 2174488 h 2687444"/>
                <a:gd name="connsiteX5" fmla="*/ 55756 w 2230244"/>
                <a:gd name="connsiteY5" fmla="*/ 1795346 h 2687444"/>
                <a:gd name="connsiteX6" fmla="*/ 11151 w 2230244"/>
                <a:gd name="connsiteY6" fmla="*/ 959005 h 2687444"/>
                <a:gd name="connsiteX7" fmla="*/ 0 w 2230244"/>
                <a:gd name="connsiteY7" fmla="*/ 0 h 268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0244" h="2687444">
                  <a:moveTo>
                    <a:pt x="2230244" y="2687444"/>
                  </a:moveTo>
                  <a:cubicBezTo>
                    <a:pt x="2199577" y="2638192"/>
                    <a:pt x="2168911" y="2588941"/>
                    <a:pt x="1973765" y="2542478"/>
                  </a:cubicBezTo>
                  <a:cubicBezTo>
                    <a:pt x="1778619" y="2496015"/>
                    <a:pt x="1326994" y="2442117"/>
                    <a:pt x="1059365" y="2408663"/>
                  </a:cubicBezTo>
                  <a:cubicBezTo>
                    <a:pt x="791736" y="2375209"/>
                    <a:pt x="520390" y="2380785"/>
                    <a:pt x="367990" y="2341756"/>
                  </a:cubicBezTo>
                  <a:cubicBezTo>
                    <a:pt x="215590" y="2302727"/>
                    <a:pt x="197004" y="2265556"/>
                    <a:pt x="144965" y="2174488"/>
                  </a:cubicBezTo>
                  <a:cubicBezTo>
                    <a:pt x="92926" y="2083420"/>
                    <a:pt x="78058" y="1997926"/>
                    <a:pt x="55756" y="1795346"/>
                  </a:cubicBezTo>
                  <a:cubicBezTo>
                    <a:pt x="33454" y="1592766"/>
                    <a:pt x="20444" y="1258229"/>
                    <a:pt x="11151" y="959005"/>
                  </a:cubicBezTo>
                  <a:cubicBezTo>
                    <a:pt x="1858" y="659781"/>
                    <a:pt x="929" y="329890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">
                    <a:schemeClr val="bg1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27000">
                    <a:srgbClr val="E4ADB5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9" name="任意形状 38">
              <a:extLst>
                <a:ext uri="{FF2B5EF4-FFF2-40B4-BE49-F238E27FC236}">
                  <a16:creationId xmlns:a16="http://schemas.microsoft.com/office/drawing/2014/main" id="{E0C08389-9067-514B-91DE-C3356859DD3B}"/>
                </a:ext>
              </a:extLst>
            </p:cNvPr>
            <p:cNvSpPr/>
            <p:nvPr/>
          </p:nvSpPr>
          <p:spPr>
            <a:xfrm>
              <a:off x="5394588" y="5456612"/>
              <a:ext cx="167359" cy="112004"/>
            </a:xfrm>
            <a:custGeom>
              <a:avLst/>
              <a:gdLst>
                <a:gd name="connsiteX0" fmla="*/ 0 w 190744"/>
                <a:gd name="connsiteY0" fmla="*/ 0 h 152400"/>
                <a:gd name="connsiteX1" fmla="*/ 91440 w 190744"/>
                <a:gd name="connsiteY1" fmla="*/ 38100 h 152400"/>
                <a:gd name="connsiteX2" fmla="*/ 175260 w 190744"/>
                <a:gd name="connsiteY2" fmla="*/ 106680 h 152400"/>
                <a:gd name="connsiteX3" fmla="*/ 190500 w 190744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744" h="152400">
                  <a:moveTo>
                    <a:pt x="0" y="0"/>
                  </a:moveTo>
                  <a:cubicBezTo>
                    <a:pt x="31115" y="10160"/>
                    <a:pt x="62230" y="20320"/>
                    <a:pt x="91440" y="38100"/>
                  </a:cubicBezTo>
                  <a:cubicBezTo>
                    <a:pt x="120650" y="55880"/>
                    <a:pt x="158750" y="87630"/>
                    <a:pt x="175260" y="106680"/>
                  </a:cubicBezTo>
                  <a:cubicBezTo>
                    <a:pt x="191770" y="125730"/>
                    <a:pt x="191135" y="139065"/>
                    <a:pt x="190500" y="152400"/>
                  </a:cubicBezTo>
                </a:path>
              </a:pathLst>
            </a:custGeom>
            <a:noFill/>
            <a:ln w="63500">
              <a:gradFill>
                <a:gsLst>
                  <a:gs pos="18000">
                    <a:srgbClr val="E4ADB5"/>
                  </a:gs>
                  <a:gs pos="59000">
                    <a:schemeClr val="bg2">
                      <a:lumMod val="75000"/>
                    </a:schemeClr>
                  </a:gs>
                </a:gsLst>
                <a:lin ang="4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A0369B0-1C8C-6748-88AF-ED5870A88152}"/>
                </a:ext>
              </a:extLst>
            </p:cNvPr>
            <p:cNvSpPr txBox="1"/>
            <p:nvPr/>
          </p:nvSpPr>
          <p:spPr>
            <a:xfrm rot="366588">
              <a:off x="4528563" y="5205707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E4ADB5"/>
                  </a:solidFill>
                  <a:latin typeface="Monaco" pitchFamily="2" charset="0"/>
                </a:rPr>
                <a:t>Encoder-Only</a:t>
              </a:r>
              <a:endParaRPr kumimoji="1" lang="zh-CN" altLang="en-US" sz="605" b="1" spc="-40" dirty="0">
                <a:solidFill>
                  <a:srgbClr val="E4ADB5"/>
                </a:solidFill>
                <a:latin typeface="Monaco" pitchFamily="2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268562A-D808-4043-8546-8390CDF298AE}"/>
              </a:ext>
            </a:extLst>
          </p:cNvPr>
          <p:cNvGrpSpPr/>
          <p:nvPr/>
        </p:nvGrpSpPr>
        <p:grpSpPr>
          <a:xfrm>
            <a:off x="3089974" y="416130"/>
            <a:ext cx="2095011" cy="5071334"/>
            <a:chOff x="5586314" y="524080"/>
            <a:chExt cx="2095011" cy="5071334"/>
          </a:xfrm>
        </p:grpSpPr>
        <p:sp>
          <p:nvSpPr>
            <p:cNvPr id="24" name="任意形状 23">
              <a:extLst>
                <a:ext uri="{FF2B5EF4-FFF2-40B4-BE49-F238E27FC236}">
                  <a16:creationId xmlns:a16="http://schemas.microsoft.com/office/drawing/2014/main" id="{98B5E793-6181-EE40-AA27-09C5C7D1F088}"/>
                </a:ext>
              </a:extLst>
            </p:cNvPr>
            <p:cNvSpPr/>
            <p:nvPr/>
          </p:nvSpPr>
          <p:spPr>
            <a:xfrm>
              <a:off x="5635380" y="524080"/>
              <a:ext cx="2045945" cy="5051291"/>
            </a:xfrm>
            <a:custGeom>
              <a:avLst/>
              <a:gdLst>
                <a:gd name="connsiteX0" fmla="*/ 0 w 3030279"/>
                <a:gd name="connsiteY0" fmla="*/ 6390168 h 6390168"/>
                <a:gd name="connsiteX1" fmla="*/ 478465 w 3030279"/>
                <a:gd name="connsiteY1" fmla="*/ 6262577 h 6390168"/>
                <a:gd name="connsiteX2" fmla="*/ 1297172 w 3030279"/>
                <a:gd name="connsiteY2" fmla="*/ 6230679 h 6390168"/>
                <a:gd name="connsiteX3" fmla="*/ 2009554 w 3030279"/>
                <a:gd name="connsiteY3" fmla="*/ 6113721 h 6390168"/>
                <a:gd name="connsiteX4" fmla="*/ 2509284 w 3030279"/>
                <a:gd name="connsiteY4" fmla="*/ 5667154 h 6390168"/>
                <a:gd name="connsiteX5" fmla="*/ 2828261 w 3030279"/>
                <a:gd name="connsiteY5" fmla="*/ 4933507 h 6390168"/>
                <a:gd name="connsiteX6" fmla="*/ 2977116 w 3030279"/>
                <a:gd name="connsiteY6" fmla="*/ 3678865 h 6390168"/>
                <a:gd name="connsiteX7" fmla="*/ 3030279 w 3030279"/>
                <a:gd name="connsiteY7" fmla="*/ 0 h 639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30279" h="6390168">
                  <a:moveTo>
                    <a:pt x="0" y="6390168"/>
                  </a:moveTo>
                  <a:cubicBezTo>
                    <a:pt x="131135" y="6339663"/>
                    <a:pt x="262270" y="6289159"/>
                    <a:pt x="478465" y="6262577"/>
                  </a:cubicBezTo>
                  <a:cubicBezTo>
                    <a:pt x="694660" y="6235995"/>
                    <a:pt x="1041991" y="6255488"/>
                    <a:pt x="1297172" y="6230679"/>
                  </a:cubicBezTo>
                  <a:cubicBezTo>
                    <a:pt x="1552354" y="6205870"/>
                    <a:pt x="1807535" y="6207642"/>
                    <a:pt x="2009554" y="6113721"/>
                  </a:cubicBezTo>
                  <a:cubicBezTo>
                    <a:pt x="2211573" y="6019800"/>
                    <a:pt x="2372833" y="5863856"/>
                    <a:pt x="2509284" y="5667154"/>
                  </a:cubicBezTo>
                  <a:cubicBezTo>
                    <a:pt x="2645735" y="5470452"/>
                    <a:pt x="2750289" y="5264888"/>
                    <a:pt x="2828261" y="4933507"/>
                  </a:cubicBezTo>
                  <a:cubicBezTo>
                    <a:pt x="2906233" y="4602126"/>
                    <a:pt x="2943446" y="4501116"/>
                    <a:pt x="2977116" y="3678865"/>
                  </a:cubicBezTo>
                  <a:cubicBezTo>
                    <a:pt x="3010786" y="2856614"/>
                    <a:pt x="3020532" y="1428307"/>
                    <a:pt x="3030279" y="0"/>
                  </a:cubicBezTo>
                </a:path>
              </a:pathLst>
            </a:custGeom>
            <a:ln w="133350">
              <a:solidFill>
                <a:srgbClr val="8497B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10"/>
            </a:p>
          </p:txBody>
        </p:sp>
        <p:sp>
          <p:nvSpPr>
            <p:cNvPr id="41" name="任意形状 40">
              <a:extLst>
                <a:ext uri="{FF2B5EF4-FFF2-40B4-BE49-F238E27FC236}">
                  <a16:creationId xmlns:a16="http://schemas.microsoft.com/office/drawing/2014/main" id="{B8564FFC-5B07-5142-A6D1-4647B0DB1775}"/>
                </a:ext>
              </a:extLst>
            </p:cNvPr>
            <p:cNvSpPr/>
            <p:nvPr/>
          </p:nvSpPr>
          <p:spPr>
            <a:xfrm rot="21387832">
              <a:off x="5586314" y="5501801"/>
              <a:ext cx="270249" cy="93613"/>
            </a:xfrm>
            <a:custGeom>
              <a:avLst/>
              <a:gdLst>
                <a:gd name="connsiteX0" fmla="*/ 0 w 402183"/>
                <a:gd name="connsiteY0" fmla="*/ 139314 h 139314"/>
                <a:gd name="connsiteX1" fmla="*/ 180109 w 402183"/>
                <a:gd name="connsiteY1" fmla="*/ 56187 h 139314"/>
                <a:gd name="connsiteX2" fmla="*/ 367146 w 402183"/>
                <a:gd name="connsiteY2" fmla="*/ 7696 h 139314"/>
                <a:gd name="connsiteX3" fmla="*/ 401782 w 402183"/>
                <a:gd name="connsiteY3" fmla="*/ 769 h 13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183" h="139314">
                  <a:moveTo>
                    <a:pt x="0" y="139314"/>
                  </a:moveTo>
                  <a:cubicBezTo>
                    <a:pt x="59459" y="108718"/>
                    <a:pt x="118918" y="78123"/>
                    <a:pt x="180109" y="56187"/>
                  </a:cubicBezTo>
                  <a:cubicBezTo>
                    <a:pt x="241300" y="34251"/>
                    <a:pt x="330201" y="16932"/>
                    <a:pt x="367146" y="7696"/>
                  </a:cubicBezTo>
                  <a:cubicBezTo>
                    <a:pt x="404091" y="-1540"/>
                    <a:pt x="402936" y="-386"/>
                    <a:pt x="401782" y="769"/>
                  </a:cubicBezTo>
                </a:path>
              </a:pathLst>
            </a:custGeom>
            <a:noFill/>
            <a:ln w="133350">
              <a:gradFill>
                <a:gsLst>
                  <a:gs pos="15000">
                    <a:schemeClr val="tx2">
                      <a:lumMod val="60000"/>
                      <a:lumOff val="40000"/>
                    </a:schemeClr>
                  </a:gs>
                  <a:gs pos="87000">
                    <a:schemeClr val="bg2">
                      <a:lumMod val="75000"/>
                    </a:schemeClr>
                  </a:gs>
                </a:gsLst>
                <a:lin ang="7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81934CA3-6611-4748-8C03-102917C37EBF}"/>
                </a:ext>
              </a:extLst>
            </p:cNvPr>
            <p:cNvSpPr txBox="1"/>
            <p:nvPr/>
          </p:nvSpPr>
          <p:spPr>
            <a:xfrm rot="21410665">
              <a:off x="6080797" y="5257623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497B0"/>
                  </a:solidFill>
                  <a:latin typeface="Monaco" pitchFamily="2" charset="0"/>
                </a:rPr>
                <a:t>Decoder-Only</a:t>
              </a:r>
              <a:endParaRPr kumimoji="1" lang="zh-CN" altLang="en-US" sz="605" b="1" spc="-40" dirty="0">
                <a:solidFill>
                  <a:srgbClr val="8497B0"/>
                </a:solidFill>
                <a:latin typeface="Monaco" pitchFamily="2" charset="0"/>
              </a:endParaRPr>
            </a:p>
          </p:txBody>
        </p:sp>
      </p:grpSp>
      <p:cxnSp>
        <p:nvCxnSpPr>
          <p:cNvPr id="42" name="直线连接符 41">
            <a:extLst>
              <a:ext uri="{FF2B5EF4-FFF2-40B4-BE49-F238E27FC236}">
                <a16:creationId xmlns:a16="http://schemas.microsoft.com/office/drawing/2014/main" id="{5D467A35-A4EB-6D42-A41C-70EF9185690D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423702" y="4227171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:a16="http://schemas.microsoft.com/office/drawing/2014/main" id="{98D6C5DA-A2B5-0E4A-BB3A-6F29C5E41FF3}"/>
              </a:ext>
            </a:extLst>
          </p:cNvPr>
          <p:cNvSpPr/>
          <p:nvPr/>
        </p:nvSpPr>
        <p:spPr>
          <a:xfrm>
            <a:off x="233674" y="4203918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47" name="圆角矩形 46">
            <a:extLst>
              <a:ext uri="{FF2B5EF4-FFF2-40B4-BE49-F238E27FC236}">
                <a16:creationId xmlns:a16="http://schemas.microsoft.com/office/drawing/2014/main" id="{97F4EB20-622D-F14A-88CA-8439F3928C0C}"/>
              </a:ext>
            </a:extLst>
          </p:cNvPr>
          <p:cNvSpPr/>
          <p:nvPr/>
        </p:nvSpPr>
        <p:spPr>
          <a:xfrm>
            <a:off x="90152" y="4139987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2020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63" name="任意形状 62">
            <a:extLst>
              <a:ext uri="{FF2B5EF4-FFF2-40B4-BE49-F238E27FC236}">
                <a16:creationId xmlns:a16="http://schemas.microsoft.com/office/drawing/2014/main" id="{F2682B0D-1BCA-0F46-A845-99EEA1702E3C}"/>
              </a:ext>
            </a:extLst>
          </p:cNvPr>
          <p:cNvSpPr/>
          <p:nvPr/>
        </p:nvSpPr>
        <p:spPr>
          <a:xfrm>
            <a:off x="2411886" y="4574842"/>
            <a:ext cx="129820" cy="182419"/>
          </a:xfrm>
          <a:custGeom>
            <a:avLst/>
            <a:gdLst>
              <a:gd name="connsiteX0" fmla="*/ 0 w 375386"/>
              <a:gd name="connsiteY0" fmla="*/ 385839 h 385839"/>
              <a:gd name="connsiteX1" fmla="*/ 38501 w 375386"/>
              <a:gd name="connsiteY1" fmla="*/ 135582 h 385839"/>
              <a:gd name="connsiteX2" fmla="*/ 154005 w 375386"/>
              <a:gd name="connsiteY2" fmla="*/ 20079 h 385839"/>
              <a:gd name="connsiteX3" fmla="*/ 375386 w 375386"/>
              <a:gd name="connsiteY3" fmla="*/ 828 h 38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386" h="385839">
                <a:moveTo>
                  <a:pt x="0" y="385839"/>
                </a:moveTo>
                <a:cubicBezTo>
                  <a:pt x="6417" y="291190"/>
                  <a:pt x="12834" y="196542"/>
                  <a:pt x="38501" y="135582"/>
                </a:cubicBezTo>
                <a:cubicBezTo>
                  <a:pt x="64169" y="74622"/>
                  <a:pt x="97858" y="42538"/>
                  <a:pt x="154005" y="20079"/>
                </a:cubicBezTo>
                <a:cubicBezTo>
                  <a:pt x="210152" y="-2380"/>
                  <a:pt x="292769" y="-776"/>
                  <a:pt x="375386" y="828"/>
                </a:cubicBezTo>
              </a:path>
            </a:pathLst>
          </a:custGeom>
          <a:noFill/>
          <a:ln w="41275">
            <a:solidFill>
              <a:srgbClr val="87AE88"/>
            </a:solidFill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zh-CN" altLang="en-US" sz="2419">
              <a:solidFill>
                <a:schemeClr val="tx1"/>
              </a:solidFill>
              <a:latin typeface="Monaco" pitchFamily="2" charset="77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0DA3B0A-2131-1041-918C-88C0896D5B68}"/>
              </a:ext>
            </a:extLst>
          </p:cNvPr>
          <p:cNvGrpSpPr/>
          <p:nvPr/>
        </p:nvGrpSpPr>
        <p:grpSpPr>
          <a:xfrm>
            <a:off x="1547816" y="4308548"/>
            <a:ext cx="433351" cy="461027"/>
            <a:chOff x="4044156" y="4416494"/>
            <a:chExt cx="433351" cy="461027"/>
          </a:xfrm>
        </p:grpSpPr>
        <p:sp>
          <p:nvSpPr>
            <p:cNvPr id="65" name="圆角矩形 64">
              <a:extLst>
                <a:ext uri="{FF2B5EF4-FFF2-40B4-BE49-F238E27FC236}">
                  <a16:creationId xmlns:a16="http://schemas.microsoft.com/office/drawing/2014/main" id="{35575C2E-49B7-5843-8CDE-D5483F88B157}"/>
                </a:ext>
              </a:extLst>
            </p:cNvPr>
            <p:cNvSpPr/>
            <p:nvPr/>
          </p:nvSpPr>
          <p:spPr>
            <a:xfrm>
              <a:off x="4086354" y="4416494"/>
              <a:ext cx="252877" cy="217223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70" b="1" spc="-34" dirty="0">
                  <a:solidFill>
                    <a:schemeClr val="bg1"/>
                  </a:solidFill>
                  <a:latin typeface="Monaco" pitchFamily="2" charset="77"/>
                </a:rPr>
                <a:t>Distill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66" name="任意形状 65">
              <a:extLst>
                <a:ext uri="{FF2B5EF4-FFF2-40B4-BE49-F238E27FC236}">
                  <a16:creationId xmlns:a16="http://schemas.microsoft.com/office/drawing/2014/main" id="{8DB7DD9E-B300-5E42-8499-00CB94DC22CB}"/>
                </a:ext>
              </a:extLst>
            </p:cNvPr>
            <p:cNvSpPr/>
            <p:nvPr/>
          </p:nvSpPr>
          <p:spPr>
            <a:xfrm>
              <a:off x="4044156" y="4631747"/>
              <a:ext cx="167574" cy="245774"/>
            </a:xfrm>
            <a:custGeom>
              <a:avLst/>
              <a:gdLst>
                <a:gd name="connsiteX0" fmla="*/ 0 w 249382"/>
                <a:gd name="connsiteY0" fmla="*/ 365760 h 365760"/>
                <a:gd name="connsiteX1" fmla="*/ 41564 w 249382"/>
                <a:gd name="connsiteY1" fmla="*/ 166255 h 365760"/>
                <a:gd name="connsiteX2" fmla="*/ 191193 w 249382"/>
                <a:gd name="connsiteY2" fmla="*/ 91440 h 365760"/>
                <a:gd name="connsiteX3" fmla="*/ 249382 w 249382"/>
                <a:gd name="connsiteY3" fmla="*/ 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82" h="365760">
                  <a:moveTo>
                    <a:pt x="0" y="365760"/>
                  </a:moveTo>
                  <a:cubicBezTo>
                    <a:pt x="4849" y="288867"/>
                    <a:pt x="9699" y="211975"/>
                    <a:pt x="41564" y="166255"/>
                  </a:cubicBezTo>
                  <a:cubicBezTo>
                    <a:pt x="73429" y="120535"/>
                    <a:pt x="156557" y="119149"/>
                    <a:pt x="191193" y="91440"/>
                  </a:cubicBezTo>
                  <a:cubicBezTo>
                    <a:pt x="225829" y="63731"/>
                    <a:pt x="237605" y="31865"/>
                    <a:pt x="249382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67" name="图形 66">
              <a:extLst>
                <a:ext uri="{FF2B5EF4-FFF2-40B4-BE49-F238E27FC236}">
                  <a16:creationId xmlns:a16="http://schemas.microsoft.com/office/drawing/2014/main" id="{EC23D981-EF9F-7248-AEF9-C1A16D63AE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4348560" y="4479692"/>
              <a:ext cx="128947" cy="119404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82F56BB-0CF7-504B-BDEC-03B8986BB877}"/>
              </a:ext>
            </a:extLst>
          </p:cNvPr>
          <p:cNvGrpSpPr/>
          <p:nvPr/>
        </p:nvGrpSpPr>
        <p:grpSpPr>
          <a:xfrm>
            <a:off x="4780280" y="4672388"/>
            <a:ext cx="838111" cy="313492"/>
            <a:chOff x="7276620" y="4780338"/>
            <a:chExt cx="838111" cy="313492"/>
          </a:xfrm>
        </p:grpSpPr>
        <p:sp>
          <p:nvSpPr>
            <p:cNvPr id="54" name="圆角矩形 115">
              <a:extLst>
                <a:ext uri="{FF2B5EF4-FFF2-40B4-BE49-F238E27FC236}">
                  <a16:creationId xmlns:a16="http://schemas.microsoft.com/office/drawing/2014/main" id="{0EB40303-A61A-744F-A1BB-BDB024996F31}"/>
                </a:ext>
              </a:extLst>
            </p:cNvPr>
            <p:cNvSpPr/>
            <p:nvPr/>
          </p:nvSpPr>
          <p:spPr>
            <a:xfrm>
              <a:off x="7675112" y="4780338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GPT-2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8" name="Picture 14" descr="Open Ai Logo PNG Vectors Free Download">
              <a:extLst>
                <a:ext uri="{FF2B5EF4-FFF2-40B4-BE49-F238E27FC236}">
                  <a16:creationId xmlns:a16="http://schemas.microsoft.com/office/drawing/2014/main" id="{211D4C29-69A6-2E49-A803-E7B585D3E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1627" y="4787091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任意形状 146">
              <a:extLst>
                <a:ext uri="{FF2B5EF4-FFF2-40B4-BE49-F238E27FC236}">
                  <a16:creationId xmlns:a16="http://schemas.microsoft.com/office/drawing/2014/main" id="{75217796-8256-5F46-87AD-7B9D951460C1}"/>
                </a:ext>
              </a:extLst>
            </p:cNvPr>
            <p:cNvSpPr/>
            <p:nvPr/>
          </p:nvSpPr>
          <p:spPr>
            <a:xfrm rot="21378849">
              <a:off x="7276620" y="4918849"/>
              <a:ext cx="575367" cy="174981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DC6528D-BDD2-9B4E-AC65-7E136B007726}"/>
              </a:ext>
            </a:extLst>
          </p:cNvPr>
          <p:cNvGrpSpPr/>
          <p:nvPr/>
        </p:nvGrpSpPr>
        <p:grpSpPr>
          <a:xfrm>
            <a:off x="2506901" y="4273494"/>
            <a:ext cx="306884" cy="293615"/>
            <a:chOff x="5003245" y="4381440"/>
            <a:chExt cx="306884" cy="293615"/>
          </a:xfrm>
        </p:grpSpPr>
        <p:sp>
          <p:nvSpPr>
            <p:cNvPr id="52" name="圆角矩形 51">
              <a:extLst>
                <a:ext uri="{FF2B5EF4-FFF2-40B4-BE49-F238E27FC236}">
                  <a16:creationId xmlns:a16="http://schemas.microsoft.com/office/drawing/2014/main" id="{D62420BB-689F-4245-BCD5-30A76D754758}"/>
                </a:ext>
              </a:extLst>
            </p:cNvPr>
            <p:cNvSpPr/>
            <p:nvPr/>
          </p:nvSpPr>
          <p:spPr>
            <a:xfrm flipH="1">
              <a:off x="5042086" y="4381440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70" name="图形 69">
              <a:extLst>
                <a:ext uri="{FF2B5EF4-FFF2-40B4-BE49-F238E27FC236}">
                  <a16:creationId xmlns:a16="http://schemas.microsoft.com/office/drawing/2014/main" id="{073AACA9-7A77-F442-8338-B794DF228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0293" y="4387890"/>
              <a:ext cx="119836" cy="124935"/>
            </a:xfrm>
            <a:prstGeom prst="rect">
              <a:avLst/>
            </a:prstGeom>
          </p:spPr>
        </p:pic>
        <p:sp>
          <p:nvSpPr>
            <p:cNvPr id="73" name="任意形状 72">
              <a:extLst>
                <a:ext uri="{FF2B5EF4-FFF2-40B4-BE49-F238E27FC236}">
                  <a16:creationId xmlns:a16="http://schemas.microsoft.com/office/drawing/2014/main" id="{215A71A9-C1AD-E74A-A3DB-87A7349A4665}"/>
                </a:ext>
              </a:extLst>
            </p:cNvPr>
            <p:cNvSpPr/>
            <p:nvPr/>
          </p:nvSpPr>
          <p:spPr>
            <a:xfrm>
              <a:off x="5003245" y="4521268"/>
              <a:ext cx="106051" cy="153787"/>
            </a:xfrm>
            <a:custGeom>
              <a:avLst/>
              <a:gdLst>
                <a:gd name="connsiteX0" fmla="*/ 0 w 147837"/>
                <a:gd name="connsiteY0" fmla="*/ 229969 h 230114"/>
                <a:gd name="connsiteX1" fmla="*/ 93082 w 147837"/>
                <a:gd name="connsiteY1" fmla="*/ 213542 h 230114"/>
                <a:gd name="connsiteX2" fmla="*/ 131410 w 147837"/>
                <a:gd name="connsiteY2" fmla="*/ 125935 h 230114"/>
                <a:gd name="connsiteX3" fmla="*/ 147837 w 147837"/>
                <a:gd name="connsiteY3" fmla="*/ 0 h 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837" h="230114">
                  <a:moveTo>
                    <a:pt x="0" y="229969"/>
                  </a:moveTo>
                  <a:cubicBezTo>
                    <a:pt x="35590" y="230425"/>
                    <a:pt x="71180" y="230881"/>
                    <a:pt x="93082" y="213542"/>
                  </a:cubicBezTo>
                  <a:cubicBezTo>
                    <a:pt x="114984" y="196203"/>
                    <a:pt x="122284" y="161525"/>
                    <a:pt x="131410" y="125935"/>
                  </a:cubicBezTo>
                  <a:cubicBezTo>
                    <a:pt x="140536" y="90345"/>
                    <a:pt x="144186" y="45172"/>
                    <a:pt x="14783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7308484-61AF-B849-A9C1-FE4533A9E40E}"/>
              </a:ext>
            </a:extLst>
          </p:cNvPr>
          <p:cNvGrpSpPr/>
          <p:nvPr/>
        </p:nvGrpSpPr>
        <p:grpSpPr>
          <a:xfrm>
            <a:off x="516049" y="4503449"/>
            <a:ext cx="1166384" cy="677356"/>
            <a:chOff x="3012393" y="4611399"/>
            <a:chExt cx="1166384" cy="677356"/>
          </a:xfrm>
        </p:grpSpPr>
        <p:sp>
          <p:nvSpPr>
            <p:cNvPr id="57" name="圆角矩形 138">
              <a:extLst>
                <a:ext uri="{FF2B5EF4-FFF2-40B4-BE49-F238E27FC236}">
                  <a16:creationId xmlns:a16="http://schemas.microsoft.com/office/drawing/2014/main" id="{FE25BFDE-0C7D-2F42-BBD7-C365E48494F1}"/>
                </a:ext>
              </a:extLst>
            </p:cNvPr>
            <p:cNvSpPr/>
            <p:nvPr/>
          </p:nvSpPr>
          <p:spPr>
            <a:xfrm>
              <a:off x="3012393" y="4611399"/>
              <a:ext cx="41396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Lato" panose="020F0502020204030203" pitchFamily="34" charset="77"/>
                </a:rPr>
                <a:t>RoBERTa</a:t>
              </a:r>
              <a:endParaRPr kumimoji="1" lang="zh-CN" altLang="en-US" sz="806" b="1" spc="-34" dirty="0">
                <a:solidFill>
                  <a:schemeClr val="bg1"/>
                </a:solidFill>
                <a:latin typeface="Lato" panose="020F0502020204030203" pitchFamily="34" charset="77"/>
              </a:endParaRPr>
            </a:p>
          </p:txBody>
        </p:sp>
        <p:pic>
          <p:nvPicPr>
            <p:cNvPr id="60" name="图形 59">
              <a:extLst>
                <a:ext uri="{FF2B5EF4-FFF2-40B4-BE49-F238E27FC236}">
                  <a16:creationId xmlns:a16="http://schemas.microsoft.com/office/drawing/2014/main" id="{82E8F0CA-B3C7-EB4A-B64F-068EF02177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3451549" y="4633318"/>
              <a:ext cx="151948" cy="99913"/>
            </a:xfrm>
            <a:prstGeom prst="rect">
              <a:avLst/>
            </a:prstGeom>
          </p:spPr>
        </p:pic>
        <p:sp>
          <p:nvSpPr>
            <p:cNvPr id="75" name="任意形状 74">
              <a:extLst>
                <a:ext uri="{FF2B5EF4-FFF2-40B4-BE49-F238E27FC236}">
                  <a16:creationId xmlns:a16="http://schemas.microsoft.com/office/drawing/2014/main" id="{CB0DB509-1CED-BD4D-9738-C848FDFBBEFD}"/>
                </a:ext>
              </a:extLst>
            </p:cNvPr>
            <p:cNvSpPr/>
            <p:nvPr/>
          </p:nvSpPr>
          <p:spPr>
            <a:xfrm>
              <a:off x="3237346" y="4742385"/>
              <a:ext cx="941431" cy="546370"/>
            </a:xfrm>
            <a:custGeom>
              <a:avLst/>
              <a:gdLst>
                <a:gd name="connsiteX0" fmla="*/ 1401011 w 1401011"/>
                <a:gd name="connsiteY0" fmla="*/ 802105 h 802105"/>
                <a:gd name="connsiteX1" fmla="*/ 668421 w 1401011"/>
                <a:gd name="connsiteY1" fmla="*/ 753979 h 802105"/>
                <a:gd name="connsiteX2" fmla="*/ 229937 w 1401011"/>
                <a:gd name="connsiteY2" fmla="*/ 652379 h 802105"/>
                <a:gd name="connsiteX3" fmla="*/ 42779 w 1401011"/>
                <a:gd name="connsiteY3" fmla="*/ 358273 h 802105"/>
                <a:gd name="connsiteX4" fmla="*/ 0 w 1401011"/>
                <a:gd name="connsiteY4" fmla="*/ 0 h 80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1011" h="802105">
                  <a:moveTo>
                    <a:pt x="1401011" y="802105"/>
                  </a:moveTo>
                  <a:cubicBezTo>
                    <a:pt x="1132305" y="790519"/>
                    <a:pt x="863600" y="778933"/>
                    <a:pt x="668421" y="753979"/>
                  </a:cubicBezTo>
                  <a:cubicBezTo>
                    <a:pt x="473242" y="729025"/>
                    <a:pt x="334211" y="718330"/>
                    <a:pt x="229937" y="652379"/>
                  </a:cubicBezTo>
                  <a:cubicBezTo>
                    <a:pt x="125663" y="586428"/>
                    <a:pt x="81102" y="467003"/>
                    <a:pt x="42779" y="358273"/>
                  </a:cubicBezTo>
                  <a:cubicBezTo>
                    <a:pt x="4456" y="249543"/>
                    <a:pt x="2228" y="124771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FAC9296-0D8C-4343-A873-949D5D75C76F}"/>
              </a:ext>
            </a:extLst>
          </p:cNvPr>
          <p:cNvGrpSpPr/>
          <p:nvPr/>
        </p:nvGrpSpPr>
        <p:grpSpPr>
          <a:xfrm>
            <a:off x="1598397" y="4595524"/>
            <a:ext cx="691088" cy="467626"/>
            <a:chOff x="4094741" y="4703474"/>
            <a:chExt cx="691088" cy="467626"/>
          </a:xfrm>
        </p:grpSpPr>
        <p:sp>
          <p:nvSpPr>
            <p:cNvPr id="64" name="圆角矩形 63">
              <a:extLst>
                <a:ext uri="{FF2B5EF4-FFF2-40B4-BE49-F238E27FC236}">
                  <a16:creationId xmlns:a16="http://schemas.microsoft.com/office/drawing/2014/main" id="{E022AF3F-93EF-E244-9025-20C5AF00F54C}"/>
                </a:ext>
              </a:extLst>
            </p:cNvPr>
            <p:cNvSpPr/>
            <p:nvPr/>
          </p:nvSpPr>
          <p:spPr>
            <a:xfrm>
              <a:off x="4318462" y="4703474"/>
              <a:ext cx="302034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ERNIE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71" name="Picture 22" descr="Baidu Logo, symbol, meaning, history, PNG, brand">
              <a:extLst>
                <a:ext uri="{FF2B5EF4-FFF2-40B4-BE49-F238E27FC236}">
                  <a16:creationId xmlns:a16="http://schemas.microsoft.com/office/drawing/2014/main" id="{79A94AA2-6D16-B140-AFA5-A7AA96668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9210" y="4717933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任意形状 78">
              <a:extLst>
                <a:ext uri="{FF2B5EF4-FFF2-40B4-BE49-F238E27FC236}">
                  <a16:creationId xmlns:a16="http://schemas.microsoft.com/office/drawing/2014/main" id="{FE9990DA-C3FE-444C-B2B9-B82BFACDDBA8}"/>
                </a:ext>
              </a:extLst>
            </p:cNvPr>
            <p:cNvSpPr/>
            <p:nvPr/>
          </p:nvSpPr>
          <p:spPr>
            <a:xfrm>
              <a:off x="4094741" y="4833543"/>
              <a:ext cx="357697" cy="337557"/>
            </a:xfrm>
            <a:custGeom>
              <a:avLst/>
              <a:gdLst>
                <a:gd name="connsiteX0" fmla="*/ 14963 w 540083"/>
                <a:gd name="connsiteY0" fmla="*/ 452761 h 452761"/>
                <a:gd name="connsiteX1" fmla="*/ 6085 w 540083"/>
                <a:gd name="connsiteY1" fmla="*/ 275208 h 452761"/>
                <a:gd name="connsiteX2" fmla="*/ 94862 w 540083"/>
                <a:gd name="connsiteY2" fmla="*/ 186431 h 452761"/>
                <a:gd name="connsiteX3" fmla="*/ 405580 w 540083"/>
                <a:gd name="connsiteY3" fmla="*/ 142043 h 452761"/>
                <a:gd name="connsiteX4" fmla="*/ 520990 w 540083"/>
                <a:gd name="connsiteY4" fmla="*/ 62144 h 452761"/>
                <a:gd name="connsiteX5" fmla="*/ 538745 w 540083"/>
                <a:gd name="connsiteY5" fmla="*/ 0 h 45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083" h="452761">
                  <a:moveTo>
                    <a:pt x="14963" y="452761"/>
                  </a:moveTo>
                  <a:cubicBezTo>
                    <a:pt x="3866" y="386178"/>
                    <a:pt x="-7231" y="319596"/>
                    <a:pt x="6085" y="275208"/>
                  </a:cubicBezTo>
                  <a:cubicBezTo>
                    <a:pt x="19401" y="230820"/>
                    <a:pt x="28280" y="208625"/>
                    <a:pt x="94862" y="186431"/>
                  </a:cubicBezTo>
                  <a:cubicBezTo>
                    <a:pt x="161445" y="164237"/>
                    <a:pt x="334559" y="162757"/>
                    <a:pt x="405580" y="142043"/>
                  </a:cubicBezTo>
                  <a:cubicBezTo>
                    <a:pt x="476601" y="121329"/>
                    <a:pt x="498796" y="85818"/>
                    <a:pt x="520990" y="62144"/>
                  </a:cubicBezTo>
                  <a:cubicBezTo>
                    <a:pt x="543184" y="38470"/>
                    <a:pt x="540964" y="19235"/>
                    <a:pt x="538745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DEAC5A2-7646-2149-B508-9648BA25C00D}"/>
              </a:ext>
            </a:extLst>
          </p:cNvPr>
          <p:cNvGrpSpPr/>
          <p:nvPr/>
        </p:nvGrpSpPr>
        <p:grpSpPr>
          <a:xfrm>
            <a:off x="4065660" y="4461456"/>
            <a:ext cx="785161" cy="398235"/>
            <a:chOff x="6562000" y="4569402"/>
            <a:chExt cx="785161" cy="398235"/>
          </a:xfrm>
        </p:grpSpPr>
        <p:sp>
          <p:nvSpPr>
            <p:cNvPr id="56" name="圆角矩形 184">
              <a:extLst>
                <a:ext uri="{FF2B5EF4-FFF2-40B4-BE49-F238E27FC236}">
                  <a16:creationId xmlns:a16="http://schemas.microsoft.com/office/drawing/2014/main" id="{B22C6338-1EB0-144F-A520-39EA60DFEA4B}"/>
                </a:ext>
              </a:extLst>
            </p:cNvPr>
            <p:cNvSpPr/>
            <p:nvPr/>
          </p:nvSpPr>
          <p:spPr>
            <a:xfrm>
              <a:off x="6562000" y="4569402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err="1">
                  <a:solidFill>
                    <a:schemeClr val="bg1"/>
                  </a:solidFill>
                  <a:latin typeface="Monaco" pitchFamily="2" charset="77"/>
                </a:rPr>
                <a:t>XLNet</a:t>
              </a:r>
              <a:endParaRPr kumimoji="1" lang="en-US" altLang="zh-CN" sz="806" b="1" spc="-34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81CAC4B8-7AD9-7346-96AD-CC946EEA90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408" y="458301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任意形状 68">
              <a:extLst>
                <a:ext uri="{FF2B5EF4-FFF2-40B4-BE49-F238E27FC236}">
                  <a16:creationId xmlns:a16="http://schemas.microsoft.com/office/drawing/2014/main" id="{68D0117D-19F2-BA4E-BBFF-9478DB2BD1DE}"/>
                </a:ext>
              </a:extLst>
            </p:cNvPr>
            <p:cNvSpPr/>
            <p:nvPr/>
          </p:nvSpPr>
          <p:spPr>
            <a:xfrm flipH="1">
              <a:off x="6697701" y="4693659"/>
              <a:ext cx="649460" cy="273978"/>
            </a:xfrm>
            <a:custGeom>
              <a:avLst/>
              <a:gdLst>
                <a:gd name="connsiteX0" fmla="*/ 0 w 1423554"/>
                <a:gd name="connsiteY0" fmla="*/ 342900 h 342900"/>
                <a:gd name="connsiteX1" fmla="*/ 135082 w 1423554"/>
                <a:gd name="connsiteY1" fmla="*/ 259773 h 342900"/>
                <a:gd name="connsiteX2" fmla="*/ 374073 w 1423554"/>
                <a:gd name="connsiteY2" fmla="*/ 218209 h 342900"/>
                <a:gd name="connsiteX3" fmla="*/ 1122218 w 1423554"/>
                <a:gd name="connsiteY3" fmla="*/ 176646 h 342900"/>
                <a:gd name="connsiteX4" fmla="*/ 1361209 w 1423554"/>
                <a:gd name="connsiteY4" fmla="*/ 93518 h 342900"/>
                <a:gd name="connsiteX5" fmla="*/ 1423554 w 1423554"/>
                <a:gd name="connsiteY5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3554" h="342900">
                  <a:moveTo>
                    <a:pt x="0" y="342900"/>
                  </a:moveTo>
                  <a:cubicBezTo>
                    <a:pt x="36368" y="311727"/>
                    <a:pt x="72736" y="280555"/>
                    <a:pt x="135082" y="259773"/>
                  </a:cubicBezTo>
                  <a:cubicBezTo>
                    <a:pt x="197428" y="238991"/>
                    <a:pt x="209550" y="232063"/>
                    <a:pt x="374073" y="218209"/>
                  </a:cubicBezTo>
                  <a:cubicBezTo>
                    <a:pt x="538596" y="204355"/>
                    <a:pt x="957695" y="197428"/>
                    <a:pt x="1122218" y="176646"/>
                  </a:cubicBezTo>
                  <a:cubicBezTo>
                    <a:pt x="1286741" y="155864"/>
                    <a:pt x="1310986" y="122959"/>
                    <a:pt x="1361209" y="93518"/>
                  </a:cubicBezTo>
                  <a:cubicBezTo>
                    <a:pt x="1411432" y="64077"/>
                    <a:pt x="1417493" y="32038"/>
                    <a:pt x="142355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cxnSp>
        <p:nvCxnSpPr>
          <p:cNvPr id="84" name="直线连接符 83">
            <a:extLst>
              <a:ext uri="{FF2B5EF4-FFF2-40B4-BE49-F238E27FC236}">
                <a16:creationId xmlns:a16="http://schemas.microsoft.com/office/drawing/2014/main" id="{96731B21-43F3-D04E-8CE0-645860AF3FC0}"/>
              </a:ext>
            </a:extLst>
          </p:cNvPr>
          <p:cNvCxnSpPr>
            <a:cxnSpLocks/>
          </p:cNvCxnSpPr>
          <p:nvPr/>
        </p:nvCxnSpPr>
        <p:spPr>
          <a:xfrm>
            <a:off x="428393" y="4902389"/>
            <a:ext cx="6724928" cy="2119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4EDA861-449B-8349-8ED4-6C4EAD95E606}"/>
              </a:ext>
            </a:extLst>
          </p:cNvPr>
          <p:cNvGrpSpPr/>
          <p:nvPr/>
        </p:nvGrpSpPr>
        <p:grpSpPr>
          <a:xfrm>
            <a:off x="2327551" y="1319854"/>
            <a:ext cx="962572" cy="4124495"/>
            <a:chOff x="4823895" y="1427800"/>
            <a:chExt cx="945303" cy="4137457"/>
          </a:xfrm>
        </p:grpSpPr>
        <p:sp>
          <p:nvSpPr>
            <p:cNvPr id="77" name="任意形状 76">
              <a:extLst>
                <a:ext uri="{FF2B5EF4-FFF2-40B4-BE49-F238E27FC236}">
                  <a16:creationId xmlns:a16="http://schemas.microsoft.com/office/drawing/2014/main" id="{0C72CA3C-093E-7946-AC6E-1A11860AE3FB}"/>
                </a:ext>
              </a:extLst>
            </p:cNvPr>
            <p:cNvSpPr/>
            <p:nvPr/>
          </p:nvSpPr>
          <p:spPr>
            <a:xfrm rot="401290">
              <a:off x="5546732" y="5379064"/>
              <a:ext cx="51203" cy="186193"/>
            </a:xfrm>
            <a:custGeom>
              <a:avLst/>
              <a:gdLst>
                <a:gd name="connsiteX0" fmla="*/ 76200 w 76200"/>
                <a:gd name="connsiteY0" fmla="*/ 277091 h 277091"/>
                <a:gd name="connsiteX1" fmla="*/ 55418 w 76200"/>
                <a:gd name="connsiteY1" fmla="*/ 159328 h 277091"/>
                <a:gd name="connsiteX2" fmla="*/ 20782 w 76200"/>
                <a:gd name="connsiteY2" fmla="*/ 34637 h 277091"/>
                <a:gd name="connsiteX3" fmla="*/ 0 w 76200"/>
                <a:gd name="connsiteY3" fmla="*/ 0 h 27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77091">
                  <a:moveTo>
                    <a:pt x="76200" y="277091"/>
                  </a:moveTo>
                  <a:cubicBezTo>
                    <a:pt x="70427" y="238414"/>
                    <a:pt x="64654" y="199737"/>
                    <a:pt x="55418" y="159328"/>
                  </a:cubicBezTo>
                  <a:cubicBezTo>
                    <a:pt x="46182" y="118919"/>
                    <a:pt x="30018" y="61192"/>
                    <a:pt x="20782" y="34637"/>
                  </a:cubicBezTo>
                  <a:cubicBezTo>
                    <a:pt x="11546" y="8082"/>
                    <a:pt x="5773" y="4041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0">
                    <a:schemeClr val="bg2">
                      <a:lumMod val="75000"/>
                    </a:schemeClr>
                  </a:gs>
                  <a:gs pos="26000">
                    <a:srgbClr val="87AE88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D7F44225-34C4-544D-BEF5-933E9E61D88B}"/>
                </a:ext>
              </a:extLst>
            </p:cNvPr>
            <p:cNvSpPr txBox="1"/>
            <p:nvPr/>
          </p:nvSpPr>
          <p:spPr>
            <a:xfrm rot="1458107">
              <a:off x="4964169" y="4969918"/>
              <a:ext cx="805029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7AE88"/>
                  </a:solidFill>
                  <a:latin typeface="Monaco" pitchFamily="2" charset="0"/>
                </a:rPr>
                <a:t>Encoder-Decoder</a:t>
              </a:r>
              <a:endParaRPr kumimoji="1" lang="zh-CN" altLang="en-US" sz="605" b="1" spc="-40" dirty="0">
                <a:solidFill>
                  <a:srgbClr val="87AE88"/>
                </a:solidFill>
                <a:latin typeface="Monaco" pitchFamily="2" charset="0"/>
              </a:endParaRPr>
            </a:p>
          </p:txBody>
        </p:sp>
        <p:sp>
          <p:nvSpPr>
            <p:cNvPr id="76" name="任意形状 75">
              <a:extLst>
                <a:ext uri="{FF2B5EF4-FFF2-40B4-BE49-F238E27FC236}">
                  <a16:creationId xmlns:a16="http://schemas.microsoft.com/office/drawing/2014/main" id="{B48CD218-45C3-E747-9BB6-D4E5325F3D14}"/>
                </a:ext>
              </a:extLst>
            </p:cNvPr>
            <p:cNvSpPr/>
            <p:nvPr/>
          </p:nvSpPr>
          <p:spPr>
            <a:xfrm>
              <a:off x="4823895" y="1427800"/>
              <a:ext cx="759170" cy="4083135"/>
            </a:xfrm>
            <a:custGeom>
              <a:avLst/>
              <a:gdLst>
                <a:gd name="connsiteX0" fmla="*/ 1474107 w 1474107"/>
                <a:gd name="connsiteY0" fmla="*/ 3769112 h 3769112"/>
                <a:gd name="connsiteX1" fmla="*/ 1373746 w 1474107"/>
                <a:gd name="connsiteY1" fmla="*/ 3557239 h 3769112"/>
                <a:gd name="connsiteX2" fmla="*/ 1094965 w 1474107"/>
                <a:gd name="connsiteY2" fmla="*/ 3434576 h 3769112"/>
                <a:gd name="connsiteX3" fmla="*/ 570858 w 1474107"/>
                <a:gd name="connsiteY3" fmla="*/ 3323064 h 3769112"/>
                <a:gd name="connsiteX4" fmla="*/ 325531 w 1474107"/>
                <a:gd name="connsiteY4" fmla="*/ 3278459 h 3769112"/>
                <a:gd name="connsiteX5" fmla="*/ 147112 w 1474107"/>
                <a:gd name="connsiteY5" fmla="*/ 3155795 h 3769112"/>
                <a:gd name="connsiteX6" fmla="*/ 57902 w 1474107"/>
                <a:gd name="connsiteY6" fmla="*/ 2899317 h 3769112"/>
                <a:gd name="connsiteX7" fmla="*/ 24448 w 1474107"/>
                <a:gd name="connsiteY7" fmla="*/ 2419815 h 3769112"/>
                <a:gd name="connsiteX8" fmla="*/ 2146 w 1474107"/>
                <a:gd name="connsiteY8" fmla="*/ 1349298 h 3769112"/>
                <a:gd name="connsiteX9" fmla="*/ 2146 w 1474107"/>
                <a:gd name="connsiteY9" fmla="*/ 0 h 376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107" h="3769112">
                  <a:moveTo>
                    <a:pt x="1474107" y="3769112"/>
                  </a:moveTo>
                  <a:cubicBezTo>
                    <a:pt x="1455521" y="3691053"/>
                    <a:pt x="1436936" y="3612995"/>
                    <a:pt x="1373746" y="3557239"/>
                  </a:cubicBezTo>
                  <a:cubicBezTo>
                    <a:pt x="1310556" y="3501483"/>
                    <a:pt x="1228780" y="3473605"/>
                    <a:pt x="1094965" y="3434576"/>
                  </a:cubicBezTo>
                  <a:cubicBezTo>
                    <a:pt x="961150" y="3395547"/>
                    <a:pt x="699097" y="3349083"/>
                    <a:pt x="570858" y="3323064"/>
                  </a:cubicBezTo>
                  <a:cubicBezTo>
                    <a:pt x="442619" y="3297045"/>
                    <a:pt x="396155" y="3306337"/>
                    <a:pt x="325531" y="3278459"/>
                  </a:cubicBezTo>
                  <a:cubicBezTo>
                    <a:pt x="254907" y="3250581"/>
                    <a:pt x="191717" y="3218985"/>
                    <a:pt x="147112" y="3155795"/>
                  </a:cubicBezTo>
                  <a:cubicBezTo>
                    <a:pt x="102507" y="3092605"/>
                    <a:pt x="78346" y="3021980"/>
                    <a:pt x="57902" y="2899317"/>
                  </a:cubicBezTo>
                  <a:cubicBezTo>
                    <a:pt x="37458" y="2776654"/>
                    <a:pt x="33741" y="2678151"/>
                    <a:pt x="24448" y="2419815"/>
                  </a:cubicBezTo>
                  <a:cubicBezTo>
                    <a:pt x="15155" y="2161478"/>
                    <a:pt x="5863" y="1752600"/>
                    <a:pt x="2146" y="1349298"/>
                  </a:cubicBezTo>
                  <a:cubicBezTo>
                    <a:pt x="-1571" y="945995"/>
                    <a:pt x="287" y="472997"/>
                    <a:pt x="2146" y="0"/>
                  </a:cubicBezTo>
                </a:path>
              </a:pathLst>
            </a:custGeom>
            <a:noFill/>
            <a:ln w="6032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000">
                    <a:srgbClr val="87AE88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BBC20CE-C4B6-F94A-9098-9D4DE6B986B4}"/>
              </a:ext>
            </a:extLst>
          </p:cNvPr>
          <p:cNvGrpSpPr/>
          <p:nvPr/>
        </p:nvGrpSpPr>
        <p:grpSpPr>
          <a:xfrm>
            <a:off x="2019275" y="4331923"/>
            <a:ext cx="415244" cy="357430"/>
            <a:chOff x="4515619" y="4439873"/>
            <a:chExt cx="415244" cy="357430"/>
          </a:xfrm>
        </p:grpSpPr>
        <p:sp>
          <p:nvSpPr>
            <p:cNvPr id="62" name="任意形状 61">
              <a:extLst>
                <a:ext uri="{FF2B5EF4-FFF2-40B4-BE49-F238E27FC236}">
                  <a16:creationId xmlns:a16="http://schemas.microsoft.com/office/drawing/2014/main" id="{E87C41CE-8143-6A4B-B6E0-285EE47D6BFC}"/>
                </a:ext>
              </a:extLst>
            </p:cNvPr>
            <p:cNvSpPr/>
            <p:nvPr/>
          </p:nvSpPr>
          <p:spPr>
            <a:xfrm>
              <a:off x="4624266" y="4587009"/>
              <a:ext cx="247741" cy="210294"/>
            </a:xfrm>
            <a:custGeom>
              <a:avLst/>
              <a:gdLst>
                <a:gd name="connsiteX0" fmla="*/ 360000 w 360000"/>
                <a:gd name="connsiteY0" fmla="*/ 309600 h 309600"/>
                <a:gd name="connsiteX1" fmla="*/ 273600 w 360000"/>
                <a:gd name="connsiteY1" fmla="*/ 136800 h 309600"/>
                <a:gd name="connsiteX2" fmla="*/ 57600 w 360000"/>
                <a:gd name="connsiteY2" fmla="*/ 64800 h 309600"/>
                <a:gd name="connsiteX3" fmla="*/ 0 w 360000"/>
                <a:gd name="connsiteY3" fmla="*/ 0 h 3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" h="309600">
                  <a:moveTo>
                    <a:pt x="360000" y="309600"/>
                  </a:moveTo>
                  <a:cubicBezTo>
                    <a:pt x="342000" y="243600"/>
                    <a:pt x="324000" y="177600"/>
                    <a:pt x="273600" y="136800"/>
                  </a:cubicBezTo>
                  <a:cubicBezTo>
                    <a:pt x="223200" y="96000"/>
                    <a:pt x="103200" y="87600"/>
                    <a:pt x="57600" y="64800"/>
                  </a:cubicBezTo>
                  <a:cubicBezTo>
                    <a:pt x="12000" y="42000"/>
                    <a:pt x="6000" y="2100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970EA271-728E-874B-92ED-2A3E2CE2342F}"/>
                </a:ext>
              </a:extLst>
            </p:cNvPr>
            <p:cNvSpPr/>
            <p:nvPr/>
          </p:nvSpPr>
          <p:spPr>
            <a:xfrm>
              <a:off x="4515619" y="4439873"/>
              <a:ext cx="243878" cy="137201"/>
            </a:xfrm>
            <a:prstGeom prst="roundRect">
              <a:avLst/>
            </a:prstGeom>
            <a:solidFill>
              <a:srgbClr val="87AE88"/>
            </a:solidFill>
            <a:ln w="190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BART</a:t>
              </a:r>
            </a:p>
          </p:txBody>
        </p:sp>
        <p:pic>
          <p:nvPicPr>
            <p:cNvPr id="61" name="图形 60">
              <a:extLst>
                <a:ext uri="{FF2B5EF4-FFF2-40B4-BE49-F238E27FC236}">
                  <a16:creationId xmlns:a16="http://schemas.microsoft.com/office/drawing/2014/main" id="{B58C543E-579D-6346-9DE5-41F87E937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4778915" y="4461605"/>
              <a:ext cx="151948" cy="99913"/>
            </a:xfrm>
            <a:prstGeom prst="rect">
              <a:avLst/>
            </a:prstGeom>
          </p:spPr>
        </p:pic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B862BD7E-03A6-7247-8A9E-10E1FCDFE296}"/>
              </a:ext>
            </a:extLst>
          </p:cNvPr>
          <p:cNvSpPr/>
          <p:nvPr/>
        </p:nvSpPr>
        <p:spPr>
          <a:xfrm>
            <a:off x="2263157" y="1319854"/>
            <a:ext cx="157617" cy="1370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85" name="直线连接符 84">
            <a:extLst>
              <a:ext uri="{FF2B5EF4-FFF2-40B4-BE49-F238E27FC236}">
                <a16:creationId xmlns:a16="http://schemas.microsoft.com/office/drawing/2014/main" id="{D5D88CAC-4408-5B4E-BE0B-C94488862CCB}"/>
              </a:ext>
            </a:extLst>
          </p:cNvPr>
          <p:cNvCxnSpPr>
            <a:cxnSpLocks/>
          </p:cNvCxnSpPr>
          <p:nvPr/>
        </p:nvCxnSpPr>
        <p:spPr>
          <a:xfrm flipV="1">
            <a:off x="419109" y="3694982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圆角矩形 101">
            <a:extLst>
              <a:ext uri="{FF2B5EF4-FFF2-40B4-BE49-F238E27FC236}">
                <a16:creationId xmlns:a16="http://schemas.microsoft.com/office/drawing/2014/main" id="{15854010-C67F-7B4A-89E6-3EF976F68641}"/>
              </a:ext>
            </a:extLst>
          </p:cNvPr>
          <p:cNvSpPr/>
          <p:nvPr/>
        </p:nvSpPr>
        <p:spPr>
          <a:xfrm>
            <a:off x="85559" y="3607798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2021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830EC01D-F36D-E849-B0FE-893BA51AA062}"/>
              </a:ext>
            </a:extLst>
          </p:cNvPr>
          <p:cNvGrpSpPr/>
          <p:nvPr/>
        </p:nvGrpSpPr>
        <p:grpSpPr>
          <a:xfrm>
            <a:off x="1523647" y="3893856"/>
            <a:ext cx="655461" cy="341014"/>
            <a:chOff x="4019987" y="4001806"/>
            <a:chExt cx="655461" cy="341014"/>
          </a:xfrm>
        </p:grpSpPr>
        <p:sp>
          <p:nvSpPr>
            <p:cNvPr id="87" name="圆角矩形 86">
              <a:extLst>
                <a:ext uri="{FF2B5EF4-FFF2-40B4-BE49-F238E27FC236}">
                  <a16:creationId xmlns:a16="http://schemas.microsoft.com/office/drawing/2014/main" id="{09B4F815-0320-824D-9659-BAC4315EACDF}"/>
                </a:ext>
              </a:extLst>
            </p:cNvPr>
            <p:cNvSpPr/>
            <p:nvPr/>
          </p:nvSpPr>
          <p:spPr>
            <a:xfrm>
              <a:off x="4135957" y="4001806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DeBERTa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94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9A7DC82F-F376-4443-8FE1-0FF112C5D0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283" y="4024110"/>
              <a:ext cx="92165" cy="92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" name="任意形状 106">
              <a:extLst>
                <a:ext uri="{FF2B5EF4-FFF2-40B4-BE49-F238E27FC236}">
                  <a16:creationId xmlns:a16="http://schemas.microsoft.com/office/drawing/2014/main" id="{0424E508-D860-FF45-9C17-F37AEF948A73}"/>
                </a:ext>
              </a:extLst>
            </p:cNvPr>
            <p:cNvSpPr/>
            <p:nvPr/>
          </p:nvSpPr>
          <p:spPr>
            <a:xfrm flipH="1">
              <a:off x="4019987" y="4140944"/>
              <a:ext cx="345019" cy="201876"/>
            </a:xfrm>
            <a:custGeom>
              <a:avLst/>
              <a:gdLst>
                <a:gd name="connsiteX0" fmla="*/ 470569 w 470569"/>
                <a:gd name="connsiteY0" fmla="*/ 235284 h 235284"/>
                <a:gd name="connsiteX1" fmla="*/ 433137 w 470569"/>
                <a:gd name="connsiteY1" fmla="*/ 133684 h 235284"/>
                <a:gd name="connsiteX2" fmla="*/ 342232 w 470569"/>
                <a:gd name="connsiteY2" fmla="*/ 69516 h 235284"/>
                <a:gd name="connsiteX3" fmla="*/ 96253 w 470569"/>
                <a:gd name="connsiteY3" fmla="*/ 58821 h 235284"/>
                <a:gd name="connsiteX4" fmla="*/ 0 w 470569"/>
                <a:gd name="connsiteY4" fmla="*/ 0 h 23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569" h="235284">
                  <a:moveTo>
                    <a:pt x="470569" y="235284"/>
                  </a:moveTo>
                  <a:cubicBezTo>
                    <a:pt x="462547" y="198298"/>
                    <a:pt x="454526" y="161312"/>
                    <a:pt x="433137" y="133684"/>
                  </a:cubicBezTo>
                  <a:cubicBezTo>
                    <a:pt x="411747" y="106056"/>
                    <a:pt x="398379" y="81993"/>
                    <a:pt x="342232" y="69516"/>
                  </a:cubicBezTo>
                  <a:cubicBezTo>
                    <a:pt x="286085" y="57039"/>
                    <a:pt x="153292" y="70407"/>
                    <a:pt x="96253" y="58821"/>
                  </a:cubicBezTo>
                  <a:cubicBezTo>
                    <a:pt x="39214" y="47235"/>
                    <a:pt x="19607" y="23617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CD09CF5-A0BF-6447-BA8F-2CE898CCBC44}"/>
              </a:ext>
            </a:extLst>
          </p:cNvPr>
          <p:cNvGrpSpPr/>
          <p:nvPr/>
        </p:nvGrpSpPr>
        <p:grpSpPr>
          <a:xfrm>
            <a:off x="722513" y="3988760"/>
            <a:ext cx="778723" cy="380709"/>
            <a:chOff x="3218853" y="4096706"/>
            <a:chExt cx="778723" cy="380709"/>
          </a:xfrm>
        </p:grpSpPr>
        <p:sp>
          <p:nvSpPr>
            <p:cNvPr id="88" name="圆角矩形 87">
              <a:extLst>
                <a:ext uri="{FF2B5EF4-FFF2-40B4-BE49-F238E27FC236}">
                  <a16:creationId xmlns:a16="http://schemas.microsoft.com/office/drawing/2014/main" id="{7BE595D0-2901-9141-BFD5-30AC07019F8A}"/>
                </a:ext>
              </a:extLst>
            </p:cNvPr>
            <p:cNvSpPr/>
            <p:nvPr/>
          </p:nvSpPr>
          <p:spPr>
            <a:xfrm flipH="1">
              <a:off x="3218853" y="4111001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ELECTRA</a:t>
              </a:r>
            </a:p>
          </p:txBody>
        </p:sp>
        <p:pic>
          <p:nvPicPr>
            <p:cNvPr id="93" name="图形 92">
              <a:extLst>
                <a:ext uri="{FF2B5EF4-FFF2-40B4-BE49-F238E27FC236}">
                  <a16:creationId xmlns:a16="http://schemas.microsoft.com/office/drawing/2014/main" id="{966FD820-E819-4E4F-A34B-2A940BEE0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618895" y="4096706"/>
              <a:ext cx="168840" cy="168840"/>
            </a:xfrm>
            <a:prstGeom prst="rect">
              <a:avLst/>
            </a:prstGeom>
          </p:spPr>
        </p:pic>
        <p:sp>
          <p:nvSpPr>
            <p:cNvPr id="108" name="任意形状 107">
              <a:extLst>
                <a:ext uri="{FF2B5EF4-FFF2-40B4-BE49-F238E27FC236}">
                  <a16:creationId xmlns:a16="http://schemas.microsoft.com/office/drawing/2014/main" id="{8B518B64-20B1-7B4E-95BC-77F06ED88879}"/>
                </a:ext>
              </a:extLst>
            </p:cNvPr>
            <p:cNvSpPr/>
            <p:nvPr/>
          </p:nvSpPr>
          <p:spPr>
            <a:xfrm>
              <a:off x="3427753" y="4243857"/>
              <a:ext cx="569823" cy="233558"/>
            </a:xfrm>
            <a:custGeom>
              <a:avLst/>
              <a:gdLst>
                <a:gd name="connsiteX0" fmla="*/ 1224548 w 1224548"/>
                <a:gd name="connsiteY0" fmla="*/ 347579 h 347579"/>
                <a:gd name="connsiteX1" fmla="*/ 1181769 w 1224548"/>
                <a:gd name="connsiteY1" fmla="*/ 245979 h 347579"/>
                <a:gd name="connsiteX2" fmla="*/ 1064127 w 1224548"/>
                <a:gd name="connsiteY2" fmla="*/ 144379 h 347579"/>
                <a:gd name="connsiteX3" fmla="*/ 770022 w 1224548"/>
                <a:gd name="connsiteY3" fmla="*/ 106948 h 347579"/>
                <a:gd name="connsiteX4" fmla="*/ 133685 w 1224548"/>
                <a:gd name="connsiteY4" fmla="*/ 96253 h 347579"/>
                <a:gd name="connsiteX5" fmla="*/ 0 w 1224548"/>
                <a:gd name="connsiteY5" fmla="*/ 0 h 34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4548" h="347579">
                  <a:moveTo>
                    <a:pt x="1224548" y="347579"/>
                  </a:moveTo>
                  <a:cubicBezTo>
                    <a:pt x="1216527" y="313712"/>
                    <a:pt x="1208506" y="279846"/>
                    <a:pt x="1181769" y="245979"/>
                  </a:cubicBezTo>
                  <a:cubicBezTo>
                    <a:pt x="1155032" y="212112"/>
                    <a:pt x="1132752" y="167551"/>
                    <a:pt x="1064127" y="144379"/>
                  </a:cubicBezTo>
                  <a:cubicBezTo>
                    <a:pt x="995502" y="121207"/>
                    <a:pt x="925096" y="114969"/>
                    <a:pt x="770022" y="106948"/>
                  </a:cubicBezTo>
                  <a:cubicBezTo>
                    <a:pt x="614948" y="98927"/>
                    <a:pt x="262022" y="114078"/>
                    <a:pt x="133685" y="96253"/>
                  </a:cubicBezTo>
                  <a:cubicBezTo>
                    <a:pt x="5348" y="78428"/>
                    <a:pt x="2674" y="39214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sp>
        <p:nvSpPr>
          <p:cNvPr id="104" name="椭圆 103">
            <a:extLst>
              <a:ext uri="{FF2B5EF4-FFF2-40B4-BE49-F238E27FC236}">
                <a16:creationId xmlns:a16="http://schemas.microsoft.com/office/drawing/2014/main" id="{5BBE4FA1-E6AA-064A-9E67-E8E37BBF8830}"/>
              </a:ext>
            </a:extLst>
          </p:cNvPr>
          <p:cNvSpPr/>
          <p:nvPr/>
        </p:nvSpPr>
        <p:spPr>
          <a:xfrm>
            <a:off x="239258" y="2649151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105" name="圆角矩形 104">
            <a:extLst>
              <a:ext uri="{FF2B5EF4-FFF2-40B4-BE49-F238E27FC236}">
                <a16:creationId xmlns:a16="http://schemas.microsoft.com/office/drawing/2014/main" id="{64452868-4479-E541-B308-DB8A62A58377}"/>
              </a:ext>
            </a:extLst>
          </p:cNvPr>
          <p:cNvSpPr/>
          <p:nvPr/>
        </p:nvSpPr>
        <p:spPr>
          <a:xfrm>
            <a:off x="90152" y="2586320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2022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520D053A-36BF-A649-8934-36A0DF1B6683}"/>
              </a:ext>
            </a:extLst>
          </p:cNvPr>
          <p:cNvSpPr/>
          <p:nvPr/>
        </p:nvSpPr>
        <p:spPr>
          <a:xfrm>
            <a:off x="4376851" y="126513"/>
            <a:ext cx="1868171" cy="25569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CECBC218-4562-3747-8CE9-89932CB6BCC9}"/>
              </a:ext>
            </a:extLst>
          </p:cNvPr>
          <p:cNvGrpSpPr/>
          <p:nvPr/>
        </p:nvGrpSpPr>
        <p:grpSpPr>
          <a:xfrm>
            <a:off x="5189891" y="2687819"/>
            <a:ext cx="782659" cy="486630"/>
            <a:chOff x="7686231" y="2795769"/>
            <a:chExt cx="782659" cy="486630"/>
          </a:xfrm>
        </p:grpSpPr>
        <p:sp>
          <p:nvSpPr>
            <p:cNvPr id="119" name="圆角矩形 251">
              <a:extLst>
                <a:ext uri="{FF2B5EF4-FFF2-40B4-BE49-F238E27FC236}">
                  <a16:creationId xmlns:a16="http://schemas.microsoft.com/office/drawing/2014/main" id="{A49DAAB5-3DEA-9640-8CC0-A8BDAD0DA8EA}"/>
                </a:ext>
              </a:extLst>
            </p:cNvPr>
            <p:cNvSpPr/>
            <p:nvPr/>
          </p:nvSpPr>
          <p:spPr>
            <a:xfrm flipH="1">
              <a:off x="7829598" y="2795769"/>
              <a:ext cx="467981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ERNIE3.0</a:t>
              </a:r>
            </a:p>
          </p:txBody>
        </p:sp>
        <p:pic>
          <p:nvPicPr>
            <p:cNvPr id="123" name="Picture 22" descr="Baidu Logo, symbol, meaning, history, PNG, brand">
              <a:extLst>
                <a:ext uri="{FF2B5EF4-FFF2-40B4-BE49-F238E27FC236}">
                  <a16:creationId xmlns:a16="http://schemas.microsoft.com/office/drawing/2014/main" id="{2AF52810-FD33-8945-90F1-58B15C580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2271" y="2808280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0" name="任意形状 129">
              <a:extLst>
                <a:ext uri="{FF2B5EF4-FFF2-40B4-BE49-F238E27FC236}">
                  <a16:creationId xmlns:a16="http://schemas.microsoft.com/office/drawing/2014/main" id="{10492158-9803-F347-9CE4-CA9E57F729B0}"/>
                </a:ext>
              </a:extLst>
            </p:cNvPr>
            <p:cNvSpPr/>
            <p:nvPr/>
          </p:nvSpPr>
          <p:spPr>
            <a:xfrm>
              <a:off x="7686231" y="2931584"/>
              <a:ext cx="374715" cy="350815"/>
            </a:xfrm>
            <a:custGeom>
              <a:avLst/>
              <a:gdLst>
                <a:gd name="connsiteX0" fmla="*/ 0 w 904240"/>
                <a:gd name="connsiteY0" fmla="*/ 518160 h 518160"/>
                <a:gd name="connsiteX1" fmla="*/ 101600 w 904240"/>
                <a:gd name="connsiteY1" fmla="*/ 325120 h 518160"/>
                <a:gd name="connsiteX2" fmla="*/ 365760 w 904240"/>
                <a:gd name="connsiteY2" fmla="*/ 193040 h 518160"/>
                <a:gd name="connsiteX3" fmla="*/ 751840 w 904240"/>
                <a:gd name="connsiteY3" fmla="*/ 132080 h 518160"/>
                <a:gd name="connsiteX4" fmla="*/ 904240 w 904240"/>
                <a:gd name="connsiteY4" fmla="*/ 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240" h="518160">
                  <a:moveTo>
                    <a:pt x="0" y="518160"/>
                  </a:moveTo>
                  <a:cubicBezTo>
                    <a:pt x="20320" y="448733"/>
                    <a:pt x="40640" y="379307"/>
                    <a:pt x="101600" y="325120"/>
                  </a:cubicBezTo>
                  <a:cubicBezTo>
                    <a:pt x="162560" y="270933"/>
                    <a:pt x="257387" y="225213"/>
                    <a:pt x="365760" y="193040"/>
                  </a:cubicBezTo>
                  <a:cubicBezTo>
                    <a:pt x="474133" y="160867"/>
                    <a:pt x="662093" y="164253"/>
                    <a:pt x="751840" y="132080"/>
                  </a:cubicBezTo>
                  <a:cubicBezTo>
                    <a:pt x="841587" y="99907"/>
                    <a:pt x="872913" y="49953"/>
                    <a:pt x="90424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D75025ED-1127-FF43-9BD2-51C475132E1A}"/>
              </a:ext>
            </a:extLst>
          </p:cNvPr>
          <p:cNvGrpSpPr/>
          <p:nvPr/>
        </p:nvGrpSpPr>
        <p:grpSpPr>
          <a:xfrm>
            <a:off x="4079023" y="2690493"/>
            <a:ext cx="1043304" cy="478548"/>
            <a:chOff x="6575367" y="2798443"/>
            <a:chExt cx="1043304" cy="478548"/>
          </a:xfrm>
        </p:grpSpPr>
        <p:sp>
          <p:nvSpPr>
            <p:cNvPr id="132" name="圆角矩形 199">
              <a:extLst>
                <a:ext uri="{FF2B5EF4-FFF2-40B4-BE49-F238E27FC236}">
                  <a16:creationId xmlns:a16="http://schemas.microsoft.com/office/drawing/2014/main" id="{00E65337-F9CC-044D-8D78-65E9C2E53592}"/>
                </a:ext>
              </a:extLst>
            </p:cNvPr>
            <p:cNvSpPr/>
            <p:nvPr/>
          </p:nvSpPr>
          <p:spPr>
            <a:xfrm>
              <a:off x="6575367" y="2798443"/>
              <a:ext cx="240650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GLaM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34" name="图形 133">
              <a:extLst>
                <a:ext uri="{FF2B5EF4-FFF2-40B4-BE49-F238E27FC236}">
                  <a16:creationId xmlns:a16="http://schemas.microsoft.com/office/drawing/2014/main" id="{38D8D930-F4B3-1D4B-9240-611528DC0F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6830432" y="2802032"/>
              <a:ext cx="119836" cy="124935"/>
            </a:xfrm>
            <a:prstGeom prst="rect">
              <a:avLst/>
            </a:prstGeom>
          </p:spPr>
        </p:pic>
        <p:sp>
          <p:nvSpPr>
            <p:cNvPr id="138" name="任意形状 137">
              <a:extLst>
                <a:ext uri="{FF2B5EF4-FFF2-40B4-BE49-F238E27FC236}">
                  <a16:creationId xmlns:a16="http://schemas.microsoft.com/office/drawing/2014/main" id="{3738A107-D721-254D-9D9B-851688040FEB}"/>
                </a:ext>
              </a:extLst>
            </p:cNvPr>
            <p:cNvSpPr/>
            <p:nvPr/>
          </p:nvSpPr>
          <p:spPr>
            <a:xfrm>
              <a:off x="6682269" y="2935638"/>
              <a:ext cx="936402" cy="341353"/>
            </a:xfrm>
            <a:custGeom>
              <a:avLst/>
              <a:gdLst>
                <a:gd name="connsiteX0" fmla="*/ 1432560 w 1432560"/>
                <a:gd name="connsiteY0" fmla="*/ 508000 h 508000"/>
                <a:gd name="connsiteX1" fmla="*/ 1412240 w 1432560"/>
                <a:gd name="connsiteY1" fmla="*/ 386080 h 508000"/>
                <a:gd name="connsiteX2" fmla="*/ 1351280 w 1432560"/>
                <a:gd name="connsiteY2" fmla="*/ 294640 h 508000"/>
                <a:gd name="connsiteX3" fmla="*/ 1239520 w 1432560"/>
                <a:gd name="connsiteY3" fmla="*/ 233680 h 508000"/>
                <a:gd name="connsiteX4" fmla="*/ 863600 w 1432560"/>
                <a:gd name="connsiteY4" fmla="*/ 203200 h 508000"/>
                <a:gd name="connsiteX5" fmla="*/ 284480 w 1432560"/>
                <a:gd name="connsiteY5" fmla="*/ 172720 h 508000"/>
                <a:gd name="connsiteX6" fmla="*/ 111760 w 1432560"/>
                <a:gd name="connsiteY6" fmla="*/ 162560 h 508000"/>
                <a:gd name="connsiteX7" fmla="*/ 30480 w 1432560"/>
                <a:gd name="connsiteY7" fmla="*/ 101600 h 508000"/>
                <a:gd name="connsiteX8" fmla="*/ 0 w 1432560"/>
                <a:gd name="connsiteY8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2560" h="508000">
                  <a:moveTo>
                    <a:pt x="1432560" y="508000"/>
                  </a:moveTo>
                  <a:cubicBezTo>
                    <a:pt x="1429173" y="464820"/>
                    <a:pt x="1425787" y="421640"/>
                    <a:pt x="1412240" y="386080"/>
                  </a:cubicBezTo>
                  <a:cubicBezTo>
                    <a:pt x="1398693" y="350520"/>
                    <a:pt x="1380067" y="320040"/>
                    <a:pt x="1351280" y="294640"/>
                  </a:cubicBezTo>
                  <a:cubicBezTo>
                    <a:pt x="1322493" y="269240"/>
                    <a:pt x="1320800" y="248920"/>
                    <a:pt x="1239520" y="233680"/>
                  </a:cubicBezTo>
                  <a:cubicBezTo>
                    <a:pt x="1158240" y="218440"/>
                    <a:pt x="1022773" y="213360"/>
                    <a:pt x="863600" y="203200"/>
                  </a:cubicBezTo>
                  <a:cubicBezTo>
                    <a:pt x="704427" y="193040"/>
                    <a:pt x="284480" y="172720"/>
                    <a:pt x="284480" y="172720"/>
                  </a:cubicBezTo>
                  <a:cubicBezTo>
                    <a:pt x="159173" y="165947"/>
                    <a:pt x="154093" y="174413"/>
                    <a:pt x="111760" y="162560"/>
                  </a:cubicBezTo>
                  <a:cubicBezTo>
                    <a:pt x="69427" y="150707"/>
                    <a:pt x="49107" y="128693"/>
                    <a:pt x="30480" y="101600"/>
                  </a:cubicBezTo>
                  <a:cubicBezTo>
                    <a:pt x="11853" y="74507"/>
                    <a:pt x="5926" y="37253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F6C9303-55B3-1444-80FA-87842A4A0A75}"/>
              </a:ext>
            </a:extLst>
          </p:cNvPr>
          <p:cNvGrpSpPr/>
          <p:nvPr/>
        </p:nvGrpSpPr>
        <p:grpSpPr>
          <a:xfrm>
            <a:off x="4054304" y="2997979"/>
            <a:ext cx="1054054" cy="398503"/>
            <a:chOff x="6550648" y="3105925"/>
            <a:chExt cx="1054054" cy="398503"/>
          </a:xfrm>
        </p:grpSpPr>
        <p:sp>
          <p:nvSpPr>
            <p:cNvPr id="128" name="圆角矩形 251">
              <a:extLst>
                <a:ext uri="{FF2B5EF4-FFF2-40B4-BE49-F238E27FC236}">
                  <a16:creationId xmlns:a16="http://schemas.microsoft.com/office/drawing/2014/main" id="{D340C76A-1203-0640-854A-8C3C894D4ED8}"/>
                </a:ext>
              </a:extLst>
            </p:cNvPr>
            <p:cNvSpPr/>
            <p:nvPr/>
          </p:nvSpPr>
          <p:spPr>
            <a:xfrm flipH="1">
              <a:off x="6550648" y="3105925"/>
              <a:ext cx="58497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Jurassic-1</a:t>
              </a:r>
            </a:p>
          </p:txBody>
        </p:sp>
        <p:pic>
          <p:nvPicPr>
            <p:cNvPr id="133" name="Picture 6" descr="Jurassic-1 Language Models">
              <a:extLst>
                <a:ext uri="{FF2B5EF4-FFF2-40B4-BE49-F238E27FC236}">
                  <a16:creationId xmlns:a16="http://schemas.microsoft.com/office/drawing/2014/main" id="{80AC4F74-66FE-0E47-A5FF-0EC34E8CE0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7143746" y="3114096"/>
              <a:ext cx="129387" cy="117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任意形状 146">
              <a:extLst>
                <a:ext uri="{FF2B5EF4-FFF2-40B4-BE49-F238E27FC236}">
                  <a16:creationId xmlns:a16="http://schemas.microsoft.com/office/drawing/2014/main" id="{5D66A333-BB72-0A41-B082-E8C9164F4265}"/>
                </a:ext>
              </a:extLst>
            </p:cNvPr>
            <p:cNvSpPr/>
            <p:nvPr/>
          </p:nvSpPr>
          <p:spPr>
            <a:xfrm>
              <a:off x="6818795" y="3247222"/>
              <a:ext cx="785907" cy="257206"/>
            </a:xfrm>
            <a:custGeom>
              <a:avLst/>
              <a:gdLst>
                <a:gd name="connsiteX0" fmla="*/ 1164266 w 1164266"/>
                <a:gd name="connsiteY0" fmla="*/ 361507 h 361507"/>
                <a:gd name="connsiteX1" fmla="*/ 1137684 w 1164266"/>
                <a:gd name="connsiteY1" fmla="*/ 228600 h 361507"/>
                <a:gd name="connsiteX2" fmla="*/ 1041991 w 1164266"/>
                <a:gd name="connsiteY2" fmla="*/ 175437 h 361507"/>
                <a:gd name="connsiteX3" fmla="*/ 882503 w 1164266"/>
                <a:gd name="connsiteY3" fmla="*/ 164804 h 361507"/>
                <a:gd name="connsiteX4" fmla="*/ 260498 w 1164266"/>
                <a:gd name="connsiteY4" fmla="*/ 159488 h 361507"/>
                <a:gd name="connsiteX5" fmla="*/ 101010 w 1164266"/>
                <a:gd name="connsiteY5" fmla="*/ 138223 h 361507"/>
                <a:gd name="connsiteX6" fmla="*/ 31898 w 1164266"/>
                <a:gd name="connsiteY6" fmla="*/ 90376 h 361507"/>
                <a:gd name="connsiteX7" fmla="*/ 0 w 1164266"/>
                <a:gd name="connsiteY7" fmla="*/ 0 h 361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66" h="361507">
                  <a:moveTo>
                    <a:pt x="1164266" y="361507"/>
                  </a:moveTo>
                  <a:cubicBezTo>
                    <a:pt x="1161164" y="310559"/>
                    <a:pt x="1158063" y="259612"/>
                    <a:pt x="1137684" y="228600"/>
                  </a:cubicBezTo>
                  <a:cubicBezTo>
                    <a:pt x="1117305" y="197588"/>
                    <a:pt x="1084521" y="186070"/>
                    <a:pt x="1041991" y="175437"/>
                  </a:cubicBezTo>
                  <a:cubicBezTo>
                    <a:pt x="999461" y="164804"/>
                    <a:pt x="1012752" y="167462"/>
                    <a:pt x="882503" y="164804"/>
                  </a:cubicBezTo>
                  <a:cubicBezTo>
                    <a:pt x="752254" y="162146"/>
                    <a:pt x="390747" y="163918"/>
                    <a:pt x="260498" y="159488"/>
                  </a:cubicBezTo>
                  <a:cubicBezTo>
                    <a:pt x="130249" y="155058"/>
                    <a:pt x="139110" y="149742"/>
                    <a:pt x="101010" y="138223"/>
                  </a:cubicBezTo>
                  <a:cubicBezTo>
                    <a:pt x="62910" y="126704"/>
                    <a:pt x="48733" y="113413"/>
                    <a:pt x="31898" y="90376"/>
                  </a:cubicBezTo>
                  <a:cubicBezTo>
                    <a:pt x="15063" y="67339"/>
                    <a:pt x="7531" y="33669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5AF81791-BF7F-2040-AD51-FE11856F8DA8}"/>
              </a:ext>
            </a:extLst>
          </p:cNvPr>
          <p:cNvGrpSpPr/>
          <p:nvPr/>
        </p:nvGrpSpPr>
        <p:grpSpPr>
          <a:xfrm>
            <a:off x="3628501" y="2818845"/>
            <a:ext cx="1476289" cy="831266"/>
            <a:chOff x="6124841" y="2926795"/>
            <a:chExt cx="1476289" cy="831266"/>
          </a:xfrm>
        </p:grpSpPr>
        <p:sp>
          <p:nvSpPr>
            <p:cNvPr id="113" name="圆角矩形 190">
              <a:extLst>
                <a:ext uri="{FF2B5EF4-FFF2-40B4-BE49-F238E27FC236}">
                  <a16:creationId xmlns:a16="http://schemas.microsoft.com/office/drawing/2014/main" id="{160C9CCB-7568-E040-A787-CDEF9C220765}"/>
                </a:ext>
              </a:extLst>
            </p:cNvPr>
            <p:cNvSpPr/>
            <p:nvPr/>
          </p:nvSpPr>
          <p:spPr>
            <a:xfrm>
              <a:off x="6124841" y="2943864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MT-NLG</a:t>
              </a:r>
            </a:p>
          </p:txBody>
        </p:sp>
        <p:pic>
          <p:nvPicPr>
            <p:cNvPr id="124" name="Picture 32" descr="Nvidia Logo, symbol, meaning, history, PNG, brand">
              <a:extLst>
                <a:ext uri="{FF2B5EF4-FFF2-40B4-BE49-F238E27FC236}">
                  <a16:creationId xmlns:a16="http://schemas.microsoft.com/office/drawing/2014/main" id="{0715BF3B-C7E7-A84B-8E46-9355FCC162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9899" y="3021369"/>
              <a:ext cx="125131" cy="7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89D3A58C-F1C9-3F4E-BD2F-9577A5AD60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915" y="2926795"/>
              <a:ext cx="75431" cy="75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8" name="任意形状 147">
              <a:extLst>
                <a:ext uri="{FF2B5EF4-FFF2-40B4-BE49-F238E27FC236}">
                  <a16:creationId xmlns:a16="http://schemas.microsoft.com/office/drawing/2014/main" id="{0B23EA99-1ACD-3A43-9958-94C9FC3D8699}"/>
                </a:ext>
              </a:extLst>
            </p:cNvPr>
            <p:cNvSpPr/>
            <p:nvPr/>
          </p:nvSpPr>
          <p:spPr>
            <a:xfrm>
              <a:off x="6293667" y="3082896"/>
              <a:ext cx="1307463" cy="675165"/>
            </a:xfrm>
            <a:custGeom>
              <a:avLst/>
              <a:gdLst>
                <a:gd name="connsiteX0" fmla="*/ 1935126 w 1935126"/>
                <a:gd name="connsiteY0" fmla="*/ 983511 h 983511"/>
                <a:gd name="connsiteX1" fmla="*/ 1913861 w 1935126"/>
                <a:gd name="connsiteY1" fmla="*/ 861237 h 983511"/>
                <a:gd name="connsiteX2" fmla="*/ 1844749 w 1935126"/>
                <a:gd name="connsiteY2" fmla="*/ 760228 h 983511"/>
                <a:gd name="connsiteX3" fmla="*/ 1738424 w 1935126"/>
                <a:gd name="connsiteY3" fmla="*/ 691116 h 983511"/>
                <a:gd name="connsiteX4" fmla="*/ 1509824 w 1935126"/>
                <a:gd name="connsiteY4" fmla="*/ 627321 h 983511"/>
                <a:gd name="connsiteX5" fmla="*/ 914400 w 1935126"/>
                <a:gd name="connsiteY5" fmla="*/ 606056 h 983511"/>
                <a:gd name="connsiteX6" fmla="*/ 457200 w 1935126"/>
                <a:gd name="connsiteY6" fmla="*/ 595423 h 983511"/>
                <a:gd name="connsiteX7" fmla="*/ 244549 w 1935126"/>
                <a:gd name="connsiteY7" fmla="*/ 536944 h 983511"/>
                <a:gd name="connsiteX8" fmla="*/ 132907 w 1935126"/>
                <a:gd name="connsiteY8" fmla="*/ 483781 h 983511"/>
                <a:gd name="connsiteX9" fmla="*/ 53163 w 1935126"/>
                <a:gd name="connsiteY9" fmla="*/ 393404 h 983511"/>
                <a:gd name="connsiteX10" fmla="*/ 10633 w 1935126"/>
                <a:gd name="connsiteY10" fmla="*/ 233916 h 983511"/>
                <a:gd name="connsiteX11" fmla="*/ 0 w 1935126"/>
                <a:gd name="connsiteY11" fmla="*/ 0 h 98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5126" h="983511">
                  <a:moveTo>
                    <a:pt x="1935126" y="983511"/>
                  </a:moveTo>
                  <a:cubicBezTo>
                    <a:pt x="1932025" y="940981"/>
                    <a:pt x="1928924" y="898451"/>
                    <a:pt x="1913861" y="861237"/>
                  </a:cubicBezTo>
                  <a:cubicBezTo>
                    <a:pt x="1898798" y="824023"/>
                    <a:pt x="1873988" y="788581"/>
                    <a:pt x="1844749" y="760228"/>
                  </a:cubicBezTo>
                  <a:cubicBezTo>
                    <a:pt x="1815510" y="731875"/>
                    <a:pt x="1794245" y="713267"/>
                    <a:pt x="1738424" y="691116"/>
                  </a:cubicBezTo>
                  <a:cubicBezTo>
                    <a:pt x="1682603" y="668965"/>
                    <a:pt x="1647161" y="641498"/>
                    <a:pt x="1509824" y="627321"/>
                  </a:cubicBezTo>
                  <a:cubicBezTo>
                    <a:pt x="1372487" y="613144"/>
                    <a:pt x="914400" y="606056"/>
                    <a:pt x="914400" y="606056"/>
                  </a:cubicBezTo>
                  <a:cubicBezTo>
                    <a:pt x="738963" y="600740"/>
                    <a:pt x="568842" y="606942"/>
                    <a:pt x="457200" y="595423"/>
                  </a:cubicBezTo>
                  <a:cubicBezTo>
                    <a:pt x="345558" y="583904"/>
                    <a:pt x="298598" y="555551"/>
                    <a:pt x="244549" y="536944"/>
                  </a:cubicBezTo>
                  <a:cubicBezTo>
                    <a:pt x="190500" y="518337"/>
                    <a:pt x="164805" y="507704"/>
                    <a:pt x="132907" y="483781"/>
                  </a:cubicBezTo>
                  <a:cubicBezTo>
                    <a:pt x="101009" y="459858"/>
                    <a:pt x="73542" y="435048"/>
                    <a:pt x="53163" y="393404"/>
                  </a:cubicBezTo>
                  <a:cubicBezTo>
                    <a:pt x="32784" y="351760"/>
                    <a:pt x="19493" y="299483"/>
                    <a:pt x="10633" y="233916"/>
                  </a:cubicBezTo>
                  <a:cubicBezTo>
                    <a:pt x="1773" y="168349"/>
                    <a:pt x="886" y="8417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E5056547-1CE7-9444-BE07-702EEFBAAEAE}"/>
              </a:ext>
            </a:extLst>
          </p:cNvPr>
          <p:cNvGrpSpPr/>
          <p:nvPr/>
        </p:nvGrpSpPr>
        <p:grpSpPr>
          <a:xfrm>
            <a:off x="4621075" y="2679454"/>
            <a:ext cx="507054" cy="313385"/>
            <a:chOff x="7117419" y="2787400"/>
            <a:chExt cx="507054" cy="313385"/>
          </a:xfrm>
        </p:grpSpPr>
        <p:sp>
          <p:nvSpPr>
            <p:cNvPr id="115" name="圆角矩形 199">
              <a:extLst>
                <a:ext uri="{FF2B5EF4-FFF2-40B4-BE49-F238E27FC236}">
                  <a16:creationId xmlns:a16="http://schemas.microsoft.com/office/drawing/2014/main" id="{253BCC59-F745-3241-9A30-710257ADB0A5}"/>
                </a:ext>
              </a:extLst>
            </p:cNvPr>
            <p:cNvSpPr/>
            <p:nvPr/>
          </p:nvSpPr>
          <p:spPr>
            <a:xfrm>
              <a:off x="7117419" y="2787536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Gopher</a:t>
              </a:r>
            </a:p>
          </p:txBody>
        </p:sp>
        <p:pic>
          <p:nvPicPr>
            <p:cNvPr id="122" name="Picture 16" descr="DeepMind · GitHub">
              <a:extLst>
                <a:ext uri="{FF2B5EF4-FFF2-40B4-BE49-F238E27FC236}">
                  <a16:creationId xmlns:a16="http://schemas.microsoft.com/office/drawing/2014/main" id="{3916F836-985B-B74A-9C2B-93E8639E4B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5478" y="2787400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0" name="任意形状 139">
              <a:extLst>
                <a:ext uri="{FF2B5EF4-FFF2-40B4-BE49-F238E27FC236}">
                  <a16:creationId xmlns:a16="http://schemas.microsoft.com/office/drawing/2014/main" id="{AB66A1CF-2848-0649-AB7D-5B45B39E7BA3}"/>
                </a:ext>
              </a:extLst>
            </p:cNvPr>
            <p:cNvSpPr/>
            <p:nvPr/>
          </p:nvSpPr>
          <p:spPr>
            <a:xfrm>
              <a:off x="7264276" y="2931327"/>
              <a:ext cx="216900" cy="68090"/>
            </a:xfrm>
            <a:custGeom>
              <a:avLst/>
              <a:gdLst>
                <a:gd name="connsiteX0" fmla="*/ 292176 w 292176"/>
                <a:gd name="connsiteY0" fmla="*/ 102802 h 102802"/>
                <a:gd name="connsiteX1" fmla="*/ 135267 w 292176"/>
                <a:gd name="connsiteY1" fmla="*/ 91981 h 102802"/>
                <a:gd name="connsiteX2" fmla="*/ 37875 w 292176"/>
                <a:gd name="connsiteY2" fmla="*/ 54106 h 102802"/>
                <a:gd name="connsiteX3" fmla="*/ 0 w 292176"/>
                <a:gd name="connsiteY3" fmla="*/ 0 h 10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76" h="102802">
                  <a:moveTo>
                    <a:pt x="292176" y="102802"/>
                  </a:moveTo>
                  <a:cubicBezTo>
                    <a:pt x="234913" y="101449"/>
                    <a:pt x="177650" y="100097"/>
                    <a:pt x="135267" y="91981"/>
                  </a:cubicBezTo>
                  <a:cubicBezTo>
                    <a:pt x="92883" y="83865"/>
                    <a:pt x="60419" y="69436"/>
                    <a:pt x="37875" y="54106"/>
                  </a:cubicBezTo>
                  <a:cubicBezTo>
                    <a:pt x="15331" y="38776"/>
                    <a:pt x="7665" y="193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50" name="任意形状 149">
              <a:extLst>
                <a:ext uri="{FF2B5EF4-FFF2-40B4-BE49-F238E27FC236}">
                  <a16:creationId xmlns:a16="http://schemas.microsoft.com/office/drawing/2014/main" id="{8BFC5B06-58B4-E847-8D04-07687C36E862}"/>
                </a:ext>
              </a:extLst>
            </p:cNvPr>
            <p:cNvSpPr/>
            <p:nvPr/>
          </p:nvSpPr>
          <p:spPr>
            <a:xfrm>
              <a:off x="7359194" y="3000816"/>
              <a:ext cx="265279" cy="99969"/>
            </a:xfrm>
            <a:custGeom>
              <a:avLst/>
              <a:gdLst>
                <a:gd name="connsiteX0" fmla="*/ 397042 w 397042"/>
                <a:gd name="connsiteY0" fmla="*/ 118235 h 118235"/>
                <a:gd name="connsiteX1" fmla="*/ 360947 w 397042"/>
                <a:gd name="connsiteY1" fmla="*/ 50056 h 118235"/>
                <a:gd name="connsiteX2" fmla="*/ 300789 w 397042"/>
                <a:gd name="connsiteY2" fmla="*/ 21982 h 118235"/>
                <a:gd name="connsiteX3" fmla="*/ 172452 w 397042"/>
                <a:gd name="connsiteY3" fmla="*/ 1929 h 118235"/>
                <a:gd name="connsiteX4" fmla="*/ 0 w 397042"/>
                <a:gd name="connsiteY4" fmla="*/ 1929 h 11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042" h="118235">
                  <a:moveTo>
                    <a:pt x="397042" y="118235"/>
                  </a:moveTo>
                  <a:cubicBezTo>
                    <a:pt x="387015" y="92166"/>
                    <a:pt x="376989" y="66098"/>
                    <a:pt x="360947" y="50056"/>
                  </a:cubicBezTo>
                  <a:cubicBezTo>
                    <a:pt x="344905" y="34014"/>
                    <a:pt x="332205" y="30003"/>
                    <a:pt x="300789" y="21982"/>
                  </a:cubicBezTo>
                  <a:cubicBezTo>
                    <a:pt x="269373" y="13961"/>
                    <a:pt x="222583" y="5271"/>
                    <a:pt x="172452" y="1929"/>
                  </a:cubicBezTo>
                  <a:cubicBezTo>
                    <a:pt x="122321" y="-1413"/>
                    <a:pt x="61160" y="258"/>
                    <a:pt x="0" y="1929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F023C964-B927-2A44-A7C1-9CA433256E86}"/>
              </a:ext>
            </a:extLst>
          </p:cNvPr>
          <p:cNvGrpSpPr/>
          <p:nvPr/>
        </p:nvGrpSpPr>
        <p:grpSpPr>
          <a:xfrm>
            <a:off x="5185543" y="2757321"/>
            <a:ext cx="1702615" cy="657870"/>
            <a:chOff x="7681883" y="2865271"/>
            <a:chExt cx="1702615" cy="657870"/>
          </a:xfrm>
        </p:grpSpPr>
        <p:sp>
          <p:nvSpPr>
            <p:cNvPr id="137" name="圆角矩形 199">
              <a:extLst>
                <a:ext uri="{FF2B5EF4-FFF2-40B4-BE49-F238E27FC236}">
                  <a16:creationId xmlns:a16="http://schemas.microsoft.com/office/drawing/2014/main" id="{333859A9-F380-B148-84F8-F1A093E68413}"/>
                </a:ext>
              </a:extLst>
            </p:cNvPr>
            <p:cNvSpPr/>
            <p:nvPr/>
          </p:nvSpPr>
          <p:spPr>
            <a:xfrm>
              <a:off x="8885045" y="2865271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Cohere</a:t>
              </a:r>
            </a:p>
          </p:txBody>
        </p:sp>
        <p:sp>
          <p:nvSpPr>
            <p:cNvPr id="141" name="任意形状 140">
              <a:extLst>
                <a:ext uri="{FF2B5EF4-FFF2-40B4-BE49-F238E27FC236}">
                  <a16:creationId xmlns:a16="http://schemas.microsoft.com/office/drawing/2014/main" id="{704570DC-F73B-E94A-9B14-4C5F53118D3F}"/>
                </a:ext>
              </a:extLst>
            </p:cNvPr>
            <p:cNvSpPr/>
            <p:nvPr/>
          </p:nvSpPr>
          <p:spPr>
            <a:xfrm>
              <a:off x="7681883" y="3004535"/>
              <a:ext cx="1380688" cy="518606"/>
            </a:xfrm>
            <a:custGeom>
              <a:avLst/>
              <a:gdLst>
                <a:gd name="connsiteX0" fmla="*/ 0 w 2038525"/>
                <a:gd name="connsiteY0" fmla="*/ 771787 h 771787"/>
                <a:gd name="connsiteX1" fmla="*/ 100668 w 2038525"/>
                <a:gd name="connsiteY1" fmla="*/ 520118 h 771787"/>
                <a:gd name="connsiteX2" fmla="*/ 209725 w 2038525"/>
                <a:gd name="connsiteY2" fmla="*/ 402672 h 771787"/>
                <a:gd name="connsiteX3" fmla="*/ 436227 w 2038525"/>
                <a:gd name="connsiteY3" fmla="*/ 327171 h 771787"/>
                <a:gd name="connsiteX4" fmla="*/ 1157680 w 2038525"/>
                <a:gd name="connsiteY4" fmla="*/ 260059 h 771787"/>
                <a:gd name="connsiteX5" fmla="*/ 1719743 w 2038525"/>
                <a:gd name="connsiteY5" fmla="*/ 234892 h 771787"/>
                <a:gd name="connsiteX6" fmla="*/ 1904301 w 2038525"/>
                <a:gd name="connsiteY6" fmla="*/ 192947 h 771787"/>
                <a:gd name="connsiteX7" fmla="*/ 1996580 w 2038525"/>
                <a:gd name="connsiteY7" fmla="*/ 125835 h 771787"/>
                <a:gd name="connsiteX8" fmla="*/ 2038525 w 2038525"/>
                <a:gd name="connsiteY8" fmla="*/ 0 h 77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8525" h="771787">
                  <a:moveTo>
                    <a:pt x="0" y="771787"/>
                  </a:moveTo>
                  <a:cubicBezTo>
                    <a:pt x="32857" y="676712"/>
                    <a:pt x="65714" y="581637"/>
                    <a:pt x="100668" y="520118"/>
                  </a:cubicBezTo>
                  <a:cubicBezTo>
                    <a:pt x="135622" y="458599"/>
                    <a:pt x="153799" y="434830"/>
                    <a:pt x="209725" y="402672"/>
                  </a:cubicBezTo>
                  <a:cubicBezTo>
                    <a:pt x="265651" y="370514"/>
                    <a:pt x="278235" y="350940"/>
                    <a:pt x="436227" y="327171"/>
                  </a:cubicBezTo>
                  <a:cubicBezTo>
                    <a:pt x="594219" y="303402"/>
                    <a:pt x="943761" y="275439"/>
                    <a:pt x="1157680" y="260059"/>
                  </a:cubicBezTo>
                  <a:cubicBezTo>
                    <a:pt x="1371599" y="244679"/>
                    <a:pt x="1595306" y="246077"/>
                    <a:pt x="1719743" y="234892"/>
                  </a:cubicBezTo>
                  <a:cubicBezTo>
                    <a:pt x="1844180" y="223707"/>
                    <a:pt x="1858162" y="211123"/>
                    <a:pt x="1904301" y="192947"/>
                  </a:cubicBezTo>
                  <a:cubicBezTo>
                    <a:pt x="1950440" y="174771"/>
                    <a:pt x="1974209" y="157993"/>
                    <a:pt x="1996580" y="125835"/>
                  </a:cubicBezTo>
                  <a:cubicBezTo>
                    <a:pt x="2018951" y="93677"/>
                    <a:pt x="2028738" y="46838"/>
                    <a:pt x="203852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152" name="Picture 2" descr="Cohere logo">
              <a:extLst>
                <a:ext uri="{FF2B5EF4-FFF2-40B4-BE49-F238E27FC236}">
                  <a16:creationId xmlns:a16="http://schemas.microsoft.com/office/drawing/2014/main" id="{2FC291F8-7E89-3C43-8F42-47A365248B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78" t="28566" r="76952" b="27352"/>
            <a:stretch/>
          </p:blipFill>
          <p:spPr bwMode="auto">
            <a:xfrm>
              <a:off x="9257526" y="2866641"/>
              <a:ext cx="126972" cy="132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6F9D97C-C4AE-D849-B80F-0E27C05F7CB1}"/>
              </a:ext>
            </a:extLst>
          </p:cNvPr>
          <p:cNvGrpSpPr/>
          <p:nvPr/>
        </p:nvGrpSpPr>
        <p:grpSpPr>
          <a:xfrm>
            <a:off x="5188760" y="2648301"/>
            <a:ext cx="1144643" cy="648446"/>
            <a:chOff x="7685100" y="2756251"/>
            <a:chExt cx="1144643" cy="648446"/>
          </a:xfrm>
        </p:grpSpPr>
        <p:sp>
          <p:nvSpPr>
            <p:cNvPr id="114" name="圆角矩形 197">
              <a:extLst>
                <a:ext uri="{FF2B5EF4-FFF2-40B4-BE49-F238E27FC236}">
                  <a16:creationId xmlns:a16="http://schemas.microsoft.com/office/drawing/2014/main" id="{3427AD8D-45AE-5245-9CC9-6E37AF9BB673}"/>
                </a:ext>
              </a:extLst>
            </p:cNvPr>
            <p:cNvSpPr/>
            <p:nvPr/>
          </p:nvSpPr>
          <p:spPr>
            <a:xfrm>
              <a:off x="8435447" y="2756251"/>
              <a:ext cx="247788" cy="205802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03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Anthropic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LM</a:t>
              </a:r>
            </a:p>
          </p:txBody>
        </p:sp>
        <p:sp>
          <p:nvSpPr>
            <p:cNvPr id="145" name="任意形状 144">
              <a:extLst>
                <a:ext uri="{FF2B5EF4-FFF2-40B4-BE49-F238E27FC236}">
                  <a16:creationId xmlns:a16="http://schemas.microsoft.com/office/drawing/2014/main" id="{C349E46D-5311-DE43-B737-97B9B3434F64}"/>
                </a:ext>
              </a:extLst>
            </p:cNvPr>
            <p:cNvSpPr/>
            <p:nvPr/>
          </p:nvSpPr>
          <p:spPr>
            <a:xfrm>
              <a:off x="8370151" y="2959776"/>
              <a:ext cx="210423" cy="134671"/>
            </a:xfrm>
            <a:custGeom>
              <a:avLst/>
              <a:gdLst>
                <a:gd name="connsiteX0" fmla="*/ 0 w 313150"/>
                <a:gd name="connsiteY0" fmla="*/ 200416 h 200416"/>
                <a:gd name="connsiteX1" fmla="*/ 169101 w 313150"/>
                <a:gd name="connsiteY1" fmla="*/ 175364 h 200416"/>
                <a:gd name="connsiteX2" fmla="*/ 275572 w 313150"/>
                <a:gd name="connsiteY2" fmla="*/ 100208 h 200416"/>
                <a:gd name="connsiteX3" fmla="*/ 313150 w 313150"/>
                <a:gd name="connsiteY3" fmla="*/ 0 h 20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150" h="200416">
                  <a:moveTo>
                    <a:pt x="0" y="200416"/>
                  </a:moveTo>
                  <a:cubicBezTo>
                    <a:pt x="61586" y="196240"/>
                    <a:pt x="123172" y="192065"/>
                    <a:pt x="169101" y="175364"/>
                  </a:cubicBezTo>
                  <a:cubicBezTo>
                    <a:pt x="215030" y="158663"/>
                    <a:pt x="251564" y="129435"/>
                    <a:pt x="275572" y="100208"/>
                  </a:cubicBezTo>
                  <a:cubicBezTo>
                    <a:pt x="299580" y="70981"/>
                    <a:pt x="306365" y="35490"/>
                    <a:pt x="31315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46" name="任意形状 145">
              <a:extLst>
                <a:ext uri="{FF2B5EF4-FFF2-40B4-BE49-F238E27FC236}">
                  <a16:creationId xmlns:a16="http://schemas.microsoft.com/office/drawing/2014/main" id="{04F57991-D2F4-614E-B4B6-209F737DF5E3}"/>
                </a:ext>
              </a:extLst>
            </p:cNvPr>
            <p:cNvSpPr/>
            <p:nvPr/>
          </p:nvSpPr>
          <p:spPr>
            <a:xfrm>
              <a:off x="7685100" y="3101094"/>
              <a:ext cx="690337" cy="303603"/>
            </a:xfrm>
            <a:custGeom>
              <a:avLst/>
              <a:gdLst>
                <a:gd name="connsiteX0" fmla="*/ 0 w 1027356"/>
                <a:gd name="connsiteY0" fmla="*/ 451821 h 451821"/>
                <a:gd name="connsiteX1" fmla="*/ 69925 w 1027356"/>
                <a:gd name="connsiteY1" fmla="*/ 247425 h 451821"/>
                <a:gd name="connsiteX2" fmla="*/ 199017 w 1027356"/>
                <a:gd name="connsiteY2" fmla="*/ 139849 h 451821"/>
                <a:gd name="connsiteX3" fmla="*/ 365760 w 1027356"/>
                <a:gd name="connsiteY3" fmla="*/ 86061 h 451821"/>
                <a:gd name="connsiteX4" fmla="*/ 602429 w 1027356"/>
                <a:gd name="connsiteY4" fmla="*/ 37651 h 451821"/>
                <a:gd name="connsiteX5" fmla="*/ 1027356 w 1027356"/>
                <a:gd name="connsiteY5" fmla="*/ 0 h 45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7356" h="451821">
                  <a:moveTo>
                    <a:pt x="0" y="451821"/>
                  </a:moveTo>
                  <a:cubicBezTo>
                    <a:pt x="18377" y="375620"/>
                    <a:pt x="36755" y="299420"/>
                    <a:pt x="69925" y="247425"/>
                  </a:cubicBezTo>
                  <a:cubicBezTo>
                    <a:pt x="103095" y="195430"/>
                    <a:pt x="149711" y="166743"/>
                    <a:pt x="199017" y="139849"/>
                  </a:cubicBezTo>
                  <a:cubicBezTo>
                    <a:pt x="248323" y="112955"/>
                    <a:pt x="298525" y="103094"/>
                    <a:pt x="365760" y="86061"/>
                  </a:cubicBezTo>
                  <a:cubicBezTo>
                    <a:pt x="432995" y="69028"/>
                    <a:pt x="492163" y="51994"/>
                    <a:pt x="602429" y="37651"/>
                  </a:cubicBezTo>
                  <a:cubicBezTo>
                    <a:pt x="712695" y="23308"/>
                    <a:pt x="870025" y="11654"/>
                    <a:pt x="1027356" y="0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153" name="Picture 2" descr="Claude">
              <a:extLst>
                <a:ext uri="{FF2B5EF4-FFF2-40B4-BE49-F238E27FC236}">
                  <a16:creationId xmlns:a16="http://schemas.microsoft.com/office/drawing/2014/main" id="{54E02607-E221-4647-9BE0-170750DF2C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6856" y="279914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4B04B95E-5F45-A14E-946B-37F19055D36C}"/>
              </a:ext>
            </a:extLst>
          </p:cNvPr>
          <p:cNvGrpSpPr/>
          <p:nvPr/>
        </p:nvGrpSpPr>
        <p:grpSpPr>
          <a:xfrm>
            <a:off x="5060950" y="3375281"/>
            <a:ext cx="1346598" cy="781541"/>
            <a:chOff x="7557294" y="3483227"/>
            <a:chExt cx="1346598" cy="781541"/>
          </a:xfrm>
        </p:grpSpPr>
        <p:sp>
          <p:nvSpPr>
            <p:cNvPr id="117" name="圆角矩形 186">
              <a:extLst>
                <a:ext uri="{FF2B5EF4-FFF2-40B4-BE49-F238E27FC236}">
                  <a16:creationId xmlns:a16="http://schemas.microsoft.com/office/drawing/2014/main" id="{3A734D5E-4DF5-F44C-8B45-951D6C37D57C}"/>
                </a:ext>
              </a:extLst>
            </p:cNvPr>
            <p:cNvSpPr/>
            <p:nvPr/>
          </p:nvSpPr>
          <p:spPr>
            <a:xfrm flipH="1">
              <a:off x="8354464" y="3486230"/>
              <a:ext cx="418911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GPT-Neo</a:t>
              </a:r>
            </a:p>
          </p:txBody>
        </p:sp>
        <p:pic>
          <p:nvPicPr>
            <p:cNvPr id="125" name="Picture 34" descr="Announcing GPT-NeoX-20B | EleutherAI Blog">
              <a:extLst>
                <a:ext uri="{FF2B5EF4-FFF2-40B4-BE49-F238E27FC236}">
                  <a16:creationId xmlns:a16="http://schemas.microsoft.com/office/drawing/2014/main" id="{B05884BD-C47D-1941-8118-6014C0AB38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1005" y="3483227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5" name="任意形状 154">
              <a:extLst>
                <a:ext uri="{FF2B5EF4-FFF2-40B4-BE49-F238E27FC236}">
                  <a16:creationId xmlns:a16="http://schemas.microsoft.com/office/drawing/2014/main" id="{28AA2980-3355-C64C-95DD-DA026D5FED5B}"/>
                </a:ext>
              </a:extLst>
            </p:cNvPr>
            <p:cNvSpPr/>
            <p:nvPr/>
          </p:nvSpPr>
          <p:spPr>
            <a:xfrm>
              <a:off x="7557294" y="3950233"/>
              <a:ext cx="830892" cy="314535"/>
            </a:xfrm>
            <a:custGeom>
              <a:avLst/>
              <a:gdLst>
                <a:gd name="connsiteX0" fmla="*/ 0 w 1569720"/>
                <a:gd name="connsiteY0" fmla="*/ 426720 h 426720"/>
                <a:gd name="connsiteX1" fmla="*/ 289560 w 1569720"/>
                <a:gd name="connsiteY1" fmla="*/ 137160 h 426720"/>
                <a:gd name="connsiteX2" fmla="*/ 731520 w 1569720"/>
                <a:gd name="connsiteY2" fmla="*/ 45720 h 426720"/>
                <a:gd name="connsiteX3" fmla="*/ 1569720 w 1569720"/>
                <a:gd name="connsiteY3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720" h="426720">
                  <a:moveTo>
                    <a:pt x="0" y="426720"/>
                  </a:moveTo>
                  <a:cubicBezTo>
                    <a:pt x="83820" y="313690"/>
                    <a:pt x="167640" y="200660"/>
                    <a:pt x="289560" y="137160"/>
                  </a:cubicBezTo>
                  <a:cubicBezTo>
                    <a:pt x="411480" y="73660"/>
                    <a:pt x="518160" y="68580"/>
                    <a:pt x="731520" y="45720"/>
                  </a:cubicBezTo>
                  <a:cubicBezTo>
                    <a:pt x="944880" y="22860"/>
                    <a:pt x="1257300" y="11430"/>
                    <a:pt x="1569720" y="0"/>
                  </a:cubicBezTo>
                </a:path>
              </a:pathLst>
            </a:custGeom>
            <a:noFill/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56" name="任意形状 155">
              <a:extLst>
                <a:ext uri="{FF2B5EF4-FFF2-40B4-BE49-F238E27FC236}">
                  <a16:creationId xmlns:a16="http://schemas.microsoft.com/office/drawing/2014/main" id="{309F6922-96C5-F142-B033-2A108A36C752}"/>
                </a:ext>
              </a:extLst>
            </p:cNvPr>
            <p:cNvSpPr/>
            <p:nvPr/>
          </p:nvSpPr>
          <p:spPr>
            <a:xfrm>
              <a:off x="8314982" y="3627019"/>
              <a:ext cx="240025" cy="331965"/>
            </a:xfrm>
            <a:custGeom>
              <a:avLst/>
              <a:gdLst>
                <a:gd name="connsiteX0" fmla="*/ 0 w 442836"/>
                <a:gd name="connsiteY0" fmla="*/ 423949 h 423949"/>
                <a:gd name="connsiteX1" fmla="*/ 207818 w 442836"/>
                <a:gd name="connsiteY1" fmla="*/ 374073 h 423949"/>
                <a:gd name="connsiteX2" fmla="*/ 357447 w 442836"/>
                <a:gd name="connsiteY2" fmla="*/ 266007 h 423949"/>
                <a:gd name="connsiteX3" fmla="*/ 432262 w 442836"/>
                <a:gd name="connsiteY3" fmla="*/ 99753 h 423949"/>
                <a:gd name="connsiteX4" fmla="*/ 440574 w 442836"/>
                <a:gd name="connsiteY4" fmla="*/ 0 h 42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836" h="423949">
                  <a:moveTo>
                    <a:pt x="0" y="423949"/>
                  </a:moveTo>
                  <a:cubicBezTo>
                    <a:pt x="74122" y="412173"/>
                    <a:pt x="148244" y="400397"/>
                    <a:pt x="207818" y="374073"/>
                  </a:cubicBezTo>
                  <a:cubicBezTo>
                    <a:pt x="267393" y="347749"/>
                    <a:pt x="320040" y="311727"/>
                    <a:pt x="357447" y="266007"/>
                  </a:cubicBezTo>
                  <a:cubicBezTo>
                    <a:pt x="394854" y="220287"/>
                    <a:pt x="418408" y="144087"/>
                    <a:pt x="432262" y="99753"/>
                  </a:cubicBezTo>
                  <a:cubicBezTo>
                    <a:pt x="446117" y="55418"/>
                    <a:pt x="443345" y="27709"/>
                    <a:pt x="44057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FE26B43F-C536-6146-A009-C04D94BD5EB1}"/>
              </a:ext>
            </a:extLst>
          </p:cNvPr>
          <p:cNvGrpSpPr/>
          <p:nvPr/>
        </p:nvGrpSpPr>
        <p:grpSpPr>
          <a:xfrm>
            <a:off x="3024115" y="2709074"/>
            <a:ext cx="1997178" cy="1700940"/>
            <a:chOff x="5520459" y="2817024"/>
            <a:chExt cx="1997178" cy="1700940"/>
          </a:xfrm>
        </p:grpSpPr>
        <p:sp>
          <p:nvSpPr>
            <p:cNvPr id="120" name="圆角矩形 279">
              <a:extLst>
                <a:ext uri="{FF2B5EF4-FFF2-40B4-BE49-F238E27FC236}">
                  <a16:creationId xmlns:a16="http://schemas.microsoft.com/office/drawing/2014/main" id="{1E32332E-DBDC-E047-9FDC-50AFC3568280}"/>
                </a:ext>
              </a:extLst>
            </p:cNvPr>
            <p:cNvSpPr/>
            <p:nvPr/>
          </p:nvSpPr>
          <p:spPr>
            <a:xfrm flipH="1">
              <a:off x="5520459" y="2817024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CodeX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21" name="Picture 14" descr="Open Ai Logo PNG Vectors Free Download">
              <a:extLst>
                <a:ext uri="{FF2B5EF4-FFF2-40B4-BE49-F238E27FC236}">
                  <a16:creationId xmlns:a16="http://schemas.microsoft.com/office/drawing/2014/main" id="{7867FDDB-ECBF-8441-9325-66D1CB65E7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400" y="2820588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" name="任意形状 142">
              <a:extLst>
                <a:ext uri="{FF2B5EF4-FFF2-40B4-BE49-F238E27FC236}">
                  <a16:creationId xmlns:a16="http://schemas.microsoft.com/office/drawing/2014/main" id="{1C30CEF4-3233-5246-A7C5-C549CF7D2F15}"/>
                </a:ext>
              </a:extLst>
            </p:cNvPr>
            <p:cNvSpPr/>
            <p:nvPr/>
          </p:nvSpPr>
          <p:spPr>
            <a:xfrm>
              <a:off x="5653352" y="2964453"/>
              <a:ext cx="382070" cy="289460"/>
            </a:xfrm>
            <a:custGeom>
              <a:avLst/>
              <a:gdLst>
                <a:gd name="connsiteX0" fmla="*/ 570016 w 570016"/>
                <a:gd name="connsiteY0" fmla="*/ 362198 h 362198"/>
                <a:gd name="connsiteX1" fmla="*/ 534390 w 570016"/>
                <a:gd name="connsiteY1" fmla="*/ 249382 h 362198"/>
                <a:gd name="connsiteX2" fmla="*/ 463138 w 570016"/>
                <a:gd name="connsiteY2" fmla="*/ 178130 h 362198"/>
                <a:gd name="connsiteX3" fmla="*/ 326571 w 570016"/>
                <a:gd name="connsiteY3" fmla="*/ 154379 h 362198"/>
                <a:gd name="connsiteX4" fmla="*/ 124691 w 570016"/>
                <a:gd name="connsiteY4" fmla="*/ 142504 h 362198"/>
                <a:gd name="connsiteX5" fmla="*/ 23751 w 570016"/>
                <a:gd name="connsiteY5" fmla="*/ 83127 h 362198"/>
                <a:gd name="connsiteX6" fmla="*/ 0 w 570016"/>
                <a:gd name="connsiteY6" fmla="*/ 0 h 362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016" h="362198">
                  <a:moveTo>
                    <a:pt x="570016" y="362198"/>
                  </a:moveTo>
                  <a:cubicBezTo>
                    <a:pt x="561109" y="321129"/>
                    <a:pt x="552203" y="280060"/>
                    <a:pt x="534390" y="249382"/>
                  </a:cubicBezTo>
                  <a:cubicBezTo>
                    <a:pt x="516577" y="218704"/>
                    <a:pt x="497774" y="193964"/>
                    <a:pt x="463138" y="178130"/>
                  </a:cubicBezTo>
                  <a:cubicBezTo>
                    <a:pt x="428502" y="162296"/>
                    <a:pt x="382979" y="160317"/>
                    <a:pt x="326571" y="154379"/>
                  </a:cubicBezTo>
                  <a:cubicBezTo>
                    <a:pt x="270163" y="148441"/>
                    <a:pt x="175161" y="154379"/>
                    <a:pt x="124691" y="142504"/>
                  </a:cubicBezTo>
                  <a:cubicBezTo>
                    <a:pt x="74221" y="130629"/>
                    <a:pt x="44533" y="106878"/>
                    <a:pt x="23751" y="83127"/>
                  </a:cubicBezTo>
                  <a:cubicBezTo>
                    <a:pt x="2969" y="59376"/>
                    <a:pt x="1484" y="296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54" name="任意形状 153">
              <a:extLst>
                <a:ext uri="{FF2B5EF4-FFF2-40B4-BE49-F238E27FC236}">
                  <a16:creationId xmlns:a16="http://schemas.microsoft.com/office/drawing/2014/main" id="{6FAA2477-091F-D24F-AD6B-8A4696DCEA79}"/>
                </a:ext>
              </a:extLst>
            </p:cNvPr>
            <p:cNvSpPr/>
            <p:nvPr/>
          </p:nvSpPr>
          <p:spPr>
            <a:xfrm rot="240502">
              <a:off x="6113868" y="3819455"/>
              <a:ext cx="1403769" cy="698509"/>
            </a:xfrm>
            <a:custGeom>
              <a:avLst/>
              <a:gdLst>
                <a:gd name="connsiteX0" fmla="*/ 2060154 w 2060154"/>
                <a:gd name="connsiteY0" fmla="*/ 969484 h 969484"/>
                <a:gd name="connsiteX1" fmla="*/ 1972019 w 2060154"/>
                <a:gd name="connsiteY1" fmla="*/ 738130 h 969484"/>
                <a:gd name="connsiteX2" fmla="*/ 1663547 w 2060154"/>
                <a:gd name="connsiteY2" fmla="*/ 605927 h 969484"/>
                <a:gd name="connsiteX3" fmla="*/ 1068636 w 2060154"/>
                <a:gd name="connsiteY3" fmla="*/ 550843 h 969484"/>
                <a:gd name="connsiteX4" fmla="*/ 594910 w 2060154"/>
                <a:gd name="connsiteY4" fmla="*/ 506776 h 969484"/>
                <a:gd name="connsiteX5" fmla="*/ 242371 w 2060154"/>
                <a:gd name="connsiteY5" fmla="*/ 352540 h 969484"/>
                <a:gd name="connsiteX6" fmla="*/ 0 w 2060154"/>
                <a:gd name="connsiteY6" fmla="*/ 0 h 96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0154" h="969484">
                  <a:moveTo>
                    <a:pt x="2060154" y="969484"/>
                  </a:moveTo>
                  <a:cubicBezTo>
                    <a:pt x="2049137" y="884103"/>
                    <a:pt x="2038120" y="798723"/>
                    <a:pt x="1972019" y="738130"/>
                  </a:cubicBezTo>
                  <a:cubicBezTo>
                    <a:pt x="1905918" y="677537"/>
                    <a:pt x="1814111" y="637141"/>
                    <a:pt x="1663547" y="605927"/>
                  </a:cubicBezTo>
                  <a:cubicBezTo>
                    <a:pt x="1512983" y="574713"/>
                    <a:pt x="1068636" y="550843"/>
                    <a:pt x="1068636" y="550843"/>
                  </a:cubicBezTo>
                  <a:cubicBezTo>
                    <a:pt x="890530" y="534318"/>
                    <a:pt x="732621" y="539826"/>
                    <a:pt x="594910" y="506776"/>
                  </a:cubicBezTo>
                  <a:cubicBezTo>
                    <a:pt x="457199" y="473725"/>
                    <a:pt x="341523" y="437003"/>
                    <a:pt x="242371" y="352540"/>
                  </a:cubicBezTo>
                  <a:cubicBezTo>
                    <a:pt x="143219" y="268077"/>
                    <a:pt x="71609" y="134038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58" name="任意形状 157">
              <a:extLst>
                <a:ext uri="{FF2B5EF4-FFF2-40B4-BE49-F238E27FC236}">
                  <a16:creationId xmlns:a16="http://schemas.microsoft.com/office/drawing/2014/main" id="{26DFCE46-21EE-8143-A586-8886F0799B7A}"/>
                </a:ext>
              </a:extLst>
            </p:cNvPr>
            <p:cNvSpPr/>
            <p:nvPr/>
          </p:nvSpPr>
          <p:spPr>
            <a:xfrm>
              <a:off x="6041472" y="3235763"/>
              <a:ext cx="99746" cy="538629"/>
            </a:xfrm>
            <a:custGeom>
              <a:avLst/>
              <a:gdLst>
                <a:gd name="connsiteX0" fmla="*/ 148442 w 148442"/>
                <a:gd name="connsiteY0" fmla="*/ 801585 h 801585"/>
                <a:gd name="connsiteX1" fmla="*/ 65315 w 148442"/>
                <a:gd name="connsiteY1" fmla="*/ 445325 h 801585"/>
                <a:gd name="connsiteX2" fmla="*/ 0 w 148442"/>
                <a:gd name="connsiteY2" fmla="*/ 0 h 80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42" h="801585">
                  <a:moveTo>
                    <a:pt x="148442" y="801585"/>
                  </a:moveTo>
                  <a:cubicBezTo>
                    <a:pt x="119248" y="690254"/>
                    <a:pt x="90055" y="578923"/>
                    <a:pt x="65315" y="445325"/>
                  </a:cubicBezTo>
                  <a:cubicBezTo>
                    <a:pt x="40575" y="311727"/>
                    <a:pt x="20287" y="155863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851146E-606C-0E4D-8060-FE44F251C7DF}"/>
              </a:ext>
            </a:extLst>
          </p:cNvPr>
          <p:cNvGrpSpPr/>
          <p:nvPr/>
        </p:nvGrpSpPr>
        <p:grpSpPr>
          <a:xfrm>
            <a:off x="5820590" y="3148590"/>
            <a:ext cx="861867" cy="702095"/>
            <a:chOff x="8316930" y="3256536"/>
            <a:chExt cx="861867" cy="702095"/>
          </a:xfrm>
        </p:grpSpPr>
        <p:sp>
          <p:nvSpPr>
            <p:cNvPr id="118" name="圆角矩形 236">
              <a:extLst>
                <a:ext uri="{FF2B5EF4-FFF2-40B4-BE49-F238E27FC236}">
                  <a16:creationId xmlns:a16="http://schemas.microsoft.com/office/drawing/2014/main" id="{8B2712B4-D65D-2847-9B61-C52CCFBFBC34}"/>
                </a:ext>
              </a:extLst>
            </p:cNvPr>
            <p:cNvSpPr/>
            <p:nvPr/>
          </p:nvSpPr>
          <p:spPr>
            <a:xfrm flipH="1">
              <a:off x="8741362" y="3256536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GPT-J</a:t>
              </a:r>
            </a:p>
          </p:txBody>
        </p:sp>
        <p:pic>
          <p:nvPicPr>
            <p:cNvPr id="129" name="Picture 34" descr="Announcing GPT-NeoX-20B | EleutherAI Blog">
              <a:extLst>
                <a:ext uri="{FF2B5EF4-FFF2-40B4-BE49-F238E27FC236}">
                  <a16:creationId xmlns:a16="http://schemas.microsoft.com/office/drawing/2014/main" id="{89F47075-B109-3347-BA54-B514D8ABD6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5910" y="3258051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7" name="任意形状 156">
              <a:extLst>
                <a:ext uri="{FF2B5EF4-FFF2-40B4-BE49-F238E27FC236}">
                  <a16:creationId xmlns:a16="http://schemas.microsoft.com/office/drawing/2014/main" id="{3865D217-089B-C948-A82C-C372C1F51057}"/>
                </a:ext>
              </a:extLst>
            </p:cNvPr>
            <p:cNvSpPr/>
            <p:nvPr/>
          </p:nvSpPr>
          <p:spPr>
            <a:xfrm>
              <a:off x="8316930" y="3898640"/>
              <a:ext cx="464075" cy="59991"/>
            </a:xfrm>
            <a:custGeom>
              <a:avLst/>
              <a:gdLst>
                <a:gd name="connsiteX0" fmla="*/ 0 w 997528"/>
                <a:gd name="connsiteY0" fmla="*/ 365760 h 367607"/>
                <a:gd name="connsiteX1" fmla="*/ 290946 w 997528"/>
                <a:gd name="connsiteY1" fmla="*/ 349135 h 367607"/>
                <a:gd name="connsiteX2" fmla="*/ 756458 w 997528"/>
                <a:gd name="connsiteY2" fmla="*/ 232756 h 367607"/>
                <a:gd name="connsiteX3" fmla="*/ 997528 w 997528"/>
                <a:gd name="connsiteY3" fmla="*/ 0 h 367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528" h="367607">
                  <a:moveTo>
                    <a:pt x="0" y="365760"/>
                  </a:moveTo>
                  <a:cubicBezTo>
                    <a:pt x="82435" y="368531"/>
                    <a:pt x="164870" y="371302"/>
                    <a:pt x="290946" y="349135"/>
                  </a:cubicBezTo>
                  <a:cubicBezTo>
                    <a:pt x="417022" y="326968"/>
                    <a:pt x="638695" y="290945"/>
                    <a:pt x="756458" y="232756"/>
                  </a:cubicBezTo>
                  <a:cubicBezTo>
                    <a:pt x="874221" y="174567"/>
                    <a:pt x="935874" y="87283"/>
                    <a:pt x="997528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59" name="任意形状 158">
              <a:extLst>
                <a:ext uri="{FF2B5EF4-FFF2-40B4-BE49-F238E27FC236}">
                  <a16:creationId xmlns:a16="http://schemas.microsoft.com/office/drawing/2014/main" id="{5F751B7A-BCC1-1C4A-9AED-B25750D6CC9F}"/>
                </a:ext>
              </a:extLst>
            </p:cNvPr>
            <p:cNvSpPr/>
            <p:nvPr/>
          </p:nvSpPr>
          <p:spPr>
            <a:xfrm>
              <a:off x="8762679" y="3397953"/>
              <a:ext cx="153036" cy="507219"/>
            </a:xfrm>
            <a:custGeom>
              <a:avLst/>
              <a:gdLst>
                <a:gd name="connsiteX0" fmla="*/ 0 w 227748"/>
                <a:gd name="connsiteY0" fmla="*/ 754840 h 754840"/>
                <a:gd name="connsiteX1" fmla="*/ 98191 w 227748"/>
                <a:gd name="connsiteY1" fmla="*/ 662787 h 754840"/>
                <a:gd name="connsiteX2" fmla="*/ 177970 w 227748"/>
                <a:gd name="connsiteY2" fmla="*/ 527775 h 754840"/>
                <a:gd name="connsiteX3" fmla="*/ 220929 w 227748"/>
                <a:gd name="connsiteY3" fmla="*/ 312983 h 754840"/>
                <a:gd name="connsiteX4" fmla="*/ 227066 w 227748"/>
                <a:gd name="connsiteY4" fmla="*/ 0 h 75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748" h="754840">
                  <a:moveTo>
                    <a:pt x="0" y="754840"/>
                  </a:moveTo>
                  <a:cubicBezTo>
                    <a:pt x="34264" y="727735"/>
                    <a:pt x="68529" y="700631"/>
                    <a:pt x="98191" y="662787"/>
                  </a:cubicBezTo>
                  <a:cubicBezTo>
                    <a:pt x="127853" y="624943"/>
                    <a:pt x="157514" y="586076"/>
                    <a:pt x="177970" y="527775"/>
                  </a:cubicBezTo>
                  <a:cubicBezTo>
                    <a:pt x="198426" y="469474"/>
                    <a:pt x="212746" y="400945"/>
                    <a:pt x="220929" y="312983"/>
                  </a:cubicBezTo>
                  <a:cubicBezTo>
                    <a:pt x="229112" y="225021"/>
                    <a:pt x="228089" y="112510"/>
                    <a:pt x="22706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10" dirty="0"/>
                <a:t>       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78A2C7E0-1B5A-C647-9BFA-EA3D9A673C55}"/>
              </a:ext>
            </a:extLst>
          </p:cNvPr>
          <p:cNvGrpSpPr/>
          <p:nvPr/>
        </p:nvGrpSpPr>
        <p:grpSpPr>
          <a:xfrm>
            <a:off x="2354574" y="3523403"/>
            <a:ext cx="540945" cy="420854"/>
            <a:chOff x="4850914" y="3631353"/>
            <a:chExt cx="540945" cy="420854"/>
          </a:xfrm>
        </p:grpSpPr>
        <p:sp>
          <p:nvSpPr>
            <p:cNvPr id="127" name="圆角矩形 279">
              <a:extLst>
                <a:ext uri="{FF2B5EF4-FFF2-40B4-BE49-F238E27FC236}">
                  <a16:creationId xmlns:a16="http://schemas.microsoft.com/office/drawing/2014/main" id="{369171C3-3642-6A47-8FD1-22B8CE17A713}"/>
                </a:ext>
              </a:extLst>
            </p:cNvPr>
            <p:cNvSpPr/>
            <p:nvPr/>
          </p:nvSpPr>
          <p:spPr>
            <a:xfrm flipH="1">
              <a:off x="4908256" y="3631353"/>
              <a:ext cx="359066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Switch</a:t>
              </a:r>
            </a:p>
          </p:txBody>
        </p:sp>
        <p:pic>
          <p:nvPicPr>
            <p:cNvPr id="135" name="图形 134">
              <a:extLst>
                <a:ext uri="{FF2B5EF4-FFF2-40B4-BE49-F238E27FC236}">
                  <a16:creationId xmlns:a16="http://schemas.microsoft.com/office/drawing/2014/main" id="{2E184663-78FC-0642-BB31-C264BAD76A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272023" y="3636727"/>
              <a:ext cx="119836" cy="124935"/>
            </a:xfrm>
            <a:prstGeom prst="rect">
              <a:avLst/>
            </a:prstGeom>
          </p:spPr>
        </p:pic>
        <p:sp>
          <p:nvSpPr>
            <p:cNvPr id="160" name="任意形状 159">
              <a:extLst>
                <a:ext uri="{FF2B5EF4-FFF2-40B4-BE49-F238E27FC236}">
                  <a16:creationId xmlns:a16="http://schemas.microsoft.com/office/drawing/2014/main" id="{3207DAEB-EED7-894A-8269-E5C97E394875}"/>
                </a:ext>
              </a:extLst>
            </p:cNvPr>
            <p:cNvSpPr/>
            <p:nvPr/>
          </p:nvSpPr>
          <p:spPr>
            <a:xfrm>
              <a:off x="4850914" y="3759961"/>
              <a:ext cx="242325" cy="292246"/>
            </a:xfrm>
            <a:custGeom>
              <a:avLst/>
              <a:gdLst>
                <a:gd name="connsiteX0" fmla="*/ 0 w 365920"/>
                <a:gd name="connsiteY0" fmla="*/ 415636 h 415636"/>
                <a:gd name="connsiteX1" fmla="*/ 58189 w 365920"/>
                <a:gd name="connsiteY1" fmla="*/ 232756 h 415636"/>
                <a:gd name="connsiteX2" fmla="*/ 315884 w 365920"/>
                <a:gd name="connsiteY2" fmla="*/ 141316 h 415636"/>
                <a:gd name="connsiteX3" fmla="*/ 365760 w 365920"/>
                <a:gd name="connsiteY3" fmla="*/ 0 h 4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920" h="415636">
                  <a:moveTo>
                    <a:pt x="0" y="415636"/>
                  </a:moveTo>
                  <a:cubicBezTo>
                    <a:pt x="2771" y="347056"/>
                    <a:pt x="5542" y="278476"/>
                    <a:pt x="58189" y="232756"/>
                  </a:cubicBezTo>
                  <a:cubicBezTo>
                    <a:pt x="110836" y="187036"/>
                    <a:pt x="264622" y="180109"/>
                    <a:pt x="315884" y="141316"/>
                  </a:cubicBezTo>
                  <a:cubicBezTo>
                    <a:pt x="367146" y="102523"/>
                    <a:pt x="366453" y="51261"/>
                    <a:pt x="36576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F1152ED8-3605-F842-BE4A-1A35C8366AFC}"/>
              </a:ext>
            </a:extLst>
          </p:cNvPr>
          <p:cNvCxnSpPr>
            <a:cxnSpLocks/>
            <a:stCxn id="105" idx="3"/>
          </p:cNvCxnSpPr>
          <p:nvPr/>
        </p:nvCxnSpPr>
        <p:spPr>
          <a:xfrm flipV="1">
            <a:off x="423706" y="2664086"/>
            <a:ext cx="6724927" cy="9420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组合 160">
            <a:extLst>
              <a:ext uri="{FF2B5EF4-FFF2-40B4-BE49-F238E27FC236}">
                <a16:creationId xmlns:a16="http://schemas.microsoft.com/office/drawing/2014/main" id="{D3FA9AA4-D865-A24B-935D-89E05DE0C163}"/>
              </a:ext>
            </a:extLst>
          </p:cNvPr>
          <p:cNvGrpSpPr/>
          <p:nvPr/>
        </p:nvGrpSpPr>
        <p:grpSpPr>
          <a:xfrm>
            <a:off x="4467239" y="3893478"/>
            <a:ext cx="523071" cy="456272"/>
            <a:chOff x="6963579" y="4001428"/>
            <a:chExt cx="523071" cy="456272"/>
          </a:xfrm>
        </p:grpSpPr>
        <p:sp>
          <p:nvSpPr>
            <p:cNvPr id="162" name="圆角矩形 125">
              <a:extLst>
                <a:ext uri="{FF2B5EF4-FFF2-40B4-BE49-F238E27FC236}">
                  <a16:creationId xmlns:a16="http://schemas.microsoft.com/office/drawing/2014/main" id="{7A0DE4D5-0F1D-654F-9CAB-071FF539D94B}"/>
                </a:ext>
              </a:extLst>
            </p:cNvPr>
            <p:cNvSpPr/>
            <p:nvPr/>
          </p:nvSpPr>
          <p:spPr>
            <a:xfrm flipH="1">
              <a:off x="6963579" y="4001428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GPT-3</a:t>
              </a:r>
            </a:p>
          </p:txBody>
        </p:sp>
        <p:pic>
          <p:nvPicPr>
            <p:cNvPr id="163" name="Picture 14" descr="Open Ai Logo PNG Vectors Free Download">
              <a:extLst>
                <a:ext uri="{FF2B5EF4-FFF2-40B4-BE49-F238E27FC236}">
                  <a16:creationId xmlns:a16="http://schemas.microsoft.com/office/drawing/2014/main" id="{9D5293F8-DA23-1449-8528-B5712976E8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1407" y="400506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任意形状 163">
              <a:extLst>
                <a:ext uri="{FF2B5EF4-FFF2-40B4-BE49-F238E27FC236}">
                  <a16:creationId xmlns:a16="http://schemas.microsoft.com/office/drawing/2014/main" id="{D0E88DF2-61E8-7443-811A-6FB61CD608D5}"/>
                </a:ext>
              </a:extLst>
            </p:cNvPr>
            <p:cNvSpPr/>
            <p:nvPr/>
          </p:nvSpPr>
          <p:spPr>
            <a:xfrm>
              <a:off x="7114255" y="4129767"/>
              <a:ext cx="244939" cy="196183"/>
            </a:xfrm>
            <a:custGeom>
              <a:avLst/>
              <a:gdLst>
                <a:gd name="connsiteX0" fmla="*/ 440675 w 440675"/>
                <a:gd name="connsiteY0" fmla="*/ 253388 h 253388"/>
                <a:gd name="connsiteX1" fmla="*/ 121186 w 440675"/>
                <a:gd name="connsiteY1" fmla="*/ 143219 h 253388"/>
                <a:gd name="connsiteX2" fmla="*/ 0 w 440675"/>
                <a:gd name="connsiteY2" fmla="*/ 0 h 25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0675" h="253388">
                  <a:moveTo>
                    <a:pt x="440675" y="253388"/>
                  </a:moveTo>
                  <a:cubicBezTo>
                    <a:pt x="317653" y="219419"/>
                    <a:pt x="194632" y="185450"/>
                    <a:pt x="121186" y="143219"/>
                  </a:cubicBezTo>
                  <a:cubicBezTo>
                    <a:pt x="47740" y="100988"/>
                    <a:pt x="23870" y="5049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65" name="任意形状 164">
              <a:extLst>
                <a:ext uri="{FF2B5EF4-FFF2-40B4-BE49-F238E27FC236}">
                  <a16:creationId xmlns:a16="http://schemas.microsoft.com/office/drawing/2014/main" id="{DBBCB314-08DC-7E42-A245-6216718E50D0}"/>
                </a:ext>
              </a:extLst>
            </p:cNvPr>
            <p:cNvSpPr/>
            <p:nvPr/>
          </p:nvSpPr>
          <p:spPr>
            <a:xfrm>
              <a:off x="7265194" y="4286250"/>
              <a:ext cx="221456" cy="171450"/>
            </a:xfrm>
            <a:custGeom>
              <a:avLst/>
              <a:gdLst>
                <a:gd name="connsiteX0" fmla="*/ 221456 w 221456"/>
                <a:gd name="connsiteY0" fmla="*/ 171450 h 171450"/>
                <a:gd name="connsiteX1" fmla="*/ 178594 w 221456"/>
                <a:gd name="connsiteY1" fmla="*/ 107157 h 171450"/>
                <a:gd name="connsiteX2" fmla="*/ 100012 w 221456"/>
                <a:gd name="connsiteY2" fmla="*/ 42863 h 171450"/>
                <a:gd name="connsiteX3" fmla="*/ 0 w 221456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456" h="171450">
                  <a:moveTo>
                    <a:pt x="221456" y="171450"/>
                  </a:moveTo>
                  <a:cubicBezTo>
                    <a:pt x="210145" y="150019"/>
                    <a:pt x="198835" y="128588"/>
                    <a:pt x="178594" y="107157"/>
                  </a:cubicBezTo>
                  <a:cubicBezTo>
                    <a:pt x="158353" y="85726"/>
                    <a:pt x="129777" y="60722"/>
                    <a:pt x="100012" y="42863"/>
                  </a:cubicBezTo>
                  <a:cubicBezTo>
                    <a:pt x="70247" y="25004"/>
                    <a:pt x="35123" y="12502"/>
                    <a:pt x="0" y="0"/>
                  </a:cubicBezTo>
                </a:path>
              </a:pathLst>
            </a:custGeom>
            <a:noFill/>
            <a:ln w="28575">
              <a:solidFill>
                <a:srgbClr val="8497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66" name="组合 165">
            <a:extLst>
              <a:ext uri="{FF2B5EF4-FFF2-40B4-BE49-F238E27FC236}">
                <a16:creationId xmlns:a16="http://schemas.microsoft.com/office/drawing/2014/main" id="{C024AC82-311A-F549-8598-073FF9DE009F}"/>
              </a:ext>
            </a:extLst>
          </p:cNvPr>
          <p:cNvGrpSpPr/>
          <p:nvPr/>
        </p:nvGrpSpPr>
        <p:grpSpPr>
          <a:xfrm>
            <a:off x="979268" y="4361870"/>
            <a:ext cx="563399" cy="474341"/>
            <a:chOff x="979268" y="4361870"/>
            <a:chExt cx="563399" cy="474341"/>
          </a:xfrm>
        </p:grpSpPr>
        <p:grpSp>
          <p:nvGrpSpPr>
            <p:cNvPr id="167" name="组合 166">
              <a:extLst>
                <a:ext uri="{FF2B5EF4-FFF2-40B4-BE49-F238E27FC236}">
                  <a16:creationId xmlns:a16="http://schemas.microsoft.com/office/drawing/2014/main" id="{7808048A-F3BE-E246-9BF1-2F6A3B576A47}"/>
                </a:ext>
              </a:extLst>
            </p:cNvPr>
            <p:cNvGrpSpPr/>
            <p:nvPr/>
          </p:nvGrpSpPr>
          <p:grpSpPr>
            <a:xfrm>
              <a:off x="979268" y="4361870"/>
              <a:ext cx="563399" cy="474341"/>
              <a:chOff x="3475608" y="4469816"/>
              <a:chExt cx="563399" cy="474341"/>
            </a:xfrm>
          </p:grpSpPr>
          <p:sp>
            <p:nvSpPr>
              <p:cNvPr id="169" name="圆角矩形 168">
                <a:extLst>
                  <a:ext uri="{FF2B5EF4-FFF2-40B4-BE49-F238E27FC236}">
                    <a16:creationId xmlns:a16="http://schemas.microsoft.com/office/drawing/2014/main" id="{E96E7B6C-DF58-C947-AB5E-31B8BB0C7F48}"/>
                  </a:ext>
                </a:extLst>
              </p:cNvPr>
              <p:cNvSpPr/>
              <p:nvPr/>
            </p:nvSpPr>
            <p:spPr>
              <a:xfrm>
                <a:off x="3475608" y="4469816"/>
                <a:ext cx="359066" cy="137201"/>
              </a:xfrm>
              <a:prstGeom prst="roundRect">
                <a:avLst/>
              </a:prstGeom>
              <a:solidFill>
                <a:srgbClr val="E4ADB5"/>
              </a:solidFill>
              <a:ln w="19050" cmpd="sng">
                <a:solidFill>
                  <a:srgbClr val="E4ADB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ALBERT</a:t>
                </a:r>
                <a:endParaRPr kumimoji="1" lang="zh-CN" altLang="en-US" sz="806" b="1" spc="-34" dirty="0">
                  <a:solidFill>
                    <a:schemeClr val="bg1"/>
                  </a:solidFill>
                  <a:latin typeface="Monaco" pitchFamily="2" charset="77"/>
                </a:endParaRPr>
              </a:p>
            </p:txBody>
          </p:sp>
          <p:sp>
            <p:nvSpPr>
              <p:cNvPr id="170" name="任意形状 169">
                <a:extLst>
                  <a:ext uri="{FF2B5EF4-FFF2-40B4-BE49-F238E27FC236}">
                    <a16:creationId xmlns:a16="http://schemas.microsoft.com/office/drawing/2014/main" id="{84F8C3FE-FBF7-4A40-B2D0-10B5F0B70B54}"/>
                  </a:ext>
                </a:extLst>
              </p:cNvPr>
              <p:cNvSpPr/>
              <p:nvPr/>
            </p:nvSpPr>
            <p:spPr>
              <a:xfrm>
                <a:off x="3660265" y="4606590"/>
                <a:ext cx="378742" cy="337567"/>
              </a:xfrm>
              <a:custGeom>
                <a:avLst/>
                <a:gdLst>
                  <a:gd name="connsiteX0" fmla="*/ 686117 w 686117"/>
                  <a:gd name="connsiteY0" fmla="*/ 759542 h 759542"/>
                  <a:gd name="connsiteX1" fmla="*/ 546007 w 686117"/>
                  <a:gd name="connsiteY1" fmla="*/ 538317 h 759542"/>
                  <a:gd name="connsiteX2" fmla="*/ 177297 w 686117"/>
                  <a:gd name="connsiteY2" fmla="*/ 471949 h 759542"/>
                  <a:gd name="connsiteX3" fmla="*/ 51936 w 686117"/>
                  <a:gd name="connsiteY3" fmla="*/ 361336 h 759542"/>
                  <a:gd name="connsiteX4" fmla="*/ 7691 w 686117"/>
                  <a:gd name="connsiteY4" fmla="*/ 221226 h 759542"/>
                  <a:gd name="connsiteX5" fmla="*/ 317 w 686117"/>
                  <a:gd name="connsiteY5" fmla="*/ 0 h 75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6117" h="759542">
                    <a:moveTo>
                      <a:pt x="686117" y="759542"/>
                    </a:moveTo>
                    <a:cubicBezTo>
                      <a:pt x="658463" y="672895"/>
                      <a:pt x="630810" y="586249"/>
                      <a:pt x="546007" y="538317"/>
                    </a:cubicBezTo>
                    <a:cubicBezTo>
                      <a:pt x="461204" y="490385"/>
                      <a:pt x="259642" y="501446"/>
                      <a:pt x="177297" y="471949"/>
                    </a:cubicBezTo>
                    <a:cubicBezTo>
                      <a:pt x="94952" y="442452"/>
                      <a:pt x="80204" y="403123"/>
                      <a:pt x="51936" y="361336"/>
                    </a:cubicBezTo>
                    <a:cubicBezTo>
                      <a:pt x="23668" y="319549"/>
                      <a:pt x="16294" y="281449"/>
                      <a:pt x="7691" y="221226"/>
                    </a:cubicBezTo>
                    <a:cubicBezTo>
                      <a:pt x="-912" y="161003"/>
                      <a:pt x="-298" y="80501"/>
                      <a:pt x="317" y="0"/>
                    </a:cubicBezTo>
                  </a:path>
                </a:pathLst>
              </a:custGeom>
              <a:noFill/>
              <a:ln w="22225">
                <a:solidFill>
                  <a:srgbClr val="E4ADB5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kumimoji="1" lang="zh-CN" altLang="en-US" sz="2419">
                  <a:solidFill>
                    <a:schemeClr val="tx1"/>
                  </a:solidFill>
                  <a:latin typeface="Monaco" pitchFamily="2" charset="77"/>
                </a:endParaRPr>
              </a:p>
            </p:txBody>
          </p:sp>
        </p:grpSp>
        <p:pic>
          <p:nvPicPr>
            <p:cNvPr id="168" name="图形 167">
              <a:extLst>
                <a:ext uri="{FF2B5EF4-FFF2-40B4-BE49-F238E27FC236}">
                  <a16:creationId xmlns:a16="http://schemas.microsoft.com/office/drawing/2014/main" id="{9D3F2A35-CC18-584E-B343-F344D94492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1359214" y="4364728"/>
              <a:ext cx="128515" cy="133984"/>
            </a:xfrm>
            <a:prstGeom prst="rect">
              <a:avLst/>
            </a:prstGeom>
          </p:spPr>
        </p:pic>
      </p:grpSp>
      <p:grpSp>
        <p:nvGrpSpPr>
          <p:cNvPr id="183" name="组合 182">
            <a:extLst>
              <a:ext uri="{FF2B5EF4-FFF2-40B4-BE49-F238E27FC236}">
                <a16:creationId xmlns:a16="http://schemas.microsoft.com/office/drawing/2014/main" id="{4B8DD3EB-EF90-4343-AE2F-230F57A9FBC6}"/>
              </a:ext>
            </a:extLst>
          </p:cNvPr>
          <p:cNvGrpSpPr/>
          <p:nvPr/>
        </p:nvGrpSpPr>
        <p:grpSpPr>
          <a:xfrm>
            <a:off x="995406" y="5173645"/>
            <a:ext cx="2034105" cy="516686"/>
            <a:chOff x="995406" y="5173645"/>
            <a:chExt cx="2034105" cy="516686"/>
          </a:xfrm>
        </p:grpSpPr>
        <p:sp>
          <p:nvSpPr>
            <p:cNvPr id="186" name="圆角矩形 185">
              <a:extLst>
                <a:ext uri="{FF2B5EF4-FFF2-40B4-BE49-F238E27FC236}">
                  <a16:creationId xmlns:a16="http://schemas.microsoft.com/office/drawing/2014/main" id="{8C43D558-FCB6-9E4E-A515-6D718B91AE84}"/>
                </a:ext>
              </a:extLst>
            </p:cNvPr>
            <p:cNvSpPr/>
            <p:nvPr/>
          </p:nvSpPr>
          <p:spPr>
            <a:xfrm>
              <a:off x="995406" y="5173645"/>
              <a:ext cx="428874" cy="1532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ULMFiT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187" name="Picture 2">
              <a:extLst>
                <a:ext uri="{FF2B5EF4-FFF2-40B4-BE49-F238E27FC236}">
                  <a16:creationId xmlns:a16="http://schemas.microsoft.com/office/drawing/2014/main" id="{05F2CBBE-8FFD-2847-AE51-3E0F031FBC9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8" t="18080" r="40925" b="44933"/>
            <a:stretch/>
          </p:blipFill>
          <p:spPr bwMode="auto">
            <a:xfrm>
              <a:off x="1442158" y="5181661"/>
              <a:ext cx="98521" cy="136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8" name="任意形状 187">
              <a:extLst>
                <a:ext uri="{FF2B5EF4-FFF2-40B4-BE49-F238E27FC236}">
                  <a16:creationId xmlns:a16="http://schemas.microsoft.com/office/drawing/2014/main" id="{DFF875EE-4842-C04B-9C88-03A40A9C2B04}"/>
                </a:ext>
              </a:extLst>
            </p:cNvPr>
            <p:cNvSpPr/>
            <p:nvPr/>
          </p:nvSpPr>
          <p:spPr>
            <a:xfrm>
              <a:off x="1216241" y="5317724"/>
              <a:ext cx="1813270" cy="372607"/>
            </a:xfrm>
            <a:custGeom>
              <a:avLst/>
              <a:gdLst>
                <a:gd name="connsiteX0" fmla="*/ 1855433 w 1855433"/>
                <a:gd name="connsiteY0" fmla="*/ 310719 h 310719"/>
                <a:gd name="connsiteX1" fmla="*/ 1846555 w 1855433"/>
                <a:gd name="connsiteY1" fmla="*/ 239697 h 310719"/>
                <a:gd name="connsiteX2" fmla="*/ 1828800 w 1855433"/>
                <a:gd name="connsiteY2" fmla="*/ 186431 h 310719"/>
                <a:gd name="connsiteX3" fmla="*/ 1784411 w 1855433"/>
                <a:gd name="connsiteY3" fmla="*/ 159798 h 310719"/>
                <a:gd name="connsiteX4" fmla="*/ 1660124 w 1855433"/>
                <a:gd name="connsiteY4" fmla="*/ 115410 h 310719"/>
                <a:gd name="connsiteX5" fmla="*/ 1411549 w 1855433"/>
                <a:gd name="connsiteY5" fmla="*/ 88777 h 310719"/>
                <a:gd name="connsiteX6" fmla="*/ 1020932 w 1855433"/>
                <a:gd name="connsiteY6" fmla="*/ 71022 h 310719"/>
                <a:gd name="connsiteX7" fmla="*/ 301841 w 1855433"/>
                <a:gd name="connsiteY7" fmla="*/ 71022 h 310719"/>
                <a:gd name="connsiteX8" fmla="*/ 106532 w 1855433"/>
                <a:gd name="connsiteY8" fmla="*/ 62144 h 310719"/>
                <a:gd name="connsiteX9" fmla="*/ 35510 w 1855433"/>
                <a:gd name="connsiteY9" fmla="*/ 44389 h 310719"/>
                <a:gd name="connsiteX10" fmla="*/ 0 w 1855433"/>
                <a:gd name="connsiteY10" fmla="*/ 0 h 31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5433" h="310719">
                  <a:moveTo>
                    <a:pt x="1855433" y="310719"/>
                  </a:moveTo>
                  <a:cubicBezTo>
                    <a:pt x="1853213" y="285565"/>
                    <a:pt x="1850994" y="260412"/>
                    <a:pt x="1846555" y="239697"/>
                  </a:cubicBezTo>
                  <a:cubicBezTo>
                    <a:pt x="1842116" y="218982"/>
                    <a:pt x="1839157" y="199747"/>
                    <a:pt x="1828800" y="186431"/>
                  </a:cubicBezTo>
                  <a:cubicBezTo>
                    <a:pt x="1818443" y="173115"/>
                    <a:pt x="1812524" y="171635"/>
                    <a:pt x="1784411" y="159798"/>
                  </a:cubicBezTo>
                  <a:cubicBezTo>
                    <a:pt x="1756298" y="147961"/>
                    <a:pt x="1722268" y="127247"/>
                    <a:pt x="1660124" y="115410"/>
                  </a:cubicBezTo>
                  <a:cubicBezTo>
                    <a:pt x="1597980" y="103573"/>
                    <a:pt x="1518081" y="96175"/>
                    <a:pt x="1411549" y="88777"/>
                  </a:cubicBezTo>
                  <a:cubicBezTo>
                    <a:pt x="1305017" y="81379"/>
                    <a:pt x="1205883" y="73981"/>
                    <a:pt x="1020932" y="71022"/>
                  </a:cubicBezTo>
                  <a:cubicBezTo>
                    <a:pt x="835981" y="68063"/>
                    <a:pt x="454241" y="72502"/>
                    <a:pt x="301841" y="71022"/>
                  </a:cubicBezTo>
                  <a:cubicBezTo>
                    <a:pt x="149441" y="69542"/>
                    <a:pt x="150920" y="66583"/>
                    <a:pt x="106532" y="62144"/>
                  </a:cubicBezTo>
                  <a:cubicBezTo>
                    <a:pt x="62143" y="57705"/>
                    <a:pt x="53265" y="54746"/>
                    <a:pt x="35510" y="44389"/>
                  </a:cubicBezTo>
                  <a:cubicBezTo>
                    <a:pt x="17755" y="34032"/>
                    <a:pt x="8877" y="17016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189" name="组合 188">
            <a:extLst>
              <a:ext uri="{FF2B5EF4-FFF2-40B4-BE49-F238E27FC236}">
                <a16:creationId xmlns:a16="http://schemas.microsoft.com/office/drawing/2014/main" id="{431E3C62-6EBD-914A-AFAA-A12079028157}"/>
              </a:ext>
            </a:extLst>
          </p:cNvPr>
          <p:cNvGrpSpPr/>
          <p:nvPr/>
        </p:nvGrpSpPr>
        <p:grpSpPr>
          <a:xfrm>
            <a:off x="628958" y="5109888"/>
            <a:ext cx="2379462" cy="681606"/>
            <a:chOff x="1675025" y="7765148"/>
            <a:chExt cx="3541101" cy="1014362"/>
          </a:xfrm>
        </p:grpSpPr>
        <p:sp>
          <p:nvSpPr>
            <p:cNvPr id="190" name="圆角矩形 189">
              <a:extLst>
                <a:ext uri="{FF2B5EF4-FFF2-40B4-BE49-F238E27FC236}">
                  <a16:creationId xmlns:a16="http://schemas.microsoft.com/office/drawing/2014/main" id="{20A138D6-73AB-624B-816C-52933EB93807}"/>
                </a:ext>
              </a:extLst>
            </p:cNvPr>
            <p:cNvSpPr/>
            <p:nvPr/>
          </p:nvSpPr>
          <p:spPr>
            <a:xfrm>
              <a:off x="1675025" y="7807445"/>
              <a:ext cx="362938" cy="20418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ELMo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191" name="任意形状 190">
              <a:extLst>
                <a:ext uri="{FF2B5EF4-FFF2-40B4-BE49-F238E27FC236}">
                  <a16:creationId xmlns:a16="http://schemas.microsoft.com/office/drawing/2014/main" id="{B1A45586-34DD-DE4B-B6FE-3EC8711CD12D}"/>
                </a:ext>
              </a:extLst>
            </p:cNvPr>
            <p:cNvSpPr/>
            <p:nvPr/>
          </p:nvSpPr>
          <p:spPr>
            <a:xfrm>
              <a:off x="1840219" y="8023059"/>
              <a:ext cx="3375907" cy="756451"/>
            </a:xfrm>
            <a:custGeom>
              <a:avLst/>
              <a:gdLst>
                <a:gd name="connsiteX0" fmla="*/ 2930487 w 2954868"/>
                <a:gd name="connsiteY0" fmla="*/ 616945 h 616945"/>
                <a:gd name="connsiteX1" fmla="*/ 2930487 w 2954868"/>
                <a:gd name="connsiteY1" fmla="*/ 407624 h 616945"/>
                <a:gd name="connsiteX2" fmla="*/ 2677099 w 2954868"/>
                <a:gd name="connsiteY2" fmla="*/ 286438 h 616945"/>
                <a:gd name="connsiteX3" fmla="*/ 2071171 w 2954868"/>
                <a:gd name="connsiteY3" fmla="*/ 220337 h 616945"/>
                <a:gd name="connsiteX4" fmla="*/ 1013552 w 2954868"/>
                <a:gd name="connsiteY4" fmla="*/ 198304 h 616945"/>
                <a:gd name="connsiteX5" fmla="*/ 209320 w 2954868"/>
                <a:gd name="connsiteY5" fmla="*/ 165253 h 616945"/>
                <a:gd name="connsiteX6" fmla="*/ 0 w 2954868"/>
                <a:gd name="connsiteY6" fmla="*/ 0 h 6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4868" h="616945">
                  <a:moveTo>
                    <a:pt x="2930487" y="616945"/>
                  </a:moveTo>
                  <a:cubicBezTo>
                    <a:pt x="2951602" y="539827"/>
                    <a:pt x="2972718" y="462709"/>
                    <a:pt x="2930487" y="407624"/>
                  </a:cubicBezTo>
                  <a:cubicBezTo>
                    <a:pt x="2888256" y="352539"/>
                    <a:pt x="2820318" y="317652"/>
                    <a:pt x="2677099" y="286438"/>
                  </a:cubicBezTo>
                  <a:cubicBezTo>
                    <a:pt x="2533880" y="255224"/>
                    <a:pt x="2348429" y="235026"/>
                    <a:pt x="2071171" y="220337"/>
                  </a:cubicBezTo>
                  <a:cubicBezTo>
                    <a:pt x="1793913" y="205648"/>
                    <a:pt x="1323860" y="207485"/>
                    <a:pt x="1013552" y="198304"/>
                  </a:cubicBezTo>
                  <a:cubicBezTo>
                    <a:pt x="703244" y="189123"/>
                    <a:pt x="378245" y="198304"/>
                    <a:pt x="209320" y="165253"/>
                  </a:cubicBezTo>
                  <a:cubicBezTo>
                    <a:pt x="40395" y="132202"/>
                    <a:pt x="20197" y="66101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192" name="Picture 24" descr="Allen Institute for AI">
              <a:extLst>
                <a:ext uri="{FF2B5EF4-FFF2-40B4-BE49-F238E27FC236}">
                  <a16:creationId xmlns:a16="http://schemas.microsoft.com/office/drawing/2014/main" id="{61170D6F-BEC4-0D4C-AC20-5AD1CF2519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779" y="776514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3" name="组合 192">
            <a:extLst>
              <a:ext uri="{FF2B5EF4-FFF2-40B4-BE49-F238E27FC236}">
                <a16:creationId xmlns:a16="http://schemas.microsoft.com/office/drawing/2014/main" id="{028C0189-4E98-4649-B44B-9E5E2FD28AE8}"/>
              </a:ext>
            </a:extLst>
          </p:cNvPr>
          <p:cNvGrpSpPr/>
          <p:nvPr/>
        </p:nvGrpSpPr>
        <p:grpSpPr>
          <a:xfrm>
            <a:off x="1969864" y="3322098"/>
            <a:ext cx="348433" cy="389759"/>
            <a:chOff x="4462747" y="1519487"/>
            <a:chExt cx="348433" cy="389759"/>
          </a:xfrm>
        </p:grpSpPr>
        <p:sp>
          <p:nvSpPr>
            <p:cNvPr id="194" name="圆角矩形 246">
              <a:extLst>
                <a:ext uri="{FF2B5EF4-FFF2-40B4-BE49-F238E27FC236}">
                  <a16:creationId xmlns:a16="http://schemas.microsoft.com/office/drawing/2014/main" id="{9AFD3D3A-8431-174C-B2C4-D30283E2D625}"/>
                </a:ext>
              </a:extLst>
            </p:cNvPr>
            <p:cNvSpPr/>
            <p:nvPr/>
          </p:nvSpPr>
          <p:spPr>
            <a:xfrm>
              <a:off x="4462747" y="1519487"/>
              <a:ext cx="186283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GLM</a:t>
              </a:r>
            </a:p>
          </p:txBody>
        </p:sp>
        <p:sp>
          <p:nvSpPr>
            <p:cNvPr id="195" name="任意形状 194">
              <a:extLst>
                <a:ext uri="{FF2B5EF4-FFF2-40B4-BE49-F238E27FC236}">
                  <a16:creationId xmlns:a16="http://schemas.microsoft.com/office/drawing/2014/main" id="{ED2B618E-77E1-944F-A2D2-6150FC9DC1D6}"/>
                </a:ext>
              </a:extLst>
            </p:cNvPr>
            <p:cNvSpPr/>
            <p:nvPr/>
          </p:nvSpPr>
          <p:spPr>
            <a:xfrm>
              <a:off x="4552212" y="1651508"/>
              <a:ext cx="130586" cy="132620"/>
            </a:xfrm>
            <a:custGeom>
              <a:avLst/>
              <a:gdLst>
                <a:gd name="connsiteX0" fmla="*/ 198853 w 198853"/>
                <a:gd name="connsiteY0" fmla="*/ 449580 h 449580"/>
                <a:gd name="connsiteX1" fmla="*/ 54073 w 198853"/>
                <a:gd name="connsiteY1" fmla="*/ 403860 h 449580"/>
                <a:gd name="connsiteX2" fmla="*/ 8353 w 198853"/>
                <a:gd name="connsiteY2" fmla="*/ 312420 h 449580"/>
                <a:gd name="connsiteX3" fmla="*/ 733 w 198853"/>
                <a:gd name="connsiteY3" fmla="*/ 213360 h 449580"/>
                <a:gd name="connsiteX4" fmla="*/ 733 w 198853"/>
                <a:gd name="connsiteY4" fmla="*/ 0 h 44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53" h="449580">
                  <a:moveTo>
                    <a:pt x="198853" y="449580"/>
                  </a:moveTo>
                  <a:cubicBezTo>
                    <a:pt x="142338" y="438150"/>
                    <a:pt x="85823" y="426720"/>
                    <a:pt x="54073" y="403860"/>
                  </a:cubicBezTo>
                  <a:cubicBezTo>
                    <a:pt x="22323" y="381000"/>
                    <a:pt x="17243" y="344170"/>
                    <a:pt x="8353" y="312420"/>
                  </a:cubicBezTo>
                  <a:cubicBezTo>
                    <a:pt x="-537" y="280670"/>
                    <a:pt x="2003" y="265430"/>
                    <a:pt x="733" y="213360"/>
                  </a:cubicBezTo>
                  <a:cubicBezTo>
                    <a:pt x="-537" y="161290"/>
                    <a:pt x="98" y="80645"/>
                    <a:pt x="733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96" name="任意形状 195">
              <a:extLst>
                <a:ext uri="{FF2B5EF4-FFF2-40B4-BE49-F238E27FC236}">
                  <a16:creationId xmlns:a16="http://schemas.microsoft.com/office/drawing/2014/main" id="{66E0B7FB-186F-1C48-BCBA-A01FBC080411}"/>
                </a:ext>
              </a:extLst>
            </p:cNvPr>
            <p:cNvSpPr/>
            <p:nvPr/>
          </p:nvSpPr>
          <p:spPr>
            <a:xfrm>
              <a:off x="4670309" y="1783362"/>
              <a:ext cx="140871" cy="125884"/>
            </a:xfrm>
            <a:custGeom>
              <a:avLst/>
              <a:gdLst>
                <a:gd name="connsiteX0" fmla="*/ 209643 w 209643"/>
                <a:gd name="connsiteY0" fmla="*/ 187340 h 187340"/>
                <a:gd name="connsiteX1" fmla="*/ 178419 w 209643"/>
                <a:gd name="connsiteY1" fmla="*/ 98130 h 187340"/>
                <a:gd name="connsiteX2" fmla="*/ 111512 w 209643"/>
                <a:gd name="connsiteY2" fmla="*/ 35684 h 187340"/>
                <a:gd name="connsiteX3" fmla="*/ 0 w 209643"/>
                <a:gd name="connsiteY3" fmla="*/ 0 h 18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43" h="187340">
                  <a:moveTo>
                    <a:pt x="209643" y="187340"/>
                  </a:moveTo>
                  <a:cubicBezTo>
                    <a:pt x="202208" y="155373"/>
                    <a:pt x="194774" y="123406"/>
                    <a:pt x="178419" y="98130"/>
                  </a:cubicBezTo>
                  <a:cubicBezTo>
                    <a:pt x="162064" y="72854"/>
                    <a:pt x="141248" y="52039"/>
                    <a:pt x="111512" y="35684"/>
                  </a:cubicBezTo>
                  <a:cubicBezTo>
                    <a:pt x="81776" y="19329"/>
                    <a:pt x="40888" y="9664"/>
                    <a:pt x="0" y="0"/>
                  </a:cubicBezTo>
                </a:path>
              </a:pathLst>
            </a:custGeom>
            <a:noFill/>
            <a:ln w="254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197" name="Picture 18">
              <a:extLst>
                <a:ext uri="{FF2B5EF4-FFF2-40B4-BE49-F238E27FC236}">
                  <a16:creationId xmlns:a16="http://schemas.microsoft.com/office/drawing/2014/main" id="{CAB8D6D7-97AA-E649-A5F7-BA5ED4F420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290" y="153042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0822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4394551-8BA4-5645-A0AB-A3E7815DB32D}"/>
              </a:ext>
            </a:extLst>
          </p:cNvPr>
          <p:cNvGrpSpPr/>
          <p:nvPr/>
        </p:nvGrpSpPr>
        <p:grpSpPr>
          <a:xfrm>
            <a:off x="2496112" y="3797455"/>
            <a:ext cx="828686" cy="785346"/>
            <a:chOff x="4992456" y="3905405"/>
            <a:chExt cx="828686" cy="785346"/>
          </a:xfrm>
        </p:grpSpPr>
        <p:sp>
          <p:nvSpPr>
            <p:cNvPr id="89" name="圆角矩形 88">
              <a:extLst>
                <a:ext uri="{FF2B5EF4-FFF2-40B4-BE49-F238E27FC236}">
                  <a16:creationId xmlns:a16="http://schemas.microsoft.com/office/drawing/2014/main" id="{8F8E571D-898F-BF4E-8163-C4A7D4B720C1}"/>
                </a:ext>
              </a:extLst>
            </p:cNvPr>
            <p:cNvSpPr/>
            <p:nvPr/>
          </p:nvSpPr>
          <p:spPr>
            <a:xfrm flipH="1">
              <a:off x="4992456" y="3945793"/>
              <a:ext cx="186283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>
                  <a:solidFill>
                    <a:schemeClr val="bg1"/>
                  </a:solidFill>
                  <a:latin typeface="Monaco" pitchFamily="2" charset="77"/>
                </a:rPr>
                <a:t>mT5</a:t>
              </a:r>
            </a:p>
          </p:txBody>
        </p:sp>
        <p:sp>
          <p:nvSpPr>
            <p:cNvPr id="90" name="圆角矩形 89">
              <a:extLst>
                <a:ext uri="{FF2B5EF4-FFF2-40B4-BE49-F238E27FC236}">
                  <a16:creationId xmlns:a16="http://schemas.microsoft.com/office/drawing/2014/main" id="{9F97CD18-54F8-0E4F-B797-3F4626DFA996}"/>
                </a:ext>
              </a:extLst>
            </p:cNvPr>
            <p:cNvSpPr/>
            <p:nvPr/>
          </p:nvSpPr>
          <p:spPr>
            <a:xfrm flipH="1">
              <a:off x="5559181" y="3905405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T0</a:t>
              </a:r>
            </a:p>
          </p:txBody>
        </p:sp>
        <p:pic>
          <p:nvPicPr>
            <p:cNvPr id="99" name="图形 98">
              <a:extLst>
                <a:ext uri="{FF2B5EF4-FFF2-40B4-BE49-F238E27FC236}">
                  <a16:creationId xmlns:a16="http://schemas.microsoft.com/office/drawing/2014/main" id="{D7EFDEDA-BAC7-DF4A-94DF-23307144D2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3747" y="3950673"/>
              <a:ext cx="119836" cy="124935"/>
            </a:xfrm>
            <a:prstGeom prst="rect">
              <a:avLst/>
            </a:prstGeom>
          </p:spPr>
        </p:pic>
        <p:pic>
          <p:nvPicPr>
            <p:cNvPr id="100" name="Picture 8" descr="@bigscience-workshop">
              <a:extLst>
                <a:ext uri="{FF2B5EF4-FFF2-40B4-BE49-F238E27FC236}">
                  <a16:creationId xmlns:a16="http://schemas.microsoft.com/office/drawing/2014/main" id="{B571C994-0B35-C246-8EB4-07AA7D63C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395" y="3918748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任意形状 108">
              <a:extLst>
                <a:ext uri="{FF2B5EF4-FFF2-40B4-BE49-F238E27FC236}">
                  <a16:creationId xmlns:a16="http://schemas.microsoft.com/office/drawing/2014/main" id="{335E5D76-35C7-7A46-B178-D5416319B2FA}"/>
                </a:ext>
              </a:extLst>
            </p:cNvPr>
            <p:cNvSpPr/>
            <p:nvPr/>
          </p:nvSpPr>
          <p:spPr>
            <a:xfrm>
              <a:off x="5089373" y="4079785"/>
              <a:ext cx="255890" cy="347809"/>
            </a:xfrm>
            <a:custGeom>
              <a:avLst/>
              <a:gdLst>
                <a:gd name="connsiteX0" fmla="*/ 389107 w 389107"/>
                <a:gd name="connsiteY0" fmla="*/ 421532 h 421532"/>
                <a:gd name="connsiteX1" fmla="*/ 356681 w 389107"/>
                <a:gd name="connsiteY1" fmla="*/ 226979 h 421532"/>
                <a:gd name="connsiteX2" fmla="*/ 265890 w 389107"/>
                <a:gd name="connsiteY2" fmla="*/ 149157 h 421532"/>
                <a:gd name="connsiteX3" fmla="*/ 64851 w 389107"/>
                <a:gd name="connsiteY3" fmla="*/ 116732 h 421532"/>
                <a:gd name="connsiteX4" fmla="*/ 0 w 389107"/>
                <a:gd name="connsiteY4" fmla="*/ 0 h 42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107" h="421532">
                  <a:moveTo>
                    <a:pt x="389107" y="421532"/>
                  </a:moveTo>
                  <a:cubicBezTo>
                    <a:pt x="383162" y="346953"/>
                    <a:pt x="377217" y="272375"/>
                    <a:pt x="356681" y="226979"/>
                  </a:cubicBezTo>
                  <a:cubicBezTo>
                    <a:pt x="336145" y="181583"/>
                    <a:pt x="314528" y="167531"/>
                    <a:pt x="265890" y="149157"/>
                  </a:cubicBezTo>
                  <a:cubicBezTo>
                    <a:pt x="217252" y="130783"/>
                    <a:pt x="109166" y="141591"/>
                    <a:pt x="64851" y="116732"/>
                  </a:cubicBezTo>
                  <a:cubicBezTo>
                    <a:pt x="20536" y="91872"/>
                    <a:pt x="10268" y="45936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11" name="任意形状 110">
              <a:extLst>
                <a:ext uri="{FF2B5EF4-FFF2-40B4-BE49-F238E27FC236}">
                  <a16:creationId xmlns:a16="http://schemas.microsoft.com/office/drawing/2014/main" id="{EB7B9A07-7BFC-4846-B381-6994541B3687}"/>
                </a:ext>
              </a:extLst>
            </p:cNvPr>
            <p:cNvSpPr/>
            <p:nvPr/>
          </p:nvSpPr>
          <p:spPr>
            <a:xfrm>
              <a:off x="4995613" y="4297234"/>
              <a:ext cx="353676" cy="393517"/>
            </a:xfrm>
            <a:custGeom>
              <a:avLst/>
              <a:gdLst>
                <a:gd name="connsiteX0" fmla="*/ 0 w 526339"/>
                <a:gd name="connsiteY0" fmla="*/ 573630 h 585630"/>
                <a:gd name="connsiteX1" fmla="*/ 159026 w 526339"/>
                <a:gd name="connsiteY1" fmla="*/ 584989 h 585630"/>
                <a:gd name="connsiteX2" fmla="*/ 266937 w 526339"/>
                <a:gd name="connsiteY2" fmla="*/ 556592 h 585630"/>
                <a:gd name="connsiteX3" fmla="*/ 352129 w 526339"/>
                <a:gd name="connsiteY3" fmla="*/ 511156 h 585630"/>
                <a:gd name="connsiteX4" fmla="*/ 420283 w 526339"/>
                <a:gd name="connsiteY4" fmla="*/ 448681 h 585630"/>
                <a:gd name="connsiteX5" fmla="*/ 482758 w 526339"/>
                <a:gd name="connsiteY5" fmla="*/ 352130 h 585630"/>
                <a:gd name="connsiteX6" fmla="*/ 522514 w 526339"/>
                <a:gd name="connsiteY6" fmla="*/ 238540 h 585630"/>
                <a:gd name="connsiteX7" fmla="*/ 522514 w 526339"/>
                <a:gd name="connsiteY7" fmla="*/ 0 h 58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339" h="585630">
                  <a:moveTo>
                    <a:pt x="0" y="573630"/>
                  </a:moveTo>
                  <a:cubicBezTo>
                    <a:pt x="57268" y="580729"/>
                    <a:pt x="114537" y="587829"/>
                    <a:pt x="159026" y="584989"/>
                  </a:cubicBezTo>
                  <a:cubicBezTo>
                    <a:pt x="203515" y="582149"/>
                    <a:pt x="234753" y="568897"/>
                    <a:pt x="266937" y="556592"/>
                  </a:cubicBezTo>
                  <a:cubicBezTo>
                    <a:pt x="299121" y="544287"/>
                    <a:pt x="326571" y="529141"/>
                    <a:pt x="352129" y="511156"/>
                  </a:cubicBezTo>
                  <a:cubicBezTo>
                    <a:pt x="377687" y="493171"/>
                    <a:pt x="398512" y="475185"/>
                    <a:pt x="420283" y="448681"/>
                  </a:cubicBezTo>
                  <a:cubicBezTo>
                    <a:pt x="442054" y="422177"/>
                    <a:pt x="465720" y="387153"/>
                    <a:pt x="482758" y="352130"/>
                  </a:cubicBezTo>
                  <a:cubicBezTo>
                    <a:pt x="499797" y="317106"/>
                    <a:pt x="515888" y="297228"/>
                    <a:pt x="522514" y="238540"/>
                  </a:cubicBezTo>
                  <a:cubicBezTo>
                    <a:pt x="529140" y="179852"/>
                    <a:pt x="525827" y="89926"/>
                    <a:pt x="522514" y="0"/>
                  </a:cubicBezTo>
                </a:path>
              </a:pathLst>
            </a:custGeom>
            <a:noFill/>
            <a:ln w="381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0" name="任意形状 109">
              <a:extLst>
                <a:ext uri="{FF2B5EF4-FFF2-40B4-BE49-F238E27FC236}">
                  <a16:creationId xmlns:a16="http://schemas.microsoft.com/office/drawing/2014/main" id="{5120CEF5-F9F4-DA4F-BC9D-42206D6379C0}"/>
                </a:ext>
              </a:extLst>
            </p:cNvPr>
            <p:cNvSpPr/>
            <p:nvPr/>
          </p:nvSpPr>
          <p:spPr>
            <a:xfrm>
              <a:off x="5350536" y="4042046"/>
              <a:ext cx="282620" cy="266637"/>
            </a:xfrm>
            <a:custGeom>
              <a:avLst/>
              <a:gdLst>
                <a:gd name="connsiteX0" fmla="*/ 0 w 343711"/>
                <a:gd name="connsiteY0" fmla="*/ 369652 h 369652"/>
                <a:gd name="connsiteX1" fmla="*/ 51881 w 343711"/>
                <a:gd name="connsiteY1" fmla="*/ 181583 h 369652"/>
                <a:gd name="connsiteX2" fmla="*/ 252919 w 343711"/>
                <a:gd name="connsiteY2" fmla="*/ 116732 h 369652"/>
                <a:gd name="connsiteX3" fmla="*/ 343711 w 343711"/>
                <a:gd name="connsiteY3" fmla="*/ 0 h 36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711" h="369652">
                  <a:moveTo>
                    <a:pt x="0" y="369652"/>
                  </a:moveTo>
                  <a:cubicBezTo>
                    <a:pt x="4864" y="296694"/>
                    <a:pt x="9728" y="223736"/>
                    <a:pt x="51881" y="181583"/>
                  </a:cubicBezTo>
                  <a:cubicBezTo>
                    <a:pt x="94034" y="139430"/>
                    <a:pt x="204281" y="146996"/>
                    <a:pt x="252919" y="116732"/>
                  </a:cubicBezTo>
                  <a:cubicBezTo>
                    <a:pt x="301557" y="86468"/>
                    <a:pt x="322634" y="43234"/>
                    <a:pt x="343711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5422DF84-5F38-5544-9C4C-0F70762F8B07}"/>
              </a:ext>
            </a:extLst>
          </p:cNvPr>
          <p:cNvGrpSpPr/>
          <p:nvPr/>
        </p:nvGrpSpPr>
        <p:grpSpPr>
          <a:xfrm>
            <a:off x="2716769" y="5337658"/>
            <a:ext cx="822725" cy="528609"/>
            <a:chOff x="4782089" y="8326843"/>
            <a:chExt cx="1055352" cy="563947"/>
          </a:xfrm>
        </p:grpSpPr>
        <p:sp>
          <p:nvSpPr>
            <p:cNvPr id="251" name="梯形 250">
              <a:extLst>
                <a:ext uri="{FF2B5EF4-FFF2-40B4-BE49-F238E27FC236}">
                  <a16:creationId xmlns:a16="http://schemas.microsoft.com/office/drawing/2014/main" id="{770A032B-6E99-5040-869C-EA18C5656732}"/>
                </a:ext>
              </a:extLst>
            </p:cNvPr>
            <p:cNvSpPr/>
            <p:nvPr/>
          </p:nvSpPr>
          <p:spPr>
            <a:xfrm>
              <a:off x="4782089" y="8338275"/>
              <a:ext cx="959480" cy="516177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3" name="任意形状 252">
              <a:extLst>
                <a:ext uri="{FF2B5EF4-FFF2-40B4-BE49-F238E27FC236}">
                  <a16:creationId xmlns:a16="http://schemas.microsoft.com/office/drawing/2014/main" id="{4CE0640F-DEA5-9A4D-B134-874EBFB36F83}"/>
                </a:ext>
              </a:extLst>
            </p:cNvPr>
            <p:cNvSpPr/>
            <p:nvPr/>
          </p:nvSpPr>
          <p:spPr>
            <a:xfrm>
              <a:off x="4787134" y="8326843"/>
              <a:ext cx="419455" cy="534103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4" name="任意形状 253">
              <a:extLst>
                <a:ext uri="{FF2B5EF4-FFF2-40B4-BE49-F238E27FC236}">
                  <a16:creationId xmlns:a16="http://schemas.microsoft.com/office/drawing/2014/main" id="{46D9E213-E656-BE4E-9DE9-0C5B59B251DA}"/>
                </a:ext>
              </a:extLst>
            </p:cNvPr>
            <p:cNvSpPr/>
            <p:nvPr/>
          </p:nvSpPr>
          <p:spPr>
            <a:xfrm>
              <a:off x="4839394" y="8532762"/>
              <a:ext cx="331803" cy="352105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grpSp>
          <p:nvGrpSpPr>
            <p:cNvPr id="255" name="组合 254">
              <a:extLst>
                <a:ext uri="{FF2B5EF4-FFF2-40B4-BE49-F238E27FC236}">
                  <a16:creationId xmlns:a16="http://schemas.microsoft.com/office/drawing/2014/main" id="{77245026-60EA-B341-8763-8F0EE9F25D04}"/>
                </a:ext>
              </a:extLst>
            </p:cNvPr>
            <p:cNvGrpSpPr/>
            <p:nvPr/>
          </p:nvGrpSpPr>
          <p:grpSpPr>
            <a:xfrm>
              <a:off x="5295073" y="8384628"/>
              <a:ext cx="542368" cy="506162"/>
              <a:chOff x="5347338" y="8291417"/>
              <a:chExt cx="642248" cy="599374"/>
            </a:xfrm>
          </p:grpSpPr>
          <p:sp>
            <p:nvSpPr>
              <p:cNvPr id="258" name="任意形状 257">
                <a:extLst>
                  <a:ext uri="{FF2B5EF4-FFF2-40B4-BE49-F238E27FC236}">
                    <a16:creationId xmlns:a16="http://schemas.microsoft.com/office/drawing/2014/main" id="{01490228-C80B-B148-B7D7-C6D133C53FB9}"/>
                  </a:ext>
                </a:extLst>
              </p:cNvPr>
              <p:cNvSpPr/>
              <p:nvPr/>
            </p:nvSpPr>
            <p:spPr>
              <a:xfrm rot="11030848">
                <a:off x="5398403" y="8344348"/>
                <a:ext cx="309040" cy="546443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59" name="月亮 258">
                <a:extLst>
                  <a:ext uri="{FF2B5EF4-FFF2-40B4-BE49-F238E27FC236}">
                    <a16:creationId xmlns:a16="http://schemas.microsoft.com/office/drawing/2014/main" id="{B6AD3E2A-5154-574B-90FA-2A21B682D794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60" name="矩形 259">
                <a:extLst>
                  <a:ext uri="{FF2B5EF4-FFF2-40B4-BE49-F238E27FC236}">
                    <a16:creationId xmlns:a16="http://schemas.microsoft.com/office/drawing/2014/main" id="{4347AEB4-B4CD-3C4A-BFB8-DB0439C1D9AF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</p:grp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E0B7F3C1-9180-6844-BE43-C593C0F24C19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421304" y="5315738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DE2695D9-A496-7F4E-8140-37C0039FAD8C}"/>
              </a:ext>
            </a:extLst>
          </p:cNvPr>
          <p:cNvCxnSpPr>
            <a:cxnSpLocks/>
          </p:cNvCxnSpPr>
          <p:nvPr/>
        </p:nvCxnSpPr>
        <p:spPr>
          <a:xfrm flipH="1" flipV="1">
            <a:off x="259743" y="666754"/>
            <a:ext cx="1" cy="5204303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圆角矩形 49">
            <a:extLst>
              <a:ext uri="{FF2B5EF4-FFF2-40B4-BE49-F238E27FC236}">
                <a16:creationId xmlns:a16="http://schemas.microsoft.com/office/drawing/2014/main" id="{67FC8898-F05D-7344-A2D2-B12C724A444E}"/>
              </a:ext>
            </a:extLst>
          </p:cNvPr>
          <p:cNvSpPr/>
          <p:nvPr/>
        </p:nvSpPr>
        <p:spPr>
          <a:xfrm>
            <a:off x="94843" y="4815199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2019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51" name="圆角矩形 50">
            <a:extLst>
              <a:ext uri="{FF2B5EF4-FFF2-40B4-BE49-F238E27FC236}">
                <a16:creationId xmlns:a16="http://schemas.microsoft.com/office/drawing/2014/main" id="{CB37D17B-F477-3440-A883-C613E0A25B84}"/>
              </a:ext>
            </a:extLst>
          </p:cNvPr>
          <p:cNvSpPr/>
          <p:nvPr/>
        </p:nvSpPr>
        <p:spPr>
          <a:xfrm>
            <a:off x="87754" y="5228554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2018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0" name="组合 459">
            <a:extLst>
              <a:ext uri="{FF2B5EF4-FFF2-40B4-BE49-F238E27FC236}">
                <a16:creationId xmlns:a16="http://schemas.microsoft.com/office/drawing/2014/main" id="{A4F11E8A-A5C2-6042-A3CC-9333D37A53B7}"/>
              </a:ext>
            </a:extLst>
          </p:cNvPr>
          <p:cNvGrpSpPr/>
          <p:nvPr/>
        </p:nvGrpSpPr>
        <p:grpSpPr>
          <a:xfrm>
            <a:off x="4376851" y="5070570"/>
            <a:ext cx="892587" cy="262421"/>
            <a:chOff x="7252611" y="7706636"/>
            <a:chExt cx="1328343" cy="390534"/>
          </a:xfrm>
        </p:grpSpPr>
        <p:sp>
          <p:nvSpPr>
            <p:cNvPr id="212" name="圆角矩形 106">
              <a:extLst>
                <a:ext uri="{FF2B5EF4-FFF2-40B4-BE49-F238E27FC236}">
                  <a16:creationId xmlns:a16="http://schemas.microsoft.com/office/drawing/2014/main" id="{1A085859-EF61-044D-9D1A-5E09F5142A1D}"/>
                </a:ext>
              </a:extLst>
            </p:cNvPr>
            <p:cNvSpPr/>
            <p:nvPr/>
          </p:nvSpPr>
          <p:spPr>
            <a:xfrm>
              <a:off x="7912405" y="7706636"/>
              <a:ext cx="449485" cy="204182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GPT-1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215" name="任意形状 146">
              <a:extLst>
                <a:ext uri="{FF2B5EF4-FFF2-40B4-BE49-F238E27FC236}">
                  <a16:creationId xmlns:a16="http://schemas.microsoft.com/office/drawing/2014/main" id="{E5DACA08-9EE9-4646-B584-BFDD8CA5B03A}"/>
                </a:ext>
              </a:extLst>
            </p:cNvPr>
            <p:cNvSpPr/>
            <p:nvPr/>
          </p:nvSpPr>
          <p:spPr>
            <a:xfrm>
              <a:off x="7252611" y="7903194"/>
              <a:ext cx="888702" cy="193976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 dirty="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275" name="Picture 14" descr="Open Ai Logo PNG Vectors Free Download">
              <a:extLst>
                <a:ext uri="{FF2B5EF4-FFF2-40B4-BE49-F238E27FC236}">
                  <a16:creationId xmlns:a16="http://schemas.microsoft.com/office/drawing/2014/main" id="{DEC35497-2D6F-474A-BFA4-D4B8676CD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752" y="7720802"/>
              <a:ext cx="183202" cy="18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6" name="组合 455">
            <a:extLst>
              <a:ext uri="{FF2B5EF4-FFF2-40B4-BE49-F238E27FC236}">
                <a16:creationId xmlns:a16="http://schemas.microsoft.com/office/drawing/2014/main" id="{558F5106-1711-2549-80CD-1C3C00C57B78}"/>
              </a:ext>
            </a:extLst>
          </p:cNvPr>
          <p:cNvGrpSpPr/>
          <p:nvPr/>
        </p:nvGrpSpPr>
        <p:grpSpPr>
          <a:xfrm>
            <a:off x="1150652" y="4931710"/>
            <a:ext cx="495544" cy="239377"/>
            <a:chOff x="2451406" y="7499983"/>
            <a:chExt cx="737466" cy="356240"/>
          </a:xfrm>
        </p:grpSpPr>
        <p:sp>
          <p:nvSpPr>
            <p:cNvPr id="185" name="圆角矩形 184">
              <a:extLst>
                <a:ext uri="{FF2B5EF4-FFF2-40B4-BE49-F238E27FC236}">
                  <a16:creationId xmlns:a16="http://schemas.microsoft.com/office/drawing/2014/main" id="{072DB14F-2BD2-554D-A068-154458AF0398}"/>
                </a:ext>
              </a:extLst>
            </p:cNvPr>
            <p:cNvSpPr/>
            <p:nvPr/>
          </p:nvSpPr>
          <p:spPr>
            <a:xfrm>
              <a:off x="2451406" y="7499983"/>
              <a:ext cx="362938" cy="204182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27" name="任意形状 326">
              <a:extLst>
                <a:ext uri="{FF2B5EF4-FFF2-40B4-BE49-F238E27FC236}">
                  <a16:creationId xmlns:a16="http://schemas.microsoft.com/office/drawing/2014/main" id="{A7F129B4-EB6B-204C-B84A-ECC45D889CE1}"/>
                </a:ext>
              </a:extLst>
            </p:cNvPr>
            <p:cNvSpPr/>
            <p:nvPr/>
          </p:nvSpPr>
          <p:spPr>
            <a:xfrm>
              <a:off x="2644349" y="7711633"/>
              <a:ext cx="544523" cy="144590"/>
            </a:xfrm>
            <a:custGeom>
              <a:avLst/>
              <a:gdLst>
                <a:gd name="connsiteX0" fmla="*/ 654908 w 654908"/>
                <a:gd name="connsiteY0" fmla="*/ 148281 h 148281"/>
                <a:gd name="connsiteX1" fmla="*/ 197708 w 654908"/>
                <a:gd name="connsiteY1" fmla="*/ 111211 h 148281"/>
                <a:gd name="connsiteX2" fmla="*/ 0 w 654908"/>
                <a:gd name="connsiteY2" fmla="*/ 0 h 14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4908" h="148281">
                  <a:moveTo>
                    <a:pt x="654908" y="148281"/>
                  </a:moveTo>
                  <a:cubicBezTo>
                    <a:pt x="480883" y="142102"/>
                    <a:pt x="306859" y="135924"/>
                    <a:pt x="197708" y="111211"/>
                  </a:cubicBezTo>
                  <a:cubicBezTo>
                    <a:pt x="88557" y="86498"/>
                    <a:pt x="44278" y="43249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440" name="图形 439">
              <a:extLst>
                <a:ext uri="{FF2B5EF4-FFF2-40B4-BE49-F238E27FC236}">
                  <a16:creationId xmlns:a16="http://schemas.microsoft.com/office/drawing/2014/main" id="{11CD7330-1AC8-1847-8B08-F2264B142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2851327" y="7513445"/>
              <a:ext cx="178339" cy="185928"/>
            </a:xfrm>
            <a:prstGeom prst="rect">
              <a:avLst/>
            </a:prstGeom>
          </p:spPr>
        </p:pic>
      </p:grp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2208352" y="5709107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2544126" y="5590488"/>
            <a:ext cx="260408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1792410" y="5631972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52AA397-4EB3-834D-9E88-B1A16E8BAB4A}"/>
              </a:ext>
            </a:extLst>
          </p:cNvPr>
          <p:cNvGrpSpPr/>
          <p:nvPr/>
        </p:nvGrpSpPr>
        <p:grpSpPr>
          <a:xfrm>
            <a:off x="1505455" y="3591670"/>
            <a:ext cx="1560148" cy="1868996"/>
            <a:chOff x="4001799" y="3699620"/>
            <a:chExt cx="1560148" cy="1868996"/>
          </a:xfrm>
        </p:grpSpPr>
        <p:sp>
          <p:nvSpPr>
            <p:cNvPr id="316" name="任意形状 315">
              <a:extLst>
                <a:ext uri="{FF2B5EF4-FFF2-40B4-BE49-F238E27FC236}">
                  <a16:creationId xmlns:a16="http://schemas.microsoft.com/office/drawing/2014/main" id="{01BF192F-A243-2446-B153-162BDA19F84A}"/>
                </a:ext>
              </a:extLst>
            </p:cNvPr>
            <p:cNvSpPr/>
            <p:nvPr/>
          </p:nvSpPr>
          <p:spPr>
            <a:xfrm>
              <a:off x="4001799" y="3699620"/>
              <a:ext cx="1548874" cy="1852675"/>
            </a:xfrm>
            <a:custGeom>
              <a:avLst/>
              <a:gdLst>
                <a:gd name="connsiteX0" fmla="*/ 2230244 w 2230244"/>
                <a:gd name="connsiteY0" fmla="*/ 2687444 h 2687444"/>
                <a:gd name="connsiteX1" fmla="*/ 1973765 w 2230244"/>
                <a:gd name="connsiteY1" fmla="*/ 2542478 h 2687444"/>
                <a:gd name="connsiteX2" fmla="*/ 1059365 w 2230244"/>
                <a:gd name="connsiteY2" fmla="*/ 2408663 h 2687444"/>
                <a:gd name="connsiteX3" fmla="*/ 367990 w 2230244"/>
                <a:gd name="connsiteY3" fmla="*/ 2341756 h 2687444"/>
                <a:gd name="connsiteX4" fmla="*/ 144965 w 2230244"/>
                <a:gd name="connsiteY4" fmla="*/ 2174488 h 2687444"/>
                <a:gd name="connsiteX5" fmla="*/ 55756 w 2230244"/>
                <a:gd name="connsiteY5" fmla="*/ 1795346 h 2687444"/>
                <a:gd name="connsiteX6" fmla="*/ 11151 w 2230244"/>
                <a:gd name="connsiteY6" fmla="*/ 959005 h 2687444"/>
                <a:gd name="connsiteX7" fmla="*/ 0 w 2230244"/>
                <a:gd name="connsiteY7" fmla="*/ 0 h 268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0244" h="2687444">
                  <a:moveTo>
                    <a:pt x="2230244" y="2687444"/>
                  </a:moveTo>
                  <a:cubicBezTo>
                    <a:pt x="2199577" y="2638192"/>
                    <a:pt x="2168911" y="2588941"/>
                    <a:pt x="1973765" y="2542478"/>
                  </a:cubicBezTo>
                  <a:cubicBezTo>
                    <a:pt x="1778619" y="2496015"/>
                    <a:pt x="1326994" y="2442117"/>
                    <a:pt x="1059365" y="2408663"/>
                  </a:cubicBezTo>
                  <a:cubicBezTo>
                    <a:pt x="791736" y="2375209"/>
                    <a:pt x="520390" y="2380785"/>
                    <a:pt x="367990" y="2341756"/>
                  </a:cubicBezTo>
                  <a:cubicBezTo>
                    <a:pt x="215590" y="2302727"/>
                    <a:pt x="197004" y="2265556"/>
                    <a:pt x="144965" y="2174488"/>
                  </a:cubicBezTo>
                  <a:cubicBezTo>
                    <a:pt x="92926" y="2083420"/>
                    <a:pt x="78058" y="1997926"/>
                    <a:pt x="55756" y="1795346"/>
                  </a:cubicBezTo>
                  <a:cubicBezTo>
                    <a:pt x="33454" y="1592766"/>
                    <a:pt x="20444" y="1258229"/>
                    <a:pt x="11151" y="959005"/>
                  </a:cubicBezTo>
                  <a:cubicBezTo>
                    <a:pt x="1858" y="659781"/>
                    <a:pt x="929" y="329890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">
                    <a:schemeClr val="bg1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27000">
                    <a:srgbClr val="E4ADB5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9" name="任意形状 38">
              <a:extLst>
                <a:ext uri="{FF2B5EF4-FFF2-40B4-BE49-F238E27FC236}">
                  <a16:creationId xmlns:a16="http://schemas.microsoft.com/office/drawing/2014/main" id="{E0C08389-9067-514B-91DE-C3356859DD3B}"/>
                </a:ext>
              </a:extLst>
            </p:cNvPr>
            <p:cNvSpPr/>
            <p:nvPr/>
          </p:nvSpPr>
          <p:spPr>
            <a:xfrm>
              <a:off x="5394588" y="5456612"/>
              <a:ext cx="167359" cy="112004"/>
            </a:xfrm>
            <a:custGeom>
              <a:avLst/>
              <a:gdLst>
                <a:gd name="connsiteX0" fmla="*/ 0 w 190744"/>
                <a:gd name="connsiteY0" fmla="*/ 0 h 152400"/>
                <a:gd name="connsiteX1" fmla="*/ 91440 w 190744"/>
                <a:gd name="connsiteY1" fmla="*/ 38100 h 152400"/>
                <a:gd name="connsiteX2" fmla="*/ 175260 w 190744"/>
                <a:gd name="connsiteY2" fmla="*/ 106680 h 152400"/>
                <a:gd name="connsiteX3" fmla="*/ 190500 w 190744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744" h="152400">
                  <a:moveTo>
                    <a:pt x="0" y="0"/>
                  </a:moveTo>
                  <a:cubicBezTo>
                    <a:pt x="31115" y="10160"/>
                    <a:pt x="62230" y="20320"/>
                    <a:pt x="91440" y="38100"/>
                  </a:cubicBezTo>
                  <a:cubicBezTo>
                    <a:pt x="120650" y="55880"/>
                    <a:pt x="158750" y="87630"/>
                    <a:pt x="175260" y="106680"/>
                  </a:cubicBezTo>
                  <a:cubicBezTo>
                    <a:pt x="191770" y="125730"/>
                    <a:pt x="191135" y="139065"/>
                    <a:pt x="190500" y="152400"/>
                  </a:cubicBezTo>
                </a:path>
              </a:pathLst>
            </a:custGeom>
            <a:noFill/>
            <a:ln w="63500">
              <a:gradFill>
                <a:gsLst>
                  <a:gs pos="18000">
                    <a:srgbClr val="E4ADB5"/>
                  </a:gs>
                  <a:gs pos="59000">
                    <a:schemeClr val="bg2">
                      <a:lumMod val="75000"/>
                    </a:schemeClr>
                  </a:gs>
                </a:gsLst>
                <a:lin ang="4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A0369B0-1C8C-6748-88AF-ED5870A88152}"/>
                </a:ext>
              </a:extLst>
            </p:cNvPr>
            <p:cNvSpPr txBox="1"/>
            <p:nvPr/>
          </p:nvSpPr>
          <p:spPr>
            <a:xfrm rot="366588">
              <a:off x="4528563" y="5205707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E4ADB5"/>
                  </a:solidFill>
                  <a:latin typeface="Monaco" pitchFamily="2" charset="0"/>
                </a:rPr>
                <a:t>Encoder-Only</a:t>
              </a:r>
              <a:endParaRPr kumimoji="1" lang="zh-CN" altLang="en-US" sz="605" b="1" spc="-40" dirty="0">
                <a:solidFill>
                  <a:srgbClr val="E4ADB5"/>
                </a:solidFill>
                <a:latin typeface="Monaco" pitchFamily="2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268562A-D808-4043-8546-8390CDF298AE}"/>
              </a:ext>
            </a:extLst>
          </p:cNvPr>
          <p:cNvGrpSpPr/>
          <p:nvPr/>
        </p:nvGrpSpPr>
        <p:grpSpPr>
          <a:xfrm>
            <a:off x="3089974" y="416130"/>
            <a:ext cx="2095011" cy="5071334"/>
            <a:chOff x="5586314" y="524080"/>
            <a:chExt cx="2095011" cy="5071334"/>
          </a:xfrm>
        </p:grpSpPr>
        <p:sp>
          <p:nvSpPr>
            <p:cNvPr id="24" name="任意形状 23">
              <a:extLst>
                <a:ext uri="{FF2B5EF4-FFF2-40B4-BE49-F238E27FC236}">
                  <a16:creationId xmlns:a16="http://schemas.microsoft.com/office/drawing/2014/main" id="{98B5E793-6181-EE40-AA27-09C5C7D1F088}"/>
                </a:ext>
              </a:extLst>
            </p:cNvPr>
            <p:cNvSpPr/>
            <p:nvPr/>
          </p:nvSpPr>
          <p:spPr>
            <a:xfrm>
              <a:off x="5635380" y="524080"/>
              <a:ext cx="2045945" cy="5051291"/>
            </a:xfrm>
            <a:custGeom>
              <a:avLst/>
              <a:gdLst>
                <a:gd name="connsiteX0" fmla="*/ 0 w 3030279"/>
                <a:gd name="connsiteY0" fmla="*/ 6390168 h 6390168"/>
                <a:gd name="connsiteX1" fmla="*/ 478465 w 3030279"/>
                <a:gd name="connsiteY1" fmla="*/ 6262577 h 6390168"/>
                <a:gd name="connsiteX2" fmla="*/ 1297172 w 3030279"/>
                <a:gd name="connsiteY2" fmla="*/ 6230679 h 6390168"/>
                <a:gd name="connsiteX3" fmla="*/ 2009554 w 3030279"/>
                <a:gd name="connsiteY3" fmla="*/ 6113721 h 6390168"/>
                <a:gd name="connsiteX4" fmla="*/ 2509284 w 3030279"/>
                <a:gd name="connsiteY4" fmla="*/ 5667154 h 6390168"/>
                <a:gd name="connsiteX5" fmla="*/ 2828261 w 3030279"/>
                <a:gd name="connsiteY5" fmla="*/ 4933507 h 6390168"/>
                <a:gd name="connsiteX6" fmla="*/ 2977116 w 3030279"/>
                <a:gd name="connsiteY6" fmla="*/ 3678865 h 6390168"/>
                <a:gd name="connsiteX7" fmla="*/ 3030279 w 3030279"/>
                <a:gd name="connsiteY7" fmla="*/ 0 h 639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30279" h="6390168">
                  <a:moveTo>
                    <a:pt x="0" y="6390168"/>
                  </a:moveTo>
                  <a:cubicBezTo>
                    <a:pt x="131135" y="6339663"/>
                    <a:pt x="262270" y="6289159"/>
                    <a:pt x="478465" y="6262577"/>
                  </a:cubicBezTo>
                  <a:cubicBezTo>
                    <a:pt x="694660" y="6235995"/>
                    <a:pt x="1041991" y="6255488"/>
                    <a:pt x="1297172" y="6230679"/>
                  </a:cubicBezTo>
                  <a:cubicBezTo>
                    <a:pt x="1552354" y="6205870"/>
                    <a:pt x="1807535" y="6207642"/>
                    <a:pt x="2009554" y="6113721"/>
                  </a:cubicBezTo>
                  <a:cubicBezTo>
                    <a:pt x="2211573" y="6019800"/>
                    <a:pt x="2372833" y="5863856"/>
                    <a:pt x="2509284" y="5667154"/>
                  </a:cubicBezTo>
                  <a:cubicBezTo>
                    <a:pt x="2645735" y="5470452"/>
                    <a:pt x="2750289" y="5264888"/>
                    <a:pt x="2828261" y="4933507"/>
                  </a:cubicBezTo>
                  <a:cubicBezTo>
                    <a:pt x="2906233" y="4602126"/>
                    <a:pt x="2943446" y="4501116"/>
                    <a:pt x="2977116" y="3678865"/>
                  </a:cubicBezTo>
                  <a:cubicBezTo>
                    <a:pt x="3010786" y="2856614"/>
                    <a:pt x="3020532" y="1428307"/>
                    <a:pt x="3030279" y="0"/>
                  </a:cubicBezTo>
                </a:path>
              </a:pathLst>
            </a:custGeom>
            <a:ln w="133350">
              <a:solidFill>
                <a:srgbClr val="8497B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10"/>
            </a:p>
          </p:txBody>
        </p:sp>
        <p:sp>
          <p:nvSpPr>
            <p:cNvPr id="41" name="任意形状 40">
              <a:extLst>
                <a:ext uri="{FF2B5EF4-FFF2-40B4-BE49-F238E27FC236}">
                  <a16:creationId xmlns:a16="http://schemas.microsoft.com/office/drawing/2014/main" id="{B8564FFC-5B07-5142-A6D1-4647B0DB1775}"/>
                </a:ext>
              </a:extLst>
            </p:cNvPr>
            <p:cNvSpPr/>
            <p:nvPr/>
          </p:nvSpPr>
          <p:spPr>
            <a:xfrm rot="21387832">
              <a:off x="5586314" y="5501801"/>
              <a:ext cx="270249" cy="93613"/>
            </a:xfrm>
            <a:custGeom>
              <a:avLst/>
              <a:gdLst>
                <a:gd name="connsiteX0" fmla="*/ 0 w 402183"/>
                <a:gd name="connsiteY0" fmla="*/ 139314 h 139314"/>
                <a:gd name="connsiteX1" fmla="*/ 180109 w 402183"/>
                <a:gd name="connsiteY1" fmla="*/ 56187 h 139314"/>
                <a:gd name="connsiteX2" fmla="*/ 367146 w 402183"/>
                <a:gd name="connsiteY2" fmla="*/ 7696 h 139314"/>
                <a:gd name="connsiteX3" fmla="*/ 401782 w 402183"/>
                <a:gd name="connsiteY3" fmla="*/ 769 h 13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183" h="139314">
                  <a:moveTo>
                    <a:pt x="0" y="139314"/>
                  </a:moveTo>
                  <a:cubicBezTo>
                    <a:pt x="59459" y="108718"/>
                    <a:pt x="118918" y="78123"/>
                    <a:pt x="180109" y="56187"/>
                  </a:cubicBezTo>
                  <a:cubicBezTo>
                    <a:pt x="241300" y="34251"/>
                    <a:pt x="330201" y="16932"/>
                    <a:pt x="367146" y="7696"/>
                  </a:cubicBezTo>
                  <a:cubicBezTo>
                    <a:pt x="404091" y="-1540"/>
                    <a:pt x="402936" y="-386"/>
                    <a:pt x="401782" y="769"/>
                  </a:cubicBezTo>
                </a:path>
              </a:pathLst>
            </a:custGeom>
            <a:noFill/>
            <a:ln w="133350">
              <a:gradFill>
                <a:gsLst>
                  <a:gs pos="15000">
                    <a:schemeClr val="tx2">
                      <a:lumMod val="60000"/>
                      <a:lumOff val="40000"/>
                    </a:schemeClr>
                  </a:gs>
                  <a:gs pos="87000">
                    <a:schemeClr val="bg2">
                      <a:lumMod val="75000"/>
                    </a:schemeClr>
                  </a:gs>
                </a:gsLst>
                <a:lin ang="7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81934CA3-6611-4748-8C03-102917C37EBF}"/>
                </a:ext>
              </a:extLst>
            </p:cNvPr>
            <p:cNvSpPr txBox="1"/>
            <p:nvPr/>
          </p:nvSpPr>
          <p:spPr>
            <a:xfrm rot="21410665">
              <a:off x="6080797" y="5257623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497B0"/>
                  </a:solidFill>
                  <a:latin typeface="Monaco" pitchFamily="2" charset="0"/>
                </a:rPr>
                <a:t>Decoder-Only</a:t>
              </a:r>
              <a:endParaRPr kumimoji="1" lang="zh-CN" altLang="en-US" sz="605" b="1" spc="-40" dirty="0">
                <a:solidFill>
                  <a:srgbClr val="8497B0"/>
                </a:solidFill>
                <a:latin typeface="Monaco" pitchFamily="2" charset="0"/>
              </a:endParaRPr>
            </a:p>
          </p:txBody>
        </p:sp>
      </p:grpSp>
      <p:cxnSp>
        <p:nvCxnSpPr>
          <p:cNvPr id="42" name="直线连接符 41">
            <a:extLst>
              <a:ext uri="{FF2B5EF4-FFF2-40B4-BE49-F238E27FC236}">
                <a16:creationId xmlns:a16="http://schemas.microsoft.com/office/drawing/2014/main" id="{5D467A35-A4EB-6D42-A41C-70EF9185690D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423702" y="4227171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:a16="http://schemas.microsoft.com/office/drawing/2014/main" id="{98D6C5DA-A2B5-0E4A-BB3A-6F29C5E41FF3}"/>
              </a:ext>
            </a:extLst>
          </p:cNvPr>
          <p:cNvSpPr/>
          <p:nvPr/>
        </p:nvSpPr>
        <p:spPr>
          <a:xfrm>
            <a:off x="233674" y="4203918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47" name="圆角矩形 46">
            <a:extLst>
              <a:ext uri="{FF2B5EF4-FFF2-40B4-BE49-F238E27FC236}">
                <a16:creationId xmlns:a16="http://schemas.microsoft.com/office/drawing/2014/main" id="{97F4EB20-622D-F14A-88CA-8439F3928C0C}"/>
              </a:ext>
            </a:extLst>
          </p:cNvPr>
          <p:cNvSpPr/>
          <p:nvPr/>
        </p:nvSpPr>
        <p:spPr>
          <a:xfrm>
            <a:off x="90152" y="4139987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2020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63" name="任意形状 62">
            <a:extLst>
              <a:ext uri="{FF2B5EF4-FFF2-40B4-BE49-F238E27FC236}">
                <a16:creationId xmlns:a16="http://schemas.microsoft.com/office/drawing/2014/main" id="{F2682B0D-1BCA-0F46-A845-99EEA1702E3C}"/>
              </a:ext>
            </a:extLst>
          </p:cNvPr>
          <p:cNvSpPr/>
          <p:nvPr/>
        </p:nvSpPr>
        <p:spPr>
          <a:xfrm>
            <a:off x="2411886" y="4574842"/>
            <a:ext cx="129820" cy="182419"/>
          </a:xfrm>
          <a:custGeom>
            <a:avLst/>
            <a:gdLst>
              <a:gd name="connsiteX0" fmla="*/ 0 w 375386"/>
              <a:gd name="connsiteY0" fmla="*/ 385839 h 385839"/>
              <a:gd name="connsiteX1" fmla="*/ 38501 w 375386"/>
              <a:gd name="connsiteY1" fmla="*/ 135582 h 385839"/>
              <a:gd name="connsiteX2" fmla="*/ 154005 w 375386"/>
              <a:gd name="connsiteY2" fmla="*/ 20079 h 385839"/>
              <a:gd name="connsiteX3" fmla="*/ 375386 w 375386"/>
              <a:gd name="connsiteY3" fmla="*/ 828 h 38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386" h="385839">
                <a:moveTo>
                  <a:pt x="0" y="385839"/>
                </a:moveTo>
                <a:cubicBezTo>
                  <a:pt x="6417" y="291190"/>
                  <a:pt x="12834" y="196542"/>
                  <a:pt x="38501" y="135582"/>
                </a:cubicBezTo>
                <a:cubicBezTo>
                  <a:pt x="64169" y="74622"/>
                  <a:pt x="97858" y="42538"/>
                  <a:pt x="154005" y="20079"/>
                </a:cubicBezTo>
                <a:cubicBezTo>
                  <a:pt x="210152" y="-2380"/>
                  <a:pt x="292769" y="-776"/>
                  <a:pt x="375386" y="828"/>
                </a:cubicBezTo>
              </a:path>
            </a:pathLst>
          </a:custGeom>
          <a:noFill/>
          <a:ln w="41275">
            <a:solidFill>
              <a:srgbClr val="87AE88"/>
            </a:solidFill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zh-CN" altLang="en-US" sz="2419">
              <a:solidFill>
                <a:schemeClr val="tx1"/>
              </a:solidFill>
              <a:latin typeface="Monaco" pitchFamily="2" charset="77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0DA3B0A-2131-1041-918C-88C0896D5B68}"/>
              </a:ext>
            </a:extLst>
          </p:cNvPr>
          <p:cNvGrpSpPr/>
          <p:nvPr/>
        </p:nvGrpSpPr>
        <p:grpSpPr>
          <a:xfrm>
            <a:off x="1547816" y="4308548"/>
            <a:ext cx="433351" cy="461027"/>
            <a:chOff x="4044156" y="4416494"/>
            <a:chExt cx="433351" cy="461027"/>
          </a:xfrm>
        </p:grpSpPr>
        <p:sp>
          <p:nvSpPr>
            <p:cNvPr id="65" name="圆角矩形 64">
              <a:extLst>
                <a:ext uri="{FF2B5EF4-FFF2-40B4-BE49-F238E27FC236}">
                  <a16:creationId xmlns:a16="http://schemas.microsoft.com/office/drawing/2014/main" id="{35575C2E-49B7-5843-8CDE-D5483F88B157}"/>
                </a:ext>
              </a:extLst>
            </p:cNvPr>
            <p:cNvSpPr/>
            <p:nvPr/>
          </p:nvSpPr>
          <p:spPr>
            <a:xfrm>
              <a:off x="4086354" y="4416494"/>
              <a:ext cx="252877" cy="217223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70" b="1" spc="-34" dirty="0">
                  <a:solidFill>
                    <a:schemeClr val="bg1"/>
                  </a:solidFill>
                  <a:latin typeface="Monaco" pitchFamily="2" charset="77"/>
                </a:rPr>
                <a:t>Distill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66" name="任意形状 65">
              <a:extLst>
                <a:ext uri="{FF2B5EF4-FFF2-40B4-BE49-F238E27FC236}">
                  <a16:creationId xmlns:a16="http://schemas.microsoft.com/office/drawing/2014/main" id="{8DB7DD9E-B300-5E42-8499-00CB94DC22CB}"/>
                </a:ext>
              </a:extLst>
            </p:cNvPr>
            <p:cNvSpPr/>
            <p:nvPr/>
          </p:nvSpPr>
          <p:spPr>
            <a:xfrm>
              <a:off x="4044156" y="4631747"/>
              <a:ext cx="167574" cy="245774"/>
            </a:xfrm>
            <a:custGeom>
              <a:avLst/>
              <a:gdLst>
                <a:gd name="connsiteX0" fmla="*/ 0 w 249382"/>
                <a:gd name="connsiteY0" fmla="*/ 365760 h 365760"/>
                <a:gd name="connsiteX1" fmla="*/ 41564 w 249382"/>
                <a:gd name="connsiteY1" fmla="*/ 166255 h 365760"/>
                <a:gd name="connsiteX2" fmla="*/ 191193 w 249382"/>
                <a:gd name="connsiteY2" fmla="*/ 91440 h 365760"/>
                <a:gd name="connsiteX3" fmla="*/ 249382 w 249382"/>
                <a:gd name="connsiteY3" fmla="*/ 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82" h="365760">
                  <a:moveTo>
                    <a:pt x="0" y="365760"/>
                  </a:moveTo>
                  <a:cubicBezTo>
                    <a:pt x="4849" y="288867"/>
                    <a:pt x="9699" y="211975"/>
                    <a:pt x="41564" y="166255"/>
                  </a:cubicBezTo>
                  <a:cubicBezTo>
                    <a:pt x="73429" y="120535"/>
                    <a:pt x="156557" y="119149"/>
                    <a:pt x="191193" y="91440"/>
                  </a:cubicBezTo>
                  <a:cubicBezTo>
                    <a:pt x="225829" y="63731"/>
                    <a:pt x="237605" y="31865"/>
                    <a:pt x="249382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67" name="图形 66">
              <a:extLst>
                <a:ext uri="{FF2B5EF4-FFF2-40B4-BE49-F238E27FC236}">
                  <a16:creationId xmlns:a16="http://schemas.microsoft.com/office/drawing/2014/main" id="{EC23D981-EF9F-7248-AEF9-C1A16D63AE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4348560" y="4479692"/>
              <a:ext cx="128947" cy="119404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82F56BB-0CF7-504B-BDEC-03B8986BB877}"/>
              </a:ext>
            </a:extLst>
          </p:cNvPr>
          <p:cNvGrpSpPr/>
          <p:nvPr/>
        </p:nvGrpSpPr>
        <p:grpSpPr>
          <a:xfrm>
            <a:off x="4780280" y="4672388"/>
            <a:ext cx="838111" cy="313492"/>
            <a:chOff x="7276620" y="4780338"/>
            <a:chExt cx="838111" cy="313492"/>
          </a:xfrm>
        </p:grpSpPr>
        <p:sp>
          <p:nvSpPr>
            <p:cNvPr id="54" name="圆角矩形 115">
              <a:extLst>
                <a:ext uri="{FF2B5EF4-FFF2-40B4-BE49-F238E27FC236}">
                  <a16:creationId xmlns:a16="http://schemas.microsoft.com/office/drawing/2014/main" id="{0EB40303-A61A-744F-A1BB-BDB024996F31}"/>
                </a:ext>
              </a:extLst>
            </p:cNvPr>
            <p:cNvSpPr/>
            <p:nvPr/>
          </p:nvSpPr>
          <p:spPr>
            <a:xfrm>
              <a:off x="7675112" y="4780338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GPT-2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8" name="Picture 14" descr="Open Ai Logo PNG Vectors Free Download">
              <a:extLst>
                <a:ext uri="{FF2B5EF4-FFF2-40B4-BE49-F238E27FC236}">
                  <a16:creationId xmlns:a16="http://schemas.microsoft.com/office/drawing/2014/main" id="{211D4C29-69A6-2E49-A803-E7B585D3E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1627" y="4787091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任意形状 146">
              <a:extLst>
                <a:ext uri="{FF2B5EF4-FFF2-40B4-BE49-F238E27FC236}">
                  <a16:creationId xmlns:a16="http://schemas.microsoft.com/office/drawing/2014/main" id="{75217796-8256-5F46-87AD-7B9D951460C1}"/>
                </a:ext>
              </a:extLst>
            </p:cNvPr>
            <p:cNvSpPr/>
            <p:nvPr/>
          </p:nvSpPr>
          <p:spPr>
            <a:xfrm rot="21378849">
              <a:off x="7276620" y="4918849"/>
              <a:ext cx="575367" cy="174981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DC6528D-BDD2-9B4E-AC65-7E136B007726}"/>
              </a:ext>
            </a:extLst>
          </p:cNvPr>
          <p:cNvGrpSpPr/>
          <p:nvPr/>
        </p:nvGrpSpPr>
        <p:grpSpPr>
          <a:xfrm>
            <a:off x="2506901" y="4273494"/>
            <a:ext cx="306884" cy="293615"/>
            <a:chOff x="5003245" y="4381440"/>
            <a:chExt cx="306884" cy="293615"/>
          </a:xfrm>
        </p:grpSpPr>
        <p:sp>
          <p:nvSpPr>
            <p:cNvPr id="52" name="圆角矩形 51">
              <a:extLst>
                <a:ext uri="{FF2B5EF4-FFF2-40B4-BE49-F238E27FC236}">
                  <a16:creationId xmlns:a16="http://schemas.microsoft.com/office/drawing/2014/main" id="{D62420BB-689F-4245-BCD5-30A76D754758}"/>
                </a:ext>
              </a:extLst>
            </p:cNvPr>
            <p:cNvSpPr/>
            <p:nvPr/>
          </p:nvSpPr>
          <p:spPr>
            <a:xfrm flipH="1">
              <a:off x="5042086" y="4381440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70" name="图形 69">
              <a:extLst>
                <a:ext uri="{FF2B5EF4-FFF2-40B4-BE49-F238E27FC236}">
                  <a16:creationId xmlns:a16="http://schemas.microsoft.com/office/drawing/2014/main" id="{073AACA9-7A77-F442-8338-B794DF228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0293" y="4387890"/>
              <a:ext cx="119836" cy="124935"/>
            </a:xfrm>
            <a:prstGeom prst="rect">
              <a:avLst/>
            </a:prstGeom>
          </p:spPr>
        </p:pic>
        <p:sp>
          <p:nvSpPr>
            <p:cNvPr id="73" name="任意形状 72">
              <a:extLst>
                <a:ext uri="{FF2B5EF4-FFF2-40B4-BE49-F238E27FC236}">
                  <a16:creationId xmlns:a16="http://schemas.microsoft.com/office/drawing/2014/main" id="{215A71A9-C1AD-E74A-A3DB-87A7349A4665}"/>
                </a:ext>
              </a:extLst>
            </p:cNvPr>
            <p:cNvSpPr/>
            <p:nvPr/>
          </p:nvSpPr>
          <p:spPr>
            <a:xfrm>
              <a:off x="5003245" y="4521268"/>
              <a:ext cx="106051" cy="153787"/>
            </a:xfrm>
            <a:custGeom>
              <a:avLst/>
              <a:gdLst>
                <a:gd name="connsiteX0" fmla="*/ 0 w 147837"/>
                <a:gd name="connsiteY0" fmla="*/ 229969 h 230114"/>
                <a:gd name="connsiteX1" fmla="*/ 93082 w 147837"/>
                <a:gd name="connsiteY1" fmla="*/ 213542 h 230114"/>
                <a:gd name="connsiteX2" fmla="*/ 131410 w 147837"/>
                <a:gd name="connsiteY2" fmla="*/ 125935 h 230114"/>
                <a:gd name="connsiteX3" fmla="*/ 147837 w 147837"/>
                <a:gd name="connsiteY3" fmla="*/ 0 h 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837" h="230114">
                  <a:moveTo>
                    <a:pt x="0" y="229969"/>
                  </a:moveTo>
                  <a:cubicBezTo>
                    <a:pt x="35590" y="230425"/>
                    <a:pt x="71180" y="230881"/>
                    <a:pt x="93082" y="213542"/>
                  </a:cubicBezTo>
                  <a:cubicBezTo>
                    <a:pt x="114984" y="196203"/>
                    <a:pt x="122284" y="161525"/>
                    <a:pt x="131410" y="125935"/>
                  </a:cubicBezTo>
                  <a:cubicBezTo>
                    <a:pt x="140536" y="90345"/>
                    <a:pt x="144186" y="45172"/>
                    <a:pt x="14783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7308484-61AF-B849-A9C1-FE4533A9E40E}"/>
              </a:ext>
            </a:extLst>
          </p:cNvPr>
          <p:cNvGrpSpPr/>
          <p:nvPr/>
        </p:nvGrpSpPr>
        <p:grpSpPr>
          <a:xfrm>
            <a:off x="516049" y="4503449"/>
            <a:ext cx="1166384" cy="677356"/>
            <a:chOff x="3012393" y="4611399"/>
            <a:chExt cx="1166384" cy="677356"/>
          </a:xfrm>
        </p:grpSpPr>
        <p:sp>
          <p:nvSpPr>
            <p:cNvPr id="57" name="圆角矩形 138">
              <a:extLst>
                <a:ext uri="{FF2B5EF4-FFF2-40B4-BE49-F238E27FC236}">
                  <a16:creationId xmlns:a16="http://schemas.microsoft.com/office/drawing/2014/main" id="{FE25BFDE-0C7D-2F42-BBD7-C365E48494F1}"/>
                </a:ext>
              </a:extLst>
            </p:cNvPr>
            <p:cNvSpPr/>
            <p:nvPr/>
          </p:nvSpPr>
          <p:spPr>
            <a:xfrm>
              <a:off x="3012393" y="4611399"/>
              <a:ext cx="41396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Lato" panose="020F0502020204030203" pitchFamily="34" charset="77"/>
                </a:rPr>
                <a:t>RoBERTa</a:t>
              </a:r>
              <a:endParaRPr kumimoji="1" lang="zh-CN" altLang="en-US" sz="806" b="1" spc="-34" dirty="0">
                <a:solidFill>
                  <a:schemeClr val="bg1"/>
                </a:solidFill>
                <a:latin typeface="Lato" panose="020F0502020204030203" pitchFamily="34" charset="77"/>
              </a:endParaRPr>
            </a:p>
          </p:txBody>
        </p:sp>
        <p:pic>
          <p:nvPicPr>
            <p:cNvPr id="60" name="图形 59">
              <a:extLst>
                <a:ext uri="{FF2B5EF4-FFF2-40B4-BE49-F238E27FC236}">
                  <a16:creationId xmlns:a16="http://schemas.microsoft.com/office/drawing/2014/main" id="{82E8F0CA-B3C7-EB4A-B64F-068EF02177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3451549" y="4633318"/>
              <a:ext cx="151948" cy="99913"/>
            </a:xfrm>
            <a:prstGeom prst="rect">
              <a:avLst/>
            </a:prstGeom>
          </p:spPr>
        </p:pic>
        <p:sp>
          <p:nvSpPr>
            <p:cNvPr id="75" name="任意形状 74">
              <a:extLst>
                <a:ext uri="{FF2B5EF4-FFF2-40B4-BE49-F238E27FC236}">
                  <a16:creationId xmlns:a16="http://schemas.microsoft.com/office/drawing/2014/main" id="{CB0DB509-1CED-BD4D-9738-C848FDFBBEFD}"/>
                </a:ext>
              </a:extLst>
            </p:cNvPr>
            <p:cNvSpPr/>
            <p:nvPr/>
          </p:nvSpPr>
          <p:spPr>
            <a:xfrm>
              <a:off x="3237346" y="4742385"/>
              <a:ext cx="941431" cy="546370"/>
            </a:xfrm>
            <a:custGeom>
              <a:avLst/>
              <a:gdLst>
                <a:gd name="connsiteX0" fmla="*/ 1401011 w 1401011"/>
                <a:gd name="connsiteY0" fmla="*/ 802105 h 802105"/>
                <a:gd name="connsiteX1" fmla="*/ 668421 w 1401011"/>
                <a:gd name="connsiteY1" fmla="*/ 753979 h 802105"/>
                <a:gd name="connsiteX2" fmla="*/ 229937 w 1401011"/>
                <a:gd name="connsiteY2" fmla="*/ 652379 h 802105"/>
                <a:gd name="connsiteX3" fmla="*/ 42779 w 1401011"/>
                <a:gd name="connsiteY3" fmla="*/ 358273 h 802105"/>
                <a:gd name="connsiteX4" fmla="*/ 0 w 1401011"/>
                <a:gd name="connsiteY4" fmla="*/ 0 h 80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1011" h="802105">
                  <a:moveTo>
                    <a:pt x="1401011" y="802105"/>
                  </a:moveTo>
                  <a:cubicBezTo>
                    <a:pt x="1132305" y="790519"/>
                    <a:pt x="863600" y="778933"/>
                    <a:pt x="668421" y="753979"/>
                  </a:cubicBezTo>
                  <a:cubicBezTo>
                    <a:pt x="473242" y="729025"/>
                    <a:pt x="334211" y="718330"/>
                    <a:pt x="229937" y="652379"/>
                  </a:cubicBezTo>
                  <a:cubicBezTo>
                    <a:pt x="125663" y="586428"/>
                    <a:pt x="81102" y="467003"/>
                    <a:pt x="42779" y="358273"/>
                  </a:cubicBezTo>
                  <a:cubicBezTo>
                    <a:pt x="4456" y="249543"/>
                    <a:pt x="2228" y="124771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FAC9296-0D8C-4343-A873-949D5D75C76F}"/>
              </a:ext>
            </a:extLst>
          </p:cNvPr>
          <p:cNvGrpSpPr/>
          <p:nvPr/>
        </p:nvGrpSpPr>
        <p:grpSpPr>
          <a:xfrm>
            <a:off x="1598397" y="4595524"/>
            <a:ext cx="691088" cy="467626"/>
            <a:chOff x="4094741" y="4703474"/>
            <a:chExt cx="691088" cy="467626"/>
          </a:xfrm>
        </p:grpSpPr>
        <p:sp>
          <p:nvSpPr>
            <p:cNvPr id="64" name="圆角矩形 63">
              <a:extLst>
                <a:ext uri="{FF2B5EF4-FFF2-40B4-BE49-F238E27FC236}">
                  <a16:creationId xmlns:a16="http://schemas.microsoft.com/office/drawing/2014/main" id="{E022AF3F-93EF-E244-9025-20C5AF00F54C}"/>
                </a:ext>
              </a:extLst>
            </p:cNvPr>
            <p:cNvSpPr/>
            <p:nvPr/>
          </p:nvSpPr>
          <p:spPr>
            <a:xfrm>
              <a:off x="4318462" y="4703474"/>
              <a:ext cx="302034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ERNIE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71" name="Picture 22" descr="Baidu Logo, symbol, meaning, history, PNG, brand">
              <a:extLst>
                <a:ext uri="{FF2B5EF4-FFF2-40B4-BE49-F238E27FC236}">
                  <a16:creationId xmlns:a16="http://schemas.microsoft.com/office/drawing/2014/main" id="{79A94AA2-6D16-B140-AFA5-A7AA96668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9210" y="4717933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任意形状 78">
              <a:extLst>
                <a:ext uri="{FF2B5EF4-FFF2-40B4-BE49-F238E27FC236}">
                  <a16:creationId xmlns:a16="http://schemas.microsoft.com/office/drawing/2014/main" id="{FE9990DA-C3FE-444C-B2B9-B82BFACDDBA8}"/>
                </a:ext>
              </a:extLst>
            </p:cNvPr>
            <p:cNvSpPr/>
            <p:nvPr/>
          </p:nvSpPr>
          <p:spPr>
            <a:xfrm>
              <a:off x="4094741" y="4833543"/>
              <a:ext cx="357697" cy="337557"/>
            </a:xfrm>
            <a:custGeom>
              <a:avLst/>
              <a:gdLst>
                <a:gd name="connsiteX0" fmla="*/ 14963 w 540083"/>
                <a:gd name="connsiteY0" fmla="*/ 452761 h 452761"/>
                <a:gd name="connsiteX1" fmla="*/ 6085 w 540083"/>
                <a:gd name="connsiteY1" fmla="*/ 275208 h 452761"/>
                <a:gd name="connsiteX2" fmla="*/ 94862 w 540083"/>
                <a:gd name="connsiteY2" fmla="*/ 186431 h 452761"/>
                <a:gd name="connsiteX3" fmla="*/ 405580 w 540083"/>
                <a:gd name="connsiteY3" fmla="*/ 142043 h 452761"/>
                <a:gd name="connsiteX4" fmla="*/ 520990 w 540083"/>
                <a:gd name="connsiteY4" fmla="*/ 62144 h 452761"/>
                <a:gd name="connsiteX5" fmla="*/ 538745 w 540083"/>
                <a:gd name="connsiteY5" fmla="*/ 0 h 45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083" h="452761">
                  <a:moveTo>
                    <a:pt x="14963" y="452761"/>
                  </a:moveTo>
                  <a:cubicBezTo>
                    <a:pt x="3866" y="386178"/>
                    <a:pt x="-7231" y="319596"/>
                    <a:pt x="6085" y="275208"/>
                  </a:cubicBezTo>
                  <a:cubicBezTo>
                    <a:pt x="19401" y="230820"/>
                    <a:pt x="28280" y="208625"/>
                    <a:pt x="94862" y="186431"/>
                  </a:cubicBezTo>
                  <a:cubicBezTo>
                    <a:pt x="161445" y="164237"/>
                    <a:pt x="334559" y="162757"/>
                    <a:pt x="405580" y="142043"/>
                  </a:cubicBezTo>
                  <a:cubicBezTo>
                    <a:pt x="476601" y="121329"/>
                    <a:pt x="498796" y="85818"/>
                    <a:pt x="520990" y="62144"/>
                  </a:cubicBezTo>
                  <a:cubicBezTo>
                    <a:pt x="543184" y="38470"/>
                    <a:pt x="540964" y="19235"/>
                    <a:pt x="538745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DEAC5A2-7646-2149-B508-9648BA25C00D}"/>
              </a:ext>
            </a:extLst>
          </p:cNvPr>
          <p:cNvGrpSpPr/>
          <p:nvPr/>
        </p:nvGrpSpPr>
        <p:grpSpPr>
          <a:xfrm>
            <a:off x="4065660" y="4461456"/>
            <a:ext cx="785161" cy="398235"/>
            <a:chOff x="6562000" y="4569402"/>
            <a:chExt cx="785161" cy="398235"/>
          </a:xfrm>
        </p:grpSpPr>
        <p:sp>
          <p:nvSpPr>
            <p:cNvPr id="56" name="圆角矩形 184">
              <a:extLst>
                <a:ext uri="{FF2B5EF4-FFF2-40B4-BE49-F238E27FC236}">
                  <a16:creationId xmlns:a16="http://schemas.microsoft.com/office/drawing/2014/main" id="{B22C6338-1EB0-144F-A520-39EA60DFEA4B}"/>
                </a:ext>
              </a:extLst>
            </p:cNvPr>
            <p:cNvSpPr/>
            <p:nvPr/>
          </p:nvSpPr>
          <p:spPr>
            <a:xfrm>
              <a:off x="6562000" y="4569402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err="1">
                  <a:solidFill>
                    <a:schemeClr val="bg1"/>
                  </a:solidFill>
                  <a:latin typeface="Monaco" pitchFamily="2" charset="77"/>
                </a:rPr>
                <a:t>XLNet</a:t>
              </a:r>
              <a:endParaRPr kumimoji="1" lang="en-US" altLang="zh-CN" sz="806" b="1" spc="-34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81CAC4B8-7AD9-7346-96AD-CC946EEA90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408" y="458301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任意形状 68">
              <a:extLst>
                <a:ext uri="{FF2B5EF4-FFF2-40B4-BE49-F238E27FC236}">
                  <a16:creationId xmlns:a16="http://schemas.microsoft.com/office/drawing/2014/main" id="{68D0117D-19F2-BA4E-BBFF-9478DB2BD1DE}"/>
                </a:ext>
              </a:extLst>
            </p:cNvPr>
            <p:cNvSpPr/>
            <p:nvPr/>
          </p:nvSpPr>
          <p:spPr>
            <a:xfrm flipH="1">
              <a:off x="6697701" y="4693659"/>
              <a:ext cx="649460" cy="273978"/>
            </a:xfrm>
            <a:custGeom>
              <a:avLst/>
              <a:gdLst>
                <a:gd name="connsiteX0" fmla="*/ 0 w 1423554"/>
                <a:gd name="connsiteY0" fmla="*/ 342900 h 342900"/>
                <a:gd name="connsiteX1" fmla="*/ 135082 w 1423554"/>
                <a:gd name="connsiteY1" fmla="*/ 259773 h 342900"/>
                <a:gd name="connsiteX2" fmla="*/ 374073 w 1423554"/>
                <a:gd name="connsiteY2" fmla="*/ 218209 h 342900"/>
                <a:gd name="connsiteX3" fmla="*/ 1122218 w 1423554"/>
                <a:gd name="connsiteY3" fmla="*/ 176646 h 342900"/>
                <a:gd name="connsiteX4" fmla="*/ 1361209 w 1423554"/>
                <a:gd name="connsiteY4" fmla="*/ 93518 h 342900"/>
                <a:gd name="connsiteX5" fmla="*/ 1423554 w 1423554"/>
                <a:gd name="connsiteY5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3554" h="342900">
                  <a:moveTo>
                    <a:pt x="0" y="342900"/>
                  </a:moveTo>
                  <a:cubicBezTo>
                    <a:pt x="36368" y="311727"/>
                    <a:pt x="72736" y="280555"/>
                    <a:pt x="135082" y="259773"/>
                  </a:cubicBezTo>
                  <a:cubicBezTo>
                    <a:pt x="197428" y="238991"/>
                    <a:pt x="209550" y="232063"/>
                    <a:pt x="374073" y="218209"/>
                  </a:cubicBezTo>
                  <a:cubicBezTo>
                    <a:pt x="538596" y="204355"/>
                    <a:pt x="957695" y="197428"/>
                    <a:pt x="1122218" y="176646"/>
                  </a:cubicBezTo>
                  <a:cubicBezTo>
                    <a:pt x="1286741" y="155864"/>
                    <a:pt x="1310986" y="122959"/>
                    <a:pt x="1361209" y="93518"/>
                  </a:cubicBezTo>
                  <a:cubicBezTo>
                    <a:pt x="1411432" y="64077"/>
                    <a:pt x="1417493" y="32038"/>
                    <a:pt x="142355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cxnSp>
        <p:nvCxnSpPr>
          <p:cNvPr id="84" name="直线连接符 83">
            <a:extLst>
              <a:ext uri="{FF2B5EF4-FFF2-40B4-BE49-F238E27FC236}">
                <a16:creationId xmlns:a16="http://schemas.microsoft.com/office/drawing/2014/main" id="{96731B21-43F3-D04E-8CE0-645860AF3FC0}"/>
              </a:ext>
            </a:extLst>
          </p:cNvPr>
          <p:cNvCxnSpPr>
            <a:cxnSpLocks/>
          </p:cNvCxnSpPr>
          <p:nvPr/>
        </p:nvCxnSpPr>
        <p:spPr>
          <a:xfrm>
            <a:off x="428393" y="4902389"/>
            <a:ext cx="6724928" cy="2119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4EDA861-449B-8349-8ED4-6C4EAD95E606}"/>
              </a:ext>
            </a:extLst>
          </p:cNvPr>
          <p:cNvGrpSpPr/>
          <p:nvPr/>
        </p:nvGrpSpPr>
        <p:grpSpPr>
          <a:xfrm>
            <a:off x="2327551" y="1319854"/>
            <a:ext cx="962572" cy="4124495"/>
            <a:chOff x="4823895" y="1427800"/>
            <a:chExt cx="945303" cy="4137457"/>
          </a:xfrm>
        </p:grpSpPr>
        <p:sp>
          <p:nvSpPr>
            <p:cNvPr id="77" name="任意形状 76">
              <a:extLst>
                <a:ext uri="{FF2B5EF4-FFF2-40B4-BE49-F238E27FC236}">
                  <a16:creationId xmlns:a16="http://schemas.microsoft.com/office/drawing/2014/main" id="{0C72CA3C-093E-7946-AC6E-1A11860AE3FB}"/>
                </a:ext>
              </a:extLst>
            </p:cNvPr>
            <p:cNvSpPr/>
            <p:nvPr/>
          </p:nvSpPr>
          <p:spPr>
            <a:xfrm rot="401290">
              <a:off x="5546732" y="5379064"/>
              <a:ext cx="51203" cy="186193"/>
            </a:xfrm>
            <a:custGeom>
              <a:avLst/>
              <a:gdLst>
                <a:gd name="connsiteX0" fmla="*/ 76200 w 76200"/>
                <a:gd name="connsiteY0" fmla="*/ 277091 h 277091"/>
                <a:gd name="connsiteX1" fmla="*/ 55418 w 76200"/>
                <a:gd name="connsiteY1" fmla="*/ 159328 h 277091"/>
                <a:gd name="connsiteX2" fmla="*/ 20782 w 76200"/>
                <a:gd name="connsiteY2" fmla="*/ 34637 h 277091"/>
                <a:gd name="connsiteX3" fmla="*/ 0 w 76200"/>
                <a:gd name="connsiteY3" fmla="*/ 0 h 27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77091">
                  <a:moveTo>
                    <a:pt x="76200" y="277091"/>
                  </a:moveTo>
                  <a:cubicBezTo>
                    <a:pt x="70427" y="238414"/>
                    <a:pt x="64654" y="199737"/>
                    <a:pt x="55418" y="159328"/>
                  </a:cubicBezTo>
                  <a:cubicBezTo>
                    <a:pt x="46182" y="118919"/>
                    <a:pt x="30018" y="61192"/>
                    <a:pt x="20782" y="34637"/>
                  </a:cubicBezTo>
                  <a:cubicBezTo>
                    <a:pt x="11546" y="8082"/>
                    <a:pt x="5773" y="4041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0">
                    <a:schemeClr val="bg2">
                      <a:lumMod val="75000"/>
                    </a:schemeClr>
                  </a:gs>
                  <a:gs pos="26000">
                    <a:srgbClr val="87AE88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D7F44225-34C4-544D-BEF5-933E9E61D88B}"/>
                </a:ext>
              </a:extLst>
            </p:cNvPr>
            <p:cNvSpPr txBox="1"/>
            <p:nvPr/>
          </p:nvSpPr>
          <p:spPr>
            <a:xfrm rot="1458107">
              <a:off x="4964169" y="4969918"/>
              <a:ext cx="805029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7AE88"/>
                  </a:solidFill>
                  <a:latin typeface="Monaco" pitchFamily="2" charset="0"/>
                </a:rPr>
                <a:t>Encoder-Decoder</a:t>
              </a:r>
              <a:endParaRPr kumimoji="1" lang="zh-CN" altLang="en-US" sz="605" b="1" spc="-40" dirty="0">
                <a:solidFill>
                  <a:srgbClr val="87AE88"/>
                </a:solidFill>
                <a:latin typeface="Monaco" pitchFamily="2" charset="0"/>
              </a:endParaRPr>
            </a:p>
          </p:txBody>
        </p:sp>
        <p:sp>
          <p:nvSpPr>
            <p:cNvPr id="76" name="任意形状 75">
              <a:extLst>
                <a:ext uri="{FF2B5EF4-FFF2-40B4-BE49-F238E27FC236}">
                  <a16:creationId xmlns:a16="http://schemas.microsoft.com/office/drawing/2014/main" id="{B48CD218-45C3-E747-9BB6-D4E5325F3D14}"/>
                </a:ext>
              </a:extLst>
            </p:cNvPr>
            <p:cNvSpPr/>
            <p:nvPr/>
          </p:nvSpPr>
          <p:spPr>
            <a:xfrm>
              <a:off x="4823895" y="1427800"/>
              <a:ext cx="759170" cy="4083135"/>
            </a:xfrm>
            <a:custGeom>
              <a:avLst/>
              <a:gdLst>
                <a:gd name="connsiteX0" fmla="*/ 1474107 w 1474107"/>
                <a:gd name="connsiteY0" fmla="*/ 3769112 h 3769112"/>
                <a:gd name="connsiteX1" fmla="*/ 1373746 w 1474107"/>
                <a:gd name="connsiteY1" fmla="*/ 3557239 h 3769112"/>
                <a:gd name="connsiteX2" fmla="*/ 1094965 w 1474107"/>
                <a:gd name="connsiteY2" fmla="*/ 3434576 h 3769112"/>
                <a:gd name="connsiteX3" fmla="*/ 570858 w 1474107"/>
                <a:gd name="connsiteY3" fmla="*/ 3323064 h 3769112"/>
                <a:gd name="connsiteX4" fmla="*/ 325531 w 1474107"/>
                <a:gd name="connsiteY4" fmla="*/ 3278459 h 3769112"/>
                <a:gd name="connsiteX5" fmla="*/ 147112 w 1474107"/>
                <a:gd name="connsiteY5" fmla="*/ 3155795 h 3769112"/>
                <a:gd name="connsiteX6" fmla="*/ 57902 w 1474107"/>
                <a:gd name="connsiteY6" fmla="*/ 2899317 h 3769112"/>
                <a:gd name="connsiteX7" fmla="*/ 24448 w 1474107"/>
                <a:gd name="connsiteY7" fmla="*/ 2419815 h 3769112"/>
                <a:gd name="connsiteX8" fmla="*/ 2146 w 1474107"/>
                <a:gd name="connsiteY8" fmla="*/ 1349298 h 3769112"/>
                <a:gd name="connsiteX9" fmla="*/ 2146 w 1474107"/>
                <a:gd name="connsiteY9" fmla="*/ 0 h 376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107" h="3769112">
                  <a:moveTo>
                    <a:pt x="1474107" y="3769112"/>
                  </a:moveTo>
                  <a:cubicBezTo>
                    <a:pt x="1455521" y="3691053"/>
                    <a:pt x="1436936" y="3612995"/>
                    <a:pt x="1373746" y="3557239"/>
                  </a:cubicBezTo>
                  <a:cubicBezTo>
                    <a:pt x="1310556" y="3501483"/>
                    <a:pt x="1228780" y="3473605"/>
                    <a:pt x="1094965" y="3434576"/>
                  </a:cubicBezTo>
                  <a:cubicBezTo>
                    <a:pt x="961150" y="3395547"/>
                    <a:pt x="699097" y="3349083"/>
                    <a:pt x="570858" y="3323064"/>
                  </a:cubicBezTo>
                  <a:cubicBezTo>
                    <a:pt x="442619" y="3297045"/>
                    <a:pt x="396155" y="3306337"/>
                    <a:pt x="325531" y="3278459"/>
                  </a:cubicBezTo>
                  <a:cubicBezTo>
                    <a:pt x="254907" y="3250581"/>
                    <a:pt x="191717" y="3218985"/>
                    <a:pt x="147112" y="3155795"/>
                  </a:cubicBezTo>
                  <a:cubicBezTo>
                    <a:pt x="102507" y="3092605"/>
                    <a:pt x="78346" y="3021980"/>
                    <a:pt x="57902" y="2899317"/>
                  </a:cubicBezTo>
                  <a:cubicBezTo>
                    <a:pt x="37458" y="2776654"/>
                    <a:pt x="33741" y="2678151"/>
                    <a:pt x="24448" y="2419815"/>
                  </a:cubicBezTo>
                  <a:cubicBezTo>
                    <a:pt x="15155" y="2161478"/>
                    <a:pt x="5863" y="1752600"/>
                    <a:pt x="2146" y="1349298"/>
                  </a:cubicBezTo>
                  <a:cubicBezTo>
                    <a:pt x="-1571" y="945995"/>
                    <a:pt x="287" y="472997"/>
                    <a:pt x="2146" y="0"/>
                  </a:cubicBezTo>
                </a:path>
              </a:pathLst>
            </a:custGeom>
            <a:noFill/>
            <a:ln w="6032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000">
                    <a:srgbClr val="87AE88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BBC20CE-C4B6-F94A-9098-9D4DE6B986B4}"/>
              </a:ext>
            </a:extLst>
          </p:cNvPr>
          <p:cNvGrpSpPr/>
          <p:nvPr/>
        </p:nvGrpSpPr>
        <p:grpSpPr>
          <a:xfrm>
            <a:off x="2019275" y="4331923"/>
            <a:ext cx="415244" cy="357430"/>
            <a:chOff x="4515619" y="4439873"/>
            <a:chExt cx="415244" cy="357430"/>
          </a:xfrm>
        </p:grpSpPr>
        <p:sp>
          <p:nvSpPr>
            <p:cNvPr id="62" name="任意形状 61">
              <a:extLst>
                <a:ext uri="{FF2B5EF4-FFF2-40B4-BE49-F238E27FC236}">
                  <a16:creationId xmlns:a16="http://schemas.microsoft.com/office/drawing/2014/main" id="{E87C41CE-8143-6A4B-B6E0-285EE47D6BFC}"/>
                </a:ext>
              </a:extLst>
            </p:cNvPr>
            <p:cNvSpPr/>
            <p:nvPr/>
          </p:nvSpPr>
          <p:spPr>
            <a:xfrm>
              <a:off x="4624266" y="4587009"/>
              <a:ext cx="247741" cy="210294"/>
            </a:xfrm>
            <a:custGeom>
              <a:avLst/>
              <a:gdLst>
                <a:gd name="connsiteX0" fmla="*/ 360000 w 360000"/>
                <a:gd name="connsiteY0" fmla="*/ 309600 h 309600"/>
                <a:gd name="connsiteX1" fmla="*/ 273600 w 360000"/>
                <a:gd name="connsiteY1" fmla="*/ 136800 h 309600"/>
                <a:gd name="connsiteX2" fmla="*/ 57600 w 360000"/>
                <a:gd name="connsiteY2" fmla="*/ 64800 h 309600"/>
                <a:gd name="connsiteX3" fmla="*/ 0 w 360000"/>
                <a:gd name="connsiteY3" fmla="*/ 0 h 3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" h="309600">
                  <a:moveTo>
                    <a:pt x="360000" y="309600"/>
                  </a:moveTo>
                  <a:cubicBezTo>
                    <a:pt x="342000" y="243600"/>
                    <a:pt x="324000" y="177600"/>
                    <a:pt x="273600" y="136800"/>
                  </a:cubicBezTo>
                  <a:cubicBezTo>
                    <a:pt x="223200" y="96000"/>
                    <a:pt x="103200" y="87600"/>
                    <a:pt x="57600" y="64800"/>
                  </a:cubicBezTo>
                  <a:cubicBezTo>
                    <a:pt x="12000" y="42000"/>
                    <a:pt x="6000" y="2100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970EA271-728E-874B-92ED-2A3E2CE2342F}"/>
                </a:ext>
              </a:extLst>
            </p:cNvPr>
            <p:cNvSpPr/>
            <p:nvPr/>
          </p:nvSpPr>
          <p:spPr>
            <a:xfrm>
              <a:off x="4515619" y="4439873"/>
              <a:ext cx="243878" cy="137201"/>
            </a:xfrm>
            <a:prstGeom prst="roundRect">
              <a:avLst/>
            </a:prstGeom>
            <a:solidFill>
              <a:srgbClr val="87AE88"/>
            </a:solidFill>
            <a:ln w="190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BART</a:t>
              </a:r>
            </a:p>
          </p:txBody>
        </p:sp>
        <p:pic>
          <p:nvPicPr>
            <p:cNvPr id="61" name="图形 60">
              <a:extLst>
                <a:ext uri="{FF2B5EF4-FFF2-40B4-BE49-F238E27FC236}">
                  <a16:creationId xmlns:a16="http://schemas.microsoft.com/office/drawing/2014/main" id="{B58C543E-579D-6346-9DE5-41F87E937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4778915" y="4461605"/>
              <a:ext cx="151948" cy="99913"/>
            </a:xfrm>
            <a:prstGeom prst="rect">
              <a:avLst/>
            </a:prstGeom>
          </p:spPr>
        </p:pic>
      </p:grpSp>
      <p:cxnSp>
        <p:nvCxnSpPr>
          <p:cNvPr id="85" name="直线连接符 84">
            <a:extLst>
              <a:ext uri="{FF2B5EF4-FFF2-40B4-BE49-F238E27FC236}">
                <a16:creationId xmlns:a16="http://schemas.microsoft.com/office/drawing/2014/main" id="{D5D88CAC-4408-5B4E-BE0B-C94488862CCB}"/>
              </a:ext>
            </a:extLst>
          </p:cNvPr>
          <p:cNvCxnSpPr>
            <a:cxnSpLocks/>
          </p:cNvCxnSpPr>
          <p:nvPr/>
        </p:nvCxnSpPr>
        <p:spPr>
          <a:xfrm flipV="1">
            <a:off x="419109" y="3694982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圆角矩形 101">
            <a:extLst>
              <a:ext uri="{FF2B5EF4-FFF2-40B4-BE49-F238E27FC236}">
                <a16:creationId xmlns:a16="http://schemas.microsoft.com/office/drawing/2014/main" id="{15854010-C67F-7B4A-89E6-3EF976F68641}"/>
              </a:ext>
            </a:extLst>
          </p:cNvPr>
          <p:cNvSpPr/>
          <p:nvPr/>
        </p:nvSpPr>
        <p:spPr>
          <a:xfrm>
            <a:off x="85559" y="3607798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2021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830EC01D-F36D-E849-B0FE-893BA51AA062}"/>
              </a:ext>
            </a:extLst>
          </p:cNvPr>
          <p:cNvGrpSpPr/>
          <p:nvPr/>
        </p:nvGrpSpPr>
        <p:grpSpPr>
          <a:xfrm>
            <a:off x="1523647" y="3893856"/>
            <a:ext cx="655461" cy="341014"/>
            <a:chOff x="4019987" y="4001806"/>
            <a:chExt cx="655461" cy="341014"/>
          </a:xfrm>
        </p:grpSpPr>
        <p:sp>
          <p:nvSpPr>
            <p:cNvPr id="87" name="圆角矩形 86">
              <a:extLst>
                <a:ext uri="{FF2B5EF4-FFF2-40B4-BE49-F238E27FC236}">
                  <a16:creationId xmlns:a16="http://schemas.microsoft.com/office/drawing/2014/main" id="{09B4F815-0320-824D-9659-BAC4315EACDF}"/>
                </a:ext>
              </a:extLst>
            </p:cNvPr>
            <p:cNvSpPr/>
            <p:nvPr/>
          </p:nvSpPr>
          <p:spPr>
            <a:xfrm>
              <a:off x="4135957" y="4001806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DeBERTa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94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9A7DC82F-F376-4443-8FE1-0FF112C5D0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283" y="4024110"/>
              <a:ext cx="92165" cy="92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" name="任意形状 106">
              <a:extLst>
                <a:ext uri="{FF2B5EF4-FFF2-40B4-BE49-F238E27FC236}">
                  <a16:creationId xmlns:a16="http://schemas.microsoft.com/office/drawing/2014/main" id="{0424E508-D860-FF45-9C17-F37AEF948A73}"/>
                </a:ext>
              </a:extLst>
            </p:cNvPr>
            <p:cNvSpPr/>
            <p:nvPr/>
          </p:nvSpPr>
          <p:spPr>
            <a:xfrm flipH="1">
              <a:off x="4019987" y="4140944"/>
              <a:ext cx="345019" cy="201876"/>
            </a:xfrm>
            <a:custGeom>
              <a:avLst/>
              <a:gdLst>
                <a:gd name="connsiteX0" fmla="*/ 470569 w 470569"/>
                <a:gd name="connsiteY0" fmla="*/ 235284 h 235284"/>
                <a:gd name="connsiteX1" fmla="*/ 433137 w 470569"/>
                <a:gd name="connsiteY1" fmla="*/ 133684 h 235284"/>
                <a:gd name="connsiteX2" fmla="*/ 342232 w 470569"/>
                <a:gd name="connsiteY2" fmla="*/ 69516 h 235284"/>
                <a:gd name="connsiteX3" fmla="*/ 96253 w 470569"/>
                <a:gd name="connsiteY3" fmla="*/ 58821 h 235284"/>
                <a:gd name="connsiteX4" fmla="*/ 0 w 470569"/>
                <a:gd name="connsiteY4" fmla="*/ 0 h 23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569" h="235284">
                  <a:moveTo>
                    <a:pt x="470569" y="235284"/>
                  </a:moveTo>
                  <a:cubicBezTo>
                    <a:pt x="462547" y="198298"/>
                    <a:pt x="454526" y="161312"/>
                    <a:pt x="433137" y="133684"/>
                  </a:cubicBezTo>
                  <a:cubicBezTo>
                    <a:pt x="411747" y="106056"/>
                    <a:pt x="398379" y="81993"/>
                    <a:pt x="342232" y="69516"/>
                  </a:cubicBezTo>
                  <a:cubicBezTo>
                    <a:pt x="286085" y="57039"/>
                    <a:pt x="153292" y="70407"/>
                    <a:pt x="96253" y="58821"/>
                  </a:cubicBezTo>
                  <a:cubicBezTo>
                    <a:pt x="39214" y="47235"/>
                    <a:pt x="19607" y="23617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CD09CF5-A0BF-6447-BA8F-2CE898CCBC44}"/>
              </a:ext>
            </a:extLst>
          </p:cNvPr>
          <p:cNvGrpSpPr/>
          <p:nvPr/>
        </p:nvGrpSpPr>
        <p:grpSpPr>
          <a:xfrm>
            <a:off x="722513" y="3988760"/>
            <a:ext cx="778723" cy="380709"/>
            <a:chOff x="3218853" y="4096706"/>
            <a:chExt cx="778723" cy="380709"/>
          </a:xfrm>
        </p:grpSpPr>
        <p:sp>
          <p:nvSpPr>
            <p:cNvPr id="88" name="圆角矩形 87">
              <a:extLst>
                <a:ext uri="{FF2B5EF4-FFF2-40B4-BE49-F238E27FC236}">
                  <a16:creationId xmlns:a16="http://schemas.microsoft.com/office/drawing/2014/main" id="{7BE595D0-2901-9141-BFD5-30AC07019F8A}"/>
                </a:ext>
              </a:extLst>
            </p:cNvPr>
            <p:cNvSpPr/>
            <p:nvPr/>
          </p:nvSpPr>
          <p:spPr>
            <a:xfrm flipH="1">
              <a:off x="3218853" y="4111001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ELECTRA</a:t>
              </a:r>
            </a:p>
          </p:txBody>
        </p:sp>
        <p:pic>
          <p:nvPicPr>
            <p:cNvPr id="93" name="图形 92">
              <a:extLst>
                <a:ext uri="{FF2B5EF4-FFF2-40B4-BE49-F238E27FC236}">
                  <a16:creationId xmlns:a16="http://schemas.microsoft.com/office/drawing/2014/main" id="{966FD820-E819-4E4F-A34B-2A940BEE0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618895" y="4096706"/>
              <a:ext cx="168840" cy="168840"/>
            </a:xfrm>
            <a:prstGeom prst="rect">
              <a:avLst/>
            </a:prstGeom>
          </p:spPr>
        </p:pic>
        <p:sp>
          <p:nvSpPr>
            <p:cNvPr id="108" name="任意形状 107">
              <a:extLst>
                <a:ext uri="{FF2B5EF4-FFF2-40B4-BE49-F238E27FC236}">
                  <a16:creationId xmlns:a16="http://schemas.microsoft.com/office/drawing/2014/main" id="{8B518B64-20B1-7B4E-95BC-77F06ED88879}"/>
                </a:ext>
              </a:extLst>
            </p:cNvPr>
            <p:cNvSpPr/>
            <p:nvPr/>
          </p:nvSpPr>
          <p:spPr>
            <a:xfrm>
              <a:off x="3427753" y="4243857"/>
              <a:ext cx="569823" cy="233558"/>
            </a:xfrm>
            <a:custGeom>
              <a:avLst/>
              <a:gdLst>
                <a:gd name="connsiteX0" fmla="*/ 1224548 w 1224548"/>
                <a:gd name="connsiteY0" fmla="*/ 347579 h 347579"/>
                <a:gd name="connsiteX1" fmla="*/ 1181769 w 1224548"/>
                <a:gd name="connsiteY1" fmla="*/ 245979 h 347579"/>
                <a:gd name="connsiteX2" fmla="*/ 1064127 w 1224548"/>
                <a:gd name="connsiteY2" fmla="*/ 144379 h 347579"/>
                <a:gd name="connsiteX3" fmla="*/ 770022 w 1224548"/>
                <a:gd name="connsiteY3" fmla="*/ 106948 h 347579"/>
                <a:gd name="connsiteX4" fmla="*/ 133685 w 1224548"/>
                <a:gd name="connsiteY4" fmla="*/ 96253 h 347579"/>
                <a:gd name="connsiteX5" fmla="*/ 0 w 1224548"/>
                <a:gd name="connsiteY5" fmla="*/ 0 h 34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4548" h="347579">
                  <a:moveTo>
                    <a:pt x="1224548" y="347579"/>
                  </a:moveTo>
                  <a:cubicBezTo>
                    <a:pt x="1216527" y="313712"/>
                    <a:pt x="1208506" y="279846"/>
                    <a:pt x="1181769" y="245979"/>
                  </a:cubicBezTo>
                  <a:cubicBezTo>
                    <a:pt x="1155032" y="212112"/>
                    <a:pt x="1132752" y="167551"/>
                    <a:pt x="1064127" y="144379"/>
                  </a:cubicBezTo>
                  <a:cubicBezTo>
                    <a:pt x="995502" y="121207"/>
                    <a:pt x="925096" y="114969"/>
                    <a:pt x="770022" y="106948"/>
                  </a:cubicBezTo>
                  <a:cubicBezTo>
                    <a:pt x="614948" y="98927"/>
                    <a:pt x="262022" y="114078"/>
                    <a:pt x="133685" y="96253"/>
                  </a:cubicBezTo>
                  <a:cubicBezTo>
                    <a:pt x="5348" y="78428"/>
                    <a:pt x="2674" y="39214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F1152ED8-3605-F842-BE4A-1A35C8366AFC}"/>
              </a:ext>
            </a:extLst>
          </p:cNvPr>
          <p:cNvCxnSpPr>
            <a:cxnSpLocks/>
            <a:stCxn id="105" idx="3"/>
          </p:cNvCxnSpPr>
          <p:nvPr/>
        </p:nvCxnSpPr>
        <p:spPr>
          <a:xfrm flipV="1">
            <a:off x="423706" y="2664086"/>
            <a:ext cx="6724927" cy="9420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椭圆 103">
            <a:extLst>
              <a:ext uri="{FF2B5EF4-FFF2-40B4-BE49-F238E27FC236}">
                <a16:creationId xmlns:a16="http://schemas.microsoft.com/office/drawing/2014/main" id="{5BBE4FA1-E6AA-064A-9E67-E8E37BBF8830}"/>
              </a:ext>
            </a:extLst>
          </p:cNvPr>
          <p:cNvSpPr/>
          <p:nvPr/>
        </p:nvSpPr>
        <p:spPr>
          <a:xfrm>
            <a:off x="239258" y="2649151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105" name="圆角矩形 104">
            <a:extLst>
              <a:ext uri="{FF2B5EF4-FFF2-40B4-BE49-F238E27FC236}">
                <a16:creationId xmlns:a16="http://schemas.microsoft.com/office/drawing/2014/main" id="{64452868-4479-E541-B308-DB8A62A58377}"/>
              </a:ext>
            </a:extLst>
          </p:cNvPr>
          <p:cNvSpPr/>
          <p:nvPr/>
        </p:nvSpPr>
        <p:spPr>
          <a:xfrm>
            <a:off x="90152" y="2586320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2022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520D053A-36BF-A649-8934-36A0DF1B6683}"/>
              </a:ext>
            </a:extLst>
          </p:cNvPr>
          <p:cNvSpPr/>
          <p:nvPr/>
        </p:nvSpPr>
        <p:spPr>
          <a:xfrm>
            <a:off x="4376851" y="126513"/>
            <a:ext cx="1868171" cy="920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CECBC218-4562-3747-8CE9-89932CB6BCC9}"/>
              </a:ext>
            </a:extLst>
          </p:cNvPr>
          <p:cNvGrpSpPr/>
          <p:nvPr/>
        </p:nvGrpSpPr>
        <p:grpSpPr>
          <a:xfrm>
            <a:off x="5189891" y="2687819"/>
            <a:ext cx="782659" cy="486630"/>
            <a:chOff x="7686231" y="2795769"/>
            <a:chExt cx="782659" cy="486630"/>
          </a:xfrm>
        </p:grpSpPr>
        <p:sp>
          <p:nvSpPr>
            <p:cNvPr id="119" name="圆角矩形 251">
              <a:extLst>
                <a:ext uri="{FF2B5EF4-FFF2-40B4-BE49-F238E27FC236}">
                  <a16:creationId xmlns:a16="http://schemas.microsoft.com/office/drawing/2014/main" id="{A49DAAB5-3DEA-9640-8CC0-A8BDAD0DA8EA}"/>
                </a:ext>
              </a:extLst>
            </p:cNvPr>
            <p:cNvSpPr/>
            <p:nvPr/>
          </p:nvSpPr>
          <p:spPr>
            <a:xfrm flipH="1">
              <a:off x="7829598" y="2795769"/>
              <a:ext cx="467981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ERNIE3.0</a:t>
              </a:r>
            </a:p>
          </p:txBody>
        </p:sp>
        <p:pic>
          <p:nvPicPr>
            <p:cNvPr id="123" name="Picture 22" descr="Baidu Logo, symbol, meaning, history, PNG, brand">
              <a:extLst>
                <a:ext uri="{FF2B5EF4-FFF2-40B4-BE49-F238E27FC236}">
                  <a16:creationId xmlns:a16="http://schemas.microsoft.com/office/drawing/2014/main" id="{2AF52810-FD33-8945-90F1-58B15C580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2271" y="2808280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0" name="任意形状 129">
              <a:extLst>
                <a:ext uri="{FF2B5EF4-FFF2-40B4-BE49-F238E27FC236}">
                  <a16:creationId xmlns:a16="http://schemas.microsoft.com/office/drawing/2014/main" id="{10492158-9803-F347-9CE4-CA9E57F729B0}"/>
                </a:ext>
              </a:extLst>
            </p:cNvPr>
            <p:cNvSpPr/>
            <p:nvPr/>
          </p:nvSpPr>
          <p:spPr>
            <a:xfrm>
              <a:off x="7686231" y="2931584"/>
              <a:ext cx="374715" cy="350815"/>
            </a:xfrm>
            <a:custGeom>
              <a:avLst/>
              <a:gdLst>
                <a:gd name="connsiteX0" fmla="*/ 0 w 904240"/>
                <a:gd name="connsiteY0" fmla="*/ 518160 h 518160"/>
                <a:gd name="connsiteX1" fmla="*/ 101600 w 904240"/>
                <a:gd name="connsiteY1" fmla="*/ 325120 h 518160"/>
                <a:gd name="connsiteX2" fmla="*/ 365760 w 904240"/>
                <a:gd name="connsiteY2" fmla="*/ 193040 h 518160"/>
                <a:gd name="connsiteX3" fmla="*/ 751840 w 904240"/>
                <a:gd name="connsiteY3" fmla="*/ 132080 h 518160"/>
                <a:gd name="connsiteX4" fmla="*/ 904240 w 904240"/>
                <a:gd name="connsiteY4" fmla="*/ 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240" h="518160">
                  <a:moveTo>
                    <a:pt x="0" y="518160"/>
                  </a:moveTo>
                  <a:cubicBezTo>
                    <a:pt x="20320" y="448733"/>
                    <a:pt x="40640" y="379307"/>
                    <a:pt x="101600" y="325120"/>
                  </a:cubicBezTo>
                  <a:cubicBezTo>
                    <a:pt x="162560" y="270933"/>
                    <a:pt x="257387" y="225213"/>
                    <a:pt x="365760" y="193040"/>
                  </a:cubicBezTo>
                  <a:cubicBezTo>
                    <a:pt x="474133" y="160867"/>
                    <a:pt x="662093" y="164253"/>
                    <a:pt x="751840" y="132080"/>
                  </a:cubicBezTo>
                  <a:cubicBezTo>
                    <a:pt x="841587" y="99907"/>
                    <a:pt x="872913" y="49953"/>
                    <a:pt x="90424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D75025ED-1127-FF43-9BD2-51C475132E1A}"/>
              </a:ext>
            </a:extLst>
          </p:cNvPr>
          <p:cNvGrpSpPr/>
          <p:nvPr/>
        </p:nvGrpSpPr>
        <p:grpSpPr>
          <a:xfrm>
            <a:off x="4079023" y="2690493"/>
            <a:ext cx="1043304" cy="478548"/>
            <a:chOff x="6575367" y="2798443"/>
            <a:chExt cx="1043304" cy="478548"/>
          </a:xfrm>
        </p:grpSpPr>
        <p:sp>
          <p:nvSpPr>
            <p:cNvPr id="132" name="圆角矩形 199">
              <a:extLst>
                <a:ext uri="{FF2B5EF4-FFF2-40B4-BE49-F238E27FC236}">
                  <a16:creationId xmlns:a16="http://schemas.microsoft.com/office/drawing/2014/main" id="{00E65337-F9CC-044D-8D78-65E9C2E53592}"/>
                </a:ext>
              </a:extLst>
            </p:cNvPr>
            <p:cNvSpPr/>
            <p:nvPr/>
          </p:nvSpPr>
          <p:spPr>
            <a:xfrm>
              <a:off x="6575367" y="2798443"/>
              <a:ext cx="240650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GLaM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34" name="图形 133">
              <a:extLst>
                <a:ext uri="{FF2B5EF4-FFF2-40B4-BE49-F238E27FC236}">
                  <a16:creationId xmlns:a16="http://schemas.microsoft.com/office/drawing/2014/main" id="{38D8D930-F4B3-1D4B-9240-611528DC0F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6830432" y="2802032"/>
              <a:ext cx="119836" cy="124935"/>
            </a:xfrm>
            <a:prstGeom prst="rect">
              <a:avLst/>
            </a:prstGeom>
          </p:spPr>
        </p:pic>
        <p:sp>
          <p:nvSpPr>
            <p:cNvPr id="138" name="任意形状 137">
              <a:extLst>
                <a:ext uri="{FF2B5EF4-FFF2-40B4-BE49-F238E27FC236}">
                  <a16:creationId xmlns:a16="http://schemas.microsoft.com/office/drawing/2014/main" id="{3738A107-D721-254D-9D9B-851688040FEB}"/>
                </a:ext>
              </a:extLst>
            </p:cNvPr>
            <p:cNvSpPr/>
            <p:nvPr/>
          </p:nvSpPr>
          <p:spPr>
            <a:xfrm>
              <a:off x="6682269" y="2935638"/>
              <a:ext cx="936402" cy="341353"/>
            </a:xfrm>
            <a:custGeom>
              <a:avLst/>
              <a:gdLst>
                <a:gd name="connsiteX0" fmla="*/ 1432560 w 1432560"/>
                <a:gd name="connsiteY0" fmla="*/ 508000 h 508000"/>
                <a:gd name="connsiteX1" fmla="*/ 1412240 w 1432560"/>
                <a:gd name="connsiteY1" fmla="*/ 386080 h 508000"/>
                <a:gd name="connsiteX2" fmla="*/ 1351280 w 1432560"/>
                <a:gd name="connsiteY2" fmla="*/ 294640 h 508000"/>
                <a:gd name="connsiteX3" fmla="*/ 1239520 w 1432560"/>
                <a:gd name="connsiteY3" fmla="*/ 233680 h 508000"/>
                <a:gd name="connsiteX4" fmla="*/ 863600 w 1432560"/>
                <a:gd name="connsiteY4" fmla="*/ 203200 h 508000"/>
                <a:gd name="connsiteX5" fmla="*/ 284480 w 1432560"/>
                <a:gd name="connsiteY5" fmla="*/ 172720 h 508000"/>
                <a:gd name="connsiteX6" fmla="*/ 111760 w 1432560"/>
                <a:gd name="connsiteY6" fmla="*/ 162560 h 508000"/>
                <a:gd name="connsiteX7" fmla="*/ 30480 w 1432560"/>
                <a:gd name="connsiteY7" fmla="*/ 101600 h 508000"/>
                <a:gd name="connsiteX8" fmla="*/ 0 w 1432560"/>
                <a:gd name="connsiteY8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2560" h="508000">
                  <a:moveTo>
                    <a:pt x="1432560" y="508000"/>
                  </a:moveTo>
                  <a:cubicBezTo>
                    <a:pt x="1429173" y="464820"/>
                    <a:pt x="1425787" y="421640"/>
                    <a:pt x="1412240" y="386080"/>
                  </a:cubicBezTo>
                  <a:cubicBezTo>
                    <a:pt x="1398693" y="350520"/>
                    <a:pt x="1380067" y="320040"/>
                    <a:pt x="1351280" y="294640"/>
                  </a:cubicBezTo>
                  <a:cubicBezTo>
                    <a:pt x="1322493" y="269240"/>
                    <a:pt x="1320800" y="248920"/>
                    <a:pt x="1239520" y="233680"/>
                  </a:cubicBezTo>
                  <a:cubicBezTo>
                    <a:pt x="1158240" y="218440"/>
                    <a:pt x="1022773" y="213360"/>
                    <a:pt x="863600" y="203200"/>
                  </a:cubicBezTo>
                  <a:cubicBezTo>
                    <a:pt x="704427" y="193040"/>
                    <a:pt x="284480" y="172720"/>
                    <a:pt x="284480" y="172720"/>
                  </a:cubicBezTo>
                  <a:cubicBezTo>
                    <a:pt x="159173" y="165947"/>
                    <a:pt x="154093" y="174413"/>
                    <a:pt x="111760" y="162560"/>
                  </a:cubicBezTo>
                  <a:cubicBezTo>
                    <a:pt x="69427" y="150707"/>
                    <a:pt x="49107" y="128693"/>
                    <a:pt x="30480" y="101600"/>
                  </a:cubicBezTo>
                  <a:cubicBezTo>
                    <a:pt x="11853" y="74507"/>
                    <a:pt x="5926" y="37253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F6C9303-55B3-1444-80FA-87842A4A0A75}"/>
              </a:ext>
            </a:extLst>
          </p:cNvPr>
          <p:cNvGrpSpPr/>
          <p:nvPr/>
        </p:nvGrpSpPr>
        <p:grpSpPr>
          <a:xfrm>
            <a:off x="4054304" y="2997979"/>
            <a:ext cx="1054054" cy="398503"/>
            <a:chOff x="6550648" y="3105925"/>
            <a:chExt cx="1054054" cy="398503"/>
          </a:xfrm>
        </p:grpSpPr>
        <p:sp>
          <p:nvSpPr>
            <p:cNvPr id="128" name="圆角矩形 251">
              <a:extLst>
                <a:ext uri="{FF2B5EF4-FFF2-40B4-BE49-F238E27FC236}">
                  <a16:creationId xmlns:a16="http://schemas.microsoft.com/office/drawing/2014/main" id="{D340C76A-1203-0640-854A-8C3C894D4ED8}"/>
                </a:ext>
              </a:extLst>
            </p:cNvPr>
            <p:cNvSpPr/>
            <p:nvPr/>
          </p:nvSpPr>
          <p:spPr>
            <a:xfrm flipH="1">
              <a:off x="6550648" y="3105925"/>
              <a:ext cx="58497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Jurassic-1</a:t>
              </a:r>
            </a:p>
          </p:txBody>
        </p:sp>
        <p:pic>
          <p:nvPicPr>
            <p:cNvPr id="133" name="Picture 6" descr="Jurassic-1 Language Models">
              <a:extLst>
                <a:ext uri="{FF2B5EF4-FFF2-40B4-BE49-F238E27FC236}">
                  <a16:creationId xmlns:a16="http://schemas.microsoft.com/office/drawing/2014/main" id="{80AC4F74-66FE-0E47-A5FF-0EC34E8CE0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7143746" y="3114096"/>
              <a:ext cx="129387" cy="117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任意形状 146">
              <a:extLst>
                <a:ext uri="{FF2B5EF4-FFF2-40B4-BE49-F238E27FC236}">
                  <a16:creationId xmlns:a16="http://schemas.microsoft.com/office/drawing/2014/main" id="{5D66A333-BB72-0A41-B082-E8C9164F4265}"/>
                </a:ext>
              </a:extLst>
            </p:cNvPr>
            <p:cNvSpPr/>
            <p:nvPr/>
          </p:nvSpPr>
          <p:spPr>
            <a:xfrm>
              <a:off x="6818795" y="3247222"/>
              <a:ext cx="785907" cy="257206"/>
            </a:xfrm>
            <a:custGeom>
              <a:avLst/>
              <a:gdLst>
                <a:gd name="connsiteX0" fmla="*/ 1164266 w 1164266"/>
                <a:gd name="connsiteY0" fmla="*/ 361507 h 361507"/>
                <a:gd name="connsiteX1" fmla="*/ 1137684 w 1164266"/>
                <a:gd name="connsiteY1" fmla="*/ 228600 h 361507"/>
                <a:gd name="connsiteX2" fmla="*/ 1041991 w 1164266"/>
                <a:gd name="connsiteY2" fmla="*/ 175437 h 361507"/>
                <a:gd name="connsiteX3" fmla="*/ 882503 w 1164266"/>
                <a:gd name="connsiteY3" fmla="*/ 164804 h 361507"/>
                <a:gd name="connsiteX4" fmla="*/ 260498 w 1164266"/>
                <a:gd name="connsiteY4" fmla="*/ 159488 h 361507"/>
                <a:gd name="connsiteX5" fmla="*/ 101010 w 1164266"/>
                <a:gd name="connsiteY5" fmla="*/ 138223 h 361507"/>
                <a:gd name="connsiteX6" fmla="*/ 31898 w 1164266"/>
                <a:gd name="connsiteY6" fmla="*/ 90376 h 361507"/>
                <a:gd name="connsiteX7" fmla="*/ 0 w 1164266"/>
                <a:gd name="connsiteY7" fmla="*/ 0 h 361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66" h="361507">
                  <a:moveTo>
                    <a:pt x="1164266" y="361507"/>
                  </a:moveTo>
                  <a:cubicBezTo>
                    <a:pt x="1161164" y="310559"/>
                    <a:pt x="1158063" y="259612"/>
                    <a:pt x="1137684" y="228600"/>
                  </a:cubicBezTo>
                  <a:cubicBezTo>
                    <a:pt x="1117305" y="197588"/>
                    <a:pt x="1084521" y="186070"/>
                    <a:pt x="1041991" y="175437"/>
                  </a:cubicBezTo>
                  <a:cubicBezTo>
                    <a:pt x="999461" y="164804"/>
                    <a:pt x="1012752" y="167462"/>
                    <a:pt x="882503" y="164804"/>
                  </a:cubicBezTo>
                  <a:cubicBezTo>
                    <a:pt x="752254" y="162146"/>
                    <a:pt x="390747" y="163918"/>
                    <a:pt x="260498" y="159488"/>
                  </a:cubicBezTo>
                  <a:cubicBezTo>
                    <a:pt x="130249" y="155058"/>
                    <a:pt x="139110" y="149742"/>
                    <a:pt x="101010" y="138223"/>
                  </a:cubicBezTo>
                  <a:cubicBezTo>
                    <a:pt x="62910" y="126704"/>
                    <a:pt x="48733" y="113413"/>
                    <a:pt x="31898" y="90376"/>
                  </a:cubicBezTo>
                  <a:cubicBezTo>
                    <a:pt x="15063" y="67339"/>
                    <a:pt x="7531" y="33669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5AF81791-BF7F-2040-AD51-FE11856F8DA8}"/>
              </a:ext>
            </a:extLst>
          </p:cNvPr>
          <p:cNvGrpSpPr/>
          <p:nvPr/>
        </p:nvGrpSpPr>
        <p:grpSpPr>
          <a:xfrm>
            <a:off x="3628501" y="2818845"/>
            <a:ext cx="1476289" cy="831266"/>
            <a:chOff x="6124841" y="2926795"/>
            <a:chExt cx="1476289" cy="831266"/>
          </a:xfrm>
        </p:grpSpPr>
        <p:sp>
          <p:nvSpPr>
            <p:cNvPr id="113" name="圆角矩形 190">
              <a:extLst>
                <a:ext uri="{FF2B5EF4-FFF2-40B4-BE49-F238E27FC236}">
                  <a16:creationId xmlns:a16="http://schemas.microsoft.com/office/drawing/2014/main" id="{160C9CCB-7568-E040-A787-CDEF9C220765}"/>
                </a:ext>
              </a:extLst>
            </p:cNvPr>
            <p:cNvSpPr/>
            <p:nvPr/>
          </p:nvSpPr>
          <p:spPr>
            <a:xfrm>
              <a:off x="6124841" y="2943864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MT-NLG</a:t>
              </a:r>
            </a:p>
          </p:txBody>
        </p:sp>
        <p:pic>
          <p:nvPicPr>
            <p:cNvPr id="124" name="Picture 32" descr="Nvidia Logo, symbol, meaning, history, PNG, brand">
              <a:extLst>
                <a:ext uri="{FF2B5EF4-FFF2-40B4-BE49-F238E27FC236}">
                  <a16:creationId xmlns:a16="http://schemas.microsoft.com/office/drawing/2014/main" id="{0715BF3B-C7E7-A84B-8E46-9355FCC162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9899" y="3021369"/>
              <a:ext cx="125131" cy="7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89D3A58C-F1C9-3F4E-BD2F-9577A5AD60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915" y="2926795"/>
              <a:ext cx="75431" cy="75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8" name="任意形状 147">
              <a:extLst>
                <a:ext uri="{FF2B5EF4-FFF2-40B4-BE49-F238E27FC236}">
                  <a16:creationId xmlns:a16="http://schemas.microsoft.com/office/drawing/2014/main" id="{0B23EA99-1ACD-3A43-9958-94C9FC3D8699}"/>
                </a:ext>
              </a:extLst>
            </p:cNvPr>
            <p:cNvSpPr/>
            <p:nvPr/>
          </p:nvSpPr>
          <p:spPr>
            <a:xfrm>
              <a:off x="6293667" y="3082896"/>
              <a:ext cx="1307463" cy="675165"/>
            </a:xfrm>
            <a:custGeom>
              <a:avLst/>
              <a:gdLst>
                <a:gd name="connsiteX0" fmla="*/ 1935126 w 1935126"/>
                <a:gd name="connsiteY0" fmla="*/ 983511 h 983511"/>
                <a:gd name="connsiteX1" fmla="*/ 1913861 w 1935126"/>
                <a:gd name="connsiteY1" fmla="*/ 861237 h 983511"/>
                <a:gd name="connsiteX2" fmla="*/ 1844749 w 1935126"/>
                <a:gd name="connsiteY2" fmla="*/ 760228 h 983511"/>
                <a:gd name="connsiteX3" fmla="*/ 1738424 w 1935126"/>
                <a:gd name="connsiteY3" fmla="*/ 691116 h 983511"/>
                <a:gd name="connsiteX4" fmla="*/ 1509824 w 1935126"/>
                <a:gd name="connsiteY4" fmla="*/ 627321 h 983511"/>
                <a:gd name="connsiteX5" fmla="*/ 914400 w 1935126"/>
                <a:gd name="connsiteY5" fmla="*/ 606056 h 983511"/>
                <a:gd name="connsiteX6" fmla="*/ 457200 w 1935126"/>
                <a:gd name="connsiteY6" fmla="*/ 595423 h 983511"/>
                <a:gd name="connsiteX7" fmla="*/ 244549 w 1935126"/>
                <a:gd name="connsiteY7" fmla="*/ 536944 h 983511"/>
                <a:gd name="connsiteX8" fmla="*/ 132907 w 1935126"/>
                <a:gd name="connsiteY8" fmla="*/ 483781 h 983511"/>
                <a:gd name="connsiteX9" fmla="*/ 53163 w 1935126"/>
                <a:gd name="connsiteY9" fmla="*/ 393404 h 983511"/>
                <a:gd name="connsiteX10" fmla="*/ 10633 w 1935126"/>
                <a:gd name="connsiteY10" fmla="*/ 233916 h 983511"/>
                <a:gd name="connsiteX11" fmla="*/ 0 w 1935126"/>
                <a:gd name="connsiteY11" fmla="*/ 0 h 98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5126" h="983511">
                  <a:moveTo>
                    <a:pt x="1935126" y="983511"/>
                  </a:moveTo>
                  <a:cubicBezTo>
                    <a:pt x="1932025" y="940981"/>
                    <a:pt x="1928924" y="898451"/>
                    <a:pt x="1913861" y="861237"/>
                  </a:cubicBezTo>
                  <a:cubicBezTo>
                    <a:pt x="1898798" y="824023"/>
                    <a:pt x="1873988" y="788581"/>
                    <a:pt x="1844749" y="760228"/>
                  </a:cubicBezTo>
                  <a:cubicBezTo>
                    <a:pt x="1815510" y="731875"/>
                    <a:pt x="1794245" y="713267"/>
                    <a:pt x="1738424" y="691116"/>
                  </a:cubicBezTo>
                  <a:cubicBezTo>
                    <a:pt x="1682603" y="668965"/>
                    <a:pt x="1647161" y="641498"/>
                    <a:pt x="1509824" y="627321"/>
                  </a:cubicBezTo>
                  <a:cubicBezTo>
                    <a:pt x="1372487" y="613144"/>
                    <a:pt x="914400" y="606056"/>
                    <a:pt x="914400" y="606056"/>
                  </a:cubicBezTo>
                  <a:cubicBezTo>
                    <a:pt x="738963" y="600740"/>
                    <a:pt x="568842" y="606942"/>
                    <a:pt x="457200" y="595423"/>
                  </a:cubicBezTo>
                  <a:cubicBezTo>
                    <a:pt x="345558" y="583904"/>
                    <a:pt x="298598" y="555551"/>
                    <a:pt x="244549" y="536944"/>
                  </a:cubicBezTo>
                  <a:cubicBezTo>
                    <a:pt x="190500" y="518337"/>
                    <a:pt x="164805" y="507704"/>
                    <a:pt x="132907" y="483781"/>
                  </a:cubicBezTo>
                  <a:cubicBezTo>
                    <a:pt x="101009" y="459858"/>
                    <a:pt x="73542" y="435048"/>
                    <a:pt x="53163" y="393404"/>
                  </a:cubicBezTo>
                  <a:cubicBezTo>
                    <a:pt x="32784" y="351760"/>
                    <a:pt x="19493" y="299483"/>
                    <a:pt x="10633" y="233916"/>
                  </a:cubicBezTo>
                  <a:cubicBezTo>
                    <a:pt x="1773" y="168349"/>
                    <a:pt x="886" y="8417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E5056547-1CE7-9444-BE07-702EEFBAAEAE}"/>
              </a:ext>
            </a:extLst>
          </p:cNvPr>
          <p:cNvGrpSpPr/>
          <p:nvPr/>
        </p:nvGrpSpPr>
        <p:grpSpPr>
          <a:xfrm>
            <a:off x="4621075" y="2679454"/>
            <a:ext cx="507054" cy="313385"/>
            <a:chOff x="7117419" y="2787400"/>
            <a:chExt cx="507054" cy="313385"/>
          </a:xfrm>
        </p:grpSpPr>
        <p:sp>
          <p:nvSpPr>
            <p:cNvPr id="115" name="圆角矩形 199">
              <a:extLst>
                <a:ext uri="{FF2B5EF4-FFF2-40B4-BE49-F238E27FC236}">
                  <a16:creationId xmlns:a16="http://schemas.microsoft.com/office/drawing/2014/main" id="{253BCC59-F745-3241-9A30-710257ADB0A5}"/>
                </a:ext>
              </a:extLst>
            </p:cNvPr>
            <p:cNvSpPr/>
            <p:nvPr/>
          </p:nvSpPr>
          <p:spPr>
            <a:xfrm>
              <a:off x="7117419" y="2787536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Gopher</a:t>
              </a:r>
            </a:p>
          </p:txBody>
        </p:sp>
        <p:pic>
          <p:nvPicPr>
            <p:cNvPr id="122" name="Picture 16" descr="DeepMind · GitHub">
              <a:extLst>
                <a:ext uri="{FF2B5EF4-FFF2-40B4-BE49-F238E27FC236}">
                  <a16:creationId xmlns:a16="http://schemas.microsoft.com/office/drawing/2014/main" id="{3916F836-985B-B74A-9C2B-93E8639E4B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5478" y="2787400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0" name="任意形状 139">
              <a:extLst>
                <a:ext uri="{FF2B5EF4-FFF2-40B4-BE49-F238E27FC236}">
                  <a16:creationId xmlns:a16="http://schemas.microsoft.com/office/drawing/2014/main" id="{AB66A1CF-2848-0649-AB7D-5B45B39E7BA3}"/>
                </a:ext>
              </a:extLst>
            </p:cNvPr>
            <p:cNvSpPr/>
            <p:nvPr/>
          </p:nvSpPr>
          <p:spPr>
            <a:xfrm>
              <a:off x="7264276" y="2931327"/>
              <a:ext cx="216900" cy="68090"/>
            </a:xfrm>
            <a:custGeom>
              <a:avLst/>
              <a:gdLst>
                <a:gd name="connsiteX0" fmla="*/ 292176 w 292176"/>
                <a:gd name="connsiteY0" fmla="*/ 102802 h 102802"/>
                <a:gd name="connsiteX1" fmla="*/ 135267 w 292176"/>
                <a:gd name="connsiteY1" fmla="*/ 91981 h 102802"/>
                <a:gd name="connsiteX2" fmla="*/ 37875 w 292176"/>
                <a:gd name="connsiteY2" fmla="*/ 54106 h 102802"/>
                <a:gd name="connsiteX3" fmla="*/ 0 w 292176"/>
                <a:gd name="connsiteY3" fmla="*/ 0 h 10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76" h="102802">
                  <a:moveTo>
                    <a:pt x="292176" y="102802"/>
                  </a:moveTo>
                  <a:cubicBezTo>
                    <a:pt x="234913" y="101449"/>
                    <a:pt x="177650" y="100097"/>
                    <a:pt x="135267" y="91981"/>
                  </a:cubicBezTo>
                  <a:cubicBezTo>
                    <a:pt x="92883" y="83865"/>
                    <a:pt x="60419" y="69436"/>
                    <a:pt x="37875" y="54106"/>
                  </a:cubicBezTo>
                  <a:cubicBezTo>
                    <a:pt x="15331" y="38776"/>
                    <a:pt x="7665" y="193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50" name="任意形状 149">
              <a:extLst>
                <a:ext uri="{FF2B5EF4-FFF2-40B4-BE49-F238E27FC236}">
                  <a16:creationId xmlns:a16="http://schemas.microsoft.com/office/drawing/2014/main" id="{8BFC5B06-58B4-E847-8D04-07687C36E862}"/>
                </a:ext>
              </a:extLst>
            </p:cNvPr>
            <p:cNvSpPr/>
            <p:nvPr/>
          </p:nvSpPr>
          <p:spPr>
            <a:xfrm>
              <a:off x="7359194" y="3000816"/>
              <a:ext cx="265279" cy="99969"/>
            </a:xfrm>
            <a:custGeom>
              <a:avLst/>
              <a:gdLst>
                <a:gd name="connsiteX0" fmla="*/ 397042 w 397042"/>
                <a:gd name="connsiteY0" fmla="*/ 118235 h 118235"/>
                <a:gd name="connsiteX1" fmla="*/ 360947 w 397042"/>
                <a:gd name="connsiteY1" fmla="*/ 50056 h 118235"/>
                <a:gd name="connsiteX2" fmla="*/ 300789 w 397042"/>
                <a:gd name="connsiteY2" fmla="*/ 21982 h 118235"/>
                <a:gd name="connsiteX3" fmla="*/ 172452 w 397042"/>
                <a:gd name="connsiteY3" fmla="*/ 1929 h 118235"/>
                <a:gd name="connsiteX4" fmla="*/ 0 w 397042"/>
                <a:gd name="connsiteY4" fmla="*/ 1929 h 11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042" h="118235">
                  <a:moveTo>
                    <a:pt x="397042" y="118235"/>
                  </a:moveTo>
                  <a:cubicBezTo>
                    <a:pt x="387015" y="92166"/>
                    <a:pt x="376989" y="66098"/>
                    <a:pt x="360947" y="50056"/>
                  </a:cubicBezTo>
                  <a:cubicBezTo>
                    <a:pt x="344905" y="34014"/>
                    <a:pt x="332205" y="30003"/>
                    <a:pt x="300789" y="21982"/>
                  </a:cubicBezTo>
                  <a:cubicBezTo>
                    <a:pt x="269373" y="13961"/>
                    <a:pt x="222583" y="5271"/>
                    <a:pt x="172452" y="1929"/>
                  </a:cubicBezTo>
                  <a:cubicBezTo>
                    <a:pt x="122321" y="-1413"/>
                    <a:pt x="61160" y="258"/>
                    <a:pt x="0" y="1929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6F9D97C-C4AE-D849-B80F-0E27C05F7CB1}"/>
              </a:ext>
            </a:extLst>
          </p:cNvPr>
          <p:cNvGrpSpPr/>
          <p:nvPr/>
        </p:nvGrpSpPr>
        <p:grpSpPr>
          <a:xfrm>
            <a:off x="5188760" y="2648301"/>
            <a:ext cx="1144643" cy="648446"/>
            <a:chOff x="7685100" y="2756251"/>
            <a:chExt cx="1144643" cy="648446"/>
          </a:xfrm>
        </p:grpSpPr>
        <p:sp>
          <p:nvSpPr>
            <p:cNvPr id="114" name="圆角矩形 197">
              <a:extLst>
                <a:ext uri="{FF2B5EF4-FFF2-40B4-BE49-F238E27FC236}">
                  <a16:creationId xmlns:a16="http://schemas.microsoft.com/office/drawing/2014/main" id="{3427AD8D-45AE-5245-9CC9-6E37AF9BB673}"/>
                </a:ext>
              </a:extLst>
            </p:cNvPr>
            <p:cNvSpPr/>
            <p:nvPr/>
          </p:nvSpPr>
          <p:spPr>
            <a:xfrm>
              <a:off x="8435447" y="2756251"/>
              <a:ext cx="247788" cy="205802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03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Anthropic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LM</a:t>
              </a:r>
            </a:p>
          </p:txBody>
        </p:sp>
        <p:sp>
          <p:nvSpPr>
            <p:cNvPr id="145" name="任意形状 144">
              <a:extLst>
                <a:ext uri="{FF2B5EF4-FFF2-40B4-BE49-F238E27FC236}">
                  <a16:creationId xmlns:a16="http://schemas.microsoft.com/office/drawing/2014/main" id="{C349E46D-5311-DE43-B737-97B9B3434F64}"/>
                </a:ext>
              </a:extLst>
            </p:cNvPr>
            <p:cNvSpPr/>
            <p:nvPr/>
          </p:nvSpPr>
          <p:spPr>
            <a:xfrm>
              <a:off x="8370151" y="2959776"/>
              <a:ext cx="210423" cy="134671"/>
            </a:xfrm>
            <a:custGeom>
              <a:avLst/>
              <a:gdLst>
                <a:gd name="connsiteX0" fmla="*/ 0 w 313150"/>
                <a:gd name="connsiteY0" fmla="*/ 200416 h 200416"/>
                <a:gd name="connsiteX1" fmla="*/ 169101 w 313150"/>
                <a:gd name="connsiteY1" fmla="*/ 175364 h 200416"/>
                <a:gd name="connsiteX2" fmla="*/ 275572 w 313150"/>
                <a:gd name="connsiteY2" fmla="*/ 100208 h 200416"/>
                <a:gd name="connsiteX3" fmla="*/ 313150 w 313150"/>
                <a:gd name="connsiteY3" fmla="*/ 0 h 20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150" h="200416">
                  <a:moveTo>
                    <a:pt x="0" y="200416"/>
                  </a:moveTo>
                  <a:cubicBezTo>
                    <a:pt x="61586" y="196240"/>
                    <a:pt x="123172" y="192065"/>
                    <a:pt x="169101" y="175364"/>
                  </a:cubicBezTo>
                  <a:cubicBezTo>
                    <a:pt x="215030" y="158663"/>
                    <a:pt x="251564" y="129435"/>
                    <a:pt x="275572" y="100208"/>
                  </a:cubicBezTo>
                  <a:cubicBezTo>
                    <a:pt x="299580" y="70981"/>
                    <a:pt x="306365" y="35490"/>
                    <a:pt x="31315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46" name="任意形状 145">
              <a:extLst>
                <a:ext uri="{FF2B5EF4-FFF2-40B4-BE49-F238E27FC236}">
                  <a16:creationId xmlns:a16="http://schemas.microsoft.com/office/drawing/2014/main" id="{04F57991-D2F4-614E-B4B6-209F737DF5E3}"/>
                </a:ext>
              </a:extLst>
            </p:cNvPr>
            <p:cNvSpPr/>
            <p:nvPr/>
          </p:nvSpPr>
          <p:spPr>
            <a:xfrm>
              <a:off x="7685100" y="3101094"/>
              <a:ext cx="690337" cy="303603"/>
            </a:xfrm>
            <a:custGeom>
              <a:avLst/>
              <a:gdLst>
                <a:gd name="connsiteX0" fmla="*/ 0 w 1027356"/>
                <a:gd name="connsiteY0" fmla="*/ 451821 h 451821"/>
                <a:gd name="connsiteX1" fmla="*/ 69925 w 1027356"/>
                <a:gd name="connsiteY1" fmla="*/ 247425 h 451821"/>
                <a:gd name="connsiteX2" fmla="*/ 199017 w 1027356"/>
                <a:gd name="connsiteY2" fmla="*/ 139849 h 451821"/>
                <a:gd name="connsiteX3" fmla="*/ 365760 w 1027356"/>
                <a:gd name="connsiteY3" fmla="*/ 86061 h 451821"/>
                <a:gd name="connsiteX4" fmla="*/ 602429 w 1027356"/>
                <a:gd name="connsiteY4" fmla="*/ 37651 h 451821"/>
                <a:gd name="connsiteX5" fmla="*/ 1027356 w 1027356"/>
                <a:gd name="connsiteY5" fmla="*/ 0 h 45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7356" h="451821">
                  <a:moveTo>
                    <a:pt x="0" y="451821"/>
                  </a:moveTo>
                  <a:cubicBezTo>
                    <a:pt x="18377" y="375620"/>
                    <a:pt x="36755" y="299420"/>
                    <a:pt x="69925" y="247425"/>
                  </a:cubicBezTo>
                  <a:cubicBezTo>
                    <a:pt x="103095" y="195430"/>
                    <a:pt x="149711" y="166743"/>
                    <a:pt x="199017" y="139849"/>
                  </a:cubicBezTo>
                  <a:cubicBezTo>
                    <a:pt x="248323" y="112955"/>
                    <a:pt x="298525" y="103094"/>
                    <a:pt x="365760" y="86061"/>
                  </a:cubicBezTo>
                  <a:cubicBezTo>
                    <a:pt x="432995" y="69028"/>
                    <a:pt x="492163" y="51994"/>
                    <a:pt x="602429" y="37651"/>
                  </a:cubicBezTo>
                  <a:cubicBezTo>
                    <a:pt x="712695" y="23308"/>
                    <a:pt x="870025" y="11654"/>
                    <a:pt x="1027356" y="0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153" name="Picture 2" descr="Claude">
              <a:extLst>
                <a:ext uri="{FF2B5EF4-FFF2-40B4-BE49-F238E27FC236}">
                  <a16:creationId xmlns:a16="http://schemas.microsoft.com/office/drawing/2014/main" id="{54E02607-E221-4647-9BE0-170750DF2C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6856" y="279914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4B04B95E-5F45-A14E-946B-37F19055D36C}"/>
              </a:ext>
            </a:extLst>
          </p:cNvPr>
          <p:cNvGrpSpPr/>
          <p:nvPr/>
        </p:nvGrpSpPr>
        <p:grpSpPr>
          <a:xfrm>
            <a:off x="5060950" y="3375281"/>
            <a:ext cx="1346598" cy="781541"/>
            <a:chOff x="7557294" y="3483227"/>
            <a:chExt cx="1346598" cy="781541"/>
          </a:xfrm>
        </p:grpSpPr>
        <p:sp>
          <p:nvSpPr>
            <p:cNvPr id="117" name="圆角矩形 186">
              <a:extLst>
                <a:ext uri="{FF2B5EF4-FFF2-40B4-BE49-F238E27FC236}">
                  <a16:creationId xmlns:a16="http://schemas.microsoft.com/office/drawing/2014/main" id="{3A734D5E-4DF5-F44C-8B45-951D6C37D57C}"/>
                </a:ext>
              </a:extLst>
            </p:cNvPr>
            <p:cNvSpPr/>
            <p:nvPr/>
          </p:nvSpPr>
          <p:spPr>
            <a:xfrm flipH="1">
              <a:off x="8354464" y="3486230"/>
              <a:ext cx="418911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GPT-Neo</a:t>
              </a:r>
            </a:p>
          </p:txBody>
        </p:sp>
        <p:pic>
          <p:nvPicPr>
            <p:cNvPr id="125" name="Picture 34" descr="Announcing GPT-NeoX-20B | EleutherAI Blog">
              <a:extLst>
                <a:ext uri="{FF2B5EF4-FFF2-40B4-BE49-F238E27FC236}">
                  <a16:creationId xmlns:a16="http://schemas.microsoft.com/office/drawing/2014/main" id="{B05884BD-C47D-1941-8118-6014C0AB38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1005" y="3483227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5" name="任意形状 154">
              <a:extLst>
                <a:ext uri="{FF2B5EF4-FFF2-40B4-BE49-F238E27FC236}">
                  <a16:creationId xmlns:a16="http://schemas.microsoft.com/office/drawing/2014/main" id="{28AA2980-3355-C64C-95DD-DA026D5FED5B}"/>
                </a:ext>
              </a:extLst>
            </p:cNvPr>
            <p:cNvSpPr/>
            <p:nvPr/>
          </p:nvSpPr>
          <p:spPr>
            <a:xfrm>
              <a:off x="7557294" y="3950233"/>
              <a:ext cx="830892" cy="314535"/>
            </a:xfrm>
            <a:custGeom>
              <a:avLst/>
              <a:gdLst>
                <a:gd name="connsiteX0" fmla="*/ 0 w 1569720"/>
                <a:gd name="connsiteY0" fmla="*/ 426720 h 426720"/>
                <a:gd name="connsiteX1" fmla="*/ 289560 w 1569720"/>
                <a:gd name="connsiteY1" fmla="*/ 137160 h 426720"/>
                <a:gd name="connsiteX2" fmla="*/ 731520 w 1569720"/>
                <a:gd name="connsiteY2" fmla="*/ 45720 h 426720"/>
                <a:gd name="connsiteX3" fmla="*/ 1569720 w 1569720"/>
                <a:gd name="connsiteY3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720" h="426720">
                  <a:moveTo>
                    <a:pt x="0" y="426720"/>
                  </a:moveTo>
                  <a:cubicBezTo>
                    <a:pt x="83820" y="313690"/>
                    <a:pt x="167640" y="200660"/>
                    <a:pt x="289560" y="137160"/>
                  </a:cubicBezTo>
                  <a:cubicBezTo>
                    <a:pt x="411480" y="73660"/>
                    <a:pt x="518160" y="68580"/>
                    <a:pt x="731520" y="45720"/>
                  </a:cubicBezTo>
                  <a:cubicBezTo>
                    <a:pt x="944880" y="22860"/>
                    <a:pt x="1257300" y="11430"/>
                    <a:pt x="1569720" y="0"/>
                  </a:cubicBezTo>
                </a:path>
              </a:pathLst>
            </a:custGeom>
            <a:noFill/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56" name="任意形状 155">
              <a:extLst>
                <a:ext uri="{FF2B5EF4-FFF2-40B4-BE49-F238E27FC236}">
                  <a16:creationId xmlns:a16="http://schemas.microsoft.com/office/drawing/2014/main" id="{309F6922-96C5-F142-B033-2A108A36C752}"/>
                </a:ext>
              </a:extLst>
            </p:cNvPr>
            <p:cNvSpPr/>
            <p:nvPr/>
          </p:nvSpPr>
          <p:spPr>
            <a:xfrm>
              <a:off x="8314982" y="3627019"/>
              <a:ext cx="240025" cy="331965"/>
            </a:xfrm>
            <a:custGeom>
              <a:avLst/>
              <a:gdLst>
                <a:gd name="connsiteX0" fmla="*/ 0 w 442836"/>
                <a:gd name="connsiteY0" fmla="*/ 423949 h 423949"/>
                <a:gd name="connsiteX1" fmla="*/ 207818 w 442836"/>
                <a:gd name="connsiteY1" fmla="*/ 374073 h 423949"/>
                <a:gd name="connsiteX2" fmla="*/ 357447 w 442836"/>
                <a:gd name="connsiteY2" fmla="*/ 266007 h 423949"/>
                <a:gd name="connsiteX3" fmla="*/ 432262 w 442836"/>
                <a:gd name="connsiteY3" fmla="*/ 99753 h 423949"/>
                <a:gd name="connsiteX4" fmla="*/ 440574 w 442836"/>
                <a:gd name="connsiteY4" fmla="*/ 0 h 42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836" h="423949">
                  <a:moveTo>
                    <a:pt x="0" y="423949"/>
                  </a:moveTo>
                  <a:cubicBezTo>
                    <a:pt x="74122" y="412173"/>
                    <a:pt x="148244" y="400397"/>
                    <a:pt x="207818" y="374073"/>
                  </a:cubicBezTo>
                  <a:cubicBezTo>
                    <a:pt x="267393" y="347749"/>
                    <a:pt x="320040" y="311727"/>
                    <a:pt x="357447" y="266007"/>
                  </a:cubicBezTo>
                  <a:cubicBezTo>
                    <a:pt x="394854" y="220287"/>
                    <a:pt x="418408" y="144087"/>
                    <a:pt x="432262" y="99753"/>
                  </a:cubicBezTo>
                  <a:cubicBezTo>
                    <a:pt x="446117" y="55418"/>
                    <a:pt x="443345" y="27709"/>
                    <a:pt x="44057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FE26B43F-C536-6146-A009-C04D94BD5EB1}"/>
              </a:ext>
            </a:extLst>
          </p:cNvPr>
          <p:cNvGrpSpPr/>
          <p:nvPr/>
        </p:nvGrpSpPr>
        <p:grpSpPr>
          <a:xfrm>
            <a:off x="3024115" y="2709074"/>
            <a:ext cx="1997178" cy="1700940"/>
            <a:chOff x="5520459" y="2817024"/>
            <a:chExt cx="1997178" cy="1700940"/>
          </a:xfrm>
        </p:grpSpPr>
        <p:sp>
          <p:nvSpPr>
            <p:cNvPr id="120" name="圆角矩形 279">
              <a:extLst>
                <a:ext uri="{FF2B5EF4-FFF2-40B4-BE49-F238E27FC236}">
                  <a16:creationId xmlns:a16="http://schemas.microsoft.com/office/drawing/2014/main" id="{1E32332E-DBDC-E047-9FDC-50AFC3568280}"/>
                </a:ext>
              </a:extLst>
            </p:cNvPr>
            <p:cNvSpPr/>
            <p:nvPr/>
          </p:nvSpPr>
          <p:spPr>
            <a:xfrm flipH="1">
              <a:off x="5520459" y="2817024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CodeX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21" name="Picture 14" descr="Open Ai Logo PNG Vectors Free Download">
              <a:extLst>
                <a:ext uri="{FF2B5EF4-FFF2-40B4-BE49-F238E27FC236}">
                  <a16:creationId xmlns:a16="http://schemas.microsoft.com/office/drawing/2014/main" id="{7867FDDB-ECBF-8441-9325-66D1CB65E7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400" y="2820588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" name="任意形状 142">
              <a:extLst>
                <a:ext uri="{FF2B5EF4-FFF2-40B4-BE49-F238E27FC236}">
                  <a16:creationId xmlns:a16="http://schemas.microsoft.com/office/drawing/2014/main" id="{1C30CEF4-3233-5246-A7C5-C549CF7D2F15}"/>
                </a:ext>
              </a:extLst>
            </p:cNvPr>
            <p:cNvSpPr/>
            <p:nvPr/>
          </p:nvSpPr>
          <p:spPr>
            <a:xfrm>
              <a:off x="5653352" y="2964453"/>
              <a:ext cx="382070" cy="289460"/>
            </a:xfrm>
            <a:custGeom>
              <a:avLst/>
              <a:gdLst>
                <a:gd name="connsiteX0" fmla="*/ 570016 w 570016"/>
                <a:gd name="connsiteY0" fmla="*/ 362198 h 362198"/>
                <a:gd name="connsiteX1" fmla="*/ 534390 w 570016"/>
                <a:gd name="connsiteY1" fmla="*/ 249382 h 362198"/>
                <a:gd name="connsiteX2" fmla="*/ 463138 w 570016"/>
                <a:gd name="connsiteY2" fmla="*/ 178130 h 362198"/>
                <a:gd name="connsiteX3" fmla="*/ 326571 w 570016"/>
                <a:gd name="connsiteY3" fmla="*/ 154379 h 362198"/>
                <a:gd name="connsiteX4" fmla="*/ 124691 w 570016"/>
                <a:gd name="connsiteY4" fmla="*/ 142504 h 362198"/>
                <a:gd name="connsiteX5" fmla="*/ 23751 w 570016"/>
                <a:gd name="connsiteY5" fmla="*/ 83127 h 362198"/>
                <a:gd name="connsiteX6" fmla="*/ 0 w 570016"/>
                <a:gd name="connsiteY6" fmla="*/ 0 h 362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016" h="362198">
                  <a:moveTo>
                    <a:pt x="570016" y="362198"/>
                  </a:moveTo>
                  <a:cubicBezTo>
                    <a:pt x="561109" y="321129"/>
                    <a:pt x="552203" y="280060"/>
                    <a:pt x="534390" y="249382"/>
                  </a:cubicBezTo>
                  <a:cubicBezTo>
                    <a:pt x="516577" y="218704"/>
                    <a:pt x="497774" y="193964"/>
                    <a:pt x="463138" y="178130"/>
                  </a:cubicBezTo>
                  <a:cubicBezTo>
                    <a:pt x="428502" y="162296"/>
                    <a:pt x="382979" y="160317"/>
                    <a:pt x="326571" y="154379"/>
                  </a:cubicBezTo>
                  <a:cubicBezTo>
                    <a:pt x="270163" y="148441"/>
                    <a:pt x="175161" y="154379"/>
                    <a:pt x="124691" y="142504"/>
                  </a:cubicBezTo>
                  <a:cubicBezTo>
                    <a:pt x="74221" y="130629"/>
                    <a:pt x="44533" y="106878"/>
                    <a:pt x="23751" y="83127"/>
                  </a:cubicBezTo>
                  <a:cubicBezTo>
                    <a:pt x="2969" y="59376"/>
                    <a:pt x="1484" y="296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54" name="任意形状 153">
              <a:extLst>
                <a:ext uri="{FF2B5EF4-FFF2-40B4-BE49-F238E27FC236}">
                  <a16:creationId xmlns:a16="http://schemas.microsoft.com/office/drawing/2014/main" id="{6FAA2477-091F-D24F-AD6B-8A4696DCEA79}"/>
                </a:ext>
              </a:extLst>
            </p:cNvPr>
            <p:cNvSpPr/>
            <p:nvPr/>
          </p:nvSpPr>
          <p:spPr>
            <a:xfrm rot="240502">
              <a:off x="6113868" y="3819455"/>
              <a:ext cx="1403769" cy="698509"/>
            </a:xfrm>
            <a:custGeom>
              <a:avLst/>
              <a:gdLst>
                <a:gd name="connsiteX0" fmla="*/ 2060154 w 2060154"/>
                <a:gd name="connsiteY0" fmla="*/ 969484 h 969484"/>
                <a:gd name="connsiteX1" fmla="*/ 1972019 w 2060154"/>
                <a:gd name="connsiteY1" fmla="*/ 738130 h 969484"/>
                <a:gd name="connsiteX2" fmla="*/ 1663547 w 2060154"/>
                <a:gd name="connsiteY2" fmla="*/ 605927 h 969484"/>
                <a:gd name="connsiteX3" fmla="*/ 1068636 w 2060154"/>
                <a:gd name="connsiteY3" fmla="*/ 550843 h 969484"/>
                <a:gd name="connsiteX4" fmla="*/ 594910 w 2060154"/>
                <a:gd name="connsiteY4" fmla="*/ 506776 h 969484"/>
                <a:gd name="connsiteX5" fmla="*/ 242371 w 2060154"/>
                <a:gd name="connsiteY5" fmla="*/ 352540 h 969484"/>
                <a:gd name="connsiteX6" fmla="*/ 0 w 2060154"/>
                <a:gd name="connsiteY6" fmla="*/ 0 h 96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0154" h="969484">
                  <a:moveTo>
                    <a:pt x="2060154" y="969484"/>
                  </a:moveTo>
                  <a:cubicBezTo>
                    <a:pt x="2049137" y="884103"/>
                    <a:pt x="2038120" y="798723"/>
                    <a:pt x="1972019" y="738130"/>
                  </a:cubicBezTo>
                  <a:cubicBezTo>
                    <a:pt x="1905918" y="677537"/>
                    <a:pt x="1814111" y="637141"/>
                    <a:pt x="1663547" y="605927"/>
                  </a:cubicBezTo>
                  <a:cubicBezTo>
                    <a:pt x="1512983" y="574713"/>
                    <a:pt x="1068636" y="550843"/>
                    <a:pt x="1068636" y="550843"/>
                  </a:cubicBezTo>
                  <a:cubicBezTo>
                    <a:pt x="890530" y="534318"/>
                    <a:pt x="732621" y="539826"/>
                    <a:pt x="594910" y="506776"/>
                  </a:cubicBezTo>
                  <a:cubicBezTo>
                    <a:pt x="457199" y="473725"/>
                    <a:pt x="341523" y="437003"/>
                    <a:pt x="242371" y="352540"/>
                  </a:cubicBezTo>
                  <a:cubicBezTo>
                    <a:pt x="143219" y="268077"/>
                    <a:pt x="71609" y="134038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58" name="任意形状 157">
              <a:extLst>
                <a:ext uri="{FF2B5EF4-FFF2-40B4-BE49-F238E27FC236}">
                  <a16:creationId xmlns:a16="http://schemas.microsoft.com/office/drawing/2014/main" id="{26DFCE46-21EE-8143-A586-8886F0799B7A}"/>
                </a:ext>
              </a:extLst>
            </p:cNvPr>
            <p:cNvSpPr/>
            <p:nvPr/>
          </p:nvSpPr>
          <p:spPr>
            <a:xfrm>
              <a:off x="6041472" y="3235763"/>
              <a:ext cx="99746" cy="538629"/>
            </a:xfrm>
            <a:custGeom>
              <a:avLst/>
              <a:gdLst>
                <a:gd name="connsiteX0" fmla="*/ 148442 w 148442"/>
                <a:gd name="connsiteY0" fmla="*/ 801585 h 801585"/>
                <a:gd name="connsiteX1" fmla="*/ 65315 w 148442"/>
                <a:gd name="connsiteY1" fmla="*/ 445325 h 801585"/>
                <a:gd name="connsiteX2" fmla="*/ 0 w 148442"/>
                <a:gd name="connsiteY2" fmla="*/ 0 h 80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42" h="801585">
                  <a:moveTo>
                    <a:pt x="148442" y="801585"/>
                  </a:moveTo>
                  <a:cubicBezTo>
                    <a:pt x="119248" y="690254"/>
                    <a:pt x="90055" y="578923"/>
                    <a:pt x="65315" y="445325"/>
                  </a:cubicBezTo>
                  <a:cubicBezTo>
                    <a:pt x="40575" y="311727"/>
                    <a:pt x="20287" y="155863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851146E-606C-0E4D-8060-FE44F251C7DF}"/>
              </a:ext>
            </a:extLst>
          </p:cNvPr>
          <p:cNvGrpSpPr/>
          <p:nvPr/>
        </p:nvGrpSpPr>
        <p:grpSpPr>
          <a:xfrm>
            <a:off x="5820590" y="3148590"/>
            <a:ext cx="861867" cy="702095"/>
            <a:chOff x="8316930" y="3256536"/>
            <a:chExt cx="861867" cy="702095"/>
          </a:xfrm>
        </p:grpSpPr>
        <p:sp>
          <p:nvSpPr>
            <p:cNvPr id="118" name="圆角矩形 236">
              <a:extLst>
                <a:ext uri="{FF2B5EF4-FFF2-40B4-BE49-F238E27FC236}">
                  <a16:creationId xmlns:a16="http://schemas.microsoft.com/office/drawing/2014/main" id="{8B2712B4-D65D-2847-9B61-C52CCFBFBC34}"/>
                </a:ext>
              </a:extLst>
            </p:cNvPr>
            <p:cNvSpPr/>
            <p:nvPr/>
          </p:nvSpPr>
          <p:spPr>
            <a:xfrm flipH="1">
              <a:off x="8741362" y="3256536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GPT-J</a:t>
              </a:r>
            </a:p>
          </p:txBody>
        </p:sp>
        <p:pic>
          <p:nvPicPr>
            <p:cNvPr id="129" name="Picture 34" descr="Announcing GPT-NeoX-20B | EleutherAI Blog">
              <a:extLst>
                <a:ext uri="{FF2B5EF4-FFF2-40B4-BE49-F238E27FC236}">
                  <a16:creationId xmlns:a16="http://schemas.microsoft.com/office/drawing/2014/main" id="{89F47075-B109-3347-BA54-B514D8ABD6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5910" y="3258051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7" name="任意形状 156">
              <a:extLst>
                <a:ext uri="{FF2B5EF4-FFF2-40B4-BE49-F238E27FC236}">
                  <a16:creationId xmlns:a16="http://schemas.microsoft.com/office/drawing/2014/main" id="{3865D217-089B-C948-A82C-C372C1F51057}"/>
                </a:ext>
              </a:extLst>
            </p:cNvPr>
            <p:cNvSpPr/>
            <p:nvPr/>
          </p:nvSpPr>
          <p:spPr>
            <a:xfrm>
              <a:off x="8316930" y="3898640"/>
              <a:ext cx="464075" cy="59991"/>
            </a:xfrm>
            <a:custGeom>
              <a:avLst/>
              <a:gdLst>
                <a:gd name="connsiteX0" fmla="*/ 0 w 997528"/>
                <a:gd name="connsiteY0" fmla="*/ 365760 h 367607"/>
                <a:gd name="connsiteX1" fmla="*/ 290946 w 997528"/>
                <a:gd name="connsiteY1" fmla="*/ 349135 h 367607"/>
                <a:gd name="connsiteX2" fmla="*/ 756458 w 997528"/>
                <a:gd name="connsiteY2" fmla="*/ 232756 h 367607"/>
                <a:gd name="connsiteX3" fmla="*/ 997528 w 997528"/>
                <a:gd name="connsiteY3" fmla="*/ 0 h 367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528" h="367607">
                  <a:moveTo>
                    <a:pt x="0" y="365760"/>
                  </a:moveTo>
                  <a:cubicBezTo>
                    <a:pt x="82435" y="368531"/>
                    <a:pt x="164870" y="371302"/>
                    <a:pt x="290946" y="349135"/>
                  </a:cubicBezTo>
                  <a:cubicBezTo>
                    <a:pt x="417022" y="326968"/>
                    <a:pt x="638695" y="290945"/>
                    <a:pt x="756458" y="232756"/>
                  </a:cubicBezTo>
                  <a:cubicBezTo>
                    <a:pt x="874221" y="174567"/>
                    <a:pt x="935874" y="87283"/>
                    <a:pt x="997528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59" name="任意形状 158">
              <a:extLst>
                <a:ext uri="{FF2B5EF4-FFF2-40B4-BE49-F238E27FC236}">
                  <a16:creationId xmlns:a16="http://schemas.microsoft.com/office/drawing/2014/main" id="{5F751B7A-BCC1-1C4A-9AED-B25750D6CC9F}"/>
                </a:ext>
              </a:extLst>
            </p:cNvPr>
            <p:cNvSpPr/>
            <p:nvPr/>
          </p:nvSpPr>
          <p:spPr>
            <a:xfrm>
              <a:off x="8762679" y="3397953"/>
              <a:ext cx="153036" cy="507219"/>
            </a:xfrm>
            <a:custGeom>
              <a:avLst/>
              <a:gdLst>
                <a:gd name="connsiteX0" fmla="*/ 0 w 227748"/>
                <a:gd name="connsiteY0" fmla="*/ 754840 h 754840"/>
                <a:gd name="connsiteX1" fmla="*/ 98191 w 227748"/>
                <a:gd name="connsiteY1" fmla="*/ 662787 h 754840"/>
                <a:gd name="connsiteX2" fmla="*/ 177970 w 227748"/>
                <a:gd name="connsiteY2" fmla="*/ 527775 h 754840"/>
                <a:gd name="connsiteX3" fmla="*/ 220929 w 227748"/>
                <a:gd name="connsiteY3" fmla="*/ 312983 h 754840"/>
                <a:gd name="connsiteX4" fmla="*/ 227066 w 227748"/>
                <a:gd name="connsiteY4" fmla="*/ 0 h 75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748" h="754840">
                  <a:moveTo>
                    <a:pt x="0" y="754840"/>
                  </a:moveTo>
                  <a:cubicBezTo>
                    <a:pt x="34264" y="727735"/>
                    <a:pt x="68529" y="700631"/>
                    <a:pt x="98191" y="662787"/>
                  </a:cubicBezTo>
                  <a:cubicBezTo>
                    <a:pt x="127853" y="624943"/>
                    <a:pt x="157514" y="586076"/>
                    <a:pt x="177970" y="527775"/>
                  </a:cubicBezTo>
                  <a:cubicBezTo>
                    <a:pt x="198426" y="469474"/>
                    <a:pt x="212746" y="400945"/>
                    <a:pt x="220929" y="312983"/>
                  </a:cubicBezTo>
                  <a:cubicBezTo>
                    <a:pt x="229112" y="225021"/>
                    <a:pt x="228089" y="112510"/>
                    <a:pt x="22706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10" dirty="0"/>
                <a:t>       </a:t>
              </a:r>
            </a:p>
          </p:txBody>
        </p:sp>
      </p:grpSp>
      <p:grpSp>
        <p:nvGrpSpPr>
          <p:cNvPr id="161" name="组合 160">
            <a:extLst>
              <a:ext uri="{FF2B5EF4-FFF2-40B4-BE49-F238E27FC236}">
                <a16:creationId xmlns:a16="http://schemas.microsoft.com/office/drawing/2014/main" id="{D3FA9AA4-D865-A24B-935D-89E05DE0C163}"/>
              </a:ext>
            </a:extLst>
          </p:cNvPr>
          <p:cNvGrpSpPr/>
          <p:nvPr/>
        </p:nvGrpSpPr>
        <p:grpSpPr>
          <a:xfrm>
            <a:off x="4467239" y="3893478"/>
            <a:ext cx="523071" cy="456272"/>
            <a:chOff x="6963579" y="4001428"/>
            <a:chExt cx="523071" cy="456272"/>
          </a:xfrm>
        </p:grpSpPr>
        <p:sp>
          <p:nvSpPr>
            <p:cNvPr id="162" name="圆角矩形 125">
              <a:extLst>
                <a:ext uri="{FF2B5EF4-FFF2-40B4-BE49-F238E27FC236}">
                  <a16:creationId xmlns:a16="http://schemas.microsoft.com/office/drawing/2014/main" id="{7A0DE4D5-0F1D-654F-9CAB-071FF539D94B}"/>
                </a:ext>
              </a:extLst>
            </p:cNvPr>
            <p:cNvSpPr/>
            <p:nvPr/>
          </p:nvSpPr>
          <p:spPr>
            <a:xfrm flipH="1">
              <a:off x="6963579" y="4001428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GPT-3</a:t>
              </a:r>
            </a:p>
          </p:txBody>
        </p:sp>
        <p:pic>
          <p:nvPicPr>
            <p:cNvPr id="163" name="Picture 14" descr="Open Ai Logo PNG Vectors Free Download">
              <a:extLst>
                <a:ext uri="{FF2B5EF4-FFF2-40B4-BE49-F238E27FC236}">
                  <a16:creationId xmlns:a16="http://schemas.microsoft.com/office/drawing/2014/main" id="{9D5293F8-DA23-1449-8528-B5712976E8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1407" y="400506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任意形状 163">
              <a:extLst>
                <a:ext uri="{FF2B5EF4-FFF2-40B4-BE49-F238E27FC236}">
                  <a16:creationId xmlns:a16="http://schemas.microsoft.com/office/drawing/2014/main" id="{D0E88DF2-61E8-7443-811A-6FB61CD608D5}"/>
                </a:ext>
              </a:extLst>
            </p:cNvPr>
            <p:cNvSpPr/>
            <p:nvPr/>
          </p:nvSpPr>
          <p:spPr>
            <a:xfrm>
              <a:off x="7114255" y="4129767"/>
              <a:ext cx="244939" cy="196183"/>
            </a:xfrm>
            <a:custGeom>
              <a:avLst/>
              <a:gdLst>
                <a:gd name="connsiteX0" fmla="*/ 440675 w 440675"/>
                <a:gd name="connsiteY0" fmla="*/ 253388 h 253388"/>
                <a:gd name="connsiteX1" fmla="*/ 121186 w 440675"/>
                <a:gd name="connsiteY1" fmla="*/ 143219 h 253388"/>
                <a:gd name="connsiteX2" fmla="*/ 0 w 440675"/>
                <a:gd name="connsiteY2" fmla="*/ 0 h 25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0675" h="253388">
                  <a:moveTo>
                    <a:pt x="440675" y="253388"/>
                  </a:moveTo>
                  <a:cubicBezTo>
                    <a:pt x="317653" y="219419"/>
                    <a:pt x="194632" y="185450"/>
                    <a:pt x="121186" y="143219"/>
                  </a:cubicBezTo>
                  <a:cubicBezTo>
                    <a:pt x="47740" y="100988"/>
                    <a:pt x="23870" y="5049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65" name="任意形状 164">
              <a:extLst>
                <a:ext uri="{FF2B5EF4-FFF2-40B4-BE49-F238E27FC236}">
                  <a16:creationId xmlns:a16="http://schemas.microsoft.com/office/drawing/2014/main" id="{DBBCB314-08DC-7E42-A245-6216718E50D0}"/>
                </a:ext>
              </a:extLst>
            </p:cNvPr>
            <p:cNvSpPr/>
            <p:nvPr/>
          </p:nvSpPr>
          <p:spPr>
            <a:xfrm>
              <a:off x="7265194" y="4286250"/>
              <a:ext cx="221456" cy="171450"/>
            </a:xfrm>
            <a:custGeom>
              <a:avLst/>
              <a:gdLst>
                <a:gd name="connsiteX0" fmla="*/ 221456 w 221456"/>
                <a:gd name="connsiteY0" fmla="*/ 171450 h 171450"/>
                <a:gd name="connsiteX1" fmla="*/ 178594 w 221456"/>
                <a:gd name="connsiteY1" fmla="*/ 107157 h 171450"/>
                <a:gd name="connsiteX2" fmla="*/ 100012 w 221456"/>
                <a:gd name="connsiteY2" fmla="*/ 42863 h 171450"/>
                <a:gd name="connsiteX3" fmla="*/ 0 w 221456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456" h="171450">
                  <a:moveTo>
                    <a:pt x="221456" y="171450"/>
                  </a:moveTo>
                  <a:cubicBezTo>
                    <a:pt x="210145" y="150019"/>
                    <a:pt x="198835" y="128588"/>
                    <a:pt x="178594" y="107157"/>
                  </a:cubicBezTo>
                  <a:cubicBezTo>
                    <a:pt x="158353" y="85726"/>
                    <a:pt x="129777" y="60722"/>
                    <a:pt x="100012" y="42863"/>
                  </a:cubicBezTo>
                  <a:cubicBezTo>
                    <a:pt x="70247" y="25004"/>
                    <a:pt x="35123" y="12502"/>
                    <a:pt x="0" y="0"/>
                  </a:cubicBezTo>
                </a:path>
              </a:pathLst>
            </a:custGeom>
            <a:noFill/>
            <a:ln w="28575">
              <a:solidFill>
                <a:srgbClr val="8497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166" name="直线连接符 165">
            <a:extLst>
              <a:ext uri="{FF2B5EF4-FFF2-40B4-BE49-F238E27FC236}">
                <a16:creationId xmlns:a16="http://schemas.microsoft.com/office/drawing/2014/main" id="{731C4166-7C7A-9B48-9BEE-B659EBF79ADA}"/>
              </a:ext>
            </a:extLst>
          </p:cNvPr>
          <p:cNvCxnSpPr>
            <a:cxnSpLocks/>
            <a:stCxn id="167" idx="3"/>
          </p:cNvCxnSpPr>
          <p:nvPr/>
        </p:nvCxnSpPr>
        <p:spPr>
          <a:xfrm>
            <a:off x="419109" y="1066923"/>
            <a:ext cx="6724928" cy="21053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圆角矩形 166">
            <a:extLst>
              <a:ext uri="{FF2B5EF4-FFF2-40B4-BE49-F238E27FC236}">
                <a16:creationId xmlns:a16="http://schemas.microsoft.com/office/drawing/2014/main" id="{01CD38AD-4376-3D4B-AB33-F5D2BA2CC1EC}"/>
              </a:ext>
            </a:extLst>
          </p:cNvPr>
          <p:cNvSpPr/>
          <p:nvPr/>
        </p:nvSpPr>
        <p:spPr>
          <a:xfrm>
            <a:off x="85559" y="979733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2023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6" name="组合 465">
            <a:extLst>
              <a:ext uri="{FF2B5EF4-FFF2-40B4-BE49-F238E27FC236}">
                <a16:creationId xmlns:a16="http://schemas.microsoft.com/office/drawing/2014/main" id="{5A303AC3-3E73-0F40-BE72-04C8300BD300}"/>
              </a:ext>
            </a:extLst>
          </p:cNvPr>
          <p:cNvGrpSpPr/>
          <p:nvPr/>
        </p:nvGrpSpPr>
        <p:grpSpPr>
          <a:xfrm>
            <a:off x="4589108" y="1242011"/>
            <a:ext cx="483577" cy="687659"/>
            <a:chOff x="7085448" y="1349957"/>
            <a:chExt cx="483577" cy="687659"/>
          </a:xfrm>
        </p:grpSpPr>
        <p:sp>
          <p:nvSpPr>
            <p:cNvPr id="204" name="圆角矩形 230">
              <a:extLst>
                <a:ext uri="{FF2B5EF4-FFF2-40B4-BE49-F238E27FC236}">
                  <a16:creationId xmlns:a16="http://schemas.microsoft.com/office/drawing/2014/main" id="{4FA44AEC-C204-3242-AC0A-7A9E44EF8CD5}"/>
                </a:ext>
              </a:extLst>
            </p:cNvPr>
            <p:cNvSpPr/>
            <p:nvPr/>
          </p:nvSpPr>
          <p:spPr>
            <a:xfrm>
              <a:off x="7085448" y="1349957"/>
              <a:ext cx="359066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BLOOMZ</a:t>
              </a:r>
            </a:p>
          </p:txBody>
        </p:sp>
        <p:pic>
          <p:nvPicPr>
            <p:cNvPr id="205" name="Picture 8" descr="@bigscience-workshop">
              <a:extLst>
                <a:ext uri="{FF2B5EF4-FFF2-40B4-BE49-F238E27FC236}">
                  <a16:creationId xmlns:a16="http://schemas.microsoft.com/office/drawing/2014/main" id="{CE8C04E9-CCE7-D149-A756-F1F7CA82B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8278" y="1361591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0" name="任意形状 219">
              <a:extLst>
                <a:ext uri="{FF2B5EF4-FFF2-40B4-BE49-F238E27FC236}">
                  <a16:creationId xmlns:a16="http://schemas.microsoft.com/office/drawing/2014/main" id="{7AF81487-A2BA-F740-ADF3-BF145D72C6E8}"/>
                </a:ext>
              </a:extLst>
            </p:cNvPr>
            <p:cNvSpPr/>
            <p:nvPr/>
          </p:nvSpPr>
          <p:spPr>
            <a:xfrm>
              <a:off x="7260918" y="1493715"/>
              <a:ext cx="287147" cy="543901"/>
            </a:xfrm>
            <a:custGeom>
              <a:avLst/>
              <a:gdLst>
                <a:gd name="connsiteX0" fmla="*/ 489315 w 489315"/>
                <a:gd name="connsiteY0" fmla="*/ 825062 h 825342"/>
                <a:gd name="connsiteX1" fmla="*/ 447274 w 489315"/>
                <a:gd name="connsiteY1" fmla="*/ 793531 h 825342"/>
                <a:gd name="connsiteX2" fmla="*/ 431508 w 489315"/>
                <a:gd name="connsiteY2" fmla="*/ 625365 h 825342"/>
                <a:gd name="connsiteX3" fmla="*/ 420998 w 489315"/>
                <a:gd name="connsiteY3" fmla="*/ 320565 h 825342"/>
                <a:gd name="connsiteX4" fmla="*/ 289618 w 489315"/>
                <a:gd name="connsiteY4" fmla="*/ 199696 h 825342"/>
                <a:gd name="connsiteX5" fmla="*/ 116198 w 489315"/>
                <a:gd name="connsiteY5" fmla="*/ 168165 h 825342"/>
                <a:gd name="connsiteX6" fmla="*/ 42625 w 489315"/>
                <a:gd name="connsiteY6" fmla="*/ 136634 h 825342"/>
                <a:gd name="connsiteX7" fmla="*/ 5839 w 489315"/>
                <a:gd name="connsiteY7" fmla="*/ 68317 h 825342"/>
                <a:gd name="connsiteX8" fmla="*/ 584 w 489315"/>
                <a:gd name="connsiteY8" fmla="*/ 0 h 825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315" h="825342">
                  <a:moveTo>
                    <a:pt x="489315" y="825062"/>
                  </a:moveTo>
                  <a:cubicBezTo>
                    <a:pt x="473111" y="825938"/>
                    <a:pt x="456908" y="826814"/>
                    <a:pt x="447274" y="793531"/>
                  </a:cubicBezTo>
                  <a:cubicBezTo>
                    <a:pt x="437640" y="760248"/>
                    <a:pt x="435887" y="704193"/>
                    <a:pt x="431508" y="625365"/>
                  </a:cubicBezTo>
                  <a:cubicBezTo>
                    <a:pt x="427129" y="546537"/>
                    <a:pt x="444646" y="391510"/>
                    <a:pt x="420998" y="320565"/>
                  </a:cubicBezTo>
                  <a:cubicBezTo>
                    <a:pt x="397350" y="249620"/>
                    <a:pt x="340418" y="225096"/>
                    <a:pt x="289618" y="199696"/>
                  </a:cubicBezTo>
                  <a:cubicBezTo>
                    <a:pt x="238818" y="174296"/>
                    <a:pt x="157364" y="178675"/>
                    <a:pt x="116198" y="168165"/>
                  </a:cubicBezTo>
                  <a:cubicBezTo>
                    <a:pt x="75032" y="157655"/>
                    <a:pt x="61018" y="153275"/>
                    <a:pt x="42625" y="136634"/>
                  </a:cubicBezTo>
                  <a:cubicBezTo>
                    <a:pt x="24232" y="119993"/>
                    <a:pt x="12846" y="91089"/>
                    <a:pt x="5839" y="68317"/>
                  </a:cubicBezTo>
                  <a:cubicBezTo>
                    <a:pt x="-1168" y="45545"/>
                    <a:pt x="-292" y="22772"/>
                    <a:pt x="58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68" name="组合 467">
            <a:extLst>
              <a:ext uri="{FF2B5EF4-FFF2-40B4-BE49-F238E27FC236}">
                <a16:creationId xmlns:a16="http://schemas.microsoft.com/office/drawing/2014/main" id="{BDA145BF-4002-F644-A9E4-AE0397C5F54B}"/>
              </a:ext>
            </a:extLst>
          </p:cNvPr>
          <p:cNvGrpSpPr/>
          <p:nvPr/>
        </p:nvGrpSpPr>
        <p:grpSpPr>
          <a:xfrm>
            <a:off x="4216135" y="1124564"/>
            <a:ext cx="919216" cy="1180159"/>
            <a:chOff x="6712479" y="1232510"/>
            <a:chExt cx="919216" cy="1180159"/>
          </a:xfrm>
        </p:grpSpPr>
        <p:sp>
          <p:nvSpPr>
            <p:cNvPr id="208" name="圆角矩形 229">
              <a:extLst>
                <a:ext uri="{FF2B5EF4-FFF2-40B4-BE49-F238E27FC236}">
                  <a16:creationId xmlns:a16="http://schemas.microsoft.com/office/drawing/2014/main" id="{18C859C6-E432-5C41-8F89-0A65FBFBF995}"/>
                </a:ext>
              </a:extLst>
            </p:cNvPr>
            <p:cNvSpPr/>
            <p:nvPr/>
          </p:nvSpPr>
          <p:spPr>
            <a:xfrm>
              <a:off x="6712479" y="1232510"/>
              <a:ext cx="418911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OPT-IML</a:t>
              </a:r>
            </a:p>
          </p:txBody>
        </p:sp>
        <p:pic>
          <p:nvPicPr>
            <p:cNvPr id="209" name="图形 208">
              <a:extLst>
                <a:ext uri="{FF2B5EF4-FFF2-40B4-BE49-F238E27FC236}">
                  <a16:creationId xmlns:a16="http://schemas.microsoft.com/office/drawing/2014/main" id="{41EC6B79-267C-E142-865F-1415814840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7148840" y="1249886"/>
              <a:ext cx="151948" cy="99913"/>
            </a:xfrm>
            <a:prstGeom prst="rect">
              <a:avLst/>
            </a:prstGeom>
          </p:spPr>
        </p:pic>
        <p:sp>
          <p:nvSpPr>
            <p:cNvPr id="222" name="任意形状 221">
              <a:extLst>
                <a:ext uri="{FF2B5EF4-FFF2-40B4-BE49-F238E27FC236}">
                  <a16:creationId xmlns:a16="http://schemas.microsoft.com/office/drawing/2014/main" id="{8EE6EA11-8F87-1B4D-A6AF-C63986F819B5}"/>
                </a:ext>
              </a:extLst>
            </p:cNvPr>
            <p:cNvSpPr/>
            <p:nvPr/>
          </p:nvSpPr>
          <p:spPr>
            <a:xfrm>
              <a:off x="6925123" y="1377624"/>
              <a:ext cx="706572" cy="1035045"/>
            </a:xfrm>
            <a:custGeom>
              <a:avLst/>
              <a:gdLst>
                <a:gd name="connsiteX0" fmla="*/ 1044256 w 1044954"/>
                <a:gd name="connsiteY0" fmla="*/ 1498750 h 1498750"/>
                <a:gd name="connsiteX1" fmla="*/ 1028024 w 1044954"/>
                <a:gd name="connsiteY1" fmla="*/ 1385127 h 1498750"/>
                <a:gd name="connsiteX2" fmla="*/ 930632 w 1044954"/>
                <a:gd name="connsiteY2" fmla="*/ 1331020 h 1498750"/>
                <a:gd name="connsiteX3" fmla="*/ 638457 w 1044954"/>
                <a:gd name="connsiteY3" fmla="*/ 1314788 h 1498750"/>
                <a:gd name="connsiteX4" fmla="*/ 378746 w 1044954"/>
                <a:gd name="connsiteY4" fmla="*/ 1314788 h 1498750"/>
                <a:gd name="connsiteX5" fmla="*/ 216426 w 1044954"/>
                <a:gd name="connsiteY5" fmla="*/ 1293146 h 1498750"/>
                <a:gd name="connsiteX6" fmla="*/ 97392 w 1044954"/>
                <a:gd name="connsiteY6" fmla="*/ 1211986 h 1498750"/>
                <a:gd name="connsiteX7" fmla="*/ 37875 w 1044954"/>
                <a:gd name="connsiteY7" fmla="*/ 1071309 h 1498750"/>
                <a:gd name="connsiteX8" fmla="*/ 16232 w 1044954"/>
                <a:gd name="connsiteY8" fmla="*/ 860293 h 1498750"/>
                <a:gd name="connsiteX9" fmla="*/ 0 w 1044954"/>
                <a:gd name="connsiteY9" fmla="*/ 0 h 149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4954" h="1498750">
                  <a:moveTo>
                    <a:pt x="1044256" y="1498750"/>
                  </a:moveTo>
                  <a:cubicBezTo>
                    <a:pt x="1045608" y="1455916"/>
                    <a:pt x="1046961" y="1413082"/>
                    <a:pt x="1028024" y="1385127"/>
                  </a:cubicBezTo>
                  <a:cubicBezTo>
                    <a:pt x="1009087" y="1357172"/>
                    <a:pt x="995560" y="1342743"/>
                    <a:pt x="930632" y="1331020"/>
                  </a:cubicBezTo>
                  <a:cubicBezTo>
                    <a:pt x="865704" y="1319297"/>
                    <a:pt x="730438" y="1317493"/>
                    <a:pt x="638457" y="1314788"/>
                  </a:cubicBezTo>
                  <a:cubicBezTo>
                    <a:pt x="546476" y="1312083"/>
                    <a:pt x="449084" y="1318395"/>
                    <a:pt x="378746" y="1314788"/>
                  </a:cubicBezTo>
                  <a:cubicBezTo>
                    <a:pt x="308407" y="1311181"/>
                    <a:pt x="263318" y="1310280"/>
                    <a:pt x="216426" y="1293146"/>
                  </a:cubicBezTo>
                  <a:cubicBezTo>
                    <a:pt x="169534" y="1276012"/>
                    <a:pt x="127150" y="1248959"/>
                    <a:pt x="97392" y="1211986"/>
                  </a:cubicBezTo>
                  <a:cubicBezTo>
                    <a:pt x="67634" y="1175013"/>
                    <a:pt x="51402" y="1129925"/>
                    <a:pt x="37875" y="1071309"/>
                  </a:cubicBezTo>
                  <a:cubicBezTo>
                    <a:pt x="24348" y="1012693"/>
                    <a:pt x="22544" y="1038844"/>
                    <a:pt x="16232" y="860293"/>
                  </a:cubicBezTo>
                  <a:cubicBezTo>
                    <a:pt x="9920" y="681742"/>
                    <a:pt x="4960" y="340871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4" name="组合 453">
            <a:extLst>
              <a:ext uri="{FF2B5EF4-FFF2-40B4-BE49-F238E27FC236}">
                <a16:creationId xmlns:a16="http://schemas.microsoft.com/office/drawing/2014/main" id="{6C967E5E-DA98-A443-AC14-9CAEFC72C806}"/>
              </a:ext>
            </a:extLst>
          </p:cNvPr>
          <p:cNvGrpSpPr/>
          <p:nvPr/>
        </p:nvGrpSpPr>
        <p:grpSpPr>
          <a:xfrm>
            <a:off x="5205025" y="1324357"/>
            <a:ext cx="1361207" cy="1174276"/>
            <a:chOff x="7701365" y="1432307"/>
            <a:chExt cx="1361207" cy="1174276"/>
          </a:xfrm>
        </p:grpSpPr>
        <p:sp>
          <p:nvSpPr>
            <p:cNvPr id="172" name="圆角矩形 228">
              <a:extLst>
                <a:ext uri="{FF2B5EF4-FFF2-40B4-BE49-F238E27FC236}">
                  <a16:creationId xmlns:a16="http://schemas.microsoft.com/office/drawing/2014/main" id="{BB512D9E-9263-F74D-A61F-B9EE6759ABCF}"/>
                </a:ext>
              </a:extLst>
            </p:cNvPr>
            <p:cNvSpPr/>
            <p:nvPr/>
          </p:nvSpPr>
          <p:spPr>
            <a:xfrm>
              <a:off x="8679253" y="1432307"/>
              <a:ext cx="249530" cy="228787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Flan</a:t>
              </a:r>
            </a:p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96" name="图形 195">
              <a:extLst>
                <a:ext uri="{FF2B5EF4-FFF2-40B4-BE49-F238E27FC236}">
                  <a16:creationId xmlns:a16="http://schemas.microsoft.com/office/drawing/2014/main" id="{CB25FD69-9531-8E45-BB32-F6EA8FF17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942736" y="1484990"/>
              <a:ext cx="119836" cy="124935"/>
            </a:xfrm>
            <a:prstGeom prst="rect">
              <a:avLst/>
            </a:prstGeom>
          </p:spPr>
        </p:pic>
        <p:sp>
          <p:nvSpPr>
            <p:cNvPr id="226" name="任意形状 225">
              <a:extLst>
                <a:ext uri="{FF2B5EF4-FFF2-40B4-BE49-F238E27FC236}">
                  <a16:creationId xmlns:a16="http://schemas.microsoft.com/office/drawing/2014/main" id="{06E10C72-F99A-5A49-B980-6B7C5EF04109}"/>
                </a:ext>
              </a:extLst>
            </p:cNvPr>
            <p:cNvSpPr/>
            <p:nvPr/>
          </p:nvSpPr>
          <p:spPr>
            <a:xfrm>
              <a:off x="7701365" y="1666858"/>
              <a:ext cx="1106888" cy="939725"/>
            </a:xfrm>
            <a:custGeom>
              <a:avLst/>
              <a:gdLst>
                <a:gd name="connsiteX0" fmla="*/ 0 w 1640541"/>
                <a:gd name="connsiteY0" fmla="*/ 1364877 h 1364877"/>
                <a:gd name="connsiteX1" fmla="*/ 67235 w 1640541"/>
                <a:gd name="connsiteY1" fmla="*/ 1216959 h 1364877"/>
                <a:gd name="connsiteX2" fmla="*/ 235324 w 1640541"/>
                <a:gd name="connsiteY2" fmla="*/ 1136277 h 1364877"/>
                <a:gd name="connsiteX3" fmla="*/ 638735 w 1640541"/>
                <a:gd name="connsiteY3" fmla="*/ 1116106 h 1364877"/>
                <a:gd name="connsiteX4" fmla="*/ 1069041 w 1640541"/>
                <a:gd name="connsiteY4" fmla="*/ 1109383 h 1364877"/>
                <a:gd name="connsiteX5" fmla="*/ 1331259 w 1640541"/>
                <a:gd name="connsiteY5" fmla="*/ 1015253 h 1364877"/>
                <a:gd name="connsiteX6" fmla="*/ 1485900 w 1640541"/>
                <a:gd name="connsiteY6" fmla="*/ 840441 h 1364877"/>
                <a:gd name="connsiteX7" fmla="*/ 1580030 w 1640541"/>
                <a:gd name="connsiteY7" fmla="*/ 605118 h 1364877"/>
                <a:gd name="connsiteX8" fmla="*/ 1613647 w 1640541"/>
                <a:gd name="connsiteY8" fmla="*/ 410136 h 1364877"/>
                <a:gd name="connsiteX9" fmla="*/ 1627094 w 1640541"/>
                <a:gd name="connsiteY9" fmla="*/ 228600 h 1364877"/>
                <a:gd name="connsiteX10" fmla="*/ 1640541 w 1640541"/>
                <a:gd name="connsiteY10" fmla="*/ 0 h 136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0541" h="1364877">
                  <a:moveTo>
                    <a:pt x="0" y="1364877"/>
                  </a:moveTo>
                  <a:cubicBezTo>
                    <a:pt x="14007" y="1309968"/>
                    <a:pt x="28014" y="1255059"/>
                    <a:pt x="67235" y="1216959"/>
                  </a:cubicBezTo>
                  <a:cubicBezTo>
                    <a:pt x="106456" y="1178859"/>
                    <a:pt x="140074" y="1153086"/>
                    <a:pt x="235324" y="1136277"/>
                  </a:cubicBezTo>
                  <a:cubicBezTo>
                    <a:pt x="330574" y="1119468"/>
                    <a:pt x="499782" y="1120588"/>
                    <a:pt x="638735" y="1116106"/>
                  </a:cubicBezTo>
                  <a:cubicBezTo>
                    <a:pt x="777688" y="1111624"/>
                    <a:pt x="953620" y="1126192"/>
                    <a:pt x="1069041" y="1109383"/>
                  </a:cubicBezTo>
                  <a:cubicBezTo>
                    <a:pt x="1184462" y="1092574"/>
                    <a:pt x="1261782" y="1060077"/>
                    <a:pt x="1331259" y="1015253"/>
                  </a:cubicBezTo>
                  <a:cubicBezTo>
                    <a:pt x="1400736" y="970429"/>
                    <a:pt x="1444438" y="908797"/>
                    <a:pt x="1485900" y="840441"/>
                  </a:cubicBezTo>
                  <a:cubicBezTo>
                    <a:pt x="1527362" y="772085"/>
                    <a:pt x="1558739" y="676835"/>
                    <a:pt x="1580030" y="605118"/>
                  </a:cubicBezTo>
                  <a:cubicBezTo>
                    <a:pt x="1601321" y="533400"/>
                    <a:pt x="1605803" y="472889"/>
                    <a:pt x="1613647" y="410136"/>
                  </a:cubicBezTo>
                  <a:cubicBezTo>
                    <a:pt x="1621491" y="347383"/>
                    <a:pt x="1622612" y="296956"/>
                    <a:pt x="1627094" y="228600"/>
                  </a:cubicBezTo>
                  <a:cubicBezTo>
                    <a:pt x="1631576" y="160244"/>
                    <a:pt x="1636058" y="80122"/>
                    <a:pt x="1640541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0" name="组合 449">
            <a:extLst>
              <a:ext uri="{FF2B5EF4-FFF2-40B4-BE49-F238E27FC236}">
                <a16:creationId xmlns:a16="http://schemas.microsoft.com/office/drawing/2014/main" id="{CB8678AF-517A-8A43-9F24-BAFDBA390E75}"/>
              </a:ext>
            </a:extLst>
          </p:cNvPr>
          <p:cNvGrpSpPr/>
          <p:nvPr/>
        </p:nvGrpSpPr>
        <p:grpSpPr>
          <a:xfrm>
            <a:off x="5210385" y="1854617"/>
            <a:ext cx="450761" cy="380625"/>
            <a:chOff x="7706725" y="1962563"/>
            <a:chExt cx="450761" cy="380625"/>
          </a:xfrm>
        </p:grpSpPr>
        <p:sp>
          <p:nvSpPr>
            <p:cNvPr id="180" name="圆角矩形 286">
              <a:extLst>
                <a:ext uri="{FF2B5EF4-FFF2-40B4-BE49-F238E27FC236}">
                  <a16:creationId xmlns:a16="http://schemas.microsoft.com/office/drawing/2014/main" id="{A22782DC-7D42-5343-88D3-884B8B8CC55E}"/>
                </a:ext>
              </a:extLst>
            </p:cNvPr>
            <p:cNvSpPr/>
            <p:nvPr/>
          </p:nvSpPr>
          <p:spPr>
            <a:xfrm>
              <a:off x="7769660" y="1965411"/>
              <a:ext cx="243878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YaLM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200" name="Picture 2" descr="@yandex">
              <a:extLst>
                <a:ext uri="{FF2B5EF4-FFF2-40B4-BE49-F238E27FC236}">
                  <a16:creationId xmlns:a16="http://schemas.microsoft.com/office/drawing/2014/main" id="{549A0BE8-49F3-504F-A7F9-02C9811C993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00" t="25472" r="27341" b="25790"/>
            <a:stretch/>
          </p:blipFill>
          <p:spPr bwMode="auto">
            <a:xfrm>
              <a:off x="8019806" y="1962563"/>
              <a:ext cx="137680" cy="142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9" name="任意形状 228">
              <a:extLst>
                <a:ext uri="{FF2B5EF4-FFF2-40B4-BE49-F238E27FC236}">
                  <a16:creationId xmlns:a16="http://schemas.microsoft.com/office/drawing/2014/main" id="{F5A53497-9001-204E-805D-CD2E06FC45DC}"/>
                </a:ext>
              </a:extLst>
            </p:cNvPr>
            <p:cNvSpPr/>
            <p:nvPr/>
          </p:nvSpPr>
          <p:spPr>
            <a:xfrm>
              <a:off x="7706725" y="2106265"/>
              <a:ext cx="186311" cy="236923"/>
            </a:xfrm>
            <a:custGeom>
              <a:avLst/>
              <a:gdLst>
                <a:gd name="connsiteX0" fmla="*/ 0 w 309966"/>
                <a:gd name="connsiteY0" fmla="*/ 352587 h 352587"/>
                <a:gd name="connsiteX1" fmla="*/ 27122 w 309966"/>
                <a:gd name="connsiteY1" fmla="*/ 216976 h 352587"/>
                <a:gd name="connsiteX2" fmla="*/ 104613 w 309966"/>
                <a:gd name="connsiteY2" fmla="*/ 154983 h 352587"/>
                <a:gd name="connsiteX3" fmla="*/ 240223 w 309966"/>
                <a:gd name="connsiteY3" fmla="*/ 131736 h 352587"/>
                <a:gd name="connsiteX4" fmla="*/ 298342 w 309966"/>
                <a:gd name="connsiteY4" fmla="*/ 69743 h 352587"/>
                <a:gd name="connsiteX5" fmla="*/ 309966 w 309966"/>
                <a:gd name="connsiteY5" fmla="*/ 0 h 352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966" h="352587">
                  <a:moveTo>
                    <a:pt x="0" y="352587"/>
                  </a:moveTo>
                  <a:cubicBezTo>
                    <a:pt x="4843" y="301248"/>
                    <a:pt x="9687" y="249910"/>
                    <a:pt x="27122" y="216976"/>
                  </a:cubicBezTo>
                  <a:cubicBezTo>
                    <a:pt x="44558" y="184042"/>
                    <a:pt x="69096" y="169190"/>
                    <a:pt x="104613" y="154983"/>
                  </a:cubicBezTo>
                  <a:cubicBezTo>
                    <a:pt x="140130" y="140776"/>
                    <a:pt x="207935" y="145943"/>
                    <a:pt x="240223" y="131736"/>
                  </a:cubicBezTo>
                  <a:cubicBezTo>
                    <a:pt x="272511" y="117529"/>
                    <a:pt x="286718" y="91699"/>
                    <a:pt x="298342" y="69743"/>
                  </a:cubicBezTo>
                  <a:cubicBezTo>
                    <a:pt x="309966" y="47787"/>
                    <a:pt x="309966" y="23893"/>
                    <a:pt x="30996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67" name="组合 466">
            <a:extLst>
              <a:ext uri="{FF2B5EF4-FFF2-40B4-BE49-F238E27FC236}">
                <a16:creationId xmlns:a16="http://schemas.microsoft.com/office/drawing/2014/main" id="{12FE3029-CEB4-D643-89A5-314DA6344F46}"/>
              </a:ext>
            </a:extLst>
          </p:cNvPr>
          <p:cNvGrpSpPr/>
          <p:nvPr/>
        </p:nvGrpSpPr>
        <p:grpSpPr>
          <a:xfrm>
            <a:off x="5216309" y="1237961"/>
            <a:ext cx="714559" cy="341740"/>
            <a:chOff x="7712649" y="1345911"/>
            <a:chExt cx="714559" cy="341740"/>
          </a:xfrm>
        </p:grpSpPr>
        <p:sp>
          <p:nvSpPr>
            <p:cNvPr id="181" name="圆角矩形 295">
              <a:extLst>
                <a:ext uri="{FF2B5EF4-FFF2-40B4-BE49-F238E27FC236}">
                  <a16:creationId xmlns:a16="http://schemas.microsoft.com/office/drawing/2014/main" id="{D93009DA-86C2-F749-AD6E-FEFCB919AB7D}"/>
                </a:ext>
              </a:extLst>
            </p:cNvPr>
            <p:cNvSpPr/>
            <p:nvPr/>
          </p:nvSpPr>
          <p:spPr>
            <a:xfrm>
              <a:off x="7727028" y="1345911"/>
              <a:ext cx="533537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l"/>
              <a:r>
                <a:rPr kumimoji="1" lang="en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Galactica</a:t>
              </a:r>
            </a:p>
          </p:txBody>
        </p:sp>
        <p:pic>
          <p:nvPicPr>
            <p:cNvPr id="197" name="图形 196">
              <a:extLst>
                <a:ext uri="{FF2B5EF4-FFF2-40B4-BE49-F238E27FC236}">
                  <a16:creationId xmlns:a16="http://schemas.microsoft.com/office/drawing/2014/main" id="{1390903E-889D-F749-BFAF-73EC8E6AED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8275260" y="1361933"/>
              <a:ext cx="151948" cy="99913"/>
            </a:xfrm>
            <a:prstGeom prst="rect">
              <a:avLst/>
            </a:prstGeom>
          </p:spPr>
        </p:pic>
        <p:sp>
          <p:nvSpPr>
            <p:cNvPr id="233" name="任意形状 232">
              <a:extLst>
                <a:ext uri="{FF2B5EF4-FFF2-40B4-BE49-F238E27FC236}">
                  <a16:creationId xmlns:a16="http://schemas.microsoft.com/office/drawing/2014/main" id="{C6B86020-B888-BE40-9B2D-3E3065B0E0EB}"/>
                </a:ext>
              </a:extLst>
            </p:cNvPr>
            <p:cNvSpPr/>
            <p:nvPr/>
          </p:nvSpPr>
          <p:spPr>
            <a:xfrm>
              <a:off x="7712649" y="1489175"/>
              <a:ext cx="286185" cy="198476"/>
            </a:xfrm>
            <a:custGeom>
              <a:avLst/>
              <a:gdLst>
                <a:gd name="connsiteX0" fmla="*/ 0 w 490984"/>
                <a:gd name="connsiteY0" fmla="*/ 319815 h 319815"/>
                <a:gd name="connsiteX1" fmla="*/ 36036 w 490984"/>
                <a:gd name="connsiteY1" fmla="*/ 216213 h 319815"/>
                <a:gd name="connsiteX2" fmla="*/ 148647 w 490984"/>
                <a:gd name="connsiteY2" fmla="*/ 162160 h 319815"/>
                <a:gd name="connsiteX3" fmla="*/ 310806 w 490984"/>
                <a:gd name="connsiteY3" fmla="*/ 144142 h 319815"/>
                <a:gd name="connsiteX4" fmla="*/ 427922 w 490984"/>
                <a:gd name="connsiteY4" fmla="*/ 121620 h 319815"/>
                <a:gd name="connsiteX5" fmla="*/ 477470 w 490984"/>
                <a:gd name="connsiteY5" fmla="*/ 67567 h 319815"/>
                <a:gd name="connsiteX6" fmla="*/ 490984 w 490984"/>
                <a:gd name="connsiteY6" fmla="*/ 0 h 31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0984" h="319815">
                  <a:moveTo>
                    <a:pt x="0" y="319815"/>
                  </a:moveTo>
                  <a:cubicBezTo>
                    <a:pt x="5631" y="281152"/>
                    <a:pt x="11262" y="242489"/>
                    <a:pt x="36036" y="216213"/>
                  </a:cubicBezTo>
                  <a:cubicBezTo>
                    <a:pt x="60810" y="189937"/>
                    <a:pt x="102852" y="174172"/>
                    <a:pt x="148647" y="162160"/>
                  </a:cubicBezTo>
                  <a:cubicBezTo>
                    <a:pt x="194442" y="150148"/>
                    <a:pt x="264260" y="150899"/>
                    <a:pt x="310806" y="144142"/>
                  </a:cubicBezTo>
                  <a:cubicBezTo>
                    <a:pt x="357352" y="137385"/>
                    <a:pt x="400145" y="134382"/>
                    <a:pt x="427922" y="121620"/>
                  </a:cubicBezTo>
                  <a:cubicBezTo>
                    <a:pt x="455699" y="108858"/>
                    <a:pt x="466960" y="87837"/>
                    <a:pt x="477470" y="67567"/>
                  </a:cubicBezTo>
                  <a:cubicBezTo>
                    <a:pt x="487980" y="47297"/>
                    <a:pt x="489482" y="23648"/>
                    <a:pt x="49098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43245B5E-5447-D04B-9164-FFB4DF3BD625}"/>
              </a:ext>
            </a:extLst>
          </p:cNvPr>
          <p:cNvGrpSpPr/>
          <p:nvPr/>
        </p:nvGrpSpPr>
        <p:grpSpPr>
          <a:xfrm>
            <a:off x="5204152" y="2102471"/>
            <a:ext cx="820169" cy="382549"/>
            <a:chOff x="7700492" y="2210417"/>
            <a:chExt cx="820169" cy="382549"/>
          </a:xfrm>
        </p:grpSpPr>
        <p:sp>
          <p:nvSpPr>
            <p:cNvPr id="171" name="圆角矩形 224">
              <a:extLst>
                <a:ext uri="{FF2B5EF4-FFF2-40B4-BE49-F238E27FC236}">
                  <a16:creationId xmlns:a16="http://schemas.microsoft.com/office/drawing/2014/main" id="{DA6BED41-AC22-B74A-BED9-77787BEC424A}"/>
                </a:ext>
              </a:extLst>
            </p:cNvPr>
            <p:cNvSpPr/>
            <p:nvPr/>
          </p:nvSpPr>
          <p:spPr>
            <a:xfrm>
              <a:off x="8145904" y="2210417"/>
              <a:ext cx="240650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93" name="图形 192">
              <a:extLst>
                <a:ext uri="{FF2B5EF4-FFF2-40B4-BE49-F238E27FC236}">
                  <a16:creationId xmlns:a16="http://schemas.microsoft.com/office/drawing/2014/main" id="{5729EC28-A24D-724E-88F1-2778A941A0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400825" y="2213441"/>
              <a:ext cx="119836" cy="124935"/>
            </a:xfrm>
            <a:prstGeom prst="rect">
              <a:avLst/>
            </a:prstGeom>
          </p:spPr>
        </p:pic>
        <p:sp>
          <p:nvSpPr>
            <p:cNvPr id="227" name="任意形状 226">
              <a:extLst>
                <a:ext uri="{FF2B5EF4-FFF2-40B4-BE49-F238E27FC236}">
                  <a16:creationId xmlns:a16="http://schemas.microsoft.com/office/drawing/2014/main" id="{EF24D2AE-1B1D-7F48-9953-6A7D2DC7DA4C}"/>
                </a:ext>
              </a:extLst>
            </p:cNvPr>
            <p:cNvSpPr/>
            <p:nvPr/>
          </p:nvSpPr>
          <p:spPr>
            <a:xfrm>
              <a:off x="8072949" y="2346468"/>
              <a:ext cx="215579" cy="78063"/>
            </a:xfrm>
            <a:custGeom>
              <a:avLst/>
              <a:gdLst>
                <a:gd name="connsiteX0" fmla="*/ 0 w 322908"/>
                <a:gd name="connsiteY0" fmla="*/ 127747 h 127747"/>
                <a:gd name="connsiteX1" fmla="*/ 194982 w 322908"/>
                <a:gd name="connsiteY1" fmla="*/ 107576 h 127747"/>
                <a:gd name="connsiteX2" fmla="*/ 302559 w 322908"/>
                <a:gd name="connsiteY2" fmla="*/ 60512 h 127747"/>
                <a:gd name="connsiteX3" fmla="*/ 322729 w 322908"/>
                <a:gd name="connsiteY3" fmla="*/ 0 h 127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2908" h="127747">
                  <a:moveTo>
                    <a:pt x="0" y="127747"/>
                  </a:moveTo>
                  <a:cubicBezTo>
                    <a:pt x="72278" y="123264"/>
                    <a:pt x="144556" y="118782"/>
                    <a:pt x="194982" y="107576"/>
                  </a:cubicBezTo>
                  <a:cubicBezTo>
                    <a:pt x="245409" y="96370"/>
                    <a:pt x="281268" y="78441"/>
                    <a:pt x="302559" y="60512"/>
                  </a:cubicBezTo>
                  <a:cubicBezTo>
                    <a:pt x="323850" y="42583"/>
                    <a:pt x="323289" y="21291"/>
                    <a:pt x="322729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4" name="任意形状 233">
              <a:extLst>
                <a:ext uri="{FF2B5EF4-FFF2-40B4-BE49-F238E27FC236}">
                  <a16:creationId xmlns:a16="http://schemas.microsoft.com/office/drawing/2014/main" id="{44FE3D55-88B6-2049-8831-571CAB73C19E}"/>
                </a:ext>
              </a:extLst>
            </p:cNvPr>
            <p:cNvSpPr/>
            <p:nvPr/>
          </p:nvSpPr>
          <p:spPr>
            <a:xfrm>
              <a:off x="7700492" y="2424530"/>
              <a:ext cx="469806" cy="168436"/>
            </a:xfrm>
            <a:custGeom>
              <a:avLst/>
              <a:gdLst>
                <a:gd name="connsiteX0" fmla="*/ 0 w 695509"/>
                <a:gd name="connsiteY0" fmla="*/ 250666 h 250666"/>
                <a:gd name="connsiteX1" fmla="*/ 42366 w 695509"/>
                <a:gd name="connsiteY1" fmla="*/ 137690 h 250666"/>
                <a:gd name="connsiteX2" fmla="*/ 123568 w 695509"/>
                <a:gd name="connsiteY2" fmla="*/ 60019 h 250666"/>
                <a:gd name="connsiteX3" fmla="*/ 218891 w 695509"/>
                <a:gd name="connsiteY3" fmla="*/ 28244 h 250666"/>
                <a:gd name="connsiteX4" fmla="*/ 338928 w 695509"/>
                <a:gd name="connsiteY4" fmla="*/ 10592 h 250666"/>
                <a:gd name="connsiteX5" fmla="*/ 533106 w 695509"/>
                <a:gd name="connsiteY5" fmla="*/ 3531 h 250666"/>
                <a:gd name="connsiteX6" fmla="*/ 695509 w 695509"/>
                <a:gd name="connsiteY6" fmla="*/ 0 h 25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509" h="250666">
                  <a:moveTo>
                    <a:pt x="0" y="250666"/>
                  </a:moveTo>
                  <a:cubicBezTo>
                    <a:pt x="10885" y="210065"/>
                    <a:pt x="21771" y="169464"/>
                    <a:pt x="42366" y="137690"/>
                  </a:cubicBezTo>
                  <a:cubicBezTo>
                    <a:pt x="62961" y="105916"/>
                    <a:pt x="94147" y="78260"/>
                    <a:pt x="123568" y="60019"/>
                  </a:cubicBezTo>
                  <a:cubicBezTo>
                    <a:pt x="152989" y="41778"/>
                    <a:pt x="182998" y="36482"/>
                    <a:pt x="218891" y="28244"/>
                  </a:cubicBezTo>
                  <a:cubicBezTo>
                    <a:pt x="254784" y="20006"/>
                    <a:pt x="286559" y="14711"/>
                    <a:pt x="338928" y="10592"/>
                  </a:cubicBezTo>
                  <a:cubicBezTo>
                    <a:pt x="391297" y="6473"/>
                    <a:pt x="533106" y="3531"/>
                    <a:pt x="533106" y="3531"/>
                  </a:cubicBezTo>
                  <a:lnTo>
                    <a:pt x="695509" y="0"/>
                  </a:ln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1" name="组合 450">
            <a:extLst>
              <a:ext uri="{FF2B5EF4-FFF2-40B4-BE49-F238E27FC236}">
                <a16:creationId xmlns:a16="http://schemas.microsoft.com/office/drawing/2014/main" id="{3AE48362-B88B-B845-94CC-6D07FA2CEF77}"/>
              </a:ext>
            </a:extLst>
          </p:cNvPr>
          <p:cNvGrpSpPr/>
          <p:nvPr/>
        </p:nvGrpSpPr>
        <p:grpSpPr>
          <a:xfrm>
            <a:off x="5674882" y="1851346"/>
            <a:ext cx="583352" cy="468580"/>
            <a:chOff x="8171226" y="1959296"/>
            <a:chExt cx="583352" cy="468580"/>
          </a:xfrm>
        </p:grpSpPr>
        <p:pic>
          <p:nvPicPr>
            <p:cNvPr id="194" name="图形 193">
              <a:extLst>
                <a:ext uri="{FF2B5EF4-FFF2-40B4-BE49-F238E27FC236}">
                  <a16:creationId xmlns:a16="http://schemas.microsoft.com/office/drawing/2014/main" id="{A8BA725E-AF78-B747-B471-F26EA9EE1E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634742" y="1966351"/>
              <a:ext cx="119836" cy="124935"/>
            </a:xfrm>
            <a:prstGeom prst="rect">
              <a:avLst/>
            </a:prstGeom>
          </p:spPr>
        </p:pic>
        <p:sp>
          <p:nvSpPr>
            <p:cNvPr id="195" name="圆角矩形 224">
              <a:extLst>
                <a:ext uri="{FF2B5EF4-FFF2-40B4-BE49-F238E27FC236}">
                  <a16:creationId xmlns:a16="http://schemas.microsoft.com/office/drawing/2014/main" id="{56A4CFF5-42D6-794A-AF2E-7793B3FBD274}"/>
                </a:ext>
              </a:extLst>
            </p:cNvPr>
            <p:cNvSpPr/>
            <p:nvPr/>
          </p:nvSpPr>
          <p:spPr>
            <a:xfrm>
              <a:off x="8198620" y="1959296"/>
              <a:ext cx="41336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Minerva</a:t>
              </a:r>
            </a:p>
          </p:txBody>
        </p:sp>
        <p:sp>
          <p:nvSpPr>
            <p:cNvPr id="228" name="任意形状 227">
              <a:extLst>
                <a:ext uri="{FF2B5EF4-FFF2-40B4-BE49-F238E27FC236}">
                  <a16:creationId xmlns:a16="http://schemas.microsoft.com/office/drawing/2014/main" id="{8AD42C79-D6BF-FE4C-A8AB-9C24FEE9E480}"/>
                </a:ext>
              </a:extLst>
            </p:cNvPr>
            <p:cNvSpPr/>
            <p:nvPr/>
          </p:nvSpPr>
          <p:spPr>
            <a:xfrm>
              <a:off x="8383422" y="2095851"/>
              <a:ext cx="264194" cy="246686"/>
            </a:xfrm>
            <a:custGeom>
              <a:avLst/>
              <a:gdLst>
                <a:gd name="connsiteX0" fmla="*/ 356794 w 401118"/>
                <a:gd name="connsiteY0" fmla="*/ 364210 h 364210"/>
                <a:gd name="connsiteX1" fmla="*/ 399415 w 401118"/>
                <a:gd name="connsiteY1" fmla="*/ 282844 h 364210"/>
                <a:gd name="connsiteX2" fmla="*/ 380042 w 401118"/>
                <a:gd name="connsiteY2" fmla="*/ 170481 h 364210"/>
                <a:gd name="connsiteX3" fmla="*/ 267679 w 401118"/>
                <a:gd name="connsiteY3" fmla="*/ 116237 h 364210"/>
                <a:gd name="connsiteX4" fmla="*/ 143693 w 401118"/>
                <a:gd name="connsiteY4" fmla="*/ 104613 h 364210"/>
                <a:gd name="connsiteX5" fmla="*/ 54578 w 401118"/>
                <a:gd name="connsiteY5" fmla="*/ 96864 h 364210"/>
                <a:gd name="connsiteX6" fmla="*/ 8083 w 401118"/>
                <a:gd name="connsiteY6" fmla="*/ 54244 h 364210"/>
                <a:gd name="connsiteX7" fmla="*/ 333 w 401118"/>
                <a:gd name="connsiteY7" fmla="*/ 0 h 36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1118" h="364210">
                  <a:moveTo>
                    <a:pt x="356794" y="364210"/>
                  </a:moveTo>
                  <a:cubicBezTo>
                    <a:pt x="376167" y="339671"/>
                    <a:pt x="395540" y="315132"/>
                    <a:pt x="399415" y="282844"/>
                  </a:cubicBezTo>
                  <a:cubicBezTo>
                    <a:pt x="403290" y="250556"/>
                    <a:pt x="401998" y="198249"/>
                    <a:pt x="380042" y="170481"/>
                  </a:cubicBezTo>
                  <a:cubicBezTo>
                    <a:pt x="358086" y="142713"/>
                    <a:pt x="307070" y="127215"/>
                    <a:pt x="267679" y="116237"/>
                  </a:cubicBezTo>
                  <a:cubicBezTo>
                    <a:pt x="228288" y="105259"/>
                    <a:pt x="143693" y="104613"/>
                    <a:pt x="143693" y="104613"/>
                  </a:cubicBezTo>
                  <a:cubicBezTo>
                    <a:pt x="108176" y="101384"/>
                    <a:pt x="77180" y="105259"/>
                    <a:pt x="54578" y="96864"/>
                  </a:cubicBezTo>
                  <a:cubicBezTo>
                    <a:pt x="31976" y="88469"/>
                    <a:pt x="17124" y="70388"/>
                    <a:pt x="8083" y="54244"/>
                  </a:cubicBezTo>
                  <a:cubicBezTo>
                    <a:pt x="-958" y="38100"/>
                    <a:pt x="-313" y="19050"/>
                    <a:pt x="33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5" name="任意形状 234">
              <a:extLst>
                <a:ext uri="{FF2B5EF4-FFF2-40B4-BE49-F238E27FC236}">
                  <a16:creationId xmlns:a16="http://schemas.microsoft.com/office/drawing/2014/main" id="{5A977A99-9380-FA46-BA57-C58F08188210}"/>
                </a:ext>
              </a:extLst>
            </p:cNvPr>
            <p:cNvSpPr/>
            <p:nvPr/>
          </p:nvSpPr>
          <p:spPr>
            <a:xfrm>
              <a:off x="8171226" y="2338270"/>
              <a:ext cx="463589" cy="89606"/>
            </a:xfrm>
            <a:custGeom>
              <a:avLst/>
              <a:gdLst>
                <a:gd name="connsiteX0" fmla="*/ 0 w 681318"/>
                <a:gd name="connsiteY0" fmla="*/ 129988 h 135333"/>
                <a:gd name="connsiteX1" fmla="*/ 147918 w 681318"/>
                <a:gd name="connsiteY1" fmla="*/ 134471 h 135333"/>
                <a:gd name="connsiteX2" fmla="*/ 277906 w 681318"/>
                <a:gd name="connsiteY2" fmla="*/ 134471 h 135333"/>
                <a:gd name="connsiteX3" fmla="*/ 389965 w 681318"/>
                <a:gd name="connsiteY3" fmla="*/ 125506 h 135333"/>
                <a:gd name="connsiteX4" fmla="*/ 470647 w 681318"/>
                <a:gd name="connsiteY4" fmla="*/ 107577 h 135333"/>
                <a:gd name="connsiteX5" fmla="*/ 555812 w 681318"/>
                <a:gd name="connsiteY5" fmla="*/ 71718 h 135333"/>
                <a:gd name="connsiteX6" fmla="*/ 681318 w 681318"/>
                <a:gd name="connsiteY6" fmla="*/ 0 h 135333"/>
                <a:gd name="connsiteX7" fmla="*/ 681318 w 681318"/>
                <a:gd name="connsiteY7" fmla="*/ 0 h 13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318" h="135333">
                  <a:moveTo>
                    <a:pt x="0" y="129988"/>
                  </a:moveTo>
                  <a:lnTo>
                    <a:pt x="147918" y="134471"/>
                  </a:lnTo>
                  <a:cubicBezTo>
                    <a:pt x="194236" y="135218"/>
                    <a:pt x="237565" y="135965"/>
                    <a:pt x="277906" y="134471"/>
                  </a:cubicBezTo>
                  <a:cubicBezTo>
                    <a:pt x="318247" y="132977"/>
                    <a:pt x="357842" y="129988"/>
                    <a:pt x="389965" y="125506"/>
                  </a:cubicBezTo>
                  <a:cubicBezTo>
                    <a:pt x="422089" y="121024"/>
                    <a:pt x="443006" y="116542"/>
                    <a:pt x="470647" y="107577"/>
                  </a:cubicBezTo>
                  <a:cubicBezTo>
                    <a:pt x="498288" y="98612"/>
                    <a:pt x="520700" y="89647"/>
                    <a:pt x="555812" y="71718"/>
                  </a:cubicBezTo>
                  <a:cubicBezTo>
                    <a:pt x="590924" y="53788"/>
                    <a:pt x="681318" y="0"/>
                    <a:pt x="681318" y="0"/>
                  </a:cubicBezTo>
                  <a:lnTo>
                    <a:pt x="681318" y="0"/>
                  </a:ln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70" name="组合 469">
            <a:extLst>
              <a:ext uri="{FF2B5EF4-FFF2-40B4-BE49-F238E27FC236}">
                <a16:creationId xmlns:a16="http://schemas.microsoft.com/office/drawing/2014/main" id="{EA9A76B8-40CF-7D4E-9AA1-D37EC1867BA1}"/>
              </a:ext>
            </a:extLst>
          </p:cNvPr>
          <p:cNvGrpSpPr/>
          <p:nvPr/>
        </p:nvGrpSpPr>
        <p:grpSpPr>
          <a:xfrm>
            <a:off x="4560793" y="1731292"/>
            <a:ext cx="581352" cy="311287"/>
            <a:chOff x="7057137" y="1839238"/>
            <a:chExt cx="581352" cy="311287"/>
          </a:xfrm>
        </p:grpSpPr>
        <p:grpSp>
          <p:nvGrpSpPr>
            <p:cNvPr id="452" name="组合 451">
              <a:extLst>
                <a:ext uri="{FF2B5EF4-FFF2-40B4-BE49-F238E27FC236}">
                  <a16:creationId xmlns:a16="http://schemas.microsoft.com/office/drawing/2014/main" id="{6A8BB30E-7AB5-CF4F-8FF7-AF4A5568B02D}"/>
                </a:ext>
              </a:extLst>
            </p:cNvPr>
            <p:cNvGrpSpPr/>
            <p:nvPr/>
          </p:nvGrpSpPr>
          <p:grpSpPr>
            <a:xfrm>
              <a:off x="7057137" y="1839238"/>
              <a:ext cx="574953" cy="311287"/>
              <a:chOff x="7057137" y="1839238"/>
              <a:chExt cx="574953" cy="311287"/>
            </a:xfrm>
          </p:grpSpPr>
          <p:sp>
            <p:nvSpPr>
              <p:cNvPr id="174" name="圆角矩形 230">
                <a:extLst>
                  <a:ext uri="{FF2B5EF4-FFF2-40B4-BE49-F238E27FC236}">
                    <a16:creationId xmlns:a16="http://schemas.microsoft.com/office/drawing/2014/main" id="{5FFB8088-D0BA-FF4B-AF11-8FFEF29301AE}"/>
                  </a:ext>
                </a:extLst>
              </p:cNvPr>
              <p:cNvSpPr/>
              <p:nvPr/>
            </p:nvSpPr>
            <p:spPr>
              <a:xfrm>
                <a:off x="7057137" y="1839238"/>
                <a:ext cx="302034" cy="137201"/>
              </a:xfrm>
              <a:prstGeom prst="roundRect">
                <a:avLst/>
              </a:prstGeom>
              <a:solidFill>
                <a:srgbClr val="8597B1"/>
              </a:solidFill>
              <a:ln w="1905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BLOOM</a:t>
                </a:r>
              </a:p>
            </p:txBody>
          </p:sp>
          <p:pic>
            <p:nvPicPr>
              <p:cNvPr id="198" name="Picture 8" descr="@bigscience-workshop">
                <a:extLst>
                  <a:ext uri="{FF2B5EF4-FFF2-40B4-BE49-F238E27FC236}">
                    <a16:creationId xmlns:a16="http://schemas.microsoft.com/office/drawing/2014/main" id="{D68CB117-8D74-AE46-97F2-FA0EBBA901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0625" y="1850872"/>
                <a:ext cx="110747" cy="110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9" name="任意形状 218">
                <a:extLst>
                  <a:ext uri="{FF2B5EF4-FFF2-40B4-BE49-F238E27FC236}">
                    <a16:creationId xmlns:a16="http://schemas.microsoft.com/office/drawing/2014/main" id="{2EC6D1D0-7983-4C46-9F69-2147001B1A38}"/>
                  </a:ext>
                </a:extLst>
              </p:cNvPr>
              <p:cNvSpPr/>
              <p:nvPr/>
            </p:nvSpPr>
            <p:spPr>
              <a:xfrm>
                <a:off x="7215639" y="1986675"/>
                <a:ext cx="416451" cy="163850"/>
              </a:xfrm>
              <a:custGeom>
                <a:avLst/>
                <a:gdLst>
                  <a:gd name="connsiteX0" fmla="*/ 619760 w 619760"/>
                  <a:gd name="connsiteY0" fmla="*/ 243840 h 243840"/>
                  <a:gd name="connsiteX1" fmla="*/ 589280 w 619760"/>
                  <a:gd name="connsiteY1" fmla="*/ 121920 h 243840"/>
                  <a:gd name="connsiteX2" fmla="*/ 457200 w 619760"/>
                  <a:gd name="connsiteY2" fmla="*/ 71120 h 243840"/>
                  <a:gd name="connsiteX3" fmla="*/ 101600 w 619760"/>
                  <a:gd name="connsiteY3" fmla="*/ 60960 h 243840"/>
                  <a:gd name="connsiteX4" fmla="*/ 0 w 619760"/>
                  <a:gd name="connsiteY4" fmla="*/ 0 h 243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760" h="243840">
                    <a:moveTo>
                      <a:pt x="619760" y="243840"/>
                    </a:moveTo>
                    <a:cubicBezTo>
                      <a:pt x="618066" y="197273"/>
                      <a:pt x="616373" y="150707"/>
                      <a:pt x="589280" y="121920"/>
                    </a:cubicBezTo>
                    <a:cubicBezTo>
                      <a:pt x="562187" y="93133"/>
                      <a:pt x="538480" y="81280"/>
                      <a:pt x="457200" y="71120"/>
                    </a:cubicBezTo>
                    <a:cubicBezTo>
                      <a:pt x="375920" y="60960"/>
                      <a:pt x="177800" y="72813"/>
                      <a:pt x="101600" y="60960"/>
                    </a:cubicBezTo>
                    <a:cubicBezTo>
                      <a:pt x="25400" y="49107"/>
                      <a:pt x="12700" y="24553"/>
                      <a:pt x="0" y="0"/>
                    </a:cubicBezTo>
                  </a:path>
                </a:pathLst>
              </a:custGeom>
              <a:noFill/>
              <a:ln w="22225">
                <a:solidFill>
                  <a:schemeClr val="tx2">
                    <a:lumMod val="60000"/>
                    <a:lumOff val="40000"/>
                  </a:schemeClr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  <p:sp>
          <p:nvSpPr>
            <p:cNvPr id="236" name="任意形状 235">
              <a:extLst>
                <a:ext uri="{FF2B5EF4-FFF2-40B4-BE49-F238E27FC236}">
                  <a16:creationId xmlns:a16="http://schemas.microsoft.com/office/drawing/2014/main" id="{75B1DDED-C0E3-BB46-8788-819A0CD01570}"/>
                </a:ext>
              </a:extLst>
            </p:cNvPr>
            <p:cNvSpPr/>
            <p:nvPr/>
          </p:nvSpPr>
          <p:spPr>
            <a:xfrm>
              <a:off x="7529683" y="2033185"/>
              <a:ext cx="108806" cy="108807"/>
            </a:xfrm>
            <a:custGeom>
              <a:avLst/>
              <a:gdLst>
                <a:gd name="connsiteX0" fmla="*/ 152400 w 152400"/>
                <a:gd name="connsiteY0" fmla="*/ 165100 h 165100"/>
                <a:gd name="connsiteX1" fmla="*/ 136525 w 152400"/>
                <a:gd name="connsiteY1" fmla="*/ 76200 h 165100"/>
                <a:gd name="connsiteX2" fmla="*/ 85725 w 152400"/>
                <a:gd name="connsiteY2" fmla="*/ 22225 h 165100"/>
                <a:gd name="connsiteX3" fmla="*/ 0 w 152400"/>
                <a:gd name="connsiteY3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65100">
                  <a:moveTo>
                    <a:pt x="152400" y="165100"/>
                  </a:moveTo>
                  <a:cubicBezTo>
                    <a:pt x="150018" y="132556"/>
                    <a:pt x="147637" y="100012"/>
                    <a:pt x="136525" y="76200"/>
                  </a:cubicBezTo>
                  <a:cubicBezTo>
                    <a:pt x="125412" y="52387"/>
                    <a:pt x="108479" y="34925"/>
                    <a:pt x="85725" y="22225"/>
                  </a:cubicBezTo>
                  <a:cubicBezTo>
                    <a:pt x="62971" y="9525"/>
                    <a:pt x="31485" y="4762"/>
                    <a:pt x="0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</p:grpSp>
      <p:grpSp>
        <p:nvGrpSpPr>
          <p:cNvPr id="449" name="组合 448">
            <a:extLst>
              <a:ext uri="{FF2B5EF4-FFF2-40B4-BE49-F238E27FC236}">
                <a16:creationId xmlns:a16="http://schemas.microsoft.com/office/drawing/2014/main" id="{376D6CA7-37C0-2846-ABAA-B0BC90479228}"/>
              </a:ext>
            </a:extLst>
          </p:cNvPr>
          <p:cNvGrpSpPr/>
          <p:nvPr/>
        </p:nvGrpSpPr>
        <p:grpSpPr>
          <a:xfrm>
            <a:off x="4614168" y="1967451"/>
            <a:ext cx="518367" cy="272130"/>
            <a:chOff x="7110508" y="2075401"/>
            <a:chExt cx="518367" cy="272130"/>
          </a:xfrm>
        </p:grpSpPr>
        <p:sp>
          <p:nvSpPr>
            <p:cNvPr id="173" name="圆角矩形 229">
              <a:extLst>
                <a:ext uri="{FF2B5EF4-FFF2-40B4-BE49-F238E27FC236}">
                  <a16:creationId xmlns:a16="http://schemas.microsoft.com/office/drawing/2014/main" id="{0EB79156-40AE-8B4B-B24C-DCEE2F34C9DD}"/>
                </a:ext>
              </a:extLst>
            </p:cNvPr>
            <p:cNvSpPr/>
            <p:nvPr/>
          </p:nvSpPr>
          <p:spPr>
            <a:xfrm>
              <a:off x="7110508" y="2075401"/>
              <a:ext cx="186283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OPT</a:t>
              </a:r>
            </a:p>
          </p:txBody>
        </p:sp>
        <p:pic>
          <p:nvPicPr>
            <p:cNvPr id="190" name="图形 189">
              <a:extLst>
                <a:ext uri="{FF2B5EF4-FFF2-40B4-BE49-F238E27FC236}">
                  <a16:creationId xmlns:a16="http://schemas.microsoft.com/office/drawing/2014/main" id="{08B9A652-574A-0A4D-874F-F8F72EB411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7313741" y="2091806"/>
              <a:ext cx="151948" cy="99913"/>
            </a:xfrm>
            <a:prstGeom prst="rect">
              <a:avLst/>
            </a:prstGeom>
          </p:spPr>
        </p:pic>
        <p:sp>
          <p:nvSpPr>
            <p:cNvPr id="225" name="任意形状 224">
              <a:extLst>
                <a:ext uri="{FF2B5EF4-FFF2-40B4-BE49-F238E27FC236}">
                  <a16:creationId xmlns:a16="http://schemas.microsoft.com/office/drawing/2014/main" id="{35242255-B6F2-6142-B418-F0615E7A31AD}"/>
                </a:ext>
              </a:extLst>
            </p:cNvPr>
            <p:cNvSpPr/>
            <p:nvPr/>
          </p:nvSpPr>
          <p:spPr>
            <a:xfrm>
              <a:off x="7195358" y="2204740"/>
              <a:ext cx="221378" cy="81323"/>
            </a:xfrm>
            <a:custGeom>
              <a:avLst/>
              <a:gdLst>
                <a:gd name="connsiteX0" fmla="*/ 342900 w 342900"/>
                <a:gd name="connsiteY0" fmla="*/ 87406 h 87406"/>
                <a:gd name="connsiteX1" fmla="*/ 134471 w 342900"/>
                <a:gd name="connsiteY1" fmla="*/ 80683 h 87406"/>
                <a:gd name="connsiteX2" fmla="*/ 40341 w 342900"/>
                <a:gd name="connsiteY2" fmla="*/ 53789 h 87406"/>
                <a:gd name="connsiteX3" fmla="*/ 0 w 342900"/>
                <a:gd name="connsiteY3" fmla="*/ 0 h 8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87406">
                  <a:moveTo>
                    <a:pt x="342900" y="87406"/>
                  </a:moveTo>
                  <a:cubicBezTo>
                    <a:pt x="263898" y="86846"/>
                    <a:pt x="184897" y="86286"/>
                    <a:pt x="134471" y="80683"/>
                  </a:cubicBezTo>
                  <a:cubicBezTo>
                    <a:pt x="84045" y="75080"/>
                    <a:pt x="62753" y="67236"/>
                    <a:pt x="40341" y="53789"/>
                  </a:cubicBezTo>
                  <a:cubicBezTo>
                    <a:pt x="17929" y="40342"/>
                    <a:pt x="8964" y="20171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8" name="任意形状 237">
              <a:extLst>
                <a:ext uri="{FF2B5EF4-FFF2-40B4-BE49-F238E27FC236}">
                  <a16:creationId xmlns:a16="http://schemas.microsoft.com/office/drawing/2014/main" id="{1901B265-8491-F64F-B4D7-F342B8BD0C8C}"/>
                </a:ext>
              </a:extLst>
            </p:cNvPr>
            <p:cNvSpPr/>
            <p:nvPr/>
          </p:nvSpPr>
          <p:spPr>
            <a:xfrm>
              <a:off x="7273439" y="2281403"/>
              <a:ext cx="355436" cy="66128"/>
            </a:xfrm>
            <a:custGeom>
              <a:avLst/>
              <a:gdLst>
                <a:gd name="connsiteX0" fmla="*/ 528958 w 528958"/>
                <a:gd name="connsiteY0" fmla="*/ 98411 h 98411"/>
                <a:gd name="connsiteX1" fmla="*/ 483853 w 528958"/>
                <a:gd name="connsiteY1" fmla="*/ 41005 h 98411"/>
                <a:gd name="connsiteX2" fmla="*/ 410045 w 528958"/>
                <a:gd name="connsiteY2" fmla="*/ 20503 h 98411"/>
                <a:gd name="connsiteX3" fmla="*/ 250127 w 528958"/>
                <a:gd name="connsiteY3" fmla="*/ 8201 h 98411"/>
                <a:gd name="connsiteX4" fmla="*/ 0 w 528958"/>
                <a:gd name="connsiteY4" fmla="*/ 0 h 9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958" h="98411">
                  <a:moveTo>
                    <a:pt x="528958" y="98411"/>
                  </a:moveTo>
                  <a:cubicBezTo>
                    <a:pt x="516315" y="76200"/>
                    <a:pt x="503672" y="53990"/>
                    <a:pt x="483853" y="41005"/>
                  </a:cubicBezTo>
                  <a:cubicBezTo>
                    <a:pt x="464034" y="28020"/>
                    <a:pt x="448999" y="25970"/>
                    <a:pt x="410045" y="20503"/>
                  </a:cubicBezTo>
                  <a:cubicBezTo>
                    <a:pt x="371091" y="15036"/>
                    <a:pt x="318468" y="11618"/>
                    <a:pt x="250127" y="8201"/>
                  </a:cubicBezTo>
                  <a:cubicBezTo>
                    <a:pt x="181786" y="4784"/>
                    <a:pt x="90893" y="2392"/>
                    <a:pt x="0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48" name="组合 447">
            <a:extLst>
              <a:ext uri="{FF2B5EF4-FFF2-40B4-BE49-F238E27FC236}">
                <a16:creationId xmlns:a16="http://schemas.microsoft.com/office/drawing/2014/main" id="{60B66879-CB7C-F242-9B2E-7661966EDD90}"/>
              </a:ext>
            </a:extLst>
          </p:cNvPr>
          <p:cNvGrpSpPr/>
          <p:nvPr/>
        </p:nvGrpSpPr>
        <p:grpSpPr>
          <a:xfrm>
            <a:off x="2325547" y="1973412"/>
            <a:ext cx="506245" cy="436182"/>
            <a:chOff x="4821887" y="2081362"/>
            <a:chExt cx="506245" cy="436182"/>
          </a:xfrm>
        </p:grpSpPr>
        <p:sp>
          <p:nvSpPr>
            <p:cNvPr id="201" name="圆角矩形 200">
              <a:extLst>
                <a:ext uri="{FF2B5EF4-FFF2-40B4-BE49-F238E27FC236}">
                  <a16:creationId xmlns:a16="http://schemas.microsoft.com/office/drawing/2014/main" id="{55896084-1157-5049-936D-0ABC8034CFF9}"/>
                </a:ext>
              </a:extLst>
            </p:cNvPr>
            <p:cNvSpPr/>
            <p:nvPr/>
          </p:nvSpPr>
          <p:spPr>
            <a:xfrm>
              <a:off x="5004056" y="2081362"/>
              <a:ext cx="183818" cy="137201"/>
            </a:xfrm>
            <a:prstGeom prst="roundRect">
              <a:avLst/>
            </a:prstGeom>
            <a:solidFill>
              <a:srgbClr val="87AE88"/>
            </a:solidFill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UL2</a:t>
              </a:r>
            </a:p>
          </p:txBody>
        </p:sp>
        <p:pic>
          <p:nvPicPr>
            <p:cNvPr id="202" name="图形 201">
              <a:extLst>
                <a:ext uri="{FF2B5EF4-FFF2-40B4-BE49-F238E27FC236}">
                  <a16:creationId xmlns:a16="http://schemas.microsoft.com/office/drawing/2014/main" id="{64102F5B-7325-B248-9F73-CE384FC338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208296" y="2091806"/>
              <a:ext cx="119836" cy="124935"/>
            </a:xfrm>
            <a:prstGeom prst="rect">
              <a:avLst/>
            </a:prstGeom>
          </p:spPr>
        </p:pic>
        <p:sp>
          <p:nvSpPr>
            <p:cNvPr id="203" name="任意形状 202">
              <a:extLst>
                <a:ext uri="{FF2B5EF4-FFF2-40B4-BE49-F238E27FC236}">
                  <a16:creationId xmlns:a16="http://schemas.microsoft.com/office/drawing/2014/main" id="{5493685D-D2D5-9143-8CB1-26CF40722BB0}"/>
                </a:ext>
              </a:extLst>
            </p:cNvPr>
            <p:cNvSpPr/>
            <p:nvPr/>
          </p:nvSpPr>
          <p:spPr>
            <a:xfrm>
              <a:off x="4821887" y="2227505"/>
              <a:ext cx="267486" cy="290039"/>
            </a:xfrm>
            <a:custGeom>
              <a:avLst/>
              <a:gdLst>
                <a:gd name="connsiteX0" fmla="*/ 0 w 412595"/>
                <a:gd name="connsiteY0" fmla="*/ 412596 h 412596"/>
                <a:gd name="connsiteX1" fmla="*/ 22302 w 412595"/>
                <a:gd name="connsiteY1" fmla="*/ 223025 h 412596"/>
                <a:gd name="connsiteX2" fmla="*/ 133814 w 412595"/>
                <a:gd name="connsiteY2" fmla="*/ 122664 h 412596"/>
                <a:gd name="connsiteX3" fmla="*/ 301083 w 412595"/>
                <a:gd name="connsiteY3" fmla="*/ 89210 h 412596"/>
                <a:gd name="connsiteX4" fmla="*/ 412595 w 412595"/>
                <a:gd name="connsiteY4" fmla="*/ 0 h 41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595" h="412596">
                  <a:moveTo>
                    <a:pt x="0" y="412596"/>
                  </a:moveTo>
                  <a:cubicBezTo>
                    <a:pt x="0" y="341971"/>
                    <a:pt x="0" y="271347"/>
                    <a:pt x="22302" y="223025"/>
                  </a:cubicBezTo>
                  <a:cubicBezTo>
                    <a:pt x="44604" y="174703"/>
                    <a:pt x="87351" y="144966"/>
                    <a:pt x="133814" y="122664"/>
                  </a:cubicBezTo>
                  <a:cubicBezTo>
                    <a:pt x="180277" y="100362"/>
                    <a:pt x="254620" y="109654"/>
                    <a:pt x="301083" y="89210"/>
                  </a:cubicBezTo>
                  <a:cubicBezTo>
                    <a:pt x="347547" y="68766"/>
                    <a:pt x="380071" y="34383"/>
                    <a:pt x="412595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40" name="任意形状 239">
              <a:extLst>
                <a:ext uri="{FF2B5EF4-FFF2-40B4-BE49-F238E27FC236}">
                  <a16:creationId xmlns:a16="http://schemas.microsoft.com/office/drawing/2014/main" id="{4B4931FF-5596-3F49-8C80-14CAFB268A72}"/>
                </a:ext>
              </a:extLst>
            </p:cNvPr>
            <p:cNvSpPr/>
            <p:nvPr/>
          </p:nvSpPr>
          <p:spPr>
            <a:xfrm>
              <a:off x="4832993" y="2304134"/>
              <a:ext cx="85338" cy="75098"/>
            </a:xfrm>
            <a:custGeom>
              <a:avLst/>
              <a:gdLst>
                <a:gd name="connsiteX0" fmla="*/ 0 w 127000"/>
                <a:gd name="connsiteY0" fmla="*/ 111760 h 111760"/>
                <a:gd name="connsiteX1" fmla="*/ 45720 w 127000"/>
                <a:gd name="connsiteY1" fmla="*/ 55880 h 111760"/>
                <a:gd name="connsiteX2" fmla="*/ 127000 w 127000"/>
                <a:gd name="connsiteY2" fmla="*/ 0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00" h="111760">
                  <a:moveTo>
                    <a:pt x="0" y="111760"/>
                  </a:moveTo>
                  <a:cubicBezTo>
                    <a:pt x="12276" y="93133"/>
                    <a:pt x="24553" y="74507"/>
                    <a:pt x="45720" y="55880"/>
                  </a:cubicBezTo>
                  <a:cubicBezTo>
                    <a:pt x="66887" y="37253"/>
                    <a:pt x="96943" y="18626"/>
                    <a:pt x="127000" y="0"/>
                  </a:cubicBezTo>
                </a:path>
              </a:pathLst>
            </a:custGeom>
            <a:noFill/>
            <a:ln w="317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sp>
        <p:nvSpPr>
          <p:cNvPr id="246" name="矩形 245">
            <a:extLst>
              <a:ext uri="{FF2B5EF4-FFF2-40B4-BE49-F238E27FC236}">
                <a16:creationId xmlns:a16="http://schemas.microsoft.com/office/drawing/2014/main" id="{755C937D-619C-5642-9E04-E2C7C4EDEEBC}"/>
              </a:ext>
            </a:extLst>
          </p:cNvPr>
          <p:cNvSpPr/>
          <p:nvPr/>
        </p:nvSpPr>
        <p:spPr>
          <a:xfrm>
            <a:off x="2264120" y="1174712"/>
            <a:ext cx="214626" cy="149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57" name="组合 456">
            <a:extLst>
              <a:ext uri="{FF2B5EF4-FFF2-40B4-BE49-F238E27FC236}">
                <a16:creationId xmlns:a16="http://schemas.microsoft.com/office/drawing/2014/main" id="{CD4F57C0-175B-C245-BD3B-5C1BA6DDE42D}"/>
              </a:ext>
            </a:extLst>
          </p:cNvPr>
          <p:cNvGrpSpPr/>
          <p:nvPr/>
        </p:nvGrpSpPr>
        <p:grpSpPr>
          <a:xfrm>
            <a:off x="1969864" y="3322098"/>
            <a:ext cx="348433" cy="389759"/>
            <a:chOff x="4462747" y="1519487"/>
            <a:chExt cx="348433" cy="389759"/>
          </a:xfrm>
        </p:grpSpPr>
        <p:sp>
          <p:nvSpPr>
            <p:cNvPr id="176" name="圆角矩形 246">
              <a:extLst>
                <a:ext uri="{FF2B5EF4-FFF2-40B4-BE49-F238E27FC236}">
                  <a16:creationId xmlns:a16="http://schemas.microsoft.com/office/drawing/2014/main" id="{0672E19C-0626-314A-B94E-57432744747C}"/>
                </a:ext>
              </a:extLst>
            </p:cNvPr>
            <p:cNvSpPr/>
            <p:nvPr/>
          </p:nvSpPr>
          <p:spPr>
            <a:xfrm>
              <a:off x="4462747" y="1519487"/>
              <a:ext cx="186283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GLM</a:t>
              </a:r>
            </a:p>
          </p:txBody>
        </p:sp>
        <p:sp>
          <p:nvSpPr>
            <p:cNvPr id="243" name="任意形状 242">
              <a:extLst>
                <a:ext uri="{FF2B5EF4-FFF2-40B4-BE49-F238E27FC236}">
                  <a16:creationId xmlns:a16="http://schemas.microsoft.com/office/drawing/2014/main" id="{A60B5531-666D-E54E-93D4-A9D59E98DB4E}"/>
                </a:ext>
              </a:extLst>
            </p:cNvPr>
            <p:cNvSpPr/>
            <p:nvPr/>
          </p:nvSpPr>
          <p:spPr>
            <a:xfrm>
              <a:off x="4552212" y="1651508"/>
              <a:ext cx="130586" cy="132620"/>
            </a:xfrm>
            <a:custGeom>
              <a:avLst/>
              <a:gdLst>
                <a:gd name="connsiteX0" fmla="*/ 198853 w 198853"/>
                <a:gd name="connsiteY0" fmla="*/ 449580 h 449580"/>
                <a:gd name="connsiteX1" fmla="*/ 54073 w 198853"/>
                <a:gd name="connsiteY1" fmla="*/ 403860 h 449580"/>
                <a:gd name="connsiteX2" fmla="*/ 8353 w 198853"/>
                <a:gd name="connsiteY2" fmla="*/ 312420 h 449580"/>
                <a:gd name="connsiteX3" fmla="*/ 733 w 198853"/>
                <a:gd name="connsiteY3" fmla="*/ 213360 h 449580"/>
                <a:gd name="connsiteX4" fmla="*/ 733 w 198853"/>
                <a:gd name="connsiteY4" fmla="*/ 0 h 44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53" h="449580">
                  <a:moveTo>
                    <a:pt x="198853" y="449580"/>
                  </a:moveTo>
                  <a:cubicBezTo>
                    <a:pt x="142338" y="438150"/>
                    <a:pt x="85823" y="426720"/>
                    <a:pt x="54073" y="403860"/>
                  </a:cubicBezTo>
                  <a:cubicBezTo>
                    <a:pt x="22323" y="381000"/>
                    <a:pt x="17243" y="344170"/>
                    <a:pt x="8353" y="312420"/>
                  </a:cubicBezTo>
                  <a:cubicBezTo>
                    <a:pt x="-537" y="280670"/>
                    <a:pt x="2003" y="265430"/>
                    <a:pt x="733" y="213360"/>
                  </a:cubicBezTo>
                  <a:cubicBezTo>
                    <a:pt x="-537" y="161290"/>
                    <a:pt x="98" y="80645"/>
                    <a:pt x="733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44" name="任意形状 243">
              <a:extLst>
                <a:ext uri="{FF2B5EF4-FFF2-40B4-BE49-F238E27FC236}">
                  <a16:creationId xmlns:a16="http://schemas.microsoft.com/office/drawing/2014/main" id="{1D00786C-BF3B-2649-8C08-976C3F3A303D}"/>
                </a:ext>
              </a:extLst>
            </p:cNvPr>
            <p:cNvSpPr/>
            <p:nvPr/>
          </p:nvSpPr>
          <p:spPr>
            <a:xfrm>
              <a:off x="4670309" y="1783362"/>
              <a:ext cx="140871" cy="125884"/>
            </a:xfrm>
            <a:custGeom>
              <a:avLst/>
              <a:gdLst>
                <a:gd name="connsiteX0" fmla="*/ 209643 w 209643"/>
                <a:gd name="connsiteY0" fmla="*/ 187340 h 187340"/>
                <a:gd name="connsiteX1" fmla="*/ 178419 w 209643"/>
                <a:gd name="connsiteY1" fmla="*/ 98130 h 187340"/>
                <a:gd name="connsiteX2" fmla="*/ 111512 w 209643"/>
                <a:gd name="connsiteY2" fmla="*/ 35684 h 187340"/>
                <a:gd name="connsiteX3" fmla="*/ 0 w 209643"/>
                <a:gd name="connsiteY3" fmla="*/ 0 h 18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43" h="187340">
                  <a:moveTo>
                    <a:pt x="209643" y="187340"/>
                  </a:moveTo>
                  <a:cubicBezTo>
                    <a:pt x="202208" y="155373"/>
                    <a:pt x="194774" y="123406"/>
                    <a:pt x="178419" y="98130"/>
                  </a:cubicBezTo>
                  <a:cubicBezTo>
                    <a:pt x="162064" y="72854"/>
                    <a:pt x="141248" y="52039"/>
                    <a:pt x="111512" y="35684"/>
                  </a:cubicBezTo>
                  <a:cubicBezTo>
                    <a:pt x="81776" y="19329"/>
                    <a:pt x="40888" y="9664"/>
                    <a:pt x="0" y="0"/>
                  </a:cubicBezTo>
                </a:path>
              </a:pathLst>
            </a:custGeom>
            <a:noFill/>
            <a:ln w="254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230" name="Picture 18">
              <a:extLst>
                <a:ext uri="{FF2B5EF4-FFF2-40B4-BE49-F238E27FC236}">
                  <a16:creationId xmlns:a16="http://schemas.microsoft.com/office/drawing/2014/main" id="{CAECDFDB-7E14-AB4E-BD05-8ABDBD7F21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290" y="153042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5" name="组合 464">
            <a:extLst>
              <a:ext uri="{FF2B5EF4-FFF2-40B4-BE49-F238E27FC236}">
                <a16:creationId xmlns:a16="http://schemas.microsoft.com/office/drawing/2014/main" id="{6C01ACEE-8171-8C42-8B81-817378393A2F}"/>
              </a:ext>
            </a:extLst>
          </p:cNvPr>
          <p:cNvGrpSpPr/>
          <p:nvPr/>
        </p:nvGrpSpPr>
        <p:grpSpPr>
          <a:xfrm>
            <a:off x="5878362" y="1076931"/>
            <a:ext cx="1249563" cy="1915951"/>
            <a:chOff x="8374702" y="1184877"/>
            <a:chExt cx="1249563" cy="1915951"/>
          </a:xfrm>
        </p:grpSpPr>
        <p:sp>
          <p:nvSpPr>
            <p:cNvPr id="217" name="圆角矩形 197">
              <a:extLst>
                <a:ext uri="{FF2B5EF4-FFF2-40B4-BE49-F238E27FC236}">
                  <a16:creationId xmlns:a16="http://schemas.microsoft.com/office/drawing/2014/main" id="{F6809D13-34BC-6B4F-9843-57495CB4A1D1}"/>
                </a:ext>
              </a:extLst>
            </p:cNvPr>
            <p:cNvSpPr/>
            <p:nvPr/>
          </p:nvSpPr>
          <p:spPr>
            <a:xfrm>
              <a:off x="9099567" y="1184877"/>
              <a:ext cx="383980" cy="228787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Anthropic</a:t>
              </a:r>
            </a:p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LM</a:t>
              </a:r>
              <a:r>
                <a:rPr kumimoji="1" lang="en-US" altLang="zh-CN" sz="605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_v4-s3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sp>
          <p:nvSpPr>
            <p:cNvPr id="231" name="任意形状 230">
              <a:extLst>
                <a:ext uri="{FF2B5EF4-FFF2-40B4-BE49-F238E27FC236}">
                  <a16:creationId xmlns:a16="http://schemas.microsoft.com/office/drawing/2014/main" id="{A5261A44-76FE-0940-9FAD-CEF8EEBDB48E}"/>
                </a:ext>
              </a:extLst>
            </p:cNvPr>
            <p:cNvSpPr/>
            <p:nvPr/>
          </p:nvSpPr>
          <p:spPr>
            <a:xfrm>
              <a:off x="8953346" y="1414178"/>
              <a:ext cx="335296" cy="494749"/>
            </a:xfrm>
            <a:custGeom>
              <a:avLst/>
              <a:gdLst>
                <a:gd name="connsiteX0" fmla="*/ 0 w 595086"/>
                <a:gd name="connsiteY0" fmla="*/ 754743 h 754743"/>
                <a:gd name="connsiteX1" fmla="*/ 43543 w 595086"/>
                <a:gd name="connsiteY1" fmla="*/ 493486 h 754743"/>
                <a:gd name="connsiteX2" fmla="*/ 188686 w 595086"/>
                <a:gd name="connsiteY2" fmla="*/ 362858 h 754743"/>
                <a:gd name="connsiteX3" fmla="*/ 464457 w 595086"/>
                <a:gd name="connsiteY3" fmla="*/ 319315 h 754743"/>
                <a:gd name="connsiteX4" fmla="*/ 566057 w 595086"/>
                <a:gd name="connsiteY4" fmla="*/ 217715 h 754743"/>
                <a:gd name="connsiteX5" fmla="*/ 595086 w 595086"/>
                <a:gd name="connsiteY5" fmla="*/ 0 h 75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086" h="754743">
                  <a:moveTo>
                    <a:pt x="0" y="754743"/>
                  </a:moveTo>
                  <a:cubicBezTo>
                    <a:pt x="6047" y="656771"/>
                    <a:pt x="12095" y="558800"/>
                    <a:pt x="43543" y="493486"/>
                  </a:cubicBezTo>
                  <a:cubicBezTo>
                    <a:pt x="74991" y="428172"/>
                    <a:pt x="118534" y="391886"/>
                    <a:pt x="188686" y="362858"/>
                  </a:cubicBezTo>
                  <a:cubicBezTo>
                    <a:pt x="258838" y="333830"/>
                    <a:pt x="401562" y="343506"/>
                    <a:pt x="464457" y="319315"/>
                  </a:cubicBezTo>
                  <a:cubicBezTo>
                    <a:pt x="527352" y="295124"/>
                    <a:pt x="544286" y="270934"/>
                    <a:pt x="566057" y="217715"/>
                  </a:cubicBezTo>
                  <a:cubicBezTo>
                    <a:pt x="587828" y="164496"/>
                    <a:pt x="591457" y="82248"/>
                    <a:pt x="59508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241" name="Picture 2" descr="Claude">
              <a:extLst>
                <a:ext uri="{FF2B5EF4-FFF2-40B4-BE49-F238E27FC236}">
                  <a16:creationId xmlns:a16="http://schemas.microsoft.com/office/drawing/2014/main" id="{750A3FEA-95AF-8449-8CA2-AD96A789A3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378" y="1235377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7" name="任意形状 246">
              <a:extLst>
                <a:ext uri="{FF2B5EF4-FFF2-40B4-BE49-F238E27FC236}">
                  <a16:creationId xmlns:a16="http://schemas.microsoft.com/office/drawing/2014/main" id="{C55DA0DB-8ABB-BA49-B0AF-B1F071FCE84B}"/>
                </a:ext>
              </a:extLst>
            </p:cNvPr>
            <p:cNvSpPr/>
            <p:nvPr/>
          </p:nvSpPr>
          <p:spPr>
            <a:xfrm>
              <a:off x="8374702" y="1878639"/>
              <a:ext cx="578450" cy="1222189"/>
            </a:xfrm>
            <a:custGeom>
              <a:avLst/>
              <a:gdLst>
                <a:gd name="connsiteX0" fmla="*/ 0 w 856695"/>
                <a:gd name="connsiteY0" fmla="*/ 1753340 h 1753531"/>
                <a:gd name="connsiteX1" fmla="*/ 221941 w 856695"/>
                <a:gd name="connsiteY1" fmla="*/ 1748901 h 1753531"/>
                <a:gd name="connsiteX2" fmla="*/ 350668 w 856695"/>
                <a:gd name="connsiteY2" fmla="*/ 1722268 h 1753531"/>
                <a:gd name="connsiteX3" fmla="*/ 439444 w 856695"/>
                <a:gd name="connsiteY3" fmla="*/ 1700073 h 1753531"/>
                <a:gd name="connsiteX4" fmla="*/ 559293 w 856695"/>
                <a:gd name="connsiteY4" fmla="*/ 1646807 h 1753531"/>
                <a:gd name="connsiteX5" fmla="*/ 665825 w 856695"/>
                <a:gd name="connsiteY5" fmla="*/ 1535837 h 1753531"/>
                <a:gd name="connsiteX6" fmla="*/ 745724 w 856695"/>
                <a:gd name="connsiteY6" fmla="*/ 1367161 h 1753531"/>
                <a:gd name="connsiteX7" fmla="*/ 785673 w 856695"/>
                <a:gd name="connsiteY7" fmla="*/ 1105270 h 1753531"/>
                <a:gd name="connsiteX8" fmla="*/ 807868 w 856695"/>
                <a:gd name="connsiteY8" fmla="*/ 870011 h 1753531"/>
                <a:gd name="connsiteX9" fmla="*/ 856695 w 856695"/>
                <a:gd name="connsiteY9" fmla="*/ 0 h 1753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6695" h="1753531">
                  <a:moveTo>
                    <a:pt x="0" y="1753340"/>
                  </a:moveTo>
                  <a:cubicBezTo>
                    <a:pt x="81748" y="1753710"/>
                    <a:pt x="163496" y="1754080"/>
                    <a:pt x="221941" y="1748901"/>
                  </a:cubicBezTo>
                  <a:cubicBezTo>
                    <a:pt x="280386" y="1743722"/>
                    <a:pt x="314418" y="1730406"/>
                    <a:pt x="350668" y="1722268"/>
                  </a:cubicBezTo>
                  <a:cubicBezTo>
                    <a:pt x="386919" y="1714130"/>
                    <a:pt x="404673" y="1712650"/>
                    <a:pt x="439444" y="1700073"/>
                  </a:cubicBezTo>
                  <a:cubicBezTo>
                    <a:pt x="474215" y="1687496"/>
                    <a:pt x="521563" y="1674180"/>
                    <a:pt x="559293" y="1646807"/>
                  </a:cubicBezTo>
                  <a:cubicBezTo>
                    <a:pt x="597023" y="1619434"/>
                    <a:pt x="634753" y="1582445"/>
                    <a:pt x="665825" y="1535837"/>
                  </a:cubicBezTo>
                  <a:cubicBezTo>
                    <a:pt x="696897" y="1489229"/>
                    <a:pt x="725749" y="1438922"/>
                    <a:pt x="745724" y="1367161"/>
                  </a:cubicBezTo>
                  <a:cubicBezTo>
                    <a:pt x="765699" y="1295400"/>
                    <a:pt x="775316" y="1188128"/>
                    <a:pt x="785673" y="1105270"/>
                  </a:cubicBezTo>
                  <a:cubicBezTo>
                    <a:pt x="796030" y="1022412"/>
                    <a:pt x="796031" y="1054223"/>
                    <a:pt x="807868" y="870011"/>
                  </a:cubicBezTo>
                  <a:cubicBezTo>
                    <a:pt x="819705" y="685799"/>
                    <a:pt x="838200" y="342899"/>
                    <a:pt x="856695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EA9E229A-4215-D646-B9DA-09A249DAFA88}"/>
              </a:ext>
            </a:extLst>
          </p:cNvPr>
          <p:cNvGrpSpPr/>
          <p:nvPr/>
        </p:nvGrpSpPr>
        <p:grpSpPr>
          <a:xfrm>
            <a:off x="6269486" y="2355934"/>
            <a:ext cx="863425" cy="1448146"/>
            <a:chOff x="8765826" y="2463884"/>
            <a:chExt cx="863425" cy="1448146"/>
          </a:xfrm>
        </p:grpSpPr>
        <p:sp>
          <p:nvSpPr>
            <p:cNvPr id="175" name="圆角矩形 235">
              <a:extLst>
                <a:ext uri="{FF2B5EF4-FFF2-40B4-BE49-F238E27FC236}">
                  <a16:creationId xmlns:a16="http://schemas.microsoft.com/office/drawing/2014/main" id="{0AB559D4-D66E-2449-B870-B9A1B50BD0C7}"/>
                </a:ext>
              </a:extLst>
            </p:cNvPr>
            <p:cNvSpPr/>
            <p:nvPr/>
          </p:nvSpPr>
          <p:spPr>
            <a:xfrm flipH="1">
              <a:off x="9029908" y="2463884"/>
              <a:ext cx="474255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</a:t>
              </a:r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NeoX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188" name="Picture 34" descr="Announcing GPT-NeoX-20B | EleutherAI Blog">
              <a:extLst>
                <a:ext uri="{FF2B5EF4-FFF2-40B4-BE49-F238E27FC236}">
                  <a16:creationId xmlns:a16="http://schemas.microsoft.com/office/drawing/2014/main" id="{CC46BE8E-785A-4D41-A463-4D28834DBB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6364" y="2466777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8" name="任意形状 247">
              <a:extLst>
                <a:ext uri="{FF2B5EF4-FFF2-40B4-BE49-F238E27FC236}">
                  <a16:creationId xmlns:a16="http://schemas.microsoft.com/office/drawing/2014/main" id="{DAE58FC7-D793-5644-A229-40256EB89242}"/>
                </a:ext>
              </a:extLst>
            </p:cNvPr>
            <p:cNvSpPr/>
            <p:nvPr/>
          </p:nvSpPr>
          <p:spPr>
            <a:xfrm>
              <a:off x="8765826" y="2599536"/>
              <a:ext cx="509000" cy="1312494"/>
            </a:xfrm>
            <a:custGeom>
              <a:avLst/>
              <a:gdLst>
                <a:gd name="connsiteX0" fmla="*/ 0 w 723782"/>
                <a:gd name="connsiteY0" fmla="*/ 1920781 h 1920781"/>
                <a:gd name="connsiteX1" fmla="*/ 135267 w 723782"/>
                <a:gd name="connsiteY1" fmla="*/ 1828800 h 1920781"/>
                <a:gd name="connsiteX2" fmla="*/ 308407 w 723782"/>
                <a:gd name="connsiteY2" fmla="*/ 1688123 h 1920781"/>
                <a:gd name="connsiteX3" fmla="*/ 476138 w 723782"/>
                <a:gd name="connsiteY3" fmla="*/ 1509571 h 1920781"/>
                <a:gd name="connsiteX4" fmla="*/ 589761 w 723782"/>
                <a:gd name="connsiteY4" fmla="*/ 1303967 h 1920781"/>
                <a:gd name="connsiteX5" fmla="*/ 676332 w 723782"/>
                <a:gd name="connsiteY5" fmla="*/ 1022613 h 1920781"/>
                <a:gd name="connsiteX6" fmla="*/ 719617 w 723782"/>
                <a:gd name="connsiteY6" fmla="*/ 649278 h 1920781"/>
                <a:gd name="connsiteX7" fmla="*/ 719617 w 723782"/>
                <a:gd name="connsiteY7" fmla="*/ 0 h 192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782" h="1920781">
                  <a:moveTo>
                    <a:pt x="0" y="1920781"/>
                  </a:moveTo>
                  <a:cubicBezTo>
                    <a:pt x="41933" y="1894178"/>
                    <a:pt x="83866" y="1867576"/>
                    <a:pt x="135267" y="1828800"/>
                  </a:cubicBezTo>
                  <a:cubicBezTo>
                    <a:pt x="186668" y="1790024"/>
                    <a:pt x="251595" y="1741328"/>
                    <a:pt x="308407" y="1688123"/>
                  </a:cubicBezTo>
                  <a:cubicBezTo>
                    <a:pt x="365219" y="1634918"/>
                    <a:pt x="429246" y="1573597"/>
                    <a:pt x="476138" y="1509571"/>
                  </a:cubicBezTo>
                  <a:cubicBezTo>
                    <a:pt x="523030" y="1445545"/>
                    <a:pt x="556395" y="1385127"/>
                    <a:pt x="589761" y="1303967"/>
                  </a:cubicBezTo>
                  <a:cubicBezTo>
                    <a:pt x="623127" y="1222807"/>
                    <a:pt x="654689" y="1131728"/>
                    <a:pt x="676332" y="1022613"/>
                  </a:cubicBezTo>
                  <a:cubicBezTo>
                    <a:pt x="697975" y="913498"/>
                    <a:pt x="712403" y="819713"/>
                    <a:pt x="719617" y="649278"/>
                  </a:cubicBezTo>
                  <a:cubicBezTo>
                    <a:pt x="726831" y="478843"/>
                    <a:pt x="723224" y="239421"/>
                    <a:pt x="719617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5" name="组合 454">
            <a:extLst>
              <a:ext uri="{FF2B5EF4-FFF2-40B4-BE49-F238E27FC236}">
                <a16:creationId xmlns:a16="http://schemas.microsoft.com/office/drawing/2014/main" id="{2342BF94-6D61-4543-B93A-4379AC428849}"/>
              </a:ext>
            </a:extLst>
          </p:cNvPr>
          <p:cNvGrpSpPr/>
          <p:nvPr/>
        </p:nvGrpSpPr>
        <p:grpSpPr>
          <a:xfrm>
            <a:off x="3274737" y="1251296"/>
            <a:ext cx="558520" cy="2433306"/>
            <a:chOff x="5771081" y="1359246"/>
            <a:chExt cx="558520" cy="2433306"/>
          </a:xfrm>
        </p:grpSpPr>
        <p:sp>
          <p:nvSpPr>
            <p:cNvPr id="179" name="圆角矩形 284">
              <a:extLst>
                <a:ext uri="{FF2B5EF4-FFF2-40B4-BE49-F238E27FC236}">
                  <a16:creationId xmlns:a16="http://schemas.microsoft.com/office/drawing/2014/main" id="{0F757733-852E-024D-905C-8575A898656F}"/>
                </a:ext>
              </a:extLst>
            </p:cNvPr>
            <p:cNvSpPr/>
            <p:nvPr/>
          </p:nvSpPr>
          <p:spPr>
            <a:xfrm flipH="1">
              <a:off x="5771081" y="1359246"/>
              <a:ext cx="41336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ChatGPT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2" name="Picture 14" descr="Open Ai Logo PNG Vectors Free Download">
              <a:extLst>
                <a:ext uri="{FF2B5EF4-FFF2-40B4-BE49-F238E27FC236}">
                  <a16:creationId xmlns:a16="http://schemas.microsoft.com/office/drawing/2014/main" id="{571EB1A6-3AB3-3F49-BB5D-095819590F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497" y="136545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0" name="任意形状 249">
              <a:extLst>
                <a:ext uri="{FF2B5EF4-FFF2-40B4-BE49-F238E27FC236}">
                  <a16:creationId xmlns:a16="http://schemas.microsoft.com/office/drawing/2014/main" id="{4863A823-591A-2440-B7ED-34FC8058AEB6}"/>
                </a:ext>
              </a:extLst>
            </p:cNvPr>
            <p:cNvSpPr/>
            <p:nvPr/>
          </p:nvSpPr>
          <p:spPr>
            <a:xfrm>
              <a:off x="5974580" y="1490184"/>
              <a:ext cx="163796" cy="2302368"/>
            </a:xfrm>
            <a:custGeom>
              <a:avLst/>
              <a:gdLst>
                <a:gd name="connsiteX0" fmla="*/ 243760 w 243760"/>
                <a:gd name="connsiteY0" fmla="*/ 3426372 h 3426372"/>
                <a:gd name="connsiteX1" fmla="*/ 117636 w 243760"/>
                <a:gd name="connsiteY1" fmla="*/ 2827283 h 3426372"/>
                <a:gd name="connsiteX2" fmla="*/ 54574 w 243760"/>
                <a:gd name="connsiteY2" fmla="*/ 2049517 h 3426372"/>
                <a:gd name="connsiteX3" fmla="*/ 23043 w 243760"/>
                <a:gd name="connsiteY3" fmla="*/ 1545020 h 3426372"/>
                <a:gd name="connsiteX4" fmla="*/ 2022 w 243760"/>
                <a:gd name="connsiteY4" fmla="*/ 693683 h 3426372"/>
                <a:gd name="connsiteX5" fmla="*/ 2022 w 243760"/>
                <a:gd name="connsiteY5" fmla="*/ 0 h 342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760" h="3426372">
                  <a:moveTo>
                    <a:pt x="243760" y="3426372"/>
                  </a:moveTo>
                  <a:cubicBezTo>
                    <a:pt x="196463" y="3241565"/>
                    <a:pt x="149167" y="3056759"/>
                    <a:pt x="117636" y="2827283"/>
                  </a:cubicBezTo>
                  <a:cubicBezTo>
                    <a:pt x="86105" y="2597807"/>
                    <a:pt x="70339" y="2263227"/>
                    <a:pt x="54574" y="2049517"/>
                  </a:cubicBezTo>
                  <a:cubicBezTo>
                    <a:pt x="38809" y="1835807"/>
                    <a:pt x="31802" y="1770992"/>
                    <a:pt x="23043" y="1545020"/>
                  </a:cubicBezTo>
                  <a:cubicBezTo>
                    <a:pt x="14284" y="1319048"/>
                    <a:pt x="5525" y="951186"/>
                    <a:pt x="2022" y="693683"/>
                  </a:cubicBezTo>
                  <a:cubicBezTo>
                    <a:pt x="-1481" y="436180"/>
                    <a:pt x="270" y="218090"/>
                    <a:pt x="2022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3" name="组合 452">
            <a:extLst>
              <a:ext uri="{FF2B5EF4-FFF2-40B4-BE49-F238E27FC236}">
                <a16:creationId xmlns:a16="http://schemas.microsoft.com/office/drawing/2014/main" id="{E59A7FFD-AB11-5E40-9E76-C9EF2E26BC68}"/>
              </a:ext>
            </a:extLst>
          </p:cNvPr>
          <p:cNvGrpSpPr/>
          <p:nvPr/>
        </p:nvGrpSpPr>
        <p:grpSpPr>
          <a:xfrm>
            <a:off x="4027366" y="1504290"/>
            <a:ext cx="1094726" cy="1539138"/>
            <a:chOff x="6523710" y="1612240"/>
            <a:chExt cx="1094726" cy="1539138"/>
          </a:xfrm>
        </p:grpSpPr>
        <p:sp>
          <p:nvSpPr>
            <p:cNvPr id="223" name="圆角矩形 207">
              <a:extLst>
                <a:ext uri="{FF2B5EF4-FFF2-40B4-BE49-F238E27FC236}">
                  <a16:creationId xmlns:a16="http://schemas.microsoft.com/office/drawing/2014/main" id="{E788B85C-8630-DA41-A75A-E62185C7A267}"/>
                </a:ext>
              </a:extLst>
            </p:cNvPr>
            <p:cNvSpPr/>
            <p:nvPr/>
          </p:nvSpPr>
          <p:spPr>
            <a:xfrm>
              <a:off x="6523710" y="1613843"/>
              <a:ext cx="41336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Sparrow</a:t>
              </a:r>
            </a:p>
          </p:txBody>
        </p:sp>
        <p:pic>
          <p:nvPicPr>
            <p:cNvPr id="224" name="Picture 16" descr="DeepMind · GitHub">
              <a:extLst>
                <a:ext uri="{FF2B5EF4-FFF2-40B4-BE49-F238E27FC236}">
                  <a16:creationId xmlns:a16="http://schemas.microsoft.com/office/drawing/2014/main" id="{989B252F-2A9B-9E43-9077-521407AC52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288" y="1612240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2" name="任意形状 251">
              <a:extLst>
                <a:ext uri="{FF2B5EF4-FFF2-40B4-BE49-F238E27FC236}">
                  <a16:creationId xmlns:a16="http://schemas.microsoft.com/office/drawing/2014/main" id="{97AD0E53-85E9-6746-BABE-DF056B54CD06}"/>
                </a:ext>
              </a:extLst>
            </p:cNvPr>
            <p:cNvSpPr/>
            <p:nvPr/>
          </p:nvSpPr>
          <p:spPr>
            <a:xfrm>
              <a:off x="6735643" y="1763621"/>
              <a:ext cx="882793" cy="1387757"/>
            </a:xfrm>
            <a:custGeom>
              <a:avLst/>
              <a:gdLst>
                <a:gd name="connsiteX0" fmla="*/ 1294228 w 1299272"/>
                <a:gd name="connsiteY0" fmla="*/ 2124221 h 2124221"/>
                <a:gd name="connsiteX1" fmla="*/ 1280160 w 1299272"/>
                <a:gd name="connsiteY1" fmla="*/ 1983544 h 2124221"/>
                <a:gd name="connsiteX2" fmla="*/ 1139483 w 1299272"/>
                <a:gd name="connsiteY2" fmla="*/ 1913206 h 2124221"/>
                <a:gd name="connsiteX3" fmla="*/ 618978 w 1299272"/>
                <a:gd name="connsiteY3" fmla="*/ 1885071 h 2124221"/>
                <a:gd name="connsiteX4" fmla="*/ 351692 w 1299272"/>
                <a:gd name="connsiteY4" fmla="*/ 1702191 h 2124221"/>
                <a:gd name="connsiteX5" fmla="*/ 140677 w 1299272"/>
                <a:gd name="connsiteY5" fmla="*/ 1252024 h 2124221"/>
                <a:gd name="connsiteX6" fmla="*/ 28135 w 1299272"/>
                <a:gd name="connsiteY6" fmla="*/ 520504 h 2124221"/>
                <a:gd name="connsiteX7" fmla="*/ 0 w 1299272"/>
                <a:gd name="connsiteY7" fmla="*/ 0 h 2124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9272" h="2124221">
                  <a:moveTo>
                    <a:pt x="1294228" y="2124221"/>
                  </a:moveTo>
                  <a:cubicBezTo>
                    <a:pt x="1300089" y="2071467"/>
                    <a:pt x="1305951" y="2018713"/>
                    <a:pt x="1280160" y="1983544"/>
                  </a:cubicBezTo>
                  <a:cubicBezTo>
                    <a:pt x="1254369" y="1948375"/>
                    <a:pt x="1249680" y="1929618"/>
                    <a:pt x="1139483" y="1913206"/>
                  </a:cubicBezTo>
                  <a:cubicBezTo>
                    <a:pt x="1029286" y="1896794"/>
                    <a:pt x="750276" y="1920240"/>
                    <a:pt x="618978" y="1885071"/>
                  </a:cubicBezTo>
                  <a:cubicBezTo>
                    <a:pt x="487679" y="1849902"/>
                    <a:pt x="431409" y="1807699"/>
                    <a:pt x="351692" y="1702191"/>
                  </a:cubicBezTo>
                  <a:cubicBezTo>
                    <a:pt x="271975" y="1596683"/>
                    <a:pt x="194603" y="1448972"/>
                    <a:pt x="140677" y="1252024"/>
                  </a:cubicBezTo>
                  <a:cubicBezTo>
                    <a:pt x="86751" y="1055076"/>
                    <a:pt x="51581" y="729175"/>
                    <a:pt x="28135" y="520504"/>
                  </a:cubicBezTo>
                  <a:cubicBezTo>
                    <a:pt x="4689" y="311833"/>
                    <a:pt x="2344" y="155916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AF914126-1336-F34A-96E6-3E10D6C7AA07}"/>
              </a:ext>
            </a:extLst>
          </p:cNvPr>
          <p:cNvGrpSpPr/>
          <p:nvPr/>
        </p:nvGrpSpPr>
        <p:grpSpPr>
          <a:xfrm>
            <a:off x="3524659" y="2356153"/>
            <a:ext cx="784373" cy="775388"/>
            <a:chOff x="6020999" y="2464103"/>
            <a:chExt cx="784373" cy="775388"/>
          </a:xfrm>
        </p:grpSpPr>
        <p:sp>
          <p:nvSpPr>
            <p:cNvPr id="178" name="圆角矩形 135">
              <a:extLst>
                <a:ext uri="{FF2B5EF4-FFF2-40B4-BE49-F238E27FC236}">
                  <a16:creationId xmlns:a16="http://schemas.microsoft.com/office/drawing/2014/main" id="{609E5A85-BB5B-5E44-B598-380B8789170D}"/>
                </a:ext>
              </a:extLst>
            </p:cNvPr>
            <p:cNvSpPr/>
            <p:nvPr/>
          </p:nvSpPr>
          <p:spPr>
            <a:xfrm flipH="1">
              <a:off x="6023982" y="2464103"/>
              <a:ext cx="643473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InstructGPT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6" name="Picture 14" descr="Open Ai Logo PNG Vectors Free Download">
              <a:extLst>
                <a:ext uri="{FF2B5EF4-FFF2-40B4-BE49-F238E27FC236}">
                  <a16:creationId xmlns:a16="http://schemas.microsoft.com/office/drawing/2014/main" id="{B6B81A42-A1CA-7341-8E02-E8963C50B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2268" y="2470547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" name="任意形状 255">
              <a:extLst>
                <a:ext uri="{FF2B5EF4-FFF2-40B4-BE49-F238E27FC236}">
                  <a16:creationId xmlns:a16="http://schemas.microsoft.com/office/drawing/2014/main" id="{766905A5-EE88-C74A-AC86-607C75666C27}"/>
                </a:ext>
              </a:extLst>
            </p:cNvPr>
            <p:cNvSpPr/>
            <p:nvPr/>
          </p:nvSpPr>
          <p:spPr>
            <a:xfrm>
              <a:off x="6025596" y="2606055"/>
              <a:ext cx="303466" cy="323182"/>
            </a:xfrm>
            <a:custGeom>
              <a:avLst/>
              <a:gdLst>
                <a:gd name="connsiteX0" fmla="*/ 0 w 462455"/>
                <a:gd name="connsiteY0" fmla="*/ 472966 h 472966"/>
                <a:gd name="connsiteX1" fmla="*/ 31531 w 462455"/>
                <a:gd name="connsiteY1" fmla="*/ 336331 h 472966"/>
                <a:gd name="connsiteX2" fmla="*/ 147144 w 462455"/>
                <a:gd name="connsiteY2" fmla="*/ 241738 h 472966"/>
                <a:gd name="connsiteX3" fmla="*/ 357351 w 462455"/>
                <a:gd name="connsiteY3" fmla="*/ 189186 h 472966"/>
                <a:gd name="connsiteX4" fmla="*/ 441434 w 462455"/>
                <a:gd name="connsiteY4" fmla="*/ 115614 h 472966"/>
                <a:gd name="connsiteX5" fmla="*/ 462455 w 462455"/>
                <a:gd name="connsiteY5" fmla="*/ 0 h 47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2455" h="472966">
                  <a:moveTo>
                    <a:pt x="0" y="472966"/>
                  </a:moveTo>
                  <a:cubicBezTo>
                    <a:pt x="3503" y="423917"/>
                    <a:pt x="7007" y="374869"/>
                    <a:pt x="31531" y="336331"/>
                  </a:cubicBezTo>
                  <a:cubicBezTo>
                    <a:pt x="56055" y="297793"/>
                    <a:pt x="92841" y="266262"/>
                    <a:pt x="147144" y="241738"/>
                  </a:cubicBezTo>
                  <a:cubicBezTo>
                    <a:pt x="201447" y="217214"/>
                    <a:pt x="308303" y="210207"/>
                    <a:pt x="357351" y="189186"/>
                  </a:cubicBezTo>
                  <a:cubicBezTo>
                    <a:pt x="406399" y="168165"/>
                    <a:pt x="423917" y="147145"/>
                    <a:pt x="441434" y="115614"/>
                  </a:cubicBezTo>
                  <a:cubicBezTo>
                    <a:pt x="458951" y="84083"/>
                    <a:pt x="460703" y="42041"/>
                    <a:pt x="46245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7" name="任意形状 256">
              <a:extLst>
                <a:ext uri="{FF2B5EF4-FFF2-40B4-BE49-F238E27FC236}">
                  <a16:creationId xmlns:a16="http://schemas.microsoft.com/office/drawing/2014/main" id="{AEF20023-0D5D-3E4C-B19F-041F11C863E3}"/>
                </a:ext>
              </a:extLst>
            </p:cNvPr>
            <p:cNvSpPr/>
            <p:nvPr/>
          </p:nvSpPr>
          <p:spPr>
            <a:xfrm>
              <a:off x="6020999" y="2919292"/>
              <a:ext cx="25962" cy="320199"/>
            </a:xfrm>
            <a:custGeom>
              <a:avLst/>
              <a:gdLst>
                <a:gd name="connsiteX0" fmla="*/ 38637 w 38637"/>
                <a:gd name="connsiteY0" fmla="*/ 476519 h 476519"/>
                <a:gd name="connsiteX1" fmla="*/ 12879 w 38637"/>
                <a:gd name="connsiteY1" fmla="*/ 223234 h 476519"/>
                <a:gd name="connsiteX2" fmla="*/ 0 w 38637"/>
                <a:gd name="connsiteY2" fmla="*/ 0 h 476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637" h="476519">
                  <a:moveTo>
                    <a:pt x="38637" y="476519"/>
                  </a:moveTo>
                  <a:cubicBezTo>
                    <a:pt x="28977" y="389586"/>
                    <a:pt x="19318" y="302654"/>
                    <a:pt x="12879" y="223234"/>
                  </a:cubicBezTo>
                  <a:cubicBezTo>
                    <a:pt x="6439" y="143814"/>
                    <a:pt x="3219" y="71907"/>
                    <a:pt x="0" y="0"/>
                  </a:cubicBezTo>
                </a:path>
              </a:pathLst>
            </a:custGeom>
            <a:noFill/>
            <a:ln w="349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08FD2F7B-3EB0-3548-B199-5C33B38A3504}"/>
              </a:ext>
            </a:extLst>
          </p:cNvPr>
          <p:cNvGrpSpPr/>
          <p:nvPr/>
        </p:nvGrpSpPr>
        <p:grpSpPr>
          <a:xfrm>
            <a:off x="5204621" y="2479162"/>
            <a:ext cx="511540" cy="297474"/>
            <a:chOff x="7700965" y="2587112"/>
            <a:chExt cx="511540" cy="297474"/>
          </a:xfrm>
        </p:grpSpPr>
        <p:sp>
          <p:nvSpPr>
            <p:cNvPr id="170" name="圆角矩形 216">
              <a:extLst>
                <a:ext uri="{FF2B5EF4-FFF2-40B4-BE49-F238E27FC236}">
                  <a16:creationId xmlns:a16="http://schemas.microsoft.com/office/drawing/2014/main" id="{19F49C04-3852-BD48-9802-3FA51A239BD1}"/>
                </a:ext>
              </a:extLst>
            </p:cNvPr>
            <p:cNvSpPr/>
            <p:nvPr/>
          </p:nvSpPr>
          <p:spPr>
            <a:xfrm>
              <a:off x="7780322" y="2587112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LaMDA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3" name="Picture 2">
              <a:extLst>
                <a:ext uri="{FF2B5EF4-FFF2-40B4-BE49-F238E27FC236}">
                  <a16:creationId xmlns:a16="http://schemas.microsoft.com/office/drawing/2014/main" id="{62FA8819-4CBB-AA45-B7C7-8D64173687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9618" y="2591114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1" name="任意形状 260">
              <a:extLst>
                <a:ext uri="{FF2B5EF4-FFF2-40B4-BE49-F238E27FC236}">
                  <a16:creationId xmlns:a16="http://schemas.microsoft.com/office/drawing/2014/main" id="{DCC1CD06-7D96-504D-A74F-BEB0408A60E5}"/>
                </a:ext>
              </a:extLst>
            </p:cNvPr>
            <p:cNvSpPr/>
            <p:nvPr/>
          </p:nvSpPr>
          <p:spPr>
            <a:xfrm>
              <a:off x="7700965" y="2726559"/>
              <a:ext cx="230390" cy="158027"/>
            </a:xfrm>
            <a:custGeom>
              <a:avLst/>
              <a:gdLst>
                <a:gd name="connsiteX0" fmla="*/ 0 w 340589"/>
                <a:gd name="connsiteY0" fmla="*/ 222250 h 222250"/>
                <a:gd name="connsiteX1" fmla="*/ 25400 w 340589"/>
                <a:gd name="connsiteY1" fmla="*/ 120650 h 222250"/>
                <a:gd name="connsiteX2" fmla="*/ 79375 w 340589"/>
                <a:gd name="connsiteY2" fmla="*/ 76200 h 222250"/>
                <a:gd name="connsiteX3" fmla="*/ 196850 w 340589"/>
                <a:gd name="connsiteY3" fmla="*/ 66675 h 222250"/>
                <a:gd name="connsiteX4" fmla="*/ 250825 w 340589"/>
                <a:gd name="connsiteY4" fmla="*/ 66675 h 222250"/>
                <a:gd name="connsiteX5" fmla="*/ 307975 w 340589"/>
                <a:gd name="connsiteY5" fmla="*/ 50800 h 222250"/>
                <a:gd name="connsiteX6" fmla="*/ 336550 w 340589"/>
                <a:gd name="connsiteY6" fmla="*/ 22225 h 222250"/>
                <a:gd name="connsiteX7" fmla="*/ 339725 w 340589"/>
                <a:gd name="connsiteY7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0589" h="222250">
                  <a:moveTo>
                    <a:pt x="0" y="222250"/>
                  </a:moveTo>
                  <a:cubicBezTo>
                    <a:pt x="6085" y="183621"/>
                    <a:pt x="12171" y="144992"/>
                    <a:pt x="25400" y="120650"/>
                  </a:cubicBezTo>
                  <a:cubicBezTo>
                    <a:pt x="38629" y="96308"/>
                    <a:pt x="50800" y="85196"/>
                    <a:pt x="79375" y="76200"/>
                  </a:cubicBezTo>
                  <a:cubicBezTo>
                    <a:pt x="107950" y="67204"/>
                    <a:pt x="168275" y="68262"/>
                    <a:pt x="196850" y="66675"/>
                  </a:cubicBezTo>
                  <a:cubicBezTo>
                    <a:pt x="225425" y="65087"/>
                    <a:pt x="232304" y="69321"/>
                    <a:pt x="250825" y="66675"/>
                  </a:cubicBezTo>
                  <a:cubicBezTo>
                    <a:pt x="269346" y="64029"/>
                    <a:pt x="293688" y="58208"/>
                    <a:pt x="307975" y="50800"/>
                  </a:cubicBezTo>
                  <a:cubicBezTo>
                    <a:pt x="322262" y="43392"/>
                    <a:pt x="331258" y="30692"/>
                    <a:pt x="336550" y="22225"/>
                  </a:cubicBezTo>
                  <a:cubicBezTo>
                    <a:pt x="341842" y="13758"/>
                    <a:pt x="340783" y="6879"/>
                    <a:pt x="33972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8C65D114-B02C-7443-878D-DD1D6C7B395D}"/>
              </a:ext>
            </a:extLst>
          </p:cNvPr>
          <p:cNvGrpSpPr/>
          <p:nvPr/>
        </p:nvGrpSpPr>
        <p:grpSpPr>
          <a:xfrm>
            <a:off x="1880193" y="2492545"/>
            <a:ext cx="492215" cy="598449"/>
            <a:chOff x="4376537" y="2600491"/>
            <a:chExt cx="492215" cy="598449"/>
          </a:xfrm>
        </p:grpSpPr>
        <p:sp>
          <p:nvSpPr>
            <p:cNvPr id="168" name="圆角矩形 167">
              <a:extLst>
                <a:ext uri="{FF2B5EF4-FFF2-40B4-BE49-F238E27FC236}">
                  <a16:creationId xmlns:a16="http://schemas.microsoft.com/office/drawing/2014/main" id="{464696DB-FF08-8D45-BD50-A37FA70A7200}"/>
                </a:ext>
              </a:extLst>
            </p:cNvPr>
            <p:cNvSpPr/>
            <p:nvPr/>
          </p:nvSpPr>
          <p:spPr>
            <a:xfrm>
              <a:off x="4376537" y="2600491"/>
              <a:ext cx="357645" cy="137201"/>
            </a:xfrm>
            <a:prstGeom prst="roundRect">
              <a:avLst/>
            </a:prstGeom>
            <a:noFill/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rgbClr val="6F8F70"/>
                  </a:solidFill>
                  <a:latin typeface="Monaco" pitchFamily="2" charset="77"/>
                </a:rPr>
                <a:t>ST-</a:t>
              </a:r>
              <a:r>
                <a:rPr kumimoji="1" lang="en-US" altLang="zh-CN" sz="806" b="1" spc="-40" dirty="0" err="1">
                  <a:solidFill>
                    <a:srgbClr val="6F8F70"/>
                  </a:solidFill>
                  <a:latin typeface="Monaco" pitchFamily="2" charset="77"/>
                </a:rPr>
                <a:t>MoE</a:t>
              </a:r>
              <a:endParaRPr kumimoji="1" lang="en-US" altLang="zh-CN" sz="806" b="1" spc="-40" dirty="0">
                <a:solidFill>
                  <a:srgbClr val="6F8F70"/>
                </a:solidFill>
                <a:latin typeface="Monaco" pitchFamily="2" charset="77"/>
              </a:endParaRPr>
            </a:p>
          </p:txBody>
        </p:sp>
        <p:pic>
          <p:nvPicPr>
            <p:cNvPr id="191" name="图形 190">
              <a:extLst>
                <a:ext uri="{FF2B5EF4-FFF2-40B4-BE49-F238E27FC236}">
                  <a16:creationId xmlns:a16="http://schemas.microsoft.com/office/drawing/2014/main" id="{45ADABB2-B38E-514B-A5C4-F4228C241F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4748916" y="2610543"/>
              <a:ext cx="119836" cy="124935"/>
            </a:xfrm>
            <a:prstGeom prst="rect">
              <a:avLst/>
            </a:prstGeom>
          </p:spPr>
        </p:pic>
        <p:sp>
          <p:nvSpPr>
            <p:cNvPr id="263" name="任意形状 262">
              <a:extLst>
                <a:ext uri="{FF2B5EF4-FFF2-40B4-BE49-F238E27FC236}">
                  <a16:creationId xmlns:a16="http://schemas.microsoft.com/office/drawing/2014/main" id="{9E6DFF64-C19B-434C-9622-D1DD756E7CD3}"/>
                </a:ext>
              </a:extLst>
            </p:cNvPr>
            <p:cNvSpPr/>
            <p:nvPr/>
          </p:nvSpPr>
          <p:spPr>
            <a:xfrm>
              <a:off x="4555665" y="2748354"/>
              <a:ext cx="278693" cy="450586"/>
            </a:xfrm>
            <a:custGeom>
              <a:avLst/>
              <a:gdLst>
                <a:gd name="connsiteX0" fmla="*/ 548640 w 548640"/>
                <a:gd name="connsiteY0" fmla="*/ 670560 h 670560"/>
                <a:gd name="connsiteX1" fmla="*/ 475488 w 548640"/>
                <a:gd name="connsiteY1" fmla="*/ 390144 h 670560"/>
                <a:gd name="connsiteX2" fmla="*/ 329184 w 548640"/>
                <a:gd name="connsiteY2" fmla="*/ 219456 h 670560"/>
                <a:gd name="connsiteX3" fmla="*/ 158496 w 548640"/>
                <a:gd name="connsiteY3" fmla="*/ 158496 h 670560"/>
                <a:gd name="connsiteX4" fmla="*/ 48768 w 548640"/>
                <a:gd name="connsiteY4" fmla="*/ 97536 h 670560"/>
                <a:gd name="connsiteX5" fmla="*/ 0 w 548640"/>
                <a:gd name="connsiteY5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8640" h="670560">
                  <a:moveTo>
                    <a:pt x="548640" y="670560"/>
                  </a:moveTo>
                  <a:cubicBezTo>
                    <a:pt x="530352" y="567944"/>
                    <a:pt x="512064" y="465328"/>
                    <a:pt x="475488" y="390144"/>
                  </a:cubicBezTo>
                  <a:cubicBezTo>
                    <a:pt x="438912" y="314960"/>
                    <a:pt x="382016" y="258064"/>
                    <a:pt x="329184" y="219456"/>
                  </a:cubicBezTo>
                  <a:cubicBezTo>
                    <a:pt x="276352" y="180848"/>
                    <a:pt x="205232" y="178816"/>
                    <a:pt x="158496" y="158496"/>
                  </a:cubicBezTo>
                  <a:cubicBezTo>
                    <a:pt x="111760" y="138176"/>
                    <a:pt x="75184" y="123952"/>
                    <a:pt x="48768" y="97536"/>
                  </a:cubicBezTo>
                  <a:cubicBezTo>
                    <a:pt x="22352" y="71120"/>
                    <a:pt x="11176" y="3556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F023C964-B927-2A44-A7C1-9CA433256E86}"/>
              </a:ext>
            </a:extLst>
          </p:cNvPr>
          <p:cNvGrpSpPr/>
          <p:nvPr/>
        </p:nvGrpSpPr>
        <p:grpSpPr>
          <a:xfrm>
            <a:off x="5185543" y="2757321"/>
            <a:ext cx="1702615" cy="657870"/>
            <a:chOff x="7681883" y="2865271"/>
            <a:chExt cx="1702615" cy="657870"/>
          </a:xfrm>
        </p:grpSpPr>
        <p:sp>
          <p:nvSpPr>
            <p:cNvPr id="137" name="圆角矩形 199">
              <a:extLst>
                <a:ext uri="{FF2B5EF4-FFF2-40B4-BE49-F238E27FC236}">
                  <a16:creationId xmlns:a16="http://schemas.microsoft.com/office/drawing/2014/main" id="{333859A9-F380-B148-84F8-F1A093E68413}"/>
                </a:ext>
              </a:extLst>
            </p:cNvPr>
            <p:cNvSpPr/>
            <p:nvPr/>
          </p:nvSpPr>
          <p:spPr>
            <a:xfrm>
              <a:off x="8885045" y="2865271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Cohere</a:t>
              </a:r>
            </a:p>
          </p:txBody>
        </p:sp>
        <p:sp>
          <p:nvSpPr>
            <p:cNvPr id="141" name="任意形状 140">
              <a:extLst>
                <a:ext uri="{FF2B5EF4-FFF2-40B4-BE49-F238E27FC236}">
                  <a16:creationId xmlns:a16="http://schemas.microsoft.com/office/drawing/2014/main" id="{704570DC-F73B-E94A-9B14-4C5F53118D3F}"/>
                </a:ext>
              </a:extLst>
            </p:cNvPr>
            <p:cNvSpPr/>
            <p:nvPr/>
          </p:nvSpPr>
          <p:spPr>
            <a:xfrm>
              <a:off x="7681883" y="3004535"/>
              <a:ext cx="1380688" cy="518606"/>
            </a:xfrm>
            <a:custGeom>
              <a:avLst/>
              <a:gdLst>
                <a:gd name="connsiteX0" fmla="*/ 0 w 2038525"/>
                <a:gd name="connsiteY0" fmla="*/ 771787 h 771787"/>
                <a:gd name="connsiteX1" fmla="*/ 100668 w 2038525"/>
                <a:gd name="connsiteY1" fmla="*/ 520118 h 771787"/>
                <a:gd name="connsiteX2" fmla="*/ 209725 w 2038525"/>
                <a:gd name="connsiteY2" fmla="*/ 402672 h 771787"/>
                <a:gd name="connsiteX3" fmla="*/ 436227 w 2038525"/>
                <a:gd name="connsiteY3" fmla="*/ 327171 h 771787"/>
                <a:gd name="connsiteX4" fmla="*/ 1157680 w 2038525"/>
                <a:gd name="connsiteY4" fmla="*/ 260059 h 771787"/>
                <a:gd name="connsiteX5" fmla="*/ 1719743 w 2038525"/>
                <a:gd name="connsiteY5" fmla="*/ 234892 h 771787"/>
                <a:gd name="connsiteX6" fmla="*/ 1904301 w 2038525"/>
                <a:gd name="connsiteY6" fmla="*/ 192947 h 771787"/>
                <a:gd name="connsiteX7" fmla="*/ 1996580 w 2038525"/>
                <a:gd name="connsiteY7" fmla="*/ 125835 h 771787"/>
                <a:gd name="connsiteX8" fmla="*/ 2038525 w 2038525"/>
                <a:gd name="connsiteY8" fmla="*/ 0 h 77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8525" h="771787">
                  <a:moveTo>
                    <a:pt x="0" y="771787"/>
                  </a:moveTo>
                  <a:cubicBezTo>
                    <a:pt x="32857" y="676712"/>
                    <a:pt x="65714" y="581637"/>
                    <a:pt x="100668" y="520118"/>
                  </a:cubicBezTo>
                  <a:cubicBezTo>
                    <a:pt x="135622" y="458599"/>
                    <a:pt x="153799" y="434830"/>
                    <a:pt x="209725" y="402672"/>
                  </a:cubicBezTo>
                  <a:cubicBezTo>
                    <a:pt x="265651" y="370514"/>
                    <a:pt x="278235" y="350940"/>
                    <a:pt x="436227" y="327171"/>
                  </a:cubicBezTo>
                  <a:cubicBezTo>
                    <a:pt x="594219" y="303402"/>
                    <a:pt x="943761" y="275439"/>
                    <a:pt x="1157680" y="260059"/>
                  </a:cubicBezTo>
                  <a:cubicBezTo>
                    <a:pt x="1371599" y="244679"/>
                    <a:pt x="1595306" y="246077"/>
                    <a:pt x="1719743" y="234892"/>
                  </a:cubicBezTo>
                  <a:cubicBezTo>
                    <a:pt x="1844180" y="223707"/>
                    <a:pt x="1858162" y="211123"/>
                    <a:pt x="1904301" y="192947"/>
                  </a:cubicBezTo>
                  <a:cubicBezTo>
                    <a:pt x="1950440" y="174771"/>
                    <a:pt x="1974209" y="157993"/>
                    <a:pt x="1996580" y="125835"/>
                  </a:cubicBezTo>
                  <a:cubicBezTo>
                    <a:pt x="2018951" y="93677"/>
                    <a:pt x="2028738" y="46838"/>
                    <a:pt x="203852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152" name="Picture 2" descr="Cohere logo">
              <a:extLst>
                <a:ext uri="{FF2B5EF4-FFF2-40B4-BE49-F238E27FC236}">
                  <a16:creationId xmlns:a16="http://schemas.microsoft.com/office/drawing/2014/main" id="{2FC291F8-7E89-3C43-8F42-47A365248B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78" t="28566" r="76952" b="27352"/>
            <a:stretch/>
          </p:blipFill>
          <p:spPr bwMode="auto">
            <a:xfrm>
              <a:off x="9257526" y="2866641"/>
              <a:ext cx="126972" cy="132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904E3999-A062-1D4A-8F13-1807E7DBABE6}"/>
              </a:ext>
            </a:extLst>
          </p:cNvPr>
          <p:cNvGrpSpPr/>
          <p:nvPr/>
        </p:nvGrpSpPr>
        <p:grpSpPr>
          <a:xfrm>
            <a:off x="4339565" y="2228425"/>
            <a:ext cx="728526" cy="677652"/>
            <a:chOff x="6835909" y="2336375"/>
            <a:chExt cx="728526" cy="677652"/>
          </a:xfrm>
        </p:grpSpPr>
        <p:pic>
          <p:nvPicPr>
            <p:cNvPr id="216" name="Picture 16" descr="DeepMind · GitHub">
              <a:extLst>
                <a:ext uri="{FF2B5EF4-FFF2-40B4-BE49-F238E27FC236}">
                  <a16:creationId xmlns:a16="http://schemas.microsoft.com/office/drawing/2014/main" id="{819A76C2-8AD9-D14A-AB16-D230D7E803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841" y="2339838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8" name="圆角矩形 207">
              <a:extLst>
                <a:ext uri="{FF2B5EF4-FFF2-40B4-BE49-F238E27FC236}">
                  <a16:creationId xmlns:a16="http://schemas.microsoft.com/office/drawing/2014/main" id="{8DA1CEF2-9BA0-D24C-B08A-58775102967F}"/>
                </a:ext>
              </a:extLst>
            </p:cNvPr>
            <p:cNvSpPr/>
            <p:nvPr/>
          </p:nvSpPr>
          <p:spPr>
            <a:xfrm>
              <a:off x="6835909" y="2336375"/>
              <a:ext cx="58497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Chinchilla</a:t>
              </a:r>
            </a:p>
          </p:txBody>
        </p:sp>
        <p:sp>
          <p:nvSpPr>
            <p:cNvPr id="221" name="任意形状 220">
              <a:extLst>
                <a:ext uri="{FF2B5EF4-FFF2-40B4-BE49-F238E27FC236}">
                  <a16:creationId xmlns:a16="http://schemas.microsoft.com/office/drawing/2014/main" id="{2859B171-FD31-EE48-96F8-A617DEA68A1D}"/>
                </a:ext>
              </a:extLst>
            </p:cNvPr>
            <p:cNvSpPr/>
            <p:nvPr/>
          </p:nvSpPr>
          <p:spPr>
            <a:xfrm>
              <a:off x="6889679" y="2475922"/>
              <a:ext cx="251080" cy="296890"/>
            </a:xfrm>
            <a:custGeom>
              <a:avLst/>
              <a:gdLst>
                <a:gd name="connsiteX0" fmla="*/ 27053 w 362657"/>
                <a:gd name="connsiteY0" fmla="*/ 432852 h 432852"/>
                <a:gd name="connsiteX1" fmla="*/ 0 w 362657"/>
                <a:gd name="connsiteY1" fmla="*/ 335461 h 432852"/>
                <a:gd name="connsiteX2" fmla="*/ 27053 w 362657"/>
                <a:gd name="connsiteY2" fmla="*/ 238069 h 432852"/>
                <a:gd name="connsiteX3" fmla="*/ 129855 w 362657"/>
                <a:gd name="connsiteY3" fmla="*/ 183962 h 432852"/>
                <a:gd name="connsiteX4" fmla="*/ 259711 w 362657"/>
                <a:gd name="connsiteY4" fmla="*/ 162320 h 432852"/>
                <a:gd name="connsiteX5" fmla="*/ 346281 w 362657"/>
                <a:gd name="connsiteY5" fmla="*/ 113624 h 432852"/>
                <a:gd name="connsiteX6" fmla="*/ 362513 w 362657"/>
                <a:gd name="connsiteY6" fmla="*/ 0 h 43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657" h="432852">
                  <a:moveTo>
                    <a:pt x="27053" y="432852"/>
                  </a:moveTo>
                  <a:cubicBezTo>
                    <a:pt x="13526" y="400388"/>
                    <a:pt x="0" y="367925"/>
                    <a:pt x="0" y="335461"/>
                  </a:cubicBezTo>
                  <a:cubicBezTo>
                    <a:pt x="0" y="302997"/>
                    <a:pt x="5411" y="263319"/>
                    <a:pt x="27053" y="238069"/>
                  </a:cubicBezTo>
                  <a:cubicBezTo>
                    <a:pt x="48695" y="212819"/>
                    <a:pt x="91079" y="196587"/>
                    <a:pt x="129855" y="183962"/>
                  </a:cubicBezTo>
                  <a:cubicBezTo>
                    <a:pt x="168631" y="171337"/>
                    <a:pt x="223640" y="174043"/>
                    <a:pt x="259711" y="162320"/>
                  </a:cubicBezTo>
                  <a:cubicBezTo>
                    <a:pt x="295782" y="150597"/>
                    <a:pt x="329147" y="140677"/>
                    <a:pt x="346281" y="113624"/>
                  </a:cubicBezTo>
                  <a:cubicBezTo>
                    <a:pt x="363415" y="86571"/>
                    <a:pt x="362964" y="43285"/>
                    <a:pt x="36251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7" name="任意形状 36">
              <a:extLst>
                <a:ext uri="{FF2B5EF4-FFF2-40B4-BE49-F238E27FC236}">
                  <a16:creationId xmlns:a16="http://schemas.microsoft.com/office/drawing/2014/main" id="{75FEE835-A6D2-F34C-98CE-1E7C1665DD00}"/>
                </a:ext>
              </a:extLst>
            </p:cNvPr>
            <p:cNvSpPr/>
            <p:nvPr/>
          </p:nvSpPr>
          <p:spPr>
            <a:xfrm>
              <a:off x="6895346" y="2693096"/>
              <a:ext cx="463695" cy="320931"/>
            </a:xfrm>
            <a:custGeom>
              <a:avLst/>
              <a:gdLst>
                <a:gd name="connsiteX0" fmla="*/ 463695 w 463695"/>
                <a:gd name="connsiteY0" fmla="*/ 313151 h 320931"/>
                <a:gd name="connsiteX1" fmla="*/ 338435 w 463695"/>
                <a:gd name="connsiteY1" fmla="*/ 319414 h 320931"/>
                <a:gd name="connsiteX2" fmla="*/ 213175 w 463695"/>
                <a:gd name="connsiteY2" fmla="*/ 288099 h 320931"/>
                <a:gd name="connsiteX3" fmla="*/ 119229 w 463695"/>
                <a:gd name="connsiteY3" fmla="*/ 219205 h 320931"/>
                <a:gd name="connsiteX4" fmla="*/ 50336 w 463695"/>
                <a:gd name="connsiteY4" fmla="*/ 131523 h 320931"/>
                <a:gd name="connsiteX5" fmla="*/ 6495 w 463695"/>
                <a:gd name="connsiteY5" fmla="*/ 37578 h 320931"/>
                <a:gd name="connsiteX6" fmla="*/ 232 w 463695"/>
                <a:gd name="connsiteY6" fmla="*/ 0 h 320931"/>
                <a:gd name="connsiteX7" fmla="*/ 232 w 463695"/>
                <a:gd name="connsiteY7" fmla="*/ 0 h 3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3695" h="320931">
                  <a:moveTo>
                    <a:pt x="463695" y="313151"/>
                  </a:moveTo>
                  <a:cubicBezTo>
                    <a:pt x="421941" y="318370"/>
                    <a:pt x="380188" y="323589"/>
                    <a:pt x="338435" y="319414"/>
                  </a:cubicBezTo>
                  <a:cubicBezTo>
                    <a:pt x="296682" y="315239"/>
                    <a:pt x="249709" y="304800"/>
                    <a:pt x="213175" y="288099"/>
                  </a:cubicBezTo>
                  <a:cubicBezTo>
                    <a:pt x="176641" y="271398"/>
                    <a:pt x="146369" y="245301"/>
                    <a:pt x="119229" y="219205"/>
                  </a:cubicBezTo>
                  <a:cubicBezTo>
                    <a:pt x="92089" y="193109"/>
                    <a:pt x="69125" y="161794"/>
                    <a:pt x="50336" y="131523"/>
                  </a:cubicBezTo>
                  <a:cubicBezTo>
                    <a:pt x="31547" y="101252"/>
                    <a:pt x="6495" y="37578"/>
                    <a:pt x="6495" y="37578"/>
                  </a:cubicBezTo>
                  <a:cubicBezTo>
                    <a:pt x="-1856" y="15658"/>
                    <a:pt x="232" y="0"/>
                    <a:pt x="232" y="0"/>
                  </a:cubicBezTo>
                  <a:lnTo>
                    <a:pt x="232" y="0"/>
                  </a:ln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2C752265-E96C-3645-9F1F-840897DC0E7D}"/>
              </a:ext>
            </a:extLst>
          </p:cNvPr>
          <p:cNvGrpSpPr/>
          <p:nvPr/>
        </p:nvGrpSpPr>
        <p:grpSpPr>
          <a:xfrm>
            <a:off x="2850917" y="2107465"/>
            <a:ext cx="351528" cy="2113698"/>
            <a:chOff x="5347261" y="2215415"/>
            <a:chExt cx="351528" cy="2113698"/>
          </a:xfrm>
        </p:grpSpPr>
        <p:sp>
          <p:nvSpPr>
            <p:cNvPr id="206" name="圆角矩形 205">
              <a:extLst>
                <a:ext uri="{FF2B5EF4-FFF2-40B4-BE49-F238E27FC236}">
                  <a16:creationId xmlns:a16="http://schemas.microsoft.com/office/drawing/2014/main" id="{C51E7E00-088D-A745-B139-E33D8ED384A1}"/>
                </a:ext>
              </a:extLst>
            </p:cNvPr>
            <p:cNvSpPr/>
            <p:nvPr/>
          </p:nvSpPr>
          <p:spPr>
            <a:xfrm flipH="1">
              <a:off x="5433913" y="2215415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Tk</a:t>
              </a:r>
            </a:p>
          </p:txBody>
        </p:sp>
        <p:sp>
          <p:nvSpPr>
            <p:cNvPr id="210" name="任意形状 209">
              <a:extLst>
                <a:ext uri="{FF2B5EF4-FFF2-40B4-BE49-F238E27FC236}">
                  <a16:creationId xmlns:a16="http://schemas.microsoft.com/office/drawing/2014/main" id="{9BA566B8-CDB6-EF49-A701-B3EDE63D933F}"/>
                </a:ext>
              </a:extLst>
            </p:cNvPr>
            <p:cNvSpPr/>
            <p:nvPr/>
          </p:nvSpPr>
          <p:spPr>
            <a:xfrm>
              <a:off x="5347261" y="2356937"/>
              <a:ext cx="150382" cy="104164"/>
            </a:xfrm>
            <a:custGeom>
              <a:avLst/>
              <a:gdLst>
                <a:gd name="connsiteX0" fmla="*/ 0 w 243194"/>
                <a:gd name="connsiteY0" fmla="*/ 200025 h 200025"/>
                <a:gd name="connsiteX1" fmla="*/ 35718 w 243194"/>
                <a:gd name="connsiteY1" fmla="*/ 121444 h 200025"/>
                <a:gd name="connsiteX2" fmla="*/ 128587 w 243194"/>
                <a:gd name="connsiteY2" fmla="*/ 92869 h 200025"/>
                <a:gd name="connsiteX3" fmla="*/ 192881 w 243194"/>
                <a:gd name="connsiteY3" fmla="*/ 78582 h 200025"/>
                <a:gd name="connsiteX4" fmla="*/ 235743 w 243194"/>
                <a:gd name="connsiteY4" fmla="*/ 42863 h 200025"/>
                <a:gd name="connsiteX5" fmla="*/ 242887 w 243194"/>
                <a:gd name="connsiteY5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194" h="200025">
                  <a:moveTo>
                    <a:pt x="0" y="200025"/>
                  </a:moveTo>
                  <a:cubicBezTo>
                    <a:pt x="7143" y="169664"/>
                    <a:pt x="14287" y="139303"/>
                    <a:pt x="35718" y="121444"/>
                  </a:cubicBezTo>
                  <a:cubicBezTo>
                    <a:pt x="57149" y="103585"/>
                    <a:pt x="102393" y="100013"/>
                    <a:pt x="128587" y="92869"/>
                  </a:cubicBezTo>
                  <a:cubicBezTo>
                    <a:pt x="154781" y="85725"/>
                    <a:pt x="175022" y="86916"/>
                    <a:pt x="192881" y="78582"/>
                  </a:cubicBezTo>
                  <a:cubicBezTo>
                    <a:pt x="210740" y="70248"/>
                    <a:pt x="235743" y="42863"/>
                    <a:pt x="235743" y="42863"/>
                  </a:cubicBezTo>
                  <a:cubicBezTo>
                    <a:pt x="244077" y="29766"/>
                    <a:pt x="243482" y="14883"/>
                    <a:pt x="24288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211" name="图形 210">
              <a:extLst>
                <a:ext uri="{FF2B5EF4-FFF2-40B4-BE49-F238E27FC236}">
                  <a16:creationId xmlns:a16="http://schemas.microsoft.com/office/drawing/2014/main" id="{08787BA7-6FEF-7844-A7D7-6BD7DBDD9D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5569842" y="2225222"/>
              <a:ext cx="128947" cy="119404"/>
            </a:xfrm>
            <a:prstGeom prst="rect">
              <a:avLst/>
            </a:prstGeom>
          </p:spPr>
        </p:pic>
        <p:sp>
          <p:nvSpPr>
            <p:cNvPr id="43" name="任意形状 42">
              <a:extLst>
                <a:ext uri="{FF2B5EF4-FFF2-40B4-BE49-F238E27FC236}">
                  <a16:creationId xmlns:a16="http://schemas.microsoft.com/office/drawing/2014/main" id="{A887C3F8-F18B-7447-98C5-B266CCED22A8}"/>
                </a:ext>
              </a:extLst>
            </p:cNvPr>
            <p:cNvSpPr/>
            <p:nvPr/>
          </p:nvSpPr>
          <p:spPr>
            <a:xfrm>
              <a:off x="5348288" y="2462213"/>
              <a:ext cx="0" cy="1866900"/>
            </a:xfrm>
            <a:custGeom>
              <a:avLst/>
              <a:gdLst>
                <a:gd name="connsiteX0" fmla="*/ 0 w 0"/>
                <a:gd name="connsiteY0" fmla="*/ 1866900 h 1866900"/>
                <a:gd name="connsiteX1" fmla="*/ 0 w 0"/>
                <a:gd name="connsiteY1" fmla="*/ 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866900">
                  <a:moveTo>
                    <a:pt x="0" y="18669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76" name="组合 275">
            <a:extLst>
              <a:ext uri="{FF2B5EF4-FFF2-40B4-BE49-F238E27FC236}">
                <a16:creationId xmlns:a16="http://schemas.microsoft.com/office/drawing/2014/main" id="{6889BCC8-6970-4141-91BF-C130C3FE9813}"/>
              </a:ext>
            </a:extLst>
          </p:cNvPr>
          <p:cNvGrpSpPr/>
          <p:nvPr/>
        </p:nvGrpSpPr>
        <p:grpSpPr>
          <a:xfrm>
            <a:off x="2354574" y="3523403"/>
            <a:ext cx="540945" cy="420854"/>
            <a:chOff x="4850914" y="3631353"/>
            <a:chExt cx="540945" cy="420854"/>
          </a:xfrm>
        </p:grpSpPr>
        <p:sp>
          <p:nvSpPr>
            <p:cNvPr id="277" name="圆角矩形 279">
              <a:extLst>
                <a:ext uri="{FF2B5EF4-FFF2-40B4-BE49-F238E27FC236}">
                  <a16:creationId xmlns:a16="http://schemas.microsoft.com/office/drawing/2014/main" id="{551486DF-E7A8-5043-BCBF-8D57080D1F63}"/>
                </a:ext>
              </a:extLst>
            </p:cNvPr>
            <p:cNvSpPr/>
            <p:nvPr/>
          </p:nvSpPr>
          <p:spPr>
            <a:xfrm flipH="1">
              <a:off x="4908256" y="3631353"/>
              <a:ext cx="359066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Switch</a:t>
              </a:r>
            </a:p>
          </p:txBody>
        </p:sp>
        <p:pic>
          <p:nvPicPr>
            <p:cNvPr id="278" name="图形 277">
              <a:extLst>
                <a:ext uri="{FF2B5EF4-FFF2-40B4-BE49-F238E27FC236}">
                  <a16:creationId xmlns:a16="http://schemas.microsoft.com/office/drawing/2014/main" id="{DF31F27D-2E45-E54D-BBD3-30A9C3A928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272023" y="3636727"/>
              <a:ext cx="119836" cy="124935"/>
            </a:xfrm>
            <a:prstGeom prst="rect">
              <a:avLst/>
            </a:prstGeom>
          </p:spPr>
        </p:pic>
        <p:sp>
          <p:nvSpPr>
            <p:cNvPr id="279" name="任意形状 278">
              <a:extLst>
                <a:ext uri="{FF2B5EF4-FFF2-40B4-BE49-F238E27FC236}">
                  <a16:creationId xmlns:a16="http://schemas.microsoft.com/office/drawing/2014/main" id="{8EAFA191-8B6A-9F48-B365-0FD22482D726}"/>
                </a:ext>
              </a:extLst>
            </p:cNvPr>
            <p:cNvSpPr/>
            <p:nvPr/>
          </p:nvSpPr>
          <p:spPr>
            <a:xfrm>
              <a:off x="4850914" y="3759961"/>
              <a:ext cx="242325" cy="292246"/>
            </a:xfrm>
            <a:custGeom>
              <a:avLst/>
              <a:gdLst>
                <a:gd name="connsiteX0" fmla="*/ 0 w 365920"/>
                <a:gd name="connsiteY0" fmla="*/ 415636 h 415636"/>
                <a:gd name="connsiteX1" fmla="*/ 58189 w 365920"/>
                <a:gd name="connsiteY1" fmla="*/ 232756 h 415636"/>
                <a:gd name="connsiteX2" fmla="*/ 315884 w 365920"/>
                <a:gd name="connsiteY2" fmla="*/ 141316 h 415636"/>
                <a:gd name="connsiteX3" fmla="*/ 365760 w 365920"/>
                <a:gd name="connsiteY3" fmla="*/ 0 h 4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920" h="415636">
                  <a:moveTo>
                    <a:pt x="0" y="415636"/>
                  </a:moveTo>
                  <a:cubicBezTo>
                    <a:pt x="2771" y="347056"/>
                    <a:pt x="5542" y="278476"/>
                    <a:pt x="58189" y="232756"/>
                  </a:cubicBezTo>
                  <a:cubicBezTo>
                    <a:pt x="110836" y="187036"/>
                    <a:pt x="264622" y="180109"/>
                    <a:pt x="315884" y="141316"/>
                  </a:cubicBezTo>
                  <a:cubicBezTo>
                    <a:pt x="367146" y="102523"/>
                    <a:pt x="366453" y="51261"/>
                    <a:pt x="36576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62" name="组合 888">
            <a:extLst>
              <a:ext uri="{FF2B5EF4-FFF2-40B4-BE49-F238E27FC236}">
                <a16:creationId xmlns:a16="http://schemas.microsoft.com/office/drawing/2014/main" id="{98A119A6-19AC-0E43-99C4-4B95D0694616}"/>
              </a:ext>
            </a:extLst>
          </p:cNvPr>
          <p:cNvGrpSpPr/>
          <p:nvPr/>
        </p:nvGrpSpPr>
        <p:grpSpPr>
          <a:xfrm>
            <a:off x="2761283" y="1338796"/>
            <a:ext cx="295037" cy="1015471"/>
            <a:chOff x="5257623" y="1446742"/>
            <a:chExt cx="295037" cy="1015471"/>
          </a:xfrm>
        </p:grpSpPr>
        <p:sp>
          <p:nvSpPr>
            <p:cNvPr id="264" name="圆角矩形 263">
              <a:extLst>
                <a:ext uri="{FF2B5EF4-FFF2-40B4-BE49-F238E27FC236}">
                  <a16:creationId xmlns:a16="http://schemas.microsoft.com/office/drawing/2014/main" id="{49F7E2B0-6F5D-B74D-A267-E66A270C64E0}"/>
                </a:ext>
              </a:extLst>
            </p:cNvPr>
            <p:cNvSpPr/>
            <p:nvPr/>
          </p:nvSpPr>
          <p:spPr>
            <a:xfrm flipH="1">
              <a:off x="5257623" y="1446742"/>
              <a:ext cx="165153" cy="220787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34" dirty="0">
                  <a:solidFill>
                    <a:schemeClr val="bg1"/>
                  </a:solidFill>
                  <a:latin typeface="Monaco" pitchFamily="2" charset="77"/>
                </a:rPr>
                <a:t>Flan</a:t>
              </a:r>
            </a:p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265" name="图形 264">
              <a:extLst>
                <a:ext uri="{FF2B5EF4-FFF2-40B4-BE49-F238E27FC236}">
                  <a16:creationId xmlns:a16="http://schemas.microsoft.com/office/drawing/2014/main" id="{8ABCE421-84F7-4E44-8EB7-9AA754D11D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432824" y="1509804"/>
              <a:ext cx="119836" cy="124935"/>
            </a:xfrm>
            <a:prstGeom prst="rect">
              <a:avLst/>
            </a:prstGeom>
          </p:spPr>
        </p:pic>
        <p:cxnSp>
          <p:nvCxnSpPr>
            <p:cNvPr id="266" name="直线连接符 265">
              <a:extLst>
                <a:ext uri="{FF2B5EF4-FFF2-40B4-BE49-F238E27FC236}">
                  <a16:creationId xmlns:a16="http://schemas.microsoft.com/office/drawing/2014/main" id="{9516129C-F5AC-1441-980B-15F7A202F6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45134" y="1669699"/>
              <a:ext cx="3154" cy="792514"/>
            </a:xfrm>
            <a:prstGeom prst="line">
              <a:avLst/>
            </a:prstGeom>
            <a:ln w="22225">
              <a:solidFill>
                <a:srgbClr val="87AE88"/>
              </a:solidFill>
              <a:tailEnd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7" name="组合 266">
            <a:extLst>
              <a:ext uri="{FF2B5EF4-FFF2-40B4-BE49-F238E27FC236}">
                <a16:creationId xmlns:a16="http://schemas.microsoft.com/office/drawing/2014/main" id="{5267F2EE-BFA8-C94B-A03A-5FE26925DCC9}"/>
              </a:ext>
            </a:extLst>
          </p:cNvPr>
          <p:cNvGrpSpPr/>
          <p:nvPr/>
        </p:nvGrpSpPr>
        <p:grpSpPr>
          <a:xfrm>
            <a:off x="979268" y="4361870"/>
            <a:ext cx="563399" cy="474341"/>
            <a:chOff x="979268" y="4361870"/>
            <a:chExt cx="563399" cy="474341"/>
          </a:xfrm>
        </p:grpSpPr>
        <p:grpSp>
          <p:nvGrpSpPr>
            <p:cNvPr id="268" name="组合 267">
              <a:extLst>
                <a:ext uri="{FF2B5EF4-FFF2-40B4-BE49-F238E27FC236}">
                  <a16:creationId xmlns:a16="http://schemas.microsoft.com/office/drawing/2014/main" id="{7DD09924-D2C8-9241-9570-BC7AA6C8FBC8}"/>
                </a:ext>
              </a:extLst>
            </p:cNvPr>
            <p:cNvGrpSpPr/>
            <p:nvPr/>
          </p:nvGrpSpPr>
          <p:grpSpPr>
            <a:xfrm>
              <a:off x="979268" y="4361870"/>
              <a:ext cx="563399" cy="474341"/>
              <a:chOff x="3475608" y="4469816"/>
              <a:chExt cx="563399" cy="474341"/>
            </a:xfrm>
          </p:grpSpPr>
          <p:sp>
            <p:nvSpPr>
              <p:cNvPr id="270" name="圆角矩形 269">
                <a:extLst>
                  <a:ext uri="{FF2B5EF4-FFF2-40B4-BE49-F238E27FC236}">
                    <a16:creationId xmlns:a16="http://schemas.microsoft.com/office/drawing/2014/main" id="{9D69D544-1A8C-FD4E-8C9A-D92E4E2FA640}"/>
                  </a:ext>
                </a:extLst>
              </p:cNvPr>
              <p:cNvSpPr/>
              <p:nvPr/>
            </p:nvSpPr>
            <p:spPr>
              <a:xfrm>
                <a:off x="3475608" y="4469816"/>
                <a:ext cx="359066" cy="137201"/>
              </a:xfrm>
              <a:prstGeom prst="roundRect">
                <a:avLst/>
              </a:prstGeom>
              <a:solidFill>
                <a:srgbClr val="E4ADB5"/>
              </a:solidFill>
              <a:ln w="19050" cmpd="sng">
                <a:solidFill>
                  <a:srgbClr val="E4ADB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ALBERT</a:t>
                </a:r>
                <a:endParaRPr kumimoji="1" lang="zh-CN" altLang="en-US" sz="806" b="1" spc="-34" dirty="0">
                  <a:solidFill>
                    <a:schemeClr val="bg1"/>
                  </a:solidFill>
                  <a:latin typeface="Monaco" pitchFamily="2" charset="77"/>
                </a:endParaRPr>
              </a:p>
            </p:txBody>
          </p:sp>
          <p:sp>
            <p:nvSpPr>
              <p:cNvPr id="271" name="任意形状 270">
                <a:extLst>
                  <a:ext uri="{FF2B5EF4-FFF2-40B4-BE49-F238E27FC236}">
                    <a16:creationId xmlns:a16="http://schemas.microsoft.com/office/drawing/2014/main" id="{DEB351DA-CD8D-4447-80E4-FBC09CD0FDAF}"/>
                  </a:ext>
                </a:extLst>
              </p:cNvPr>
              <p:cNvSpPr/>
              <p:nvPr/>
            </p:nvSpPr>
            <p:spPr>
              <a:xfrm>
                <a:off x="3660265" y="4606590"/>
                <a:ext cx="378742" cy="337567"/>
              </a:xfrm>
              <a:custGeom>
                <a:avLst/>
                <a:gdLst>
                  <a:gd name="connsiteX0" fmla="*/ 686117 w 686117"/>
                  <a:gd name="connsiteY0" fmla="*/ 759542 h 759542"/>
                  <a:gd name="connsiteX1" fmla="*/ 546007 w 686117"/>
                  <a:gd name="connsiteY1" fmla="*/ 538317 h 759542"/>
                  <a:gd name="connsiteX2" fmla="*/ 177297 w 686117"/>
                  <a:gd name="connsiteY2" fmla="*/ 471949 h 759542"/>
                  <a:gd name="connsiteX3" fmla="*/ 51936 w 686117"/>
                  <a:gd name="connsiteY3" fmla="*/ 361336 h 759542"/>
                  <a:gd name="connsiteX4" fmla="*/ 7691 w 686117"/>
                  <a:gd name="connsiteY4" fmla="*/ 221226 h 759542"/>
                  <a:gd name="connsiteX5" fmla="*/ 317 w 686117"/>
                  <a:gd name="connsiteY5" fmla="*/ 0 h 75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6117" h="759542">
                    <a:moveTo>
                      <a:pt x="686117" y="759542"/>
                    </a:moveTo>
                    <a:cubicBezTo>
                      <a:pt x="658463" y="672895"/>
                      <a:pt x="630810" y="586249"/>
                      <a:pt x="546007" y="538317"/>
                    </a:cubicBezTo>
                    <a:cubicBezTo>
                      <a:pt x="461204" y="490385"/>
                      <a:pt x="259642" y="501446"/>
                      <a:pt x="177297" y="471949"/>
                    </a:cubicBezTo>
                    <a:cubicBezTo>
                      <a:pt x="94952" y="442452"/>
                      <a:pt x="80204" y="403123"/>
                      <a:pt x="51936" y="361336"/>
                    </a:cubicBezTo>
                    <a:cubicBezTo>
                      <a:pt x="23668" y="319549"/>
                      <a:pt x="16294" y="281449"/>
                      <a:pt x="7691" y="221226"/>
                    </a:cubicBezTo>
                    <a:cubicBezTo>
                      <a:pt x="-912" y="161003"/>
                      <a:pt x="-298" y="80501"/>
                      <a:pt x="317" y="0"/>
                    </a:cubicBezTo>
                  </a:path>
                </a:pathLst>
              </a:custGeom>
              <a:noFill/>
              <a:ln w="22225">
                <a:solidFill>
                  <a:srgbClr val="E4ADB5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kumimoji="1" lang="zh-CN" altLang="en-US" sz="2419">
                  <a:solidFill>
                    <a:schemeClr val="tx1"/>
                  </a:solidFill>
                  <a:latin typeface="Monaco" pitchFamily="2" charset="77"/>
                </a:endParaRPr>
              </a:p>
            </p:txBody>
          </p:sp>
        </p:grpSp>
        <p:pic>
          <p:nvPicPr>
            <p:cNvPr id="269" name="图形 268">
              <a:extLst>
                <a:ext uri="{FF2B5EF4-FFF2-40B4-BE49-F238E27FC236}">
                  <a16:creationId xmlns:a16="http://schemas.microsoft.com/office/drawing/2014/main" id="{F303D169-196C-6641-81C2-A3C10FDCA2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1359214" y="4364728"/>
              <a:ext cx="128515" cy="133984"/>
            </a:xfrm>
            <a:prstGeom prst="rect">
              <a:avLst/>
            </a:prstGeom>
          </p:spPr>
        </p:pic>
      </p:grpSp>
      <p:grpSp>
        <p:nvGrpSpPr>
          <p:cNvPr id="289" name="组合 288">
            <a:extLst>
              <a:ext uri="{FF2B5EF4-FFF2-40B4-BE49-F238E27FC236}">
                <a16:creationId xmlns:a16="http://schemas.microsoft.com/office/drawing/2014/main" id="{8F4D13A3-743F-9746-A185-4BD838A6CDF3}"/>
              </a:ext>
            </a:extLst>
          </p:cNvPr>
          <p:cNvGrpSpPr/>
          <p:nvPr/>
        </p:nvGrpSpPr>
        <p:grpSpPr>
          <a:xfrm>
            <a:off x="995406" y="5173645"/>
            <a:ext cx="2034105" cy="516686"/>
            <a:chOff x="995406" y="5173645"/>
            <a:chExt cx="2034105" cy="516686"/>
          </a:xfrm>
        </p:grpSpPr>
        <p:sp>
          <p:nvSpPr>
            <p:cNvPr id="290" name="圆角矩形 289">
              <a:extLst>
                <a:ext uri="{FF2B5EF4-FFF2-40B4-BE49-F238E27FC236}">
                  <a16:creationId xmlns:a16="http://schemas.microsoft.com/office/drawing/2014/main" id="{A814ECD9-1E27-3940-BAF5-84324B434FAA}"/>
                </a:ext>
              </a:extLst>
            </p:cNvPr>
            <p:cNvSpPr/>
            <p:nvPr/>
          </p:nvSpPr>
          <p:spPr>
            <a:xfrm>
              <a:off x="995406" y="5173645"/>
              <a:ext cx="428874" cy="1532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ULMFiT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291" name="Picture 2">
              <a:extLst>
                <a:ext uri="{FF2B5EF4-FFF2-40B4-BE49-F238E27FC236}">
                  <a16:creationId xmlns:a16="http://schemas.microsoft.com/office/drawing/2014/main" id="{1AC77226-72F6-9A4E-88D3-10405DEAF17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8" t="18080" r="40925" b="44933"/>
            <a:stretch/>
          </p:blipFill>
          <p:spPr bwMode="auto">
            <a:xfrm>
              <a:off x="1442158" y="5181661"/>
              <a:ext cx="98521" cy="136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3" name="任意形状 292">
              <a:extLst>
                <a:ext uri="{FF2B5EF4-FFF2-40B4-BE49-F238E27FC236}">
                  <a16:creationId xmlns:a16="http://schemas.microsoft.com/office/drawing/2014/main" id="{B158B3B1-B2F0-0D45-B4C9-810028F745CB}"/>
                </a:ext>
              </a:extLst>
            </p:cNvPr>
            <p:cNvSpPr/>
            <p:nvPr/>
          </p:nvSpPr>
          <p:spPr>
            <a:xfrm>
              <a:off x="1216241" y="5317724"/>
              <a:ext cx="1813270" cy="372607"/>
            </a:xfrm>
            <a:custGeom>
              <a:avLst/>
              <a:gdLst>
                <a:gd name="connsiteX0" fmla="*/ 1855433 w 1855433"/>
                <a:gd name="connsiteY0" fmla="*/ 310719 h 310719"/>
                <a:gd name="connsiteX1" fmla="*/ 1846555 w 1855433"/>
                <a:gd name="connsiteY1" fmla="*/ 239697 h 310719"/>
                <a:gd name="connsiteX2" fmla="*/ 1828800 w 1855433"/>
                <a:gd name="connsiteY2" fmla="*/ 186431 h 310719"/>
                <a:gd name="connsiteX3" fmla="*/ 1784411 w 1855433"/>
                <a:gd name="connsiteY3" fmla="*/ 159798 h 310719"/>
                <a:gd name="connsiteX4" fmla="*/ 1660124 w 1855433"/>
                <a:gd name="connsiteY4" fmla="*/ 115410 h 310719"/>
                <a:gd name="connsiteX5" fmla="*/ 1411549 w 1855433"/>
                <a:gd name="connsiteY5" fmla="*/ 88777 h 310719"/>
                <a:gd name="connsiteX6" fmla="*/ 1020932 w 1855433"/>
                <a:gd name="connsiteY6" fmla="*/ 71022 h 310719"/>
                <a:gd name="connsiteX7" fmla="*/ 301841 w 1855433"/>
                <a:gd name="connsiteY7" fmla="*/ 71022 h 310719"/>
                <a:gd name="connsiteX8" fmla="*/ 106532 w 1855433"/>
                <a:gd name="connsiteY8" fmla="*/ 62144 h 310719"/>
                <a:gd name="connsiteX9" fmla="*/ 35510 w 1855433"/>
                <a:gd name="connsiteY9" fmla="*/ 44389 h 310719"/>
                <a:gd name="connsiteX10" fmla="*/ 0 w 1855433"/>
                <a:gd name="connsiteY10" fmla="*/ 0 h 31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5433" h="310719">
                  <a:moveTo>
                    <a:pt x="1855433" y="310719"/>
                  </a:moveTo>
                  <a:cubicBezTo>
                    <a:pt x="1853213" y="285565"/>
                    <a:pt x="1850994" y="260412"/>
                    <a:pt x="1846555" y="239697"/>
                  </a:cubicBezTo>
                  <a:cubicBezTo>
                    <a:pt x="1842116" y="218982"/>
                    <a:pt x="1839157" y="199747"/>
                    <a:pt x="1828800" y="186431"/>
                  </a:cubicBezTo>
                  <a:cubicBezTo>
                    <a:pt x="1818443" y="173115"/>
                    <a:pt x="1812524" y="171635"/>
                    <a:pt x="1784411" y="159798"/>
                  </a:cubicBezTo>
                  <a:cubicBezTo>
                    <a:pt x="1756298" y="147961"/>
                    <a:pt x="1722268" y="127247"/>
                    <a:pt x="1660124" y="115410"/>
                  </a:cubicBezTo>
                  <a:cubicBezTo>
                    <a:pt x="1597980" y="103573"/>
                    <a:pt x="1518081" y="96175"/>
                    <a:pt x="1411549" y="88777"/>
                  </a:cubicBezTo>
                  <a:cubicBezTo>
                    <a:pt x="1305017" y="81379"/>
                    <a:pt x="1205883" y="73981"/>
                    <a:pt x="1020932" y="71022"/>
                  </a:cubicBezTo>
                  <a:cubicBezTo>
                    <a:pt x="835981" y="68063"/>
                    <a:pt x="454241" y="72502"/>
                    <a:pt x="301841" y="71022"/>
                  </a:cubicBezTo>
                  <a:cubicBezTo>
                    <a:pt x="149441" y="69542"/>
                    <a:pt x="150920" y="66583"/>
                    <a:pt x="106532" y="62144"/>
                  </a:cubicBezTo>
                  <a:cubicBezTo>
                    <a:pt x="62143" y="57705"/>
                    <a:pt x="53265" y="54746"/>
                    <a:pt x="35510" y="44389"/>
                  </a:cubicBezTo>
                  <a:cubicBezTo>
                    <a:pt x="17755" y="34032"/>
                    <a:pt x="8877" y="17016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94" name="组合 293">
            <a:extLst>
              <a:ext uri="{FF2B5EF4-FFF2-40B4-BE49-F238E27FC236}">
                <a16:creationId xmlns:a16="http://schemas.microsoft.com/office/drawing/2014/main" id="{866664F3-4FBE-FF42-B134-FA8B103C8B0E}"/>
              </a:ext>
            </a:extLst>
          </p:cNvPr>
          <p:cNvGrpSpPr/>
          <p:nvPr/>
        </p:nvGrpSpPr>
        <p:grpSpPr>
          <a:xfrm>
            <a:off x="628958" y="5109888"/>
            <a:ext cx="2379462" cy="681606"/>
            <a:chOff x="1675025" y="7765148"/>
            <a:chExt cx="3541101" cy="1014362"/>
          </a:xfrm>
        </p:grpSpPr>
        <p:sp>
          <p:nvSpPr>
            <p:cNvPr id="295" name="圆角矩形 294">
              <a:extLst>
                <a:ext uri="{FF2B5EF4-FFF2-40B4-BE49-F238E27FC236}">
                  <a16:creationId xmlns:a16="http://schemas.microsoft.com/office/drawing/2014/main" id="{785B36ED-B2EC-C249-AAA5-C22C3D69B5B4}"/>
                </a:ext>
              </a:extLst>
            </p:cNvPr>
            <p:cNvSpPr/>
            <p:nvPr/>
          </p:nvSpPr>
          <p:spPr>
            <a:xfrm>
              <a:off x="1675025" y="7807445"/>
              <a:ext cx="362938" cy="20418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ELMo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296" name="任意形状 295">
              <a:extLst>
                <a:ext uri="{FF2B5EF4-FFF2-40B4-BE49-F238E27FC236}">
                  <a16:creationId xmlns:a16="http://schemas.microsoft.com/office/drawing/2014/main" id="{32E8775A-F234-A14D-B26F-4351E9033BFB}"/>
                </a:ext>
              </a:extLst>
            </p:cNvPr>
            <p:cNvSpPr/>
            <p:nvPr/>
          </p:nvSpPr>
          <p:spPr>
            <a:xfrm>
              <a:off x="1840219" y="8023059"/>
              <a:ext cx="3375907" cy="756451"/>
            </a:xfrm>
            <a:custGeom>
              <a:avLst/>
              <a:gdLst>
                <a:gd name="connsiteX0" fmla="*/ 2930487 w 2954868"/>
                <a:gd name="connsiteY0" fmla="*/ 616945 h 616945"/>
                <a:gd name="connsiteX1" fmla="*/ 2930487 w 2954868"/>
                <a:gd name="connsiteY1" fmla="*/ 407624 h 616945"/>
                <a:gd name="connsiteX2" fmla="*/ 2677099 w 2954868"/>
                <a:gd name="connsiteY2" fmla="*/ 286438 h 616945"/>
                <a:gd name="connsiteX3" fmla="*/ 2071171 w 2954868"/>
                <a:gd name="connsiteY3" fmla="*/ 220337 h 616945"/>
                <a:gd name="connsiteX4" fmla="*/ 1013552 w 2954868"/>
                <a:gd name="connsiteY4" fmla="*/ 198304 h 616945"/>
                <a:gd name="connsiteX5" fmla="*/ 209320 w 2954868"/>
                <a:gd name="connsiteY5" fmla="*/ 165253 h 616945"/>
                <a:gd name="connsiteX6" fmla="*/ 0 w 2954868"/>
                <a:gd name="connsiteY6" fmla="*/ 0 h 6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4868" h="616945">
                  <a:moveTo>
                    <a:pt x="2930487" y="616945"/>
                  </a:moveTo>
                  <a:cubicBezTo>
                    <a:pt x="2951602" y="539827"/>
                    <a:pt x="2972718" y="462709"/>
                    <a:pt x="2930487" y="407624"/>
                  </a:cubicBezTo>
                  <a:cubicBezTo>
                    <a:pt x="2888256" y="352539"/>
                    <a:pt x="2820318" y="317652"/>
                    <a:pt x="2677099" y="286438"/>
                  </a:cubicBezTo>
                  <a:cubicBezTo>
                    <a:pt x="2533880" y="255224"/>
                    <a:pt x="2348429" y="235026"/>
                    <a:pt x="2071171" y="220337"/>
                  </a:cubicBezTo>
                  <a:cubicBezTo>
                    <a:pt x="1793913" y="205648"/>
                    <a:pt x="1323860" y="207485"/>
                    <a:pt x="1013552" y="198304"/>
                  </a:cubicBezTo>
                  <a:cubicBezTo>
                    <a:pt x="703244" y="189123"/>
                    <a:pt x="378245" y="198304"/>
                    <a:pt x="209320" y="165253"/>
                  </a:cubicBezTo>
                  <a:cubicBezTo>
                    <a:pt x="40395" y="132202"/>
                    <a:pt x="20197" y="66101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297" name="Picture 24" descr="Allen Institute for AI">
              <a:extLst>
                <a:ext uri="{FF2B5EF4-FFF2-40B4-BE49-F238E27FC236}">
                  <a16:creationId xmlns:a16="http://schemas.microsoft.com/office/drawing/2014/main" id="{BDB3FB31-A749-9146-841A-100540DD81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779" y="776514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0660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4394551-8BA4-5645-A0AB-A3E7815DB32D}"/>
              </a:ext>
            </a:extLst>
          </p:cNvPr>
          <p:cNvGrpSpPr/>
          <p:nvPr/>
        </p:nvGrpSpPr>
        <p:grpSpPr>
          <a:xfrm>
            <a:off x="2496112" y="3797455"/>
            <a:ext cx="828686" cy="785346"/>
            <a:chOff x="4992456" y="3905405"/>
            <a:chExt cx="828686" cy="785346"/>
          </a:xfrm>
        </p:grpSpPr>
        <p:sp>
          <p:nvSpPr>
            <p:cNvPr id="89" name="圆角矩形 88">
              <a:extLst>
                <a:ext uri="{FF2B5EF4-FFF2-40B4-BE49-F238E27FC236}">
                  <a16:creationId xmlns:a16="http://schemas.microsoft.com/office/drawing/2014/main" id="{8F8E571D-898F-BF4E-8163-C4A7D4B720C1}"/>
                </a:ext>
              </a:extLst>
            </p:cNvPr>
            <p:cNvSpPr/>
            <p:nvPr/>
          </p:nvSpPr>
          <p:spPr>
            <a:xfrm flipH="1">
              <a:off x="4992456" y="3945793"/>
              <a:ext cx="186283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>
                  <a:solidFill>
                    <a:schemeClr val="bg1"/>
                  </a:solidFill>
                  <a:latin typeface="Monaco" pitchFamily="2" charset="77"/>
                </a:rPr>
                <a:t>mT5</a:t>
              </a:r>
            </a:p>
          </p:txBody>
        </p:sp>
        <p:sp>
          <p:nvSpPr>
            <p:cNvPr id="90" name="圆角矩形 89">
              <a:extLst>
                <a:ext uri="{FF2B5EF4-FFF2-40B4-BE49-F238E27FC236}">
                  <a16:creationId xmlns:a16="http://schemas.microsoft.com/office/drawing/2014/main" id="{9F97CD18-54F8-0E4F-B797-3F4626DFA996}"/>
                </a:ext>
              </a:extLst>
            </p:cNvPr>
            <p:cNvSpPr/>
            <p:nvPr/>
          </p:nvSpPr>
          <p:spPr>
            <a:xfrm flipH="1">
              <a:off x="5559181" y="3905405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T0</a:t>
              </a:r>
            </a:p>
          </p:txBody>
        </p:sp>
        <p:pic>
          <p:nvPicPr>
            <p:cNvPr id="99" name="图形 98">
              <a:extLst>
                <a:ext uri="{FF2B5EF4-FFF2-40B4-BE49-F238E27FC236}">
                  <a16:creationId xmlns:a16="http://schemas.microsoft.com/office/drawing/2014/main" id="{D7EFDEDA-BAC7-DF4A-94DF-23307144D2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3747" y="3950673"/>
              <a:ext cx="119836" cy="124935"/>
            </a:xfrm>
            <a:prstGeom prst="rect">
              <a:avLst/>
            </a:prstGeom>
          </p:spPr>
        </p:pic>
        <p:pic>
          <p:nvPicPr>
            <p:cNvPr id="100" name="Picture 8" descr="@bigscience-workshop">
              <a:extLst>
                <a:ext uri="{FF2B5EF4-FFF2-40B4-BE49-F238E27FC236}">
                  <a16:creationId xmlns:a16="http://schemas.microsoft.com/office/drawing/2014/main" id="{B571C994-0B35-C246-8EB4-07AA7D63C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395" y="3918748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任意形状 108">
              <a:extLst>
                <a:ext uri="{FF2B5EF4-FFF2-40B4-BE49-F238E27FC236}">
                  <a16:creationId xmlns:a16="http://schemas.microsoft.com/office/drawing/2014/main" id="{335E5D76-35C7-7A46-B178-D5416319B2FA}"/>
                </a:ext>
              </a:extLst>
            </p:cNvPr>
            <p:cNvSpPr/>
            <p:nvPr/>
          </p:nvSpPr>
          <p:spPr>
            <a:xfrm>
              <a:off x="5089373" y="4079785"/>
              <a:ext cx="255890" cy="347809"/>
            </a:xfrm>
            <a:custGeom>
              <a:avLst/>
              <a:gdLst>
                <a:gd name="connsiteX0" fmla="*/ 389107 w 389107"/>
                <a:gd name="connsiteY0" fmla="*/ 421532 h 421532"/>
                <a:gd name="connsiteX1" fmla="*/ 356681 w 389107"/>
                <a:gd name="connsiteY1" fmla="*/ 226979 h 421532"/>
                <a:gd name="connsiteX2" fmla="*/ 265890 w 389107"/>
                <a:gd name="connsiteY2" fmla="*/ 149157 h 421532"/>
                <a:gd name="connsiteX3" fmla="*/ 64851 w 389107"/>
                <a:gd name="connsiteY3" fmla="*/ 116732 h 421532"/>
                <a:gd name="connsiteX4" fmla="*/ 0 w 389107"/>
                <a:gd name="connsiteY4" fmla="*/ 0 h 42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107" h="421532">
                  <a:moveTo>
                    <a:pt x="389107" y="421532"/>
                  </a:moveTo>
                  <a:cubicBezTo>
                    <a:pt x="383162" y="346953"/>
                    <a:pt x="377217" y="272375"/>
                    <a:pt x="356681" y="226979"/>
                  </a:cubicBezTo>
                  <a:cubicBezTo>
                    <a:pt x="336145" y="181583"/>
                    <a:pt x="314528" y="167531"/>
                    <a:pt x="265890" y="149157"/>
                  </a:cubicBezTo>
                  <a:cubicBezTo>
                    <a:pt x="217252" y="130783"/>
                    <a:pt x="109166" y="141591"/>
                    <a:pt x="64851" y="116732"/>
                  </a:cubicBezTo>
                  <a:cubicBezTo>
                    <a:pt x="20536" y="91872"/>
                    <a:pt x="10268" y="45936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11" name="任意形状 110">
              <a:extLst>
                <a:ext uri="{FF2B5EF4-FFF2-40B4-BE49-F238E27FC236}">
                  <a16:creationId xmlns:a16="http://schemas.microsoft.com/office/drawing/2014/main" id="{EB7B9A07-7BFC-4846-B381-6994541B3687}"/>
                </a:ext>
              </a:extLst>
            </p:cNvPr>
            <p:cNvSpPr/>
            <p:nvPr/>
          </p:nvSpPr>
          <p:spPr>
            <a:xfrm>
              <a:off x="4995613" y="4297234"/>
              <a:ext cx="353676" cy="393517"/>
            </a:xfrm>
            <a:custGeom>
              <a:avLst/>
              <a:gdLst>
                <a:gd name="connsiteX0" fmla="*/ 0 w 526339"/>
                <a:gd name="connsiteY0" fmla="*/ 573630 h 585630"/>
                <a:gd name="connsiteX1" fmla="*/ 159026 w 526339"/>
                <a:gd name="connsiteY1" fmla="*/ 584989 h 585630"/>
                <a:gd name="connsiteX2" fmla="*/ 266937 w 526339"/>
                <a:gd name="connsiteY2" fmla="*/ 556592 h 585630"/>
                <a:gd name="connsiteX3" fmla="*/ 352129 w 526339"/>
                <a:gd name="connsiteY3" fmla="*/ 511156 h 585630"/>
                <a:gd name="connsiteX4" fmla="*/ 420283 w 526339"/>
                <a:gd name="connsiteY4" fmla="*/ 448681 h 585630"/>
                <a:gd name="connsiteX5" fmla="*/ 482758 w 526339"/>
                <a:gd name="connsiteY5" fmla="*/ 352130 h 585630"/>
                <a:gd name="connsiteX6" fmla="*/ 522514 w 526339"/>
                <a:gd name="connsiteY6" fmla="*/ 238540 h 585630"/>
                <a:gd name="connsiteX7" fmla="*/ 522514 w 526339"/>
                <a:gd name="connsiteY7" fmla="*/ 0 h 58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339" h="585630">
                  <a:moveTo>
                    <a:pt x="0" y="573630"/>
                  </a:moveTo>
                  <a:cubicBezTo>
                    <a:pt x="57268" y="580729"/>
                    <a:pt x="114537" y="587829"/>
                    <a:pt x="159026" y="584989"/>
                  </a:cubicBezTo>
                  <a:cubicBezTo>
                    <a:pt x="203515" y="582149"/>
                    <a:pt x="234753" y="568897"/>
                    <a:pt x="266937" y="556592"/>
                  </a:cubicBezTo>
                  <a:cubicBezTo>
                    <a:pt x="299121" y="544287"/>
                    <a:pt x="326571" y="529141"/>
                    <a:pt x="352129" y="511156"/>
                  </a:cubicBezTo>
                  <a:cubicBezTo>
                    <a:pt x="377687" y="493171"/>
                    <a:pt x="398512" y="475185"/>
                    <a:pt x="420283" y="448681"/>
                  </a:cubicBezTo>
                  <a:cubicBezTo>
                    <a:pt x="442054" y="422177"/>
                    <a:pt x="465720" y="387153"/>
                    <a:pt x="482758" y="352130"/>
                  </a:cubicBezTo>
                  <a:cubicBezTo>
                    <a:pt x="499797" y="317106"/>
                    <a:pt x="515888" y="297228"/>
                    <a:pt x="522514" y="238540"/>
                  </a:cubicBezTo>
                  <a:cubicBezTo>
                    <a:pt x="529140" y="179852"/>
                    <a:pt x="525827" y="89926"/>
                    <a:pt x="522514" y="0"/>
                  </a:cubicBezTo>
                </a:path>
              </a:pathLst>
            </a:custGeom>
            <a:noFill/>
            <a:ln w="381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0" name="任意形状 109">
              <a:extLst>
                <a:ext uri="{FF2B5EF4-FFF2-40B4-BE49-F238E27FC236}">
                  <a16:creationId xmlns:a16="http://schemas.microsoft.com/office/drawing/2014/main" id="{5120CEF5-F9F4-DA4F-BC9D-42206D6379C0}"/>
                </a:ext>
              </a:extLst>
            </p:cNvPr>
            <p:cNvSpPr/>
            <p:nvPr/>
          </p:nvSpPr>
          <p:spPr>
            <a:xfrm>
              <a:off x="5350536" y="4042046"/>
              <a:ext cx="282620" cy="266637"/>
            </a:xfrm>
            <a:custGeom>
              <a:avLst/>
              <a:gdLst>
                <a:gd name="connsiteX0" fmla="*/ 0 w 343711"/>
                <a:gd name="connsiteY0" fmla="*/ 369652 h 369652"/>
                <a:gd name="connsiteX1" fmla="*/ 51881 w 343711"/>
                <a:gd name="connsiteY1" fmla="*/ 181583 h 369652"/>
                <a:gd name="connsiteX2" fmla="*/ 252919 w 343711"/>
                <a:gd name="connsiteY2" fmla="*/ 116732 h 369652"/>
                <a:gd name="connsiteX3" fmla="*/ 343711 w 343711"/>
                <a:gd name="connsiteY3" fmla="*/ 0 h 36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711" h="369652">
                  <a:moveTo>
                    <a:pt x="0" y="369652"/>
                  </a:moveTo>
                  <a:cubicBezTo>
                    <a:pt x="4864" y="296694"/>
                    <a:pt x="9728" y="223736"/>
                    <a:pt x="51881" y="181583"/>
                  </a:cubicBezTo>
                  <a:cubicBezTo>
                    <a:pt x="94034" y="139430"/>
                    <a:pt x="204281" y="146996"/>
                    <a:pt x="252919" y="116732"/>
                  </a:cubicBezTo>
                  <a:cubicBezTo>
                    <a:pt x="301557" y="86468"/>
                    <a:pt x="322634" y="43234"/>
                    <a:pt x="343711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5422DF84-5F38-5544-9C4C-0F70762F8B07}"/>
              </a:ext>
            </a:extLst>
          </p:cNvPr>
          <p:cNvGrpSpPr/>
          <p:nvPr/>
        </p:nvGrpSpPr>
        <p:grpSpPr>
          <a:xfrm>
            <a:off x="2716769" y="5337658"/>
            <a:ext cx="822725" cy="528609"/>
            <a:chOff x="4782089" y="8326843"/>
            <a:chExt cx="1055352" cy="563947"/>
          </a:xfrm>
        </p:grpSpPr>
        <p:sp>
          <p:nvSpPr>
            <p:cNvPr id="251" name="梯形 250">
              <a:extLst>
                <a:ext uri="{FF2B5EF4-FFF2-40B4-BE49-F238E27FC236}">
                  <a16:creationId xmlns:a16="http://schemas.microsoft.com/office/drawing/2014/main" id="{770A032B-6E99-5040-869C-EA18C5656732}"/>
                </a:ext>
              </a:extLst>
            </p:cNvPr>
            <p:cNvSpPr/>
            <p:nvPr/>
          </p:nvSpPr>
          <p:spPr>
            <a:xfrm>
              <a:off x="4782089" y="8338275"/>
              <a:ext cx="959480" cy="516177"/>
            </a:xfrm>
            <a:prstGeom prst="trapezoid">
              <a:avLst>
                <a:gd name="adj" fmla="val 7903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3" name="任意形状 252">
              <a:extLst>
                <a:ext uri="{FF2B5EF4-FFF2-40B4-BE49-F238E27FC236}">
                  <a16:creationId xmlns:a16="http://schemas.microsoft.com/office/drawing/2014/main" id="{4CE0640F-DEA5-9A4D-B134-874EBFB36F83}"/>
                </a:ext>
              </a:extLst>
            </p:cNvPr>
            <p:cNvSpPr/>
            <p:nvPr/>
          </p:nvSpPr>
          <p:spPr>
            <a:xfrm>
              <a:off x="4787134" y="8326843"/>
              <a:ext cx="419455" cy="534103"/>
            </a:xfrm>
            <a:custGeom>
              <a:avLst/>
              <a:gdLst>
                <a:gd name="connsiteX0" fmla="*/ 1400 w 496700"/>
                <a:gd name="connsiteY0" fmla="*/ 632460 h 632460"/>
                <a:gd name="connsiteX1" fmla="*/ 1400 w 496700"/>
                <a:gd name="connsiteY1" fmla="*/ 632460 h 632460"/>
                <a:gd name="connsiteX2" fmla="*/ 92840 w 496700"/>
                <a:gd name="connsiteY2" fmla="*/ 617220 h 632460"/>
                <a:gd name="connsiteX3" fmla="*/ 115700 w 496700"/>
                <a:gd name="connsiteY3" fmla="*/ 601980 h 632460"/>
                <a:gd name="connsiteX4" fmla="*/ 123320 w 496700"/>
                <a:gd name="connsiteY4" fmla="*/ 579120 h 632460"/>
                <a:gd name="connsiteX5" fmla="*/ 169040 w 496700"/>
                <a:gd name="connsiteY5" fmla="*/ 541020 h 632460"/>
                <a:gd name="connsiteX6" fmla="*/ 191900 w 496700"/>
                <a:gd name="connsiteY6" fmla="*/ 533400 h 632460"/>
                <a:gd name="connsiteX7" fmla="*/ 237620 w 496700"/>
                <a:gd name="connsiteY7" fmla="*/ 510540 h 632460"/>
                <a:gd name="connsiteX8" fmla="*/ 283340 w 496700"/>
                <a:gd name="connsiteY8" fmla="*/ 480060 h 632460"/>
                <a:gd name="connsiteX9" fmla="*/ 351920 w 496700"/>
                <a:gd name="connsiteY9" fmla="*/ 434340 h 632460"/>
                <a:gd name="connsiteX10" fmla="*/ 374780 w 496700"/>
                <a:gd name="connsiteY10" fmla="*/ 419100 h 632460"/>
                <a:gd name="connsiteX11" fmla="*/ 397640 w 496700"/>
                <a:gd name="connsiteY11" fmla="*/ 403860 h 632460"/>
                <a:gd name="connsiteX12" fmla="*/ 435740 w 496700"/>
                <a:gd name="connsiteY12" fmla="*/ 358140 h 632460"/>
                <a:gd name="connsiteX13" fmla="*/ 466220 w 496700"/>
                <a:gd name="connsiteY13" fmla="*/ 289560 h 632460"/>
                <a:gd name="connsiteX14" fmla="*/ 473840 w 496700"/>
                <a:gd name="connsiteY14" fmla="*/ 213360 h 632460"/>
                <a:gd name="connsiteX15" fmla="*/ 481460 w 496700"/>
                <a:gd name="connsiteY15" fmla="*/ 182880 h 632460"/>
                <a:gd name="connsiteX16" fmla="*/ 496700 w 496700"/>
                <a:gd name="connsiteY16" fmla="*/ 83820 h 632460"/>
                <a:gd name="connsiteX17" fmla="*/ 489080 w 496700"/>
                <a:gd name="connsiteY17" fmla="*/ 60960 h 632460"/>
                <a:gd name="connsiteX18" fmla="*/ 481460 w 496700"/>
                <a:gd name="connsiteY18" fmla="*/ 7620 h 632460"/>
                <a:gd name="connsiteX19" fmla="*/ 458600 w 496700"/>
                <a:gd name="connsiteY19" fmla="*/ 0 h 632460"/>
                <a:gd name="connsiteX20" fmla="*/ 382400 w 496700"/>
                <a:gd name="connsiteY20" fmla="*/ 7620 h 632460"/>
                <a:gd name="connsiteX21" fmla="*/ 329060 w 496700"/>
                <a:gd name="connsiteY21" fmla="*/ 68580 h 632460"/>
                <a:gd name="connsiteX22" fmla="*/ 306200 w 496700"/>
                <a:gd name="connsiteY22" fmla="*/ 91440 h 632460"/>
                <a:gd name="connsiteX23" fmla="*/ 290960 w 496700"/>
                <a:gd name="connsiteY23" fmla="*/ 114300 h 632460"/>
                <a:gd name="connsiteX24" fmla="*/ 237620 w 496700"/>
                <a:gd name="connsiteY24" fmla="*/ 167640 h 632460"/>
                <a:gd name="connsiteX25" fmla="*/ 199520 w 496700"/>
                <a:gd name="connsiteY25" fmla="*/ 205740 h 632460"/>
                <a:gd name="connsiteX26" fmla="*/ 184280 w 496700"/>
                <a:gd name="connsiteY26" fmla="*/ 228600 h 632460"/>
                <a:gd name="connsiteX27" fmla="*/ 161420 w 496700"/>
                <a:gd name="connsiteY27" fmla="*/ 251460 h 632460"/>
                <a:gd name="connsiteX28" fmla="*/ 153800 w 496700"/>
                <a:gd name="connsiteY28" fmla="*/ 289560 h 632460"/>
                <a:gd name="connsiteX29" fmla="*/ 123320 w 496700"/>
                <a:gd name="connsiteY29" fmla="*/ 358140 h 632460"/>
                <a:gd name="connsiteX30" fmla="*/ 108080 w 496700"/>
                <a:gd name="connsiteY30" fmla="*/ 381000 h 632460"/>
                <a:gd name="connsiteX31" fmla="*/ 92840 w 496700"/>
                <a:gd name="connsiteY31" fmla="*/ 434340 h 632460"/>
                <a:gd name="connsiteX32" fmla="*/ 69980 w 496700"/>
                <a:gd name="connsiteY32" fmla="*/ 472440 h 632460"/>
                <a:gd name="connsiteX33" fmla="*/ 62360 w 496700"/>
                <a:gd name="connsiteY33" fmla="*/ 495300 h 632460"/>
                <a:gd name="connsiteX34" fmla="*/ 47120 w 496700"/>
                <a:gd name="connsiteY34" fmla="*/ 518160 h 632460"/>
                <a:gd name="connsiteX35" fmla="*/ 39500 w 496700"/>
                <a:gd name="connsiteY35" fmla="*/ 541020 h 632460"/>
                <a:gd name="connsiteX36" fmla="*/ 1400 w 496700"/>
                <a:gd name="connsiteY36" fmla="*/ 594360 h 632460"/>
                <a:gd name="connsiteX37" fmla="*/ 1400 w 496700"/>
                <a:gd name="connsiteY37" fmla="*/ 632460 h 63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96700" h="632460">
                  <a:moveTo>
                    <a:pt x="1400" y="632460"/>
                  </a:moveTo>
                  <a:lnTo>
                    <a:pt x="1400" y="632460"/>
                  </a:lnTo>
                  <a:cubicBezTo>
                    <a:pt x="23129" y="630046"/>
                    <a:pt x="67308" y="629986"/>
                    <a:pt x="92840" y="617220"/>
                  </a:cubicBezTo>
                  <a:cubicBezTo>
                    <a:pt x="101031" y="613124"/>
                    <a:pt x="108080" y="607060"/>
                    <a:pt x="115700" y="601980"/>
                  </a:cubicBezTo>
                  <a:cubicBezTo>
                    <a:pt x="118240" y="594360"/>
                    <a:pt x="118865" y="585803"/>
                    <a:pt x="123320" y="579120"/>
                  </a:cubicBezTo>
                  <a:cubicBezTo>
                    <a:pt x="131746" y="566481"/>
                    <a:pt x="154983" y="548048"/>
                    <a:pt x="169040" y="541020"/>
                  </a:cubicBezTo>
                  <a:cubicBezTo>
                    <a:pt x="176224" y="537428"/>
                    <a:pt x="184716" y="536992"/>
                    <a:pt x="191900" y="533400"/>
                  </a:cubicBezTo>
                  <a:cubicBezTo>
                    <a:pt x="250986" y="503857"/>
                    <a:pt x="180161" y="529693"/>
                    <a:pt x="237620" y="510540"/>
                  </a:cubicBezTo>
                  <a:cubicBezTo>
                    <a:pt x="288353" y="459807"/>
                    <a:pt x="233715" y="507629"/>
                    <a:pt x="283340" y="480060"/>
                  </a:cubicBezTo>
                  <a:lnTo>
                    <a:pt x="351920" y="434340"/>
                  </a:lnTo>
                  <a:lnTo>
                    <a:pt x="374780" y="419100"/>
                  </a:lnTo>
                  <a:cubicBezTo>
                    <a:pt x="382400" y="414020"/>
                    <a:pt x="391164" y="410336"/>
                    <a:pt x="397640" y="403860"/>
                  </a:cubicBezTo>
                  <a:cubicBezTo>
                    <a:pt x="411996" y="389504"/>
                    <a:pt x="427253" y="377236"/>
                    <a:pt x="435740" y="358140"/>
                  </a:cubicBezTo>
                  <a:cubicBezTo>
                    <a:pt x="472012" y="276528"/>
                    <a:pt x="431730" y="341295"/>
                    <a:pt x="466220" y="289560"/>
                  </a:cubicBezTo>
                  <a:cubicBezTo>
                    <a:pt x="468760" y="264160"/>
                    <a:pt x="470230" y="238630"/>
                    <a:pt x="473840" y="213360"/>
                  </a:cubicBezTo>
                  <a:cubicBezTo>
                    <a:pt x="475321" y="202993"/>
                    <a:pt x="479979" y="193247"/>
                    <a:pt x="481460" y="182880"/>
                  </a:cubicBezTo>
                  <a:cubicBezTo>
                    <a:pt x="496194" y="79744"/>
                    <a:pt x="479021" y="136857"/>
                    <a:pt x="496700" y="83820"/>
                  </a:cubicBezTo>
                  <a:cubicBezTo>
                    <a:pt x="494160" y="76200"/>
                    <a:pt x="490655" y="68836"/>
                    <a:pt x="489080" y="60960"/>
                  </a:cubicBezTo>
                  <a:cubicBezTo>
                    <a:pt x="485558" y="43348"/>
                    <a:pt x="489492" y="23684"/>
                    <a:pt x="481460" y="7620"/>
                  </a:cubicBezTo>
                  <a:cubicBezTo>
                    <a:pt x="477868" y="436"/>
                    <a:pt x="466220" y="2540"/>
                    <a:pt x="458600" y="0"/>
                  </a:cubicBezTo>
                  <a:cubicBezTo>
                    <a:pt x="433200" y="2540"/>
                    <a:pt x="407273" y="1880"/>
                    <a:pt x="382400" y="7620"/>
                  </a:cubicBezTo>
                  <a:cubicBezTo>
                    <a:pt x="354333" y="14097"/>
                    <a:pt x="344554" y="53086"/>
                    <a:pt x="329060" y="68580"/>
                  </a:cubicBezTo>
                  <a:cubicBezTo>
                    <a:pt x="321440" y="76200"/>
                    <a:pt x="313099" y="83161"/>
                    <a:pt x="306200" y="91440"/>
                  </a:cubicBezTo>
                  <a:cubicBezTo>
                    <a:pt x="300337" y="98475"/>
                    <a:pt x="297086" y="107493"/>
                    <a:pt x="290960" y="114300"/>
                  </a:cubicBezTo>
                  <a:cubicBezTo>
                    <a:pt x="274139" y="132990"/>
                    <a:pt x="251568" y="146718"/>
                    <a:pt x="237620" y="167640"/>
                  </a:cubicBezTo>
                  <a:cubicBezTo>
                    <a:pt x="217300" y="198120"/>
                    <a:pt x="230000" y="185420"/>
                    <a:pt x="199520" y="205740"/>
                  </a:cubicBezTo>
                  <a:cubicBezTo>
                    <a:pt x="194440" y="213360"/>
                    <a:pt x="190143" y="221565"/>
                    <a:pt x="184280" y="228600"/>
                  </a:cubicBezTo>
                  <a:cubicBezTo>
                    <a:pt x="177381" y="236879"/>
                    <a:pt x="166239" y="241821"/>
                    <a:pt x="161420" y="251460"/>
                  </a:cubicBezTo>
                  <a:cubicBezTo>
                    <a:pt x="155628" y="263044"/>
                    <a:pt x="157522" y="277155"/>
                    <a:pt x="153800" y="289560"/>
                  </a:cubicBezTo>
                  <a:cubicBezTo>
                    <a:pt x="148643" y="306749"/>
                    <a:pt x="132800" y="341550"/>
                    <a:pt x="123320" y="358140"/>
                  </a:cubicBezTo>
                  <a:cubicBezTo>
                    <a:pt x="118776" y="366091"/>
                    <a:pt x="113160" y="373380"/>
                    <a:pt x="108080" y="381000"/>
                  </a:cubicBezTo>
                  <a:cubicBezTo>
                    <a:pt x="105639" y="390766"/>
                    <a:pt x="98306" y="423408"/>
                    <a:pt x="92840" y="434340"/>
                  </a:cubicBezTo>
                  <a:cubicBezTo>
                    <a:pt x="86216" y="447587"/>
                    <a:pt x="76604" y="459193"/>
                    <a:pt x="69980" y="472440"/>
                  </a:cubicBezTo>
                  <a:cubicBezTo>
                    <a:pt x="66388" y="479624"/>
                    <a:pt x="65952" y="488116"/>
                    <a:pt x="62360" y="495300"/>
                  </a:cubicBezTo>
                  <a:cubicBezTo>
                    <a:pt x="58264" y="503491"/>
                    <a:pt x="51216" y="509969"/>
                    <a:pt x="47120" y="518160"/>
                  </a:cubicBezTo>
                  <a:cubicBezTo>
                    <a:pt x="43528" y="525344"/>
                    <a:pt x="43092" y="533836"/>
                    <a:pt x="39500" y="541020"/>
                  </a:cubicBezTo>
                  <a:cubicBezTo>
                    <a:pt x="32684" y="554651"/>
                    <a:pt x="8303" y="584005"/>
                    <a:pt x="1400" y="594360"/>
                  </a:cubicBezTo>
                  <a:cubicBezTo>
                    <a:pt x="-1750" y="599086"/>
                    <a:pt x="1400" y="626110"/>
                    <a:pt x="1400" y="632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4" name="任意形状 253">
              <a:extLst>
                <a:ext uri="{FF2B5EF4-FFF2-40B4-BE49-F238E27FC236}">
                  <a16:creationId xmlns:a16="http://schemas.microsoft.com/office/drawing/2014/main" id="{46D9E213-E656-BE4E-9DE9-0C5B59B251DA}"/>
                </a:ext>
              </a:extLst>
            </p:cNvPr>
            <p:cNvSpPr/>
            <p:nvPr/>
          </p:nvSpPr>
          <p:spPr>
            <a:xfrm>
              <a:off x="4839394" y="8532762"/>
              <a:ext cx="331803" cy="352105"/>
            </a:xfrm>
            <a:custGeom>
              <a:avLst/>
              <a:gdLst>
                <a:gd name="connsiteX0" fmla="*/ 85725 w 392906"/>
                <a:gd name="connsiteY0" fmla="*/ 400050 h 416947"/>
                <a:gd name="connsiteX1" fmla="*/ 85725 w 392906"/>
                <a:gd name="connsiteY1" fmla="*/ 400050 h 416947"/>
                <a:gd name="connsiteX2" fmla="*/ 171450 w 392906"/>
                <a:gd name="connsiteY2" fmla="*/ 371475 h 416947"/>
                <a:gd name="connsiteX3" fmla="*/ 192881 w 392906"/>
                <a:gd name="connsiteY3" fmla="*/ 364331 h 416947"/>
                <a:gd name="connsiteX4" fmla="*/ 228600 w 392906"/>
                <a:gd name="connsiteY4" fmla="*/ 357187 h 416947"/>
                <a:gd name="connsiteX5" fmla="*/ 250031 w 392906"/>
                <a:gd name="connsiteY5" fmla="*/ 335756 h 416947"/>
                <a:gd name="connsiteX6" fmla="*/ 271462 w 392906"/>
                <a:gd name="connsiteY6" fmla="*/ 328612 h 416947"/>
                <a:gd name="connsiteX7" fmla="*/ 285750 w 392906"/>
                <a:gd name="connsiteY7" fmla="*/ 307181 h 416947"/>
                <a:gd name="connsiteX8" fmla="*/ 328612 w 392906"/>
                <a:gd name="connsiteY8" fmla="*/ 278606 h 416947"/>
                <a:gd name="connsiteX9" fmla="*/ 357187 w 392906"/>
                <a:gd name="connsiteY9" fmla="*/ 207168 h 416947"/>
                <a:gd name="connsiteX10" fmla="*/ 378619 w 392906"/>
                <a:gd name="connsiteY10" fmla="*/ 164306 h 416947"/>
                <a:gd name="connsiteX11" fmla="*/ 385762 w 392906"/>
                <a:gd name="connsiteY11" fmla="*/ 107156 h 416947"/>
                <a:gd name="connsiteX12" fmla="*/ 385762 w 392906"/>
                <a:gd name="connsiteY12" fmla="*/ 35718 h 416947"/>
                <a:gd name="connsiteX13" fmla="*/ 371475 w 392906"/>
                <a:gd name="connsiteY13" fmla="*/ 14287 h 416947"/>
                <a:gd name="connsiteX14" fmla="*/ 328612 w 392906"/>
                <a:gd name="connsiteY14" fmla="*/ 0 h 416947"/>
                <a:gd name="connsiteX15" fmla="*/ 250031 w 392906"/>
                <a:gd name="connsiteY15" fmla="*/ 7143 h 416947"/>
                <a:gd name="connsiteX16" fmla="*/ 228600 w 392906"/>
                <a:gd name="connsiteY16" fmla="*/ 21431 h 416947"/>
                <a:gd name="connsiteX17" fmla="*/ 185737 w 392906"/>
                <a:gd name="connsiteY17" fmla="*/ 64293 h 416947"/>
                <a:gd name="connsiteX18" fmla="*/ 142875 w 392906"/>
                <a:gd name="connsiteY18" fmla="*/ 107156 h 416947"/>
                <a:gd name="connsiteX19" fmla="*/ 92869 w 392906"/>
                <a:gd name="connsiteY19" fmla="*/ 171450 h 416947"/>
                <a:gd name="connsiteX20" fmla="*/ 85725 w 392906"/>
                <a:gd name="connsiteY20" fmla="*/ 192881 h 416947"/>
                <a:gd name="connsiteX21" fmla="*/ 57150 w 392906"/>
                <a:gd name="connsiteY21" fmla="*/ 242887 h 416947"/>
                <a:gd name="connsiteX22" fmla="*/ 50006 w 392906"/>
                <a:gd name="connsiteY22" fmla="*/ 271462 h 416947"/>
                <a:gd name="connsiteX23" fmla="*/ 14287 w 392906"/>
                <a:gd name="connsiteY23" fmla="*/ 314325 h 416947"/>
                <a:gd name="connsiteX24" fmla="*/ 0 w 392906"/>
                <a:gd name="connsiteY24" fmla="*/ 335756 h 416947"/>
                <a:gd name="connsiteX25" fmla="*/ 14287 w 392906"/>
                <a:gd name="connsiteY25" fmla="*/ 357187 h 416947"/>
                <a:gd name="connsiteX26" fmla="*/ 21431 w 392906"/>
                <a:gd name="connsiteY26" fmla="*/ 378618 h 416947"/>
                <a:gd name="connsiteX27" fmla="*/ 42862 w 392906"/>
                <a:gd name="connsiteY27" fmla="*/ 400050 h 416947"/>
                <a:gd name="connsiteX28" fmla="*/ 64294 w 392906"/>
                <a:gd name="connsiteY28" fmla="*/ 414337 h 416947"/>
                <a:gd name="connsiteX29" fmla="*/ 85725 w 392906"/>
                <a:gd name="connsiteY29" fmla="*/ 400050 h 416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2906" h="416947">
                  <a:moveTo>
                    <a:pt x="85725" y="400050"/>
                  </a:moveTo>
                  <a:lnTo>
                    <a:pt x="85725" y="400050"/>
                  </a:lnTo>
                  <a:lnTo>
                    <a:pt x="171450" y="371475"/>
                  </a:lnTo>
                  <a:cubicBezTo>
                    <a:pt x="178594" y="369094"/>
                    <a:pt x="185497" y="365808"/>
                    <a:pt x="192881" y="364331"/>
                  </a:cubicBezTo>
                  <a:lnTo>
                    <a:pt x="228600" y="357187"/>
                  </a:lnTo>
                  <a:cubicBezTo>
                    <a:pt x="235744" y="350043"/>
                    <a:pt x="241625" y="341360"/>
                    <a:pt x="250031" y="335756"/>
                  </a:cubicBezTo>
                  <a:cubicBezTo>
                    <a:pt x="256296" y="331579"/>
                    <a:pt x="265582" y="333316"/>
                    <a:pt x="271462" y="328612"/>
                  </a:cubicBezTo>
                  <a:cubicBezTo>
                    <a:pt x="278166" y="323249"/>
                    <a:pt x="279289" y="312835"/>
                    <a:pt x="285750" y="307181"/>
                  </a:cubicBezTo>
                  <a:cubicBezTo>
                    <a:pt x="298673" y="295874"/>
                    <a:pt x="328612" y="278606"/>
                    <a:pt x="328612" y="278606"/>
                  </a:cubicBezTo>
                  <a:cubicBezTo>
                    <a:pt x="361132" y="181047"/>
                    <a:pt x="325654" y="280745"/>
                    <a:pt x="357187" y="207168"/>
                  </a:cubicBezTo>
                  <a:cubicBezTo>
                    <a:pt x="374931" y="165765"/>
                    <a:pt x="351164" y="205487"/>
                    <a:pt x="378619" y="164306"/>
                  </a:cubicBezTo>
                  <a:cubicBezTo>
                    <a:pt x="381000" y="145256"/>
                    <a:pt x="383047" y="126161"/>
                    <a:pt x="385762" y="107156"/>
                  </a:cubicBezTo>
                  <a:cubicBezTo>
                    <a:pt x="390774" y="72070"/>
                    <a:pt x="398958" y="66510"/>
                    <a:pt x="385762" y="35718"/>
                  </a:cubicBezTo>
                  <a:cubicBezTo>
                    <a:pt x="382380" y="27827"/>
                    <a:pt x="378756" y="18837"/>
                    <a:pt x="371475" y="14287"/>
                  </a:cubicBezTo>
                  <a:cubicBezTo>
                    <a:pt x="358704" y="6305"/>
                    <a:pt x="328612" y="0"/>
                    <a:pt x="328612" y="0"/>
                  </a:cubicBezTo>
                  <a:cubicBezTo>
                    <a:pt x="302418" y="2381"/>
                    <a:pt x="275749" y="1632"/>
                    <a:pt x="250031" y="7143"/>
                  </a:cubicBezTo>
                  <a:cubicBezTo>
                    <a:pt x="241636" y="8942"/>
                    <a:pt x="235017" y="15727"/>
                    <a:pt x="228600" y="21431"/>
                  </a:cubicBezTo>
                  <a:cubicBezTo>
                    <a:pt x="213498" y="34855"/>
                    <a:pt x="201901" y="52169"/>
                    <a:pt x="185737" y="64293"/>
                  </a:cubicBezTo>
                  <a:cubicBezTo>
                    <a:pt x="130977" y="105365"/>
                    <a:pt x="177696" y="65371"/>
                    <a:pt x="142875" y="107156"/>
                  </a:cubicBezTo>
                  <a:cubicBezTo>
                    <a:pt x="122328" y="131813"/>
                    <a:pt x="104907" y="135336"/>
                    <a:pt x="92869" y="171450"/>
                  </a:cubicBezTo>
                  <a:cubicBezTo>
                    <a:pt x="90488" y="178594"/>
                    <a:pt x="89093" y="186146"/>
                    <a:pt x="85725" y="192881"/>
                  </a:cubicBezTo>
                  <a:cubicBezTo>
                    <a:pt x="64997" y="234334"/>
                    <a:pt x="75937" y="192788"/>
                    <a:pt x="57150" y="242887"/>
                  </a:cubicBezTo>
                  <a:cubicBezTo>
                    <a:pt x="53703" y="252080"/>
                    <a:pt x="53874" y="262438"/>
                    <a:pt x="50006" y="271462"/>
                  </a:cubicBezTo>
                  <a:cubicBezTo>
                    <a:pt x="40616" y="293373"/>
                    <a:pt x="29433" y="296150"/>
                    <a:pt x="14287" y="314325"/>
                  </a:cubicBezTo>
                  <a:cubicBezTo>
                    <a:pt x="8791" y="320921"/>
                    <a:pt x="4762" y="328612"/>
                    <a:pt x="0" y="335756"/>
                  </a:cubicBezTo>
                  <a:cubicBezTo>
                    <a:pt x="4762" y="342900"/>
                    <a:pt x="10447" y="349508"/>
                    <a:pt x="14287" y="357187"/>
                  </a:cubicBezTo>
                  <a:cubicBezTo>
                    <a:pt x="17655" y="363922"/>
                    <a:pt x="17254" y="372353"/>
                    <a:pt x="21431" y="378618"/>
                  </a:cubicBezTo>
                  <a:cubicBezTo>
                    <a:pt x="27035" y="387024"/>
                    <a:pt x="35101" y="393582"/>
                    <a:pt x="42862" y="400050"/>
                  </a:cubicBezTo>
                  <a:cubicBezTo>
                    <a:pt x="49458" y="405547"/>
                    <a:pt x="56615" y="410497"/>
                    <a:pt x="64294" y="414337"/>
                  </a:cubicBezTo>
                  <a:cubicBezTo>
                    <a:pt x="71029" y="417705"/>
                    <a:pt x="85725" y="421481"/>
                    <a:pt x="85725" y="40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grpSp>
          <p:nvGrpSpPr>
            <p:cNvPr id="255" name="组合 254">
              <a:extLst>
                <a:ext uri="{FF2B5EF4-FFF2-40B4-BE49-F238E27FC236}">
                  <a16:creationId xmlns:a16="http://schemas.microsoft.com/office/drawing/2014/main" id="{77245026-60EA-B341-8763-8F0EE9F25D04}"/>
                </a:ext>
              </a:extLst>
            </p:cNvPr>
            <p:cNvGrpSpPr/>
            <p:nvPr/>
          </p:nvGrpSpPr>
          <p:grpSpPr>
            <a:xfrm>
              <a:off x="5295073" y="8384628"/>
              <a:ext cx="542368" cy="506162"/>
              <a:chOff x="5347338" y="8291417"/>
              <a:chExt cx="642248" cy="599374"/>
            </a:xfrm>
          </p:grpSpPr>
          <p:sp>
            <p:nvSpPr>
              <p:cNvPr id="258" name="任意形状 257">
                <a:extLst>
                  <a:ext uri="{FF2B5EF4-FFF2-40B4-BE49-F238E27FC236}">
                    <a16:creationId xmlns:a16="http://schemas.microsoft.com/office/drawing/2014/main" id="{01490228-C80B-B148-B7D7-C6D133C53FB9}"/>
                  </a:ext>
                </a:extLst>
              </p:cNvPr>
              <p:cNvSpPr/>
              <p:nvPr/>
            </p:nvSpPr>
            <p:spPr>
              <a:xfrm rot="11030848">
                <a:off x="5398403" y="8344348"/>
                <a:ext cx="309040" cy="546443"/>
              </a:xfrm>
              <a:custGeom>
                <a:avLst/>
                <a:gdLst>
                  <a:gd name="connsiteX0" fmla="*/ 207169 w 464344"/>
                  <a:gd name="connsiteY0" fmla="*/ 50007 h 535782"/>
                  <a:gd name="connsiteX1" fmla="*/ 207169 w 464344"/>
                  <a:gd name="connsiteY1" fmla="*/ 50007 h 535782"/>
                  <a:gd name="connsiteX2" fmla="*/ 142875 w 464344"/>
                  <a:gd name="connsiteY2" fmla="*/ 57150 h 535782"/>
                  <a:gd name="connsiteX3" fmla="*/ 121444 w 464344"/>
                  <a:gd name="connsiteY3" fmla="*/ 35719 h 535782"/>
                  <a:gd name="connsiteX4" fmla="*/ 42863 w 464344"/>
                  <a:gd name="connsiteY4" fmla="*/ 0 h 535782"/>
                  <a:gd name="connsiteX5" fmla="*/ 21431 w 464344"/>
                  <a:gd name="connsiteY5" fmla="*/ 7144 h 535782"/>
                  <a:gd name="connsiteX6" fmla="*/ 0 w 464344"/>
                  <a:gd name="connsiteY6" fmla="*/ 50007 h 535782"/>
                  <a:gd name="connsiteX7" fmla="*/ 14288 w 464344"/>
                  <a:gd name="connsiteY7" fmla="*/ 121444 h 535782"/>
                  <a:gd name="connsiteX8" fmla="*/ 0 w 464344"/>
                  <a:gd name="connsiteY8" fmla="*/ 228600 h 535782"/>
                  <a:gd name="connsiteX9" fmla="*/ 21431 w 464344"/>
                  <a:gd name="connsiteY9" fmla="*/ 271463 h 535782"/>
                  <a:gd name="connsiteX10" fmla="*/ 28575 w 464344"/>
                  <a:gd name="connsiteY10" fmla="*/ 292894 h 535782"/>
                  <a:gd name="connsiteX11" fmla="*/ 42863 w 464344"/>
                  <a:gd name="connsiteY11" fmla="*/ 342900 h 535782"/>
                  <a:gd name="connsiteX12" fmla="*/ 57150 w 464344"/>
                  <a:gd name="connsiteY12" fmla="*/ 364332 h 535782"/>
                  <a:gd name="connsiteX13" fmla="*/ 71438 w 464344"/>
                  <a:gd name="connsiteY13" fmla="*/ 407194 h 535782"/>
                  <a:gd name="connsiteX14" fmla="*/ 85725 w 464344"/>
                  <a:gd name="connsiteY14" fmla="*/ 428625 h 535782"/>
                  <a:gd name="connsiteX15" fmla="*/ 92869 w 464344"/>
                  <a:gd name="connsiteY15" fmla="*/ 450057 h 535782"/>
                  <a:gd name="connsiteX16" fmla="*/ 157163 w 464344"/>
                  <a:gd name="connsiteY16" fmla="*/ 500063 h 535782"/>
                  <a:gd name="connsiteX17" fmla="*/ 178594 w 464344"/>
                  <a:gd name="connsiteY17" fmla="*/ 514350 h 535782"/>
                  <a:gd name="connsiteX18" fmla="*/ 200025 w 464344"/>
                  <a:gd name="connsiteY18" fmla="*/ 528638 h 535782"/>
                  <a:gd name="connsiteX19" fmla="*/ 221456 w 464344"/>
                  <a:gd name="connsiteY19" fmla="*/ 535782 h 535782"/>
                  <a:gd name="connsiteX20" fmla="*/ 378619 w 464344"/>
                  <a:gd name="connsiteY20" fmla="*/ 528638 h 535782"/>
                  <a:gd name="connsiteX21" fmla="*/ 400050 w 464344"/>
                  <a:gd name="connsiteY21" fmla="*/ 521494 h 535782"/>
                  <a:gd name="connsiteX22" fmla="*/ 421481 w 464344"/>
                  <a:gd name="connsiteY22" fmla="*/ 507207 h 535782"/>
                  <a:gd name="connsiteX23" fmla="*/ 435769 w 464344"/>
                  <a:gd name="connsiteY23" fmla="*/ 485775 h 535782"/>
                  <a:gd name="connsiteX24" fmla="*/ 457200 w 464344"/>
                  <a:gd name="connsiteY24" fmla="*/ 471488 h 535782"/>
                  <a:gd name="connsiteX25" fmla="*/ 464344 w 464344"/>
                  <a:gd name="connsiteY25" fmla="*/ 450057 h 535782"/>
                  <a:gd name="connsiteX26" fmla="*/ 450056 w 464344"/>
                  <a:gd name="connsiteY26" fmla="*/ 364332 h 535782"/>
                  <a:gd name="connsiteX27" fmla="*/ 435769 w 464344"/>
                  <a:gd name="connsiteY27" fmla="*/ 335757 h 535782"/>
                  <a:gd name="connsiteX28" fmla="*/ 421481 w 464344"/>
                  <a:gd name="connsiteY28" fmla="*/ 278607 h 535782"/>
                  <a:gd name="connsiteX29" fmla="*/ 392906 w 464344"/>
                  <a:gd name="connsiteY29" fmla="*/ 207169 h 535782"/>
                  <a:gd name="connsiteX30" fmla="*/ 357188 w 464344"/>
                  <a:gd name="connsiteY30" fmla="*/ 142875 h 535782"/>
                  <a:gd name="connsiteX31" fmla="*/ 342900 w 464344"/>
                  <a:gd name="connsiteY31" fmla="*/ 121444 h 535782"/>
                  <a:gd name="connsiteX32" fmla="*/ 300038 w 464344"/>
                  <a:gd name="connsiteY32" fmla="*/ 92869 h 535782"/>
                  <a:gd name="connsiteX33" fmla="*/ 278606 w 464344"/>
                  <a:gd name="connsiteY33" fmla="*/ 85725 h 535782"/>
                  <a:gd name="connsiteX34" fmla="*/ 257175 w 464344"/>
                  <a:gd name="connsiteY34" fmla="*/ 71438 h 535782"/>
                  <a:gd name="connsiteX35" fmla="*/ 207169 w 464344"/>
                  <a:gd name="connsiteY35" fmla="*/ 50007 h 53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4344" h="535782">
                    <a:moveTo>
                      <a:pt x="207169" y="50007"/>
                    </a:moveTo>
                    <a:lnTo>
                      <a:pt x="207169" y="50007"/>
                    </a:lnTo>
                    <a:cubicBezTo>
                      <a:pt x="185738" y="52388"/>
                      <a:pt x="164145" y="60695"/>
                      <a:pt x="142875" y="57150"/>
                    </a:cubicBezTo>
                    <a:cubicBezTo>
                      <a:pt x="132910" y="55489"/>
                      <a:pt x="129419" y="41921"/>
                      <a:pt x="121444" y="35719"/>
                    </a:cubicBezTo>
                    <a:cubicBezTo>
                      <a:pt x="78664" y="2446"/>
                      <a:pt x="88217" y="9071"/>
                      <a:pt x="42863" y="0"/>
                    </a:cubicBezTo>
                    <a:cubicBezTo>
                      <a:pt x="35719" y="2381"/>
                      <a:pt x="27311" y="2440"/>
                      <a:pt x="21431" y="7144"/>
                    </a:cubicBezTo>
                    <a:cubicBezTo>
                      <a:pt x="8842" y="17215"/>
                      <a:pt x="4706" y="35890"/>
                      <a:pt x="0" y="50007"/>
                    </a:cubicBezTo>
                    <a:cubicBezTo>
                      <a:pt x="34482" y="101730"/>
                      <a:pt x="36254" y="77510"/>
                      <a:pt x="14288" y="121444"/>
                    </a:cubicBezTo>
                    <a:cubicBezTo>
                      <a:pt x="12526" y="133775"/>
                      <a:pt x="0" y="219367"/>
                      <a:pt x="0" y="228600"/>
                    </a:cubicBezTo>
                    <a:cubicBezTo>
                      <a:pt x="0" y="246556"/>
                      <a:pt x="14207" y="257016"/>
                      <a:pt x="21431" y="271463"/>
                    </a:cubicBezTo>
                    <a:cubicBezTo>
                      <a:pt x="24799" y="278198"/>
                      <a:pt x="26506" y="285654"/>
                      <a:pt x="28575" y="292894"/>
                    </a:cubicBezTo>
                    <a:cubicBezTo>
                      <a:pt x="31628" y="303578"/>
                      <a:pt x="37153" y="331479"/>
                      <a:pt x="42863" y="342900"/>
                    </a:cubicBezTo>
                    <a:cubicBezTo>
                      <a:pt x="46703" y="350579"/>
                      <a:pt x="53663" y="356486"/>
                      <a:pt x="57150" y="364332"/>
                    </a:cubicBezTo>
                    <a:cubicBezTo>
                      <a:pt x="63267" y="378094"/>
                      <a:pt x="63084" y="394663"/>
                      <a:pt x="71438" y="407194"/>
                    </a:cubicBezTo>
                    <a:cubicBezTo>
                      <a:pt x="76200" y="414338"/>
                      <a:pt x="81885" y="420946"/>
                      <a:pt x="85725" y="428625"/>
                    </a:cubicBezTo>
                    <a:cubicBezTo>
                      <a:pt x="89093" y="435360"/>
                      <a:pt x="88692" y="443791"/>
                      <a:pt x="92869" y="450057"/>
                    </a:cubicBezTo>
                    <a:cubicBezTo>
                      <a:pt x="106298" y="470201"/>
                      <a:pt x="140133" y="488710"/>
                      <a:pt x="157163" y="500063"/>
                    </a:cubicBezTo>
                    <a:lnTo>
                      <a:pt x="178594" y="514350"/>
                    </a:lnTo>
                    <a:cubicBezTo>
                      <a:pt x="185738" y="519113"/>
                      <a:pt x="191880" y="525923"/>
                      <a:pt x="200025" y="528638"/>
                    </a:cubicBezTo>
                    <a:lnTo>
                      <a:pt x="221456" y="535782"/>
                    </a:lnTo>
                    <a:cubicBezTo>
                      <a:pt x="273844" y="533401"/>
                      <a:pt x="326344" y="532820"/>
                      <a:pt x="378619" y="528638"/>
                    </a:cubicBezTo>
                    <a:cubicBezTo>
                      <a:pt x="386125" y="528037"/>
                      <a:pt x="393315" y="524862"/>
                      <a:pt x="400050" y="521494"/>
                    </a:cubicBezTo>
                    <a:cubicBezTo>
                      <a:pt x="407729" y="517654"/>
                      <a:pt x="414337" y="511969"/>
                      <a:pt x="421481" y="507207"/>
                    </a:cubicBezTo>
                    <a:cubicBezTo>
                      <a:pt x="426244" y="500063"/>
                      <a:pt x="429698" y="491846"/>
                      <a:pt x="435769" y="485775"/>
                    </a:cubicBezTo>
                    <a:cubicBezTo>
                      <a:pt x="441840" y="479704"/>
                      <a:pt x="451837" y="478192"/>
                      <a:pt x="457200" y="471488"/>
                    </a:cubicBezTo>
                    <a:cubicBezTo>
                      <a:pt x="461904" y="465608"/>
                      <a:pt x="461963" y="457201"/>
                      <a:pt x="464344" y="450057"/>
                    </a:cubicBezTo>
                    <a:cubicBezTo>
                      <a:pt x="462726" y="438729"/>
                      <a:pt x="455280" y="380003"/>
                      <a:pt x="450056" y="364332"/>
                    </a:cubicBezTo>
                    <a:cubicBezTo>
                      <a:pt x="446688" y="354229"/>
                      <a:pt x="439137" y="345860"/>
                      <a:pt x="435769" y="335757"/>
                    </a:cubicBezTo>
                    <a:cubicBezTo>
                      <a:pt x="429559" y="317128"/>
                      <a:pt x="427690" y="297236"/>
                      <a:pt x="421481" y="278607"/>
                    </a:cubicBezTo>
                    <a:cubicBezTo>
                      <a:pt x="388960" y="181038"/>
                      <a:pt x="424442" y="280753"/>
                      <a:pt x="392906" y="207169"/>
                    </a:cubicBezTo>
                    <a:cubicBezTo>
                      <a:pt x="370272" y="154356"/>
                      <a:pt x="412884" y="226418"/>
                      <a:pt x="357188" y="142875"/>
                    </a:cubicBezTo>
                    <a:cubicBezTo>
                      <a:pt x="352425" y="135731"/>
                      <a:pt x="350044" y="126207"/>
                      <a:pt x="342900" y="121444"/>
                    </a:cubicBezTo>
                    <a:cubicBezTo>
                      <a:pt x="328613" y="111919"/>
                      <a:pt x="316328" y="98299"/>
                      <a:pt x="300038" y="92869"/>
                    </a:cubicBezTo>
                    <a:cubicBezTo>
                      <a:pt x="292894" y="90488"/>
                      <a:pt x="285341" y="89093"/>
                      <a:pt x="278606" y="85725"/>
                    </a:cubicBezTo>
                    <a:cubicBezTo>
                      <a:pt x="270927" y="81885"/>
                      <a:pt x="265021" y="74925"/>
                      <a:pt x="257175" y="71438"/>
                    </a:cubicBezTo>
                    <a:cubicBezTo>
                      <a:pt x="212054" y="51384"/>
                      <a:pt x="215503" y="53579"/>
                      <a:pt x="207169" y="500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59" name="月亮 258">
                <a:extLst>
                  <a:ext uri="{FF2B5EF4-FFF2-40B4-BE49-F238E27FC236}">
                    <a16:creationId xmlns:a16="http://schemas.microsoft.com/office/drawing/2014/main" id="{B6AD3E2A-5154-574B-90FA-2A21B682D794}"/>
                  </a:ext>
                </a:extLst>
              </p:cNvPr>
              <p:cNvSpPr/>
              <p:nvPr/>
            </p:nvSpPr>
            <p:spPr>
              <a:xfrm rot="1760628">
                <a:off x="5347338" y="8291417"/>
                <a:ext cx="112711" cy="177003"/>
              </a:xfrm>
              <a:prstGeom prst="moon">
                <a:avLst>
                  <a:gd name="adj" fmla="val 86633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 dirty="0"/>
              </a:p>
            </p:txBody>
          </p:sp>
          <p:sp>
            <p:nvSpPr>
              <p:cNvPr id="260" name="矩形 259">
                <a:extLst>
                  <a:ext uri="{FF2B5EF4-FFF2-40B4-BE49-F238E27FC236}">
                    <a16:creationId xmlns:a16="http://schemas.microsoft.com/office/drawing/2014/main" id="{4347AEB4-B4CD-3C4A-BFB8-DB0439C1D9AF}"/>
                  </a:ext>
                </a:extLst>
              </p:cNvPr>
              <p:cNvSpPr/>
              <p:nvPr/>
            </p:nvSpPr>
            <p:spPr>
              <a:xfrm>
                <a:off x="5558971" y="8543731"/>
                <a:ext cx="430615" cy="3120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</p:grp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E0B7F3C1-9180-6844-BE43-C593C0F24C19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421304" y="5315738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id="{DE2695D9-A496-7F4E-8140-37C0039FAD8C}"/>
              </a:ext>
            </a:extLst>
          </p:cNvPr>
          <p:cNvCxnSpPr>
            <a:cxnSpLocks/>
          </p:cNvCxnSpPr>
          <p:nvPr/>
        </p:nvCxnSpPr>
        <p:spPr>
          <a:xfrm flipH="1" flipV="1">
            <a:off x="259745" y="331800"/>
            <a:ext cx="1" cy="5539254"/>
          </a:xfrm>
          <a:prstGeom prst="straightConnector1">
            <a:avLst/>
          </a:prstGeom>
          <a:ln w="44450">
            <a:solidFill>
              <a:schemeClr val="tx2">
                <a:lumMod val="75000"/>
              </a:schemeClr>
            </a:solidFill>
            <a:prstDash val="soli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圆角矩形 49">
            <a:extLst>
              <a:ext uri="{FF2B5EF4-FFF2-40B4-BE49-F238E27FC236}">
                <a16:creationId xmlns:a16="http://schemas.microsoft.com/office/drawing/2014/main" id="{67FC8898-F05D-7344-A2D2-B12C724A444E}"/>
              </a:ext>
            </a:extLst>
          </p:cNvPr>
          <p:cNvSpPr/>
          <p:nvPr/>
        </p:nvSpPr>
        <p:spPr>
          <a:xfrm>
            <a:off x="94843" y="4815199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2019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51" name="圆角矩形 50">
            <a:extLst>
              <a:ext uri="{FF2B5EF4-FFF2-40B4-BE49-F238E27FC236}">
                <a16:creationId xmlns:a16="http://schemas.microsoft.com/office/drawing/2014/main" id="{CB37D17B-F477-3440-A883-C613E0A25B84}"/>
              </a:ext>
            </a:extLst>
          </p:cNvPr>
          <p:cNvSpPr/>
          <p:nvPr/>
        </p:nvSpPr>
        <p:spPr>
          <a:xfrm>
            <a:off x="87754" y="5228554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2018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0" name="组合 459">
            <a:extLst>
              <a:ext uri="{FF2B5EF4-FFF2-40B4-BE49-F238E27FC236}">
                <a16:creationId xmlns:a16="http://schemas.microsoft.com/office/drawing/2014/main" id="{A4F11E8A-A5C2-6042-A3CC-9333D37A53B7}"/>
              </a:ext>
            </a:extLst>
          </p:cNvPr>
          <p:cNvGrpSpPr/>
          <p:nvPr/>
        </p:nvGrpSpPr>
        <p:grpSpPr>
          <a:xfrm>
            <a:off x="4376851" y="5070570"/>
            <a:ext cx="892587" cy="262421"/>
            <a:chOff x="7252611" y="7706636"/>
            <a:chExt cx="1328343" cy="390534"/>
          </a:xfrm>
        </p:grpSpPr>
        <p:sp>
          <p:nvSpPr>
            <p:cNvPr id="212" name="圆角矩形 106">
              <a:extLst>
                <a:ext uri="{FF2B5EF4-FFF2-40B4-BE49-F238E27FC236}">
                  <a16:creationId xmlns:a16="http://schemas.microsoft.com/office/drawing/2014/main" id="{1A085859-EF61-044D-9D1A-5E09F5142A1D}"/>
                </a:ext>
              </a:extLst>
            </p:cNvPr>
            <p:cNvSpPr/>
            <p:nvPr/>
          </p:nvSpPr>
          <p:spPr>
            <a:xfrm>
              <a:off x="7912405" y="7706636"/>
              <a:ext cx="449485" cy="204182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GPT-1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215" name="任意形状 146">
              <a:extLst>
                <a:ext uri="{FF2B5EF4-FFF2-40B4-BE49-F238E27FC236}">
                  <a16:creationId xmlns:a16="http://schemas.microsoft.com/office/drawing/2014/main" id="{E5DACA08-9EE9-4646-B584-BFDD8CA5B03A}"/>
                </a:ext>
              </a:extLst>
            </p:cNvPr>
            <p:cNvSpPr/>
            <p:nvPr/>
          </p:nvSpPr>
          <p:spPr>
            <a:xfrm>
              <a:off x="7252611" y="7903194"/>
              <a:ext cx="888702" cy="193976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 dirty="0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275" name="Picture 14" descr="Open Ai Logo PNG Vectors Free Download">
              <a:extLst>
                <a:ext uri="{FF2B5EF4-FFF2-40B4-BE49-F238E27FC236}">
                  <a16:creationId xmlns:a16="http://schemas.microsoft.com/office/drawing/2014/main" id="{DEC35497-2D6F-474A-BFA4-D4B8676CD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752" y="7720802"/>
              <a:ext cx="183202" cy="18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6" name="组合 455">
            <a:extLst>
              <a:ext uri="{FF2B5EF4-FFF2-40B4-BE49-F238E27FC236}">
                <a16:creationId xmlns:a16="http://schemas.microsoft.com/office/drawing/2014/main" id="{558F5106-1711-2549-80CD-1C3C00C57B78}"/>
              </a:ext>
            </a:extLst>
          </p:cNvPr>
          <p:cNvGrpSpPr/>
          <p:nvPr/>
        </p:nvGrpSpPr>
        <p:grpSpPr>
          <a:xfrm>
            <a:off x="1150652" y="4931710"/>
            <a:ext cx="495544" cy="239377"/>
            <a:chOff x="2451406" y="7499983"/>
            <a:chExt cx="737466" cy="356240"/>
          </a:xfrm>
        </p:grpSpPr>
        <p:sp>
          <p:nvSpPr>
            <p:cNvPr id="185" name="圆角矩形 184">
              <a:extLst>
                <a:ext uri="{FF2B5EF4-FFF2-40B4-BE49-F238E27FC236}">
                  <a16:creationId xmlns:a16="http://schemas.microsoft.com/office/drawing/2014/main" id="{072DB14F-2BD2-554D-A068-154458AF0398}"/>
                </a:ext>
              </a:extLst>
            </p:cNvPr>
            <p:cNvSpPr/>
            <p:nvPr/>
          </p:nvSpPr>
          <p:spPr>
            <a:xfrm>
              <a:off x="2451406" y="7499983"/>
              <a:ext cx="362938" cy="204182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27" name="任意形状 326">
              <a:extLst>
                <a:ext uri="{FF2B5EF4-FFF2-40B4-BE49-F238E27FC236}">
                  <a16:creationId xmlns:a16="http://schemas.microsoft.com/office/drawing/2014/main" id="{A7F129B4-EB6B-204C-B84A-ECC45D889CE1}"/>
                </a:ext>
              </a:extLst>
            </p:cNvPr>
            <p:cNvSpPr/>
            <p:nvPr/>
          </p:nvSpPr>
          <p:spPr>
            <a:xfrm>
              <a:off x="2644349" y="7711633"/>
              <a:ext cx="544523" cy="144590"/>
            </a:xfrm>
            <a:custGeom>
              <a:avLst/>
              <a:gdLst>
                <a:gd name="connsiteX0" fmla="*/ 654908 w 654908"/>
                <a:gd name="connsiteY0" fmla="*/ 148281 h 148281"/>
                <a:gd name="connsiteX1" fmla="*/ 197708 w 654908"/>
                <a:gd name="connsiteY1" fmla="*/ 111211 h 148281"/>
                <a:gd name="connsiteX2" fmla="*/ 0 w 654908"/>
                <a:gd name="connsiteY2" fmla="*/ 0 h 14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4908" h="148281">
                  <a:moveTo>
                    <a:pt x="654908" y="148281"/>
                  </a:moveTo>
                  <a:cubicBezTo>
                    <a:pt x="480883" y="142102"/>
                    <a:pt x="306859" y="135924"/>
                    <a:pt x="197708" y="111211"/>
                  </a:cubicBezTo>
                  <a:cubicBezTo>
                    <a:pt x="88557" y="86498"/>
                    <a:pt x="44278" y="43249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440" name="图形 439">
              <a:extLst>
                <a:ext uri="{FF2B5EF4-FFF2-40B4-BE49-F238E27FC236}">
                  <a16:creationId xmlns:a16="http://schemas.microsoft.com/office/drawing/2014/main" id="{11CD7330-1AC8-1847-8B08-F2264B142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2851327" y="7513445"/>
              <a:ext cx="178339" cy="185928"/>
            </a:xfrm>
            <a:prstGeom prst="rect">
              <a:avLst/>
            </a:prstGeom>
          </p:spPr>
        </p:pic>
      </p:grpSp>
      <p:sp>
        <p:nvSpPr>
          <p:cNvPr id="485" name="圆角矩形 484">
            <a:extLst>
              <a:ext uri="{FF2B5EF4-FFF2-40B4-BE49-F238E27FC236}">
                <a16:creationId xmlns:a16="http://schemas.microsoft.com/office/drawing/2014/main" id="{0545751D-5610-3F42-89B1-B8275CA4A5AD}"/>
              </a:ext>
            </a:extLst>
          </p:cNvPr>
          <p:cNvSpPr/>
          <p:nvPr/>
        </p:nvSpPr>
        <p:spPr>
          <a:xfrm>
            <a:off x="2208352" y="5709107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>
                <a:solidFill>
                  <a:schemeClr val="bg1"/>
                </a:solidFill>
                <a:latin typeface="Monaco" pitchFamily="2" charset="77"/>
              </a:rPr>
              <a:t>Word2Vec</a:t>
            </a:r>
          </a:p>
        </p:txBody>
      </p:sp>
      <p:sp>
        <p:nvSpPr>
          <p:cNvPr id="486" name="圆角矩形 485">
            <a:extLst>
              <a:ext uri="{FF2B5EF4-FFF2-40B4-BE49-F238E27FC236}">
                <a16:creationId xmlns:a16="http://schemas.microsoft.com/office/drawing/2014/main" id="{340BF21F-575B-004C-B105-8CA2C8B0123E}"/>
              </a:ext>
            </a:extLst>
          </p:cNvPr>
          <p:cNvSpPr/>
          <p:nvPr/>
        </p:nvSpPr>
        <p:spPr>
          <a:xfrm>
            <a:off x="2544126" y="5590488"/>
            <a:ext cx="260408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GloVe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sp>
        <p:nvSpPr>
          <p:cNvPr id="487" name="圆角矩形 486">
            <a:extLst>
              <a:ext uri="{FF2B5EF4-FFF2-40B4-BE49-F238E27FC236}">
                <a16:creationId xmlns:a16="http://schemas.microsoft.com/office/drawing/2014/main" id="{795F6CB3-6238-4D41-93E4-7AC1528D9CFF}"/>
              </a:ext>
            </a:extLst>
          </p:cNvPr>
          <p:cNvSpPr/>
          <p:nvPr/>
        </p:nvSpPr>
        <p:spPr>
          <a:xfrm>
            <a:off x="1792410" y="5631972"/>
            <a:ext cx="408895" cy="12017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9050" cmpd="sng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en-US" altLang="zh-CN" sz="706" b="1" spc="-34" dirty="0" err="1">
                <a:solidFill>
                  <a:schemeClr val="bg1"/>
                </a:solidFill>
                <a:latin typeface="Monaco" pitchFamily="2" charset="77"/>
              </a:rPr>
              <a:t>FastText</a:t>
            </a:r>
            <a:endParaRPr kumimoji="1" lang="en-US" altLang="zh-CN" sz="706" b="1" spc="-34" dirty="0">
              <a:solidFill>
                <a:schemeClr val="bg1"/>
              </a:solidFill>
              <a:latin typeface="Monaco" pitchFamily="2" charset="77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52AA397-4EB3-834D-9E88-B1A16E8BAB4A}"/>
              </a:ext>
            </a:extLst>
          </p:cNvPr>
          <p:cNvGrpSpPr/>
          <p:nvPr/>
        </p:nvGrpSpPr>
        <p:grpSpPr>
          <a:xfrm>
            <a:off x="1505455" y="3591670"/>
            <a:ext cx="1560148" cy="1868996"/>
            <a:chOff x="4001799" y="3699620"/>
            <a:chExt cx="1560148" cy="1868996"/>
          </a:xfrm>
        </p:grpSpPr>
        <p:sp>
          <p:nvSpPr>
            <p:cNvPr id="316" name="任意形状 315">
              <a:extLst>
                <a:ext uri="{FF2B5EF4-FFF2-40B4-BE49-F238E27FC236}">
                  <a16:creationId xmlns:a16="http://schemas.microsoft.com/office/drawing/2014/main" id="{01BF192F-A243-2446-B153-162BDA19F84A}"/>
                </a:ext>
              </a:extLst>
            </p:cNvPr>
            <p:cNvSpPr/>
            <p:nvPr/>
          </p:nvSpPr>
          <p:spPr>
            <a:xfrm>
              <a:off x="4001799" y="3699620"/>
              <a:ext cx="1548874" cy="1852675"/>
            </a:xfrm>
            <a:custGeom>
              <a:avLst/>
              <a:gdLst>
                <a:gd name="connsiteX0" fmla="*/ 2230244 w 2230244"/>
                <a:gd name="connsiteY0" fmla="*/ 2687444 h 2687444"/>
                <a:gd name="connsiteX1" fmla="*/ 1973765 w 2230244"/>
                <a:gd name="connsiteY1" fmla="*/ 2542478 h 2687444"/>
                <a:gd name="connsiteX2" fmla="*/ 1059365 w 2230244"/>
                <a:gd name="connsiteY2" fmla="*/ 2408663 h 2687444"/>
                <a:gd name="connsiteX3" fmla="*/ 367990 w 2230244"/>
                <a:gd name="connsiteY3" fmla="*/ 2341756 h 2687444"/>
                <a:gd name="connsiteX4" fmla="*/ 144965 w 2230244"/>
                <a:gd name="connsiteY4" fmla="*/ 2174488 h 2687444"/>
                <a:gd name="connsiteX5" fmla="*/ 55756 w 2230244"/>
                <a:gd name="connsiteY5" fmla="*/ 1795346 h 2687444"/>
                <a:gd name="connsiteX6" fmla="*/ 11151 w 2230244"/>
                <a:gd name="connsiteY6" fmla="*/ 959005 h 2687444"/>
                <a:gd name="connsiteX7" fmla="*/ 0 w 2230244"/>
                <a:gd name="connsiteY7" fmla="*/ 0 h 2687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0244" h="2687444">
                  <a:moveTo>
                    <a:pt x="2230244" y="2687444"/>
                  </a:moveTo>
                  <a:cubicBezTo>
                    <a:pt x="2199577" y="2638192"/>
                    <a:pt x="2168911" y="2588941"/>
                    <a:pt x="1973765" y="2542478"/>
                  </a:cubicBezTo>
                  <a:cubicBezTo>
                    <a:pt x="1778619" y="2496015"/>
                    <a:pt x="1326994" y="2442117"/>
                    <a:pt x="1059365" y="2408663"/>
                  </a:cubicBezTo>
                  <a:cubicBezTo>
                    <a:pt x="791736" y="2375209"/>
                    <a:pt x="520390" y="2380785"/>
                    <a:pt x="367990" y="2341756"/>
                  </a:cubicBezTo>
                  <a:cubicBezTo>
                    <a:pt x="215590" y="2302727"/>
                    <a:pt x="197004" y="2265556"/>
                    <a:pt x="144965" y="2174488"/>
                  </a:cubicBezTo>
                  <a:cubicBezTo>
                    <a:pt x="92926" y="2083420"/>
                    <a:pt x="78058" y="1997926"/>
                    <a:pt x="55756" y="1795346"/>
                  </a:cubicBezTo>
                  <a:cubicBezTo>
                    <a:pt x="33454" y="1592766"/>
                    <a:pt x="20444" y="1258229"/>
                    <a:pt x="11151" y="959005"/>
                  </a:cubicBezTo>
                  <a:cubicBezTo>
                    <a:pt x="1858" y="659781"/>
                    <a:pt x="929" y="329890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">
                    <a:schemeClr val="bg1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27000">
                    <a:srgbClr val="E4ADB5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9" name="任意形状 38">
              <a:extLst>
                <a:ext uri="{FF2B5EF4-FFF2-40B4-BE49-F238E27FC236}">
                  <a16:creationId xmlns:a16="http://schemas.microsoft.com/office/drawing/2014/main" id="{E0C08389-9067-514B-91DE-C3356859DD3B}"/>
                </a:ext>
              </a:extLst>
            </p:cNvPr>
            <p:cNvSpPr/>
            <p:nvPr/>
          </p:nvSpPr>
          <p:spPr>
            <a:xfrm>
              <a:off x="5394588" y="5456612"/>
              <a:ext cx="167359" cy="112004"/>
            </a:xfrm>
            <a:custGeom>
              <a:avLst/>
              <a:gdLst>
                <a:gd name="connsiteX0" fmla="*/ 0 w 190744"/>
                <a:gd name="connsiteY0" fmla="*/ 0 h 152400"/>
                <a:gd name="connsiteX1" fmla="*/ 91440 w 190744"/>
                <a:gd name="connsiteY1" fmla="*/ 38100 h 152400"/>
                <a:gd name="connsiteX2" fmla="*/ 175260 w 190744"/>
                <a:gd name="connsiteY2" fmla="*/ 106680 h 152400"/>
                <a:gd name="connsiteX3" fmla="*/ 190500 w 190744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744" h="152400">
                  <a:moveTo>
                    <a:pt x="0" y="0"/>
                  </a:moveTo>
                  <a:cubicBezTo>
                    <a:pt x="31115" y="10160"/>
                    <a:pt x="62230" y="20320"/>
                    <a:pt x="91440" y="38100"/>
                  </a:cubicBezTo>
                  <a:cubicBezTo>
                    <a:pt x="120650" y="55880"/>
                    <a:pt x="158750" y="87630"/>
                    <a:pt x="175260" y="106680"/>
                  </a:cubicBezTo>
                  <a:cubicBezTo>
                    <a:pt x="191770" y="125730"/>
                    <a:pt x="191135" y="139065"/>
                    <a:pt x="190500" y="152400"/>
                  </a:cubicBezTo>
                </a:path>
              </a:pathLst>
            </a:custGeom>
            <a:noFill/>
            <a:ln w="63500">
              <a:gradFill>
                <a:gsLst>
                  <a:gs pos="18000">
                    <a:srgbClr val="E4ADB5"/>
                  </a:gs>
                  <a:gs pos="59000">
                    <a:schemeClr val="bg2">
                      <a:lumMod val="75000"/>
                    </a:schemeClr>
                  </a:gs>
                </a:gsLst>
                <a:lin ang="4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A0369B0-1C8C-6748-88AF-ED5870A88152}"/>
                </a:ext>
              </a:extLst>
            </p:cNvPr>
            <p:cNvSpPr txBox="1"/>
            <p:nvPr/>
          </p:nvSpPr>
          <p:spPr>
            <a:xfrm rot="366588">
              <a:off x="4528563" y="5205707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E4ADB5"/>
                  </a:solidFill>
                  <a:latin typeface="Monaco" pitchFamily="2" charset="0"/>
                </a:rPr>
                <a:t>Encoder-Only</a:t>
              </a:r>
              <a:endParaRPr kumimoji="1" lang="zh-CN" altLang="en-US" sz="605" b="1" spc="-40" dirty="0">
                <a:solidFill>
                  <a:srgbClr val="E4ADB5"/>
                </a:solidFill>
                <a:latin typeface="Monaco" pitchFamily="2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268562A-D808-4043-8546-8390CDF298AE}"/>
              </a:ext>
            </a:extLst>
          </p:cNvPr>
          <p:cNvGrpSpPr/>
          <p:nvPr/>
        </p:nvGrpSpPr>
        <p:grpSpPr>
          <a:xfrm>
            <a:off x="3089974" y="160020"/>
            <a:ext cx="2095011" cy="5327444"/>
            <a:chOff x="5586314" y="524080"/>
            <a:chExt cx="2095011" cy="5071334"/>
          </a:xfrm>
        </p:grpSpPr>
        <p:sp>
          <p:nvSpPr>
            <p:cNvPr id="24" name="任意形状 23">
              <a:extLst>
                <a:ext uri="{FF2B5EF4-FFF2-40B4-BE49-F238E27FC236}">
                  <a16:creationId xmlns:a16="http://schemas.microsoft.com/office/drawing/2014/main" id="{98B5E793-6181-EE40-AA27-09C5C7D1F088}"/>
                </a:ext>
              </a:extLst>
            </p:cNvPr>
            <p:cNvSpPr/>
            <p:nvPr/>
          </p:nvSpPr>
          <p:spPr>
            <a:xfrm>
              <a:off x="5635380" y="524080"/>
              <a:ext cx="2045945" cy="5051291"/>
            </a:xfrm>
            <a:custGeom>
              <a:avLst/>
              <a:gdLst>
                <a:gd name="connsiteX0" fmla="*/ 0 w 3030279"/>
                <a:gd name="connsiteY0" fmla="*/ 6390168 h 6390168"/>
                <a:gd name="connsiteX1" fmla="*/ 478465 w 3030279"/>
                <a:gd name="connsiteY1" fmla="*/ 6262577 h 6390168"/>
                <a:gd name="connsiteX2" fmla="*/ 1297172 w 3030279"/>
                <a:gd name="connsiteY2" fmla="*/ 6230679 h 6390168"/>
                <a:gd name="connsiteX3" fmla="*/ 2009554 w 3030279"/>
                <a:gd name="connsiteY3" fmla="*/ 6113721 h 6390168"/>
                <a:gd name="connsiteX4" fmla="*/ 2509284 w 3030279"/>
                <a:gd name="connsiteY4" fmla="*/ 5667154 h 6390168"/>
                <a:gd name="connsiteX5" fmla="*/ 2828261 w 3030279"/>
                <a:gd name="connsiteY5" fmla="*/ 4933507 h 6390168"/>
                <a:gd name="connsiteX6" fmla="*/ 2977116 w 3030279"/>
                <a:gd name="connsiteY6" fmla="*/ 3678865 h 6390168"/>
                <a:gd name="connsiteX7" fmla="*/ 3030279 w 3030279"/>
                <a:gd name="connsiteY7" fmla="*/ 0 h 639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30279" h="6390168">
                  <a:moveTo>
                    <a:pt x="0" y="6390168"/>
                  </a:moveTo>
                  <a:cubicBezTo>
                    <a:pt x="131135" y="6339663"/>
                    <a:pt x="262270" y="6289159"/>
                    <a:pt x="478465" y="6262577"/>
                  </a:cubicBezTo>
                  <a:cubicBezTo>
                    <a:pt x="694660" y="6235995"/>
                    <a:pt x="1041991" y="6255488"/>
                    <a:pt x="1297172" y="6230679"/>
                  </a:cubicBezTo>
                  <a:cubicBezTo>
                    <a:pt x="1552354" y="6205870"/>
                    <a:pt x="1807535" y="6207642"/>
                    <a:pt x="2009554" y="6113721"/>
                  </a:cubicBezTo>
                  <a:cubicBezTo>
                    <a:pt x="2211573" y="6019800"/>
                    <a:pt x="2372833" y="5863856"/>
                    <a:pt x="2509284" y="5667154"/>
                  </a:cubicBezTo>
                  <a:cubicBezTo>
                    <a:pt x="2645735" y="5470452"/>
                    <a:pt x="2750289" y="5264888"/>
                    <a:pt x="2828261" y="4933507"/>
                  </a:cubicBezTo>
                  <a:cubicBezTo>
                    <a:pt x="2906233" y="4602126"/>
                    <a:pt x="2943446" y="4501116"/>
                    <a:pt x="2977116" y="3678865"/>
                  </a:cubicBezTo>
                  <a:cubicBezTo>
                    <a:pt x="3010786" y="2856614"/>
                    <a:pt x="3020532" y="1428307"/>
                    <a:pt x="3030279" y="0"/>
                  </a:cubicBezTo>
                </a:path>
              </a:pathLst>
            </a:custGeom>
            <a:ln w="133350">
              <a:solidFill>
                <a:srgbClr val="8497B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10"/>
            </a:p>
          </p:txBody>
        </p:sp>
        <p:sp>
          <p:nvSpPr>
            <p:cNvPr id="41" name="任意形状 40">
              <a:extLst>
                <a:ext uri="{FF2B5EF4-FFF2-40B4-BE49-F238E27FC236}">
                  <a16:creationId xmlns:a16="http://schemas.microsoft.com/office/drawing/2014/main" id="{B8564FFC-5B07-5142-A6D1-4647B0DB1775}"/>
                </a:ext>
              </a:extLst>
            </p:cNvPr>
            <p:cNvSpPr/>
            <p:nvPr/>
          </p:nvSpPr>
          <p:spPr>
            <a:xfrm rot="21387832">
              <a:off x="5586314" y="5501801"/>
              <a:ext cx="270249" cy="93613"/>
            </a:xfrm>
            <a:custGeom>
              <a:avLst/>
              <a:gdLst>
                <a:gd name="connsiteX0" fmla="*/ 0 w 402183"/>
                <a:gd name="connsiteY0" fmla="*/ 139314 h 139314"/>
                <a:gd name="connsiteX1" fmla="*/ 180109 w 402183"/>
                <a:gd name="connsiteY1" fmla="*/ 56187 h 139314"/>
                <a:gd name="connsiteX2" fmla="*/ 367146 w 402183"/>
                <a:gd name="connsiteY2" fmla="*/ 7696 h 139314"/>
                <a:gd name="connsiteX3" fmla="*/ 401782 w 402183"/>
                <a:gd name="connsiteY3" fmla="*/ 769 h 13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183" h="139314">
                  <a:moveTo>
                    <a:pt x="0" y="139314"/>
                  </a:moveTo>
                  <a:cubicBezTo>
                    <a:pt x="59459" y="108718"/>
                    <a:pt x="118918" y="78123"/>
                    <a:pt x="180109" y="56187"/>
                  </a:cubicBezTo>
                  <a:cubicBezTo>
                    <a:pt x="241300" y="34251"/>
                    <a:pt x="330201" y="16932"/>
                    <a:pt x="367146" y="7696"/>
                  </a:cubicBezTo>
                  <a:cubicBezTo>
                    <a:pt x="404091" y="-1540"/>
                    <a:pt x="402936" y="-386"/>
                    <a:pt x="401782" y="769"/>
                  </a:cubicBezTo>
                </a:path>
              </a:pathLst>
            </a:custGeom>
            <a:noFill/>
            <a:ln w="133350">
              <a:gradFill>
                <a:gsLst>
                  <a:gs pos="15000">
                    <a:schemeClr val="tx2">
                      <a:lumMod val="60000"/>
                      <a:lumOff val="40000"/>
                    </a:schemeClr>
                  </a:gs>
                  <a:gs pos="87000">
                    <a:schemeClr val="bg2">
                      <a:lumMod val="75000"/>
                    </a:schemeClr>
                  </a:gs>
                </a:gsLst>
                <a:lin ang="7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81934CA3-6611-4748-8C03-102917C37EBF}"/>
                </a:ext>
              </a:extLst>
            </p:cNvPr>
            <p:cNvSpPr txBox="1"/>
            <p:nvPr/>
          </p:nvSpPr>
          <p:spPr>
            <a:xfrm rot="21410665">
              <a:off x="6080797" y="5257623"/>
              <a:ext cx="680956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497B0"/>
                  </a:solidFill>
                  <a:latin typeface="Monaco" pitchFamily="2" charset="0"/>
                </a:rPr>
                <a:t>Decoder-Only</a:t>
              </a:r>
              <a:endParaRPr kumimoji="1" lang="zh-CN" altLang="en-US" sz="605" b="1" spc="-40" dirty="0">
                <a:solidFill>
                  <a:srgbClr val="8497B0"/>
                </a:solidFill>
                <a:latin typeface="Monaco" pitchFamily="2" charset="0"/>
              </a:endParaRPr>
            </a:p>
          </p:txBody>
        </p:sp>
      </p:grpSp>
      <p:cxnSp>
        <p:nvCxnSpPr>
          <p:cNvPr id="42" name="直线连接符 41">
            <a:extLst>
              <a:ext uri="{FF2B5EF4-FFF2-40B4-BE49-F238E27FC236}">
                <a16:creationId xmlns:a16="http://schemas.microsoft.com/office/drawing/2014/main" id="{5D467A35-A4EB-6D42-A41C-70EF9185690D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423702" y="4227171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>
            <a:extLst>
              <a:ext uri="{FF2B5EF4-FFF2-40B4-BE49-F238E27FC236}">
                <a16:creationId xmlns:a16="http://schemas.microsoft.com/office/drawing/2014/main" id="{98D6C5DA-A2B5-0E4A-BB3A-6F29C5E41FF3}"/>
              </a:ext>
            </a:extLst>
          </p:cNvPr>
          <p:cNvSpPr/>
          <p:nvPr/>
        </p:nvSpPr>
        <p:spPr>
          <a:xfrm>
            <a:off x="233674" y="4203918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47" name="圆角矩形 46">
            <a:extLst>
              <a:ext uri="{FF2B5EF4-FFF2-40B4-BE49-F238E27FC236}">
                <a16:creationId xmlns:a16="http://schemas.microsoft.com/office/drawing/2014/main" id="{97F4EB20-622D-F14A-88CA-8439F3928C0C}"/>
              </a:ext>
            </a:extLst>
          </p:cNvPr>
          <p:cNvSpPr/>
          <p:nvPr/>
        </p:nvSpPr>
        <p:spPr>
          <a:xfrm>
            <a:off x="90152" y="4139987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2020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sp>
        <p:nvSpPr>
          <p:cNvPr id="63" name="任意形状 62">
            <a:extLst>
              <a:ext uri="{FF2B5EF4-FFF2-40B4-BE49-F238E27FC236}">
                <a16:creationId xmlns:a16="http://schemas.microsoft.com/office/drawing/2014/main" id="{F2682B0D-1BCA-0F46-A845-99EEA1702E3C}"/>
              </a:ext>
            </a:extLst>
          </p:cNvPr>
          <p:cNvSpPr/>
          <p:nvPr/>
        </p:nvSpPr>
        <p:spPr>
          <a:xfrm>
            <a:off x="2411886" y="4574842"/>
            <a:ext cx="129820" cy="182419"/>
          </a:xfrm>
          <a:custGeom>
            <a:avLst/>
            <a:gdLst>
              <a:gd name="connsiteX0" fmla="*/ 0 w 375386"/>
              <a:gd name="connsiteY0" fmla="*/ 385839 h 385839"/>
              <a:gd name="connsiteX1" fmla="*/ 38501 w 375386"/>
              <a:gd name="connsiteY1" fmla="*/ 135582 h 385839"/>
              <a:gd name="connsiteX2" fmla="*/ 154005 w 375386"/>
              <a:gd name="connsiteY2" fmla="*/ 20079 h 385839"/>
              <a:gd name="connsiteX3" fmla="*/ 375386 w 375386"/>
              <a:gd name="connsiteY3" fmla="*/ 828 h 38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386" h="385839">
                <a:moveTo>
                  <a:pt x="0" y="385839"/>
                </a:moveTo>
                <a:cubicBezTo>
                  <a:pt x="6417" y="291190"/>
                  <a:pt x="12834" y="196542"/>
                  <a:pt x="38501" y="135582"/>
                </a:cubicBezTo>
                <a:cubicBezTo>
                  <a:pt x="64169" y="74622"/>
                  <a:pt x="97858" y="42538"/>
                  <a:pt x="154005" y="20079"/>
                </a:cubicBezTo>
                <a:cubicBezTo>
                  <a:pt x="210152" y="-2380"/>
                  <a:pt x="292769" y="-776"/>
                  <a:pt x="375386" y="828"/>
                </a:cubicBezTo>
              </a:path>
            </a:pathLst>
          </a:custGeom>
          <a:noFill/>
          <a:ln w="41275">
            <a:solidFill>
              <a:srgbClr val="87AE88"/>
            </a:solidFill>
            <a:tailEnd type="non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zh-CN" altLang="en-US" sz="2419">
              <a:solidFill>
                <a:schemeClr val="tx1"/>
              </a:solidFill>
              <a:latin typeface="Monaco" pitchFamily="2" charset="77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0DA3B0A-2131-1041-918C-88C0896D5B68}"/>
              </a:ext>
            </a:extLst>
          </p:cNvPr>
          <p:cNvGrpSpPr/>
          <p:nvPr/>
        </p:nvGrpSpPr>
        <p:grpSpPr>
          <a:xfrm>
            <a:off x="1547816" y="4308548"/>
            <a:ext cx="433351" cy="461027"/>
            <a:chOff x="4044156" y="4416494"/>
            <a:chExt cx="433351" cy="461027"/>
          </a:xfrm>
        </p:grpSpPr>
        <p:sp>
          <p:nvSpPr>
            <p:cNvPr id="65" name="圆角矩形 64">
              <a:extLst>
                <a:ext uri="{FF2B5EF4-FFF2-40B4-BE49-F238E27FC236}">
                  <a16:creationId xmlns:a16="http://schemas.microsoft.com/office/drawing/2014/main" id="{35575C2E-49B7-5843-8CDE-D5483F88B157}"/>
                </a:ext>
              </a:extLst>
            </p:cNvPr>
            <p:cNvSpPr/>
            <p:nvPr/>
          </p:nvSpPr>
          <p:spPr>
            <a:xfrm>
              <a:off x="4086354" y="4416494"/>
              <a:ext cx="252877" cy="217223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70" b="1" spc="-34" dirty="0">
                  <a:solidFill>
                    <a:schemeClr val="bg1"/>
                  </a:solidFill>
                  <a:latin typeface="Monaco" pitchFamily="2" charset="77"/>
                </a:rPr>
                <a:t>Distill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BERT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66" name="任意形状 65">
              <a:extLst>
                <a:ext uri="{FF2B5EF4-FFF2-40B4-BE49-F238E27FC236}">
                  <a16:creationId xmlns:a16="http://schemas.microsoft.com/office/drawing/2014/main" id="{8DB7DD9E-B300-5E42-8499-00CB94DC22CB}"/>
                </a:ext>
              </a:extLst>
            </p:cNvPr>
            <p:cNvSpPr/>
            <p:nvPr/>
          </p:nvSpPr>
          <p:spPr>
            <a:xfrm>
              <a:off x="4044156" y="4631747"/>
              <a:ext cx="167574" cy="245774"/>
            </a:xfrm>
            <a:custGeom>
              <a:avLst/>
              <a:gdLst>
                <a:gd name="connsiteX0" fmla="*/ 0 w 249382"/>
                <a:gd name="connsiteY0" fmla="*/ 365760 h 365760"/>
                <a:gd name="connsiteX1" fmla="*/ 41564 w 249382"/>
                <a:gd name="connsiteY1" fmla="*/ 166255 h 365760"/>
                <a:gd name="connsiteX2" fmla="*/ 191193 w 249382"/>
                <a:gd name="connsiteY2" fmla="*/ 91440 h 365760"/>
                <a:gd name="connsiteX3" fmla="*/ 249382 w 249382"/>
                <a:gd name="connsiteY3" fmla="*/ 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82" h="365760">
                  <a:moveTo>
                    <a:pt x="0" y="365760"/>
                  </a:moveTo>
                  <a:cubicBezTo>
                    <a:pt x="4849" y="288867"/>
                    <a:pt x="9699" y="211975"/>
                    <a:pt x="41564" y="166255"/>
                  </a:cubicBezTo>
                  <a:cubicBezTo>
                    <a:pt x="73429" y="120535"/>
                    <a:pt x="156557" y="119149"/>
                    <a:pt x="191193" y="91440"/>
                  </a:cubicBezTo>
                  <a:cubicBezTo>
                    <a:pt x="225829" y="63731"/>
                    <a:pt x="237605" y="31865"/>
                    <a:pt x="249382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pic>
          <p:nvPicPr>
            <p:cNvPr id="67" name="图形 66">
              <a:extLst>
                <a:ext uri="{FF2B5EF4-FFF2-40B4-BE49-F238E27FC236}">
                  <a16:creationId xmlns:a16="http://schemas.microsoft.com/office/drawing/2014/main" id="{EC23D981-EF9F-7248-AEF9-C1A16D63AE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4348560" y="4479692"/>
              <a:ext cx="128947" cy="119404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82F56BB-0CF7-504B-BDEC-03B8986BB877}"/>
              </a:ext>
            </a:extLst>
          </p:cNvPr>
          <p:cNvGrpSpPr/>
          <p:nvPr/>
        </p:nvGrpSpPr>
        <p:grpSpPr>
          <a:xfrm>
            <a:off x="4780280" y="4672388"/>
            <a:ext cx="838111" cy="313492"/>
            <a:chOff x="7276620" y="4780338"/>
            <a:chExt cx="838111" cy="313492"/>
          </a:xfrm>
        </p:grpSpPr>
        <p:sp>
          <p:nvSpPr>
            <p:cNvPr id="54" name="圆角矩形 115">
              <a:extLst>
                <a:ext uri="{FF2B5EF4-FFF2-40B4-BE49-F238E27FC236}">
                  <a16:creationId xmlns:a16="http://schemas.microsoft.com/office/drawing/2014/main" id="{0EB40303-A61A-744F-A1BB-BDB024996F31}"/>
                </a:ext>
              </a:extLst>
            </p:cNvPr>
            <p:cNvSpPr/>
            <p:nvPr/>
          </p:nvSpPr>
          <p:spPr>
            <a:xfrm>
              <a:off x="7675112" y="4780338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GPT-2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8" name="Picture 14" descr="Open Ai Logo PNG Vectors Free Download">
              <a:extLst>
                <a:ext uri="{FF2B5EF4-FFF2-40B4-BE49-F238E27FC236}">
                  <a16:creationId xmlns:a16="http://schemas.microsoft.com/office/drawing/2014/main" id="{211D4C29-69A6-2E49-A803-E7B585D3E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1627" y="4787091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任意形状 146">
              <a:extLst>
                <a:ext uri="{FF2B5EF4-FFF2-40B4-BE49-F238E27FC236}">
                  <a16:creationId xmlns:a16="http://schemas.microsoft.com/office/drawing/2014/main" id="{75217796-8256-5F46-87AD-7B9D951460C1}"/>
                </a:ext>
              </a:extLst>
            </p:cNvPr>
            <p:cNvSpPr/>
            <p:nvPr/>
          </p:nvSpPr>
          <p:spPr>
            <a:xfrm rot="21378849">
              <a:off x="7276620" y="4918849"/>
              <a:ext cx="575367" cy="174981"/>
            </a:xfrm>
            <a:custGeom>
              <a:avLst/>
              <a:gdLst>
                <a:gd name="connsiteX0" fmla="*/ 0 w 716573"/>
                <a:gd name="connsiteY0" fmla="*/ 250581 h 250581"/>
                <a:gd name="connsiteX1" fmla="*/ 272562 w 716573"/>
                <a:gd name="connsiteY1" fmla="*/ 153866 h 250581"/>
                <a:gd name="connsiteX2" fmla="*/ 558312 w 716573"/>
                <a:gd name="connsiteY2" fmla="*/ 145073 h 250581"/>
                <a:gd name="connsiteX3" fmla="*/ 685800 w 716573"/>
                <a:gd name="connsiteY3" fmla="*/ 61546 h 250581"/>
                <a:gd name="connsiteX4" fmla="*/ 716573 w 716573"/>
                <a:gd name="connsiteY4" fmla="*/ 0 h 250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6573" h="250581">
                  <a:moveTo>
                    <a:pt x="0" y="250581"/>
                  </a:moveTo>
                  <a:cubicBezTo>
                    <a:pt x="89755" y="211016"/>
                    <a:pt x="179510" y="171451"/>
                    <a:pt x="272562" y="153866"/>
                  </a:cubicBezTo>
                  <a:cubicBezTo>
                    <a:pt x="365614" y="136281"/>
                    <a:pt x="489439" y="160460"/>
                    <a:pt x="558312" y="145073"/>
                  </a:cubicBezTo>
                  <a:cubicBezTo>
                    <a:pt x="627185" y="129686"/>
                    <a:pt x="659423" y="85725"/>
                    <a:pt x="685800" y="61546"/>
                  </a:cubicBezTo>
                  <a:cubicBezTo>
                    <a:pt x="712177" y="37367"/>
                    <a:pt x="714375" y="18683"/>
                    <a:pt x="71657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DC6528D-BDD2-9B4E-AC65-7E136B007726}"/>
              </a:ext>
            </a:extLst>
          </p:cNvPr>
          <p:cNvGrpSpPr/>
          <p:nvPr/>
        </p:nvGrpSpPr>
        <p:grpSpPr>
          <a:xfrm>
            <a:off x="2506901" y="4273494"/>
            <a:ext cx="306884" cy="293615"/>
            <a:chOff x="5003245" y="4381440"/>
            <a:chExt cx="306884" cy="293615"/>
          </a:xfrm>
        </p:grpSpPr>
        <p:sp>
          <p:nvSpPr>
            <p:cNvPr id="52" name="圆角矩形 51">
              <a:extLst>
                <a:ext uri="{FF2B5EF4-FFF2-40B4-BE49-F238E27FC236}">
                  <a16:creationId xmlns:a16="http://schemas.microsoft.com/office/drawing/2014/main" id="{D62420BB-689F-4245-BCD5-30A76D754758}"/>
                </a:ext>
              </a:extLst>
            </p:cNvPr>
            <p:cNvSpPr/>
            <p:nvPr/>
          </p:nvSpPr>
          <p:spPr>
            <a:xfrm flipH="1">
              <a:off x="5042086" y="4381440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70" name="图形 69">
              <a:extLst>
                <a:ext uri="{FF2B5EF4-FFF2-40B4-BE49-F238E27FC236}">
                  <a16:creationId xmlns:a16="http://schemas.microsoft.com/office/drawing/2014/main" id="{073AACA9-7A77-F442-8338-B794DF228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190293" y="4387890"/>
              <a:ext cx="119836" cy="124935"/>
            </a:xfrm>
            <a:prstGeom prst="rect">
              <a:avLst/>
            </a:prstGeom>
          </p:spPr>
        </p:pic>
        <p:sp>
          <p:nvSpPr>
            <p:cNvPr id="73" name="任意形状 72">
              <a:extLst>
                <a:ext uri="{FF2B5EF4-FFF2-40B4-BE49-F238E27FC236}">
                  <a16:creationId xmlns:a16="http://schemas.microsoft.com/office/drawing/2014/main" id="{215A71A9-C1AD-E74A-A3DB-87A7349A4665}"/>
                </a:ext>
              </a:extLst>
            </p:cNvPr>
            <p:cNvSpPr/>
            <p:nvPr/>
          </p:nvSpPr>
          <p:spPr>
            <a:xfrm>
              <a:off x="5003245" y="4521268"/>
              <a:ext cx="106051" cy="153787"/>
            </a:xfrm>
            <a:custGeom>
              <a:avLst/>
              <a:gdLst>
                <a:gd name="connsiteX0" fmla="*/ 0 w 147837"/>
                <a:gd name="connsiteY0" fmla="*/ 229969 h 230114"/>
                <a:gd name="connsiteX1" fmla="*/ 93082 w 147837"/>
                <a:gd name="connsiteY1" fmla="*/ 213542 h 230114"/>
                <a:gd name="connsiteX2" fmla="*/ 131410 w 147837"/>
                <a:gd name="connsiteY2" fmla="*/ 125935 h 230114"/>
                <a:gd name="connsiteX3" fmla="*/ 147837 w 147837"/>
                <a:gd name="connsiteY3" fmla="*/ 0 h 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837" h="230114">
                  <a:moveTo>
                    <a:pt x="0" y="229969"/>
                  </a:moveTo>
                  <a:cubicBezTo>
                    <a:pt x="35590" y="230425"/>
                    <a:pt x="71180" y="230881"/>
                    <a:pt x="93082" y="213542"/>
                  </a:cubicBezTo>
                  <a:cubicBezTo>
                    <a:pt x="114984" y="196203"/>
                    <a:pt x="122284" y="161525"/>
                    <a:pt x="131410" y="125935"/>
                  </a:cubicBezTo>
                  <a:cubicBezTo>
                    <a:pt x="140536" y="90345"/>
                    <a:pt x="144186" y="45172"/>
                    <a:pt x="14783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7308484-61AF-B849-A9C1-FE4533A9E40E}"/>
              </a:ext>
            </a:extLst>
          </p:cNvPr>
          <p:cNvGrpSpPr/>
          <p:nvPr/>
        </p:nvGrpSpPr>
        <p:grpSpPr>
          <a:xfrm>
            <a:off x="516049" y="4503449"/>
            <a:ext cx="1166384" cy="677356"/>
            <a:chOff x="3012393" y="4611399"/>
            <a:chExt cx="1166384" cy="677356"/>
          </a:xfrm>
        </p:grpSpPr>
        <p:sp>
          <p:nvSpPr>
            <p:cNvPr id="57" name="圆角矩形 138">
              <a:extLst>
                <a:ext uri="{FF2B5EF4-FFF2-40B4-BE49-F238E27FC236}">
                  <a16:creationId xmlns:a16="http://schemas.microsoft.com/office/drawing/2014/main" id="{FE25BFDE-0C7D-2F42-BBD7-C365E48494F1}"/>
                </a:ext>
              </a:extLst>
            </p:cNvPr>
            <p:cNvSpPr/>
            <p:nvPr/>
          </p:nvSpPr>
          <p:spPr>
            <a:xfrm>
              <a:off x="3012393" y="4611399"/>
              <a:ext cx="41396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Lato" panose="020F0502020204030203" pitchFamily="34" charset="77"/>
                </a:rPr>
                <a:t>RoBERTa</a:t>
              </a:r>
              <a:endParaRPr kumimoji="1" lang="zh-CN" altLang="en-US" sz="806" b="1" spc="-34" dirty="0">
                <a:solidFill>
                  <a:schemeClr val="bg1"/>
                </a:solidFill>
                <a:latin typeface="Lato" panose="020F0502020204030203" pitchFamily="34" charset="77"/>
              </a:endParaRPr>
            </a:p>
          </p:txBody>
        </p:sp>
        <p:pic>
          <p:nvPicPr>
            <p:cNvPr id="60" name="图形 59">
              <a:extLst>
                <a:ext uri="{FF2B5EF4-FFF2-40B4-BE49-F238E27FC236}">
                  <a16:creationId xmlns:a16="http://schemas.microsoft.com/office/drawing/2014/main" id="{82E8F0CA-B3C7-EB4A-B64F-068EF02177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3451549" y="4633318"/>
              <a:ext cx="151948" cy="99913"/>
            </a:xfrm>
            <a:prstGeom prst="rect">
              <a:avLst/>
            </a:prstGeom>
          </p:spPr>
        </p:pic>
        <p:sp>
          <p:nvSpPr>
            <p:cNvPr id="75" name="任意形状 74">
              <a:extLst>
                <a:ext uri="{FF2B5EF4-FFF2-40B4-BE49-F238E27FC236}">
                  <a16:creationId xmlns:a16="http://schemas.microsoft.com/office/drawing/2014/main" id="{CB0DB509-1CED-BD4D-9738-C848FDFBBEFD}"/>
                </a:ext>
              </a:extLst>
            </p:cNvPr>
            <p:cNvSpPr/>
            <p:nvPr/>
          </p:nvSpPr>
          <p:spPr>
            <a:xfrm>
              <a:off x="3237346" y="4742385"/>
              <a:ext cx="941431" cy="546370"/>
            </a:xfrm>
            <a:custGeom>
              <a:avLst/>
              <a:gdLst>
                <a:gd name="connsiteX0" fmla="*/ 1401011 w 1401011"/>
                <a:gd name="connsiteY0" fmla="*/ 802105 h 802105"/>
                <a:gd name="connsiteX1" fmla="*/ 668421 w 1401011"/>
                <a:gd name="connsiteY1" fmla="*/ 753979 h 802105"/>
                <a:gd name="connsiteX2" fmla="*/ 229937 w 1401011"/>
                <a:gd name="connsiteY2" fmla="*/ 652379 h 802105"/>
                <a:gd name="connsiteX3" fmla="*/ 42779 w 1401011"/>
                <a:gd name="connsiteY3" fmla="*/ 358273 h 802105"/>
                <a:gd name="connsiteX4" fmla="*/ 0 w 1401011"/>
                <a:gd name="connsiteY4" fmla="*/ 0 h 80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1011" h="802105">
                  <a:moveTo>
                    <a:pt x="1401011" y="802105"/>
                  </a:moveTo>
                  <a:cubicBezTo>
                    <a:pt x="1132305" y="790519"/>
                    <a:pt x="863600" y="778933"/>
                    <a:pt x="668421" y="753979"/>
                  </a:cubicBezTo>
                  <a:cubicBezTo>
                    <a:pt x="473242" y="729025"/>
                    <a:pt x="334211" y="718330"/>
                    <a:pt x="229937" y="652379"/>
                  </a:cubicBezTo>
                  <a:cubicBezTo>
                    <a:pt x="125663" y="586428"/>
                    <a:pt x="81102" y="467003"/>
                    <a:pt x="42779" y="358273"/>
                  </a:cubicBezTo>
                  <a:cubicBezTo>
                    <a:pt x="4456" y="249543"/>
                    <a:pt x="2228" y="124771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FAC9296-0D8C-4343-A873-949D5D75C76F}"/>
              </a:ext>
            </a:extLst>
          </p:cNvPr>
          <p:cNvGrpSpPr/>
          <p:nvPr/>
        </p:nvGrpSpPr>
        <p:grpSpPr>
          <a:xfrm>
            <a:off x="1598397" y="4595524"/>
            <a:ext cx="691088" cy="467626"/>
            <a:chOff x="4094741" y="4703474"/>
            <a:chExt cx="691088" cy="467626"/>
          </a:xfrm>
        </p:grpSpPr>
        <p:sp>
          <p:nvSpPr>
            <p:cNvPr id="64" name="圆角矩形 63">
              <a:extLst>
                <a:ext uri="{FF2B5EF4-FFF2-40B4-BE49-F238E27FC236}">
                  <a16:creationId xmlns:a16="http://schemas.microsoft.com/office/drawing/2014/main" id="{E022AF3F-93EF-E244-9025-20C5AF00F54C}"/>
                </a:ext>
              </a:extLst>
            </p:cNvPr>
            <p:cNvSpPr/>
            <p:nvPr/>
          </p:nvSpPr>
          <p:spPr>
            <a:xfrm>
              <a:off x="4318462" y="4703474"/>
              <a:ext cx="302034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ERNIE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71" name="Picture 22" descr="Baidu Logo, symbol, meaning, history, PNG, brand">
              <a:extLst>
                <a:ext uri="{FF2B5EF4-FFF2-40B4-BE49-F238E27FC236}">
                  <a16:creationId xmlns:a16="http://schemas.microsoft.com/office/drawing/2014/main" id="{79A94AA2-6D16-B140-AFA5-A7AA96668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9210" y="4717933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任意形状 78">
              <a:extLst>
                <a:ext uri="{FF2B5EF4-FFF2-40B4-BE49-F238E27FC236}">
                  <a16:creationId xmlns:a16="http://schemas.microsoft.com/office/drawing/2014/main" id="{FE9990DA-C3FE-444C-B2B9-B82BFACDDBA8}"/>
                </a:ext>
              </a:extLst>
            </p:cNvPr>
            <p:cNvSpPr/>
            <p:nvPr/>
          </p:nvSpPr>
          <p:spPr>
            <a:xfrm>
              <a:off x="4094741" y="4833543"/>
              <a:ext cx="357697" cy="337557"/>
            </a:xfrm>
            <a:custGeom>
              <a:avLst/>
              <a:gdLst>
                <a:gd name="connsiteX0" fmla="*/ 14963 w 540083"/>
                <a:gd name="connsiteY0" fmla="*/ 452761 h 452761"/>
                <a:gd name="connsiteX1" fmla="*/ 6085 w 540083"/>
                <a:gd name="connsiteY1" fmla="*/ 275208 h 452761"/>
                <a:gd name="connsiteX2" fmla="*/ 94862 w 540083"/>
                <a:gd name="connsiteY2" fmla="*/ 186431 h 452761"/>
                <a:gd name="connsiteX3" fmla="*/ 405580 w 540083"/>
                <a:gd name="connsiteY3" fmla="*/ 142043 h 452761"/>
                <a:gd name="connsiteX4" fmla="*/ 520990 w 540083"/>
                <a:gd name="connsiteY4" fmla="*/ 62144 h 452761"/>
                <a:gd name="connsiteX5" fmla="*/ 538745 w 540083"/>
                <a:gd name="connsiteY5" fmla="*/ 0 h 45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083" h="452761">
                  <a:moveTo>
                    <a:pt x="14963" y="452761"/>
                  </a:moveTo>
                  <a:cubicBezTo>
                    <a:pt x="3866" y="386178"/>
                    <a:pt x="-7231" y="319596"/>
                    <a:pt x="6085" y="275208"/>
                  </a:cubicBezTo>
                  <a:cubicBezTo>
                    <a:pt x="19401" y="230820"/>
                    <a:pt x="28280" y="208625"/>
                    <a:pt x="94862" y="186431"/>
                  </a:cubicBezTo>
                  <a:cubicBezTo>
                    <a:pt x="161445" y="164237"/>
                    <a:pt x="334559" y="162757"/>
                    <a:pt x="405580" y="142043"/>
                  </a:cubicBezTo>
                  <a:cubicBezTo>
                    <a:pt x="476601" y="121329"/>
                    <a:pt x="498796" y="85818"/>
                    <a:pt x="520990" y="62144"/>
                  </a:cubicBezTo>
                  <a:cubicBezTo>
                    <a:pt x="543184" y="38470"/>
                    <a:pt x="540964" y="19235"/>
                    <a:pt x="538745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DEAC5A2-7646-2149-B508-9648BA25C00D}"/>
              </a:ext>
            </a:extLst>
          </p:cNvPr>
          <p:cNvGrpSpPr/>
          <p:nvPr/>
        </p:nvGrpSpPr>
        <p:grpSpPr>
          <a:xfrm>
            <a:off x="4065660" y="4461456"/>
            <a:ext cx="785161" cy="398235"/>
            <a:chOff x="6562000" y="4569402"/>
            <a:chExt cx="785161" cy="398235"/>
          </a:xfrm>
        </p:grpSpPr>
        <p:sp>
          <p:nvSpPr>
            <p:cNvPr id="56" name="圆角矩形 184">
              <a:extLst>
                <a:ext uri="{FF2B5EF4-FFF2-40B4-BE49-F238E27FC236}">
                  <a16:creationId xmlns:a16="http://schemas.microsoft.com/office/drawing/2014/main" id="{B22C6338-1EB0-144F-A520-39EA60DFEA4B}"/>
                </a:ext>
              </a:extLst>
            </p:cNvPr>
            <p:cNvSpPr/>
            <p:nvPr/>
          </p:nvSpPr>
          <p:spPr>
            <a:xfrm>
              <a:off x="6562000" y="4569402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err="1">
                  <a:solidFill>
                    <a:schemeClr val="bg1"/>
                  </a:solidFill>
                  <a:latin typeface="Monaco" pitchFamily="2" charset="77"/>
                </a:rPr>
                <a:t>XLNet</a:t>
              </a:r>
              <a:endParaRPr kumimoji="1" lang="en-US" altLang="zh-CN" sz="806" b="1" spc="-34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81CAC4B8-7AD9-7346-96AD-CC946EEA90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408" y="458301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任意形状 68">
              <a:extLst>
                <a:ext uri="{FF2B5EF4-FFF2-40B4-BE49-F238E27FC236}">
                  <a16:creationId xmlns:a16="http://schemas.microsoft.com/office/drawing/2014/main" id="{68D0117D-19F2-BA4E-BBFF-9478DB2BD1DE}"/>
                </a:ext>
              </a:extLst>
            </p:cNvPr>
            <p:cNvSpPr/>
            <p:nvPr/>
          </p:nvSpPr>
          <p:spPr>
            <a:xfrm flipH="1">
              <a:off x="6697701" y="4693659"/>
              <a:ext cx="649460" cy="273978"/>
            </a:xfrm>
            <a:custGeom>
              <a:avLst/>
              <a:gdLst>
                <a:gd name="connsiteX0" fmla="*/ 0 w 1423554"/>
                <a:gd name="connsiteY0" fmla="*/ 342900 h 342900"/>
                <a:gd name="connsiteX1" fmla="*/ 135082 w 1423554"/>
                <a:gd name="connsiteY1" fmla="*/ 259773 h 342900"/>
                <a:gd name="connsiteX2" fmla="*/ 374073 w 1423554"/>
                <a:gd name="connsiteY2" fmla="*/ 218209 h 342900"/>
                <a:gd name="connsiteX3" fmla="*/ 1122218 w 1423554"/>
                <a:gd name="connsiteY3" fmla="*/ 176646 h 342900"/>
                <a:gd name="connsiteX4" fmla="*/ 1361209 w 1423554"/>
                <a:gd name="connsiteY4" fmla="*/ 93518 h 342900"/>
                <a:gd name="connsiteX5" fmla="*/ 1423554 w 1423554"/>
                <a:gd name="connsiteY5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3554" h="342900">
                  <a:moveTo>
                    <a:pt x="0" y="342900"/>
                  </a:moveTo>
                  <a:cubicBezTo>
                    <a:pt x="36368" y="311727"/>
                    <a:pt x="72736" y="280555"/>
                    <a:pt x="135082" y="259773"/>
                  </a:cubicBezTo>
                  <a:cubicBezTo>
                    <a:pt x="197428" y="238991"/>
                    <a:pt x="209550" y="232063"/>
                    <a:pt x="374073" y="218209"/>
                  </a:cubicBezTo>
                  <a:cubicBezTo>
                    <a:pt x="538596" y="204355"/>
                    <a:pt x="957695" y="197428"/>
                    <a:pt x="1122218" y="176646"/>
                  </a:cubicBezTo>
                  <a:cubicBezTo>
                    <a:pt x="1286741" y="155864"/>
                    <a:pt x="1310986" y="122959"/>
                    <a:pt x="1361209" y="93518"/>
                  </a:cubicBezTo>
                  <a:cubicBezTo>
                    <a:pt x="1411432" y="64077"/>
                    <a:pt x="1417493" y="32038"/>
                    <a:pt x="142355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cxnSp>
        <p:nvCxnSpPr>
          <p:cNvPr id="84" name="直线连接符 83">
            <a:extLst>
              <a:ext uri="{FF2B5EF4-FFF2-40B4-BE49-F238E27FC236}">
                <a16:creationId xmlns:a16="http://schemas.microsoft.com/office/drawing/2014/main" id="{96731B21-43F3-D04E-8CE0-645860AF3FC0}"/>
              </a:ext>
            </a:extLst>
          </p:cNvPr>
          <p:cNvCxnSpPr>
            <a:cxnSpLocks/>
          </p:cNvCxnSpPr>
          <p:nvPr/>
        </p:nvCxnSpPr>
        <p:spPr>
          <a:xfrm>
            <a:off x="428393" y="4902389"/>
            <a:ext cx="6724928" cy="2119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4EDA861-449B-8349-8ED4-6C4EAD95E606}"/>
              </a:ext>
            </a:extLst>
          </p:cNvPr>
          <p:cNvGrpSpPr/>
          <p:nvPr/>
        </p:nvGrpSpPr>
        <p:grpSpPr>
          <a:xfrm>
            <a:off x="2327551" y="1319854"/>
            <a:ext cx="962572" cy="4124495"/>
            <a:chOff x="4823895" y="1427800"/>
            <a:chExt cx="945303" cy="4137457"/>
          </a:xfrm>
        </p:grpSpPr>
        <p:sp>
          <p:nvSpPr>
            <p:cNvPr id="77" name="任意形状 76">
              <a:extLst>
                <a:ext uri="{FF2B5EF4-FFF2-40B4-BE49-F238E27FC236}">
                  <a16:creationId xmlns:a16="http://schemas.microsoft.com/office/drawing/2014/main" id="{0C72CA3C-093E-7946-AC6E-1A11860AE3FB}"/>
                </a:ext>
              </a:extLst>
            </p:cNvPr>
            <p:cNvSpPr/>
            <p:nvPr/>
          </p:nvSpPr>
          <p:spPr>
            <a:xfrm rot="401290">
              <a:off x="5546732" y="5379064"/>
              <a:ext cx="51203" cy="186193"/>
            </a:xfrm>
            <a:custGeom>
              <a:avLst/>
              <a:gdLst>
                <a:gd name="connsiteX0" fmla="*/ 76200 w 76200"/>
                <a:gd name="connsiteY0" fmla="*/ 277091 h 277091"/>
                <a:gd name="connsiteX1" fmla="*/ 55418 w 76200"/>
                <a:gd name="connsiteY1" fmla="*/ 159328 h 277091"/>
                <a:gd name="connsiteX2" fmla="*/ 20782 w 76200"/>
                <a:gd name="connsiteY2" fmla="*/ 34637 h 277091"/>
                <a:gd name="connsiteX3" fmla="*/ 0 w 76200"/>
                <a:gd name="connsiteY3" fmla="*/ 0 h 27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77091">
                  <a:moveTo>
                    <a:pt x="76200" y="277091"/>
                  </a:moveTo>
                  <a:cubicBezTo>
                    <a:pt x="70427" y="238414"/>
                    <a:pt x="64654" y="199737"/>
                    <a:pt x="55418" y="159328"/>
                  </a:cubicBezTo>
                  <a:cubicBezTo>
                    <a:pt x="46182" y="118919"/>
                    <a:pt x="30018" y="61192"/>
                    <a:pt x="20782" y="34637"/>
                  </a:cubicBezTo>
                  <a:cubicBezTo>
                    <a:pt x="11546" y="8082"/>
                    <a:pt x="5773" y="4041"/>
                    <a:pt x="0" y="0"/>
                  </a:cubicBezTo>
                </a:path>
              </a:pathLst>
            </a:custGeom>
            <a:noFill/>
            <a:ln w="60325">
              <a:gradFill>
                <a:gsLst>
                  <a:gs pos="100000">
                    <a:schemeClr val="bg2">
                      <a:lumMod val="75000"/>
                    </a:schemeClr>
                  </a:gs>
                  <a:gs pos="26000">
                    <a:srgbClr val="87AE88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D7F44225-34C4-544D-BEF5-933E9E61D88B}"/>
                </a:ext>
              </a:extLst>
            </p:cNvPr>
            <p:cNvSpPr txBox="1"/>
            <p:nvPr/>
          </p:nvSpPr>
          <p:spPr>
            <a:xfrm rot="1458107">
              <a:off x="4964169" y="4969918"/>
              <a:ext cx="805029" cy="18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605" b="1" spc="-40" dirty="0">
                  <a:solidFill>
                    <a:srgbClr val="87AE88"/>
                  </a:solidFill>
                  <a:latin typeface="Monaco" pitchFamily="2" charset="0"/>
                </a:rPr>
                <a:t>Encoder-Decoder</a:t>
              </a:r>
              <a:endParaRPr kumimoji="1" lang="zh-CN" altLang="en-US" sz="605" b="1" spc="-40" dirty="0">
                <a:solidFill>
                  <a:srgbClr val="87AE88"/>
                </a:solidFill>
                <a:latin typeface="Monaco" pitchFamily="2" charset="0"/>
              </a:endParaRPr>
            </a:p>
          </p:txBody>
        </p:sp>
        <p:sp>
          <p:nvSpPr>
            <p:cNvPr id="76" name="任意形状 75">
              <a:extLst>
                <a:ext uri="{FF2B5EF4-FFF2-40B4-BE49-F238E27FC236}">
                  <a16:creationId xmlns:a16="http://schemas.microsoft.com/office/drawing/2014/main" id="{B48CD218-45C3-E747-9BB6-D4E5325F3D14}"/>
                </a:ext>
              </a:extLst>
            </p:cNvPr>
            <p:cNvSpPr/>
            <p:nvPr/>
          </p:nvSpPr>
          <p:spPr>
            <a:xfrm>
              <a:off x="4823895" y="1427800"/>
              <a:ext cx="759170" cy="4083135"/>
            </a:xfrm>
            <a:custGeom>
              <a:avLst/>
              <a:gdLst>
                <a:gd name="connsiteX0" fmla="*/ 1474107 w 1474107"/>
                <a:gd name="connsiteY0" fmla="*/ 3769112 h 3769112"/>
                <a:gd name="connsiteX1" fmla="*/ 1373746 w 1474107"/>
                <a:gd name="connsiteY1" fmla="*/ 3557239 h 3769112"/>
                <a:gd name="connsiteX2" fmla="*/ 1094965 w 1474107"/>
                <a:gd name="connsiteY2" fmla="*/ 3434576 h 3769112"/>
                <a:gd name="connsiteX3" fmla="*/ 570858 w 1474107"/>
                <a:gd name="connsiteY3" fmla="*/ 3323064 h 3769112"/>
                <a:gd name="connsiteX4" fmla="*/ 325531 w 1474107"/>
                <a:gd name="connsiteY4" fmla="*/ 3278459 h 3769112"/>
                <a:gd name="connsiteX5" fmla="*/ 147112 w 1474107"/>
                <a:gd name="connsiteY5" fmla="*/ 3155795 h 3769112"/>
                <a:gd name="connsiteX6" fmla="*/ 57902 w 1474107"/>
                <a:gd name="connsiteY6" fmla="*/ 2899317 h 3769112"/>
                <a:gd name="connsiteX7" fmla="*/ 24448 w 1474107"/>
                <a:gd name="connsiteY7" fmla="*/ 2419815 h 3769112"/>
                <a:gd name="connsiteX8" fmla="*/ 2146 w 1474107"/>
                <a:gd name="connsiteY8" fmla="*/ 1349298 h 3769112"/>
                <a:gd name="connsiteX9" fmla="*/ 2146 w 1474107"/>
                <a:gd name="connsiteY9" fmla="*/ 0 h 376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4107" h="3769112">
                  <a:moveTo>
                    <a:pt x="1474107" y="3769112"/>
                  </a:moveTo>
                  <a:cubicBezTo>
                    <a:pt x="1455521" y="3691053"/>
                    <a:pt x="1436936" y="3612995"/>
                    <a:pt x="1373746" y="3557239"/>
                  </a:cubicBezTo>
                  <a:cubicBezTo>
                    <a:pt x="1310556" y="3501483"/>
                    <a:pt x="1228780" y="3473605"/>
                    <a:pt x="1094965" y="3434576"/>
                  </a:cubicBezTo>
                  <a:cubicBezTo>
                    <a:pt x="961150" y="3395547"/>
                    <a:pt x="699097" y="3349083"/>
                    <a:pt x="570858" y="3323064"/>
                  </a:cubicBezTo>
                  <a:cubicBezTo>
                    <a:pt x="442619" y="3297045"/>
                    <a:pt x="396155" y="3306337"/>
                    <a:pt x="325531" y="3278459"/>
                  </a:cubicBezTo>
                  <a:cubicBezTo>
                    <a:pt x="254907" y="3250581"/>
                    <a:pt x="191717" y="3218985"/>
                    <a:pt x="147112" y="3155795"/>
                  </a:cubicBezTo>
                  <a:cubicBezTo>
                    <a:pt x="102507" y="3092605"/>
                    <a:pt x="78346" y="3021980"/>
                    <a:pt x="57902" y="2899317"/>
                  </a:cubicBezTo>
                  <a:cubicBezTo>
                    <a:pt x="37458" y="2776654"/>
                    <a:pt x="33741" y="2678151"/>
                    <a:pt x="24448" y="2419815"/>
                  </a:cubicBezTo>
                  <a:cubicBezTo>
                    <a:pt x="15155" y="2161478"/>
                    <a:pt x="5863" y="1752600"/>
                    <a:pt x="2146" y="1349298"/>
                  </a:cubicBezTo>
                  <a:cubicBezTo>
                    <a:pt x="-1571" y="945995"/>
                    <a:pt x="287" y="472997"/>
                    <a:pt x="2146" y="0"/>
                  </a:cubicBezTo>
                </a:path>
              </a:pathLst>
            </a:custGeom>
            <a:noFill/>
            <a:ln w="6032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000">
                    <a:srgbClr val="87AE88"/>
                  </a:gs>
                </a:gsLst>
                <a:lin ang="5400000" scaled="1"/>
              </a:gra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BBC20CE-C4B6-F94A-9098-9D4DE6B986B4}"/>
              </a:ext>
            </a:extLst>
          </p:cNvPr>
          <p:cNvGrpSpPr/>
          <p:nvPr/>
        </p:nvGrpSpPr>
        <p:grpSpPr>
          <a:xfrm>
            <a:off x="2019275" y="4331923"/>
            <a:ext cx="415244" cy="357430"/>
            <a:chOff x="4515619" y="4439873"/>
            <a:chExt cx="415244" cy="357430"/>
          </a:xfrm>
        </p:grpSpPr>
        <p:sp>
          <p:nvSpPr>
            <p:cNvPr id="62" name="任意形状 61">
              <a:extLst>
                <a:ext uri="{FF2B5EF4-FFF2-40B4-BE49-F238E27FC236}">
                  <a16:creationId xmlns:a16="http://schemas.microsoft.com/office/drawing/2014/main" id="{E87C41CE-8143-6A4B-B6E0-285EE47D6BFC}"/>
                </a:ext>
              </a:extLst>
            </p:cNvPr>
            <p:cNvSpPr/>
            <p:nvPr/>
          </p:nvSpPr>
          <p:spPr>
            <a:xfrm>
              <a:off x="4624266" y="4587009"/>
              <a:ext cx="247741" cy="210294"/>
            </a:xfrm>
            <a:custGeom>
              <a:avLst/>
              <a:gdLst>
                <a:gd name="connsiteX0" fmla="*/ 360000 w 360000"/>
                <a:gd name="connsiteY0" fmla="*/ 309600 h 309600"/>
                <a:gd name="connsiteX1" fmla="*/ 273600 w 360000"/>
                <a:gd name="connsiteY1" fmla="*/ 136800 h 309600"/>
                <a:gd name="connsiteX2" fmla="*/ 57600 w 360000"/>
                <a:gd name="connsiteY2" fmla="*/ 64800 h 309600"/>
                <a:gd name="connsiteX3" fmla="*/ 0 w 360000"/>
                <a:gd name="connsiteY3" fmla="*/ 0 h 3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" h="309600">
                  <a:moveTo>
                    <a:pt x="360000" y="309600"/>
                  </a:moveTo>
                  <a:cubicBezTo>
                    <a:pt x="342000" y="243600"/>
                    <a:pt x="324000" y="177600"/>
                    <a:pt x="273600" y="136800"/>
                  </a:cubicBezTo>
                  <a:cubicBezTo>
                    <a:pt x="223200" y="96000"/>
                    <a:pt x="103200" y="87600"/>
                    <a:pt x="57600" y="64800"/>
                  </a:cubicBezTo>
                  <a:cubicBezTo>
                    <a:pt x="12000" y="42000"/>
                    <a:pt x="6000" y="2100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970EA271-728E-874B-92ED-2A3E2CE2342F}"/>
                </a:ext>
              </a:extLst>
            </p:cNvPr>
            <p:cNvSpPr/>
            <p:nvPr/>
          </p:nvSpPr>
          <p:spPr>
            <a:xfrm>
              <a:off x="4515619" y="4439873"/>
              <a:ext cx="243878" cy="137201"/>
            </a:xfrm>
            <a:prstGeom prst="roundRect">
              <a:avLst/>
            </a:prstGeom>
            <a:solidFill>
              <a:srgbClr val="87AE88"/>
            </a:solidFill>
            <a:ln w="190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BART</a:t>
              </a:r>
            </a:p>
          </p:txBody>
        </p:sp>
        <p:pic>
          <p:nvPicPr>
            <p:cNvPr id="61" name="图形 60">
              <a:extLst>
                <a:ext uri="{FF2B5EF4-FFF2-40B4-BE49-F238E27FC236}">
                  <a16:creationId xmlns:a16="http://schemas.microsoft.com/office/drawing/2014/main" id="{B58C543E-579D-6346-9DE5-41F87E937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4778915" y="4461605"/>
              <a:ext cx="151948" cy="99913"/>
            </a:xfrm>
            <a:prstGeom prst="rect">
              <a:avLst/>
            </a:prstGeom>
          </p:spPr>
        </p:pic>
      </p:grpSp>
      <p:cxnSp>
        <p:nvCxnSpPr>
          <p:cNvPr id="85" name="直线连接符 84">
            <a:extLst>
              <a:ext uri="{FF2B5EF4-FFF2-40B4-BE49-F238E27FC236}">
                <a16:creationId xmlns:a16="http://schemas.microsoft.com/office/drawing/2014/main" id="{D5D88CAC-4408-5B4E-BE0B-C94488862CCB}"/>
              </a:ext>
            </a:extLst>
          </p:cNvPr>
          <p:cNvCxnSpPr>
            <a:cxnSpLocks/>
          </p:cNvCxnSpPr>
          <p:nvPr/>
        </p:nvCxnSpPr>
        <p:spPr>
          <a:xfrm flipV="1">
            <a:off x="419109" y="3694982"/>
            <a:ext cx="6724928" cy="2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圆角矩形 101">
            <a:extLst>
              <a:ext uri="{FF2B5EF4-FFF2-40B4-BE49-F238E27FC236}">
                <a16:creationId xmlns:a16="http://schemas.microsoft.com/office/drawing/2014/main" id="{15854010-C67F-7B4A-89E6-3EF976F68641}"/>
              </a:ext>
            </a:extLst>
          </p:cNvPr>
          <p:cNvSpPr/>
          <p:nvPr/>
        </p:nvSpPr>
        <p:spPr>
          <a:xfrm>
            <a:off x="85559" y="3607798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2021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830EC01D-F36D-E849-B0FE-893BA51AA062}"/>
              </a:ext>
            </a:extLst>
          </p:cNvPr>
          <p:cNvGrpSpPr/>
          <p:nvPr/>
        </p:nvGrpSpPr>
        <p:grpSpPr>
          <a:xfrm>
            <a:off x="1523647" y="3893856"/>
            <a:ext cx="655461" cy="341014"/>
            <a:chOff x="4019987" y="4001806"/>
            <a:chExt cx="655461" cy="341014"/>
          </a:xfrm>
        </p:grpSpPr>
        <p:sp>
          <p:nvSpPr>
            <p:cNvPr id="87" name="圆角矩形 86">
              <a:extLst>
                <a:ext uri="{FF2B5EF4-FFF2-40B4-BE49-F238E27FC236}">
                  <a16:creationId xmlns:a16="http://schemas.microsoft.com/office/drawing/2014/main" id="{09B4F815-0320-824D-9659-BAC4315EACDF}"/>
                </a:ext>
              </a:extLst>
            </p:cNvPr>
            <p:cNvSpPr/>
            <p:nvPr/>
          </p:nvSpPr>
          <p:spPr>
            <a:xfrm>
              <a:off x="4135957" y="4001806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DeBERTa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94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9A7DC82F-F376-4443-8FE1-0FF112C5D0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283" y="4024110"/>
              <a:ext cx="92165" cy="92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" name="任意形状 106">
              <a:extLst>
                <a:ext uri="{FF2B5EF4-FFF2-40B4-BE49-F238E27FC236}">
                  <a16:creationId xmlns:a16="http://schemas.microsoft.com/office/drawing/2014/main" id="{0424E508-D860-FF45-9C17-F37AEF948A73}"/>
                </a:ext>
              </a:extLst>
            </p:cNvPr>
            <p:cNvSpPr/>
            <p:nvPr/>
          </p:nvSpPr>
          <p:spPr>
            <a:xfrm flipH="1">
              <a:off x="4019987" y="4140944"/>
              <a:ext cx="345019" cy="201876"/>
            </a:xfrm>
            <a:custGeom>
              <a:avLst/>
              <a:gdLst>
                <a:gd name="connsiteX0" fmla="*/ 470569 w 470569"/>
                <a:gd name="connsiteY0" fmla="*/ 235284 h 235284"/>
                <a:gd name="connsiteX1" fmla="*/ 433137 w 470569"/>
                <a:gd name="connsiteY1" fmla="*/ 133684 h 235284"/>
                <a:gd name="connsiteX2" fmla="*/ 342232 w 470569"/>
                <a:gd name="connsiteY2" fmla="*/ 69516 h 235284"/>
                <a:gd name="connsiteX3" fmla="*/ 96253 w 470569"/>
                <a:gd name="connsiteY3" fmla="*/ 58821 h 235284"/>
                <a:gd name="connsiteX4" fmla="*/ 0 w 470569"/>
                <a:gd name="connsiteY4" fmla="*/ 0 h 23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569" h="235284">
                  <a:moveTo>
                    <a:pt x="470569" y="235284"/>
                  </a:moveTo>
                  <a:cubicBezTo>
                    <a:pt x="462547" y="198298"/>
                    <a:pt x="454526" y="161312"/>
                    <a:pt x="433137" y="133684"/>
                  </a:cubicBezTo>
                  <a:cubicBezTo>
                    <a:pt x="411747" y="106056"/>
                    <a:pt x="398379" y="81993"/>
                    <a:pt x="342232" y="69516"/>
                  </a:cubicBezTo>
                  <a:cubicBezTo>
                    <a:pt x="286085" y="57039"/>
                    <a:pt x="153292" y="70407"/>
                    <a:pt x="96253" y="58821"/>
                  </a:cubicBezTo>
                  <a:cubicBezTo>
                    <a:pt x="39214" y="47235"/>
                    <a:pt x="19607" y="23617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CD09CF5-A0BF-6447-BA8F-2CE898CCBC44}"/>
              </a:ext>
            </a:extLst>
          </p:cNvPr>
          <p:cNvGrpSpPr/>
          <p:nvPr/>
        </p:nvGrpSpPr>
        <p:grpSpPr>
          <a:xfrm>
            <a:off x="722513" y="3988760"/>
            <a:ext cx="778723" cy="380709"/>
            <a:chOff x="3218853" y="4096706"/>
            <a:chExt cx="778723" cy="380709"/>
          </a:xfrm>
        </p:grpSpPr>
        <p:sp>
          <p:nvSpPr>
            <p:cNvPr id="88" name="圆角矩形 87">
              <a:extLst>
                <a:ext uri="{FF2B5EF4-FFF2-40B4-BE49-F238E27FC236}">
                  <a16:creationId xmlns:a16="http://schemas.microsoft.com/office/drawing/2014/main" id="{7BE595D0-2901-9141-BFD5-30AC07019F8A}"/>
                </a:ext>
              </a:extLst>
            </p:cNvPr>
            <p:cNvSpPr/>
            <p:nvPr/>
          </p:nvSpPr>
          <p:spPr>
            <a:xfrm flipH="1">
              <a:off x="3218853" y="4111001"/>
              <a:ext cx="418911" cy="137201"/>
            </a:xfrm>
            <a:prstGeom prst="roundRect">
              <a:avLst/>
            </a:prstGeom>
            <a:solidFill>
              <a:srgbClr val="E4ADB5"/>
            </a:solidFill>
            <a:ln w="19050" cmpd="sng">
              <a:solidFill>
                <a:srgbClr val="E4A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ELECTRA</a:t>
              </a:r>
            </a:p>
          </p:txBody>
        </p:sp>
        <p:pic>
          <p:nvPicPr>
            <p:cNvPr id="93" name="图形 92">
              <a:extLst>
                <a:ext uri="{FF2B5EF4-FFF2-40B4-BE49-F238E27FC236}">
                  <a16:creationId xmlns:a16="http://schemas.microsoft.com/office/drawing/2014/main" id="{966FD820-E819-4E4F-A34B-2A940BEE0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618895" y="4096706"/>
              <a:ext cx="168840" cy="168840"/>
            </a:xfrm>
            <a:prstGeom prst="rect">
              <a:avLst/>
            </a:prstGeom>
          </p:spPr>
        </p:pic>
        <p:sp>
          <p:nvSpPr>
            <p:cNvPr id="108" name="任意形状 107">
              <a:extLst>
                <a:ext uri="{FF2B5EF4-FFF2-40B4-BE49-F238E27FC236}">
                  <a16:creationId xmlns:a16="http://schemas.microsoft.com/office/drawing/2014/main" id="{8B518B64-20B1-7B4E-95BC-77F06ED88879}"/>
                </a:ext>
              </a:extLst>
            </p:cNvPr>
            <p:cNvSpPr/>
            <p:nvPr/>
          </p:nvSpPr>
          <p:spPr>
            <a:xfrm>
              <a:off x="3427753" y="4243857"/>
              <a:ext cx="569823" cy="233558"/>
            </a:xfrm>
            <a:custGeom>
              <a:avLst/>
              <a:gdLst>
                <a:gd name="connsiteX0" fmla="*/ 1224548 w 1224548"/>
                <a:gd name="connsiteY0" fmla="*/ 347579 h 347579"/>
                <a:gd name="connsiteX1" fmla="*/ 1181769 w 1224548"/>
                <a:gd name="connsiteY1" fmla="*/ 245979 h 347579"/>
                <a:gd name="connsiteX2" fmla="*/ 1064127 w 1224548"/>
                <a:gd name="connsiteY2" fmla="*/ 144379 h 347579"/>
                <a:gd name="connsiteX3" fmla="*/ 770022 w 1224548"/>
                <a:gd name="connsiteY3" fmla="*/ 106948 h 347579"/>
                <a:gd name="connsiteX4" fmla="*/ 133685 w 1224548"/>
                <a:gd name="connsiteY4" fmla="*/ 96253 h 347579"/>
                <a:gd name="connsiteX5" fmla="*/ 0 w 1224548"/>
                <a:gd name="connsiteY5" fmla="*/ 0 h 34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4548" h="347579">
                  <a:moveTo>
                    <a:pt x="1224548" y="347579"/>
                  </a:moveTo>
                  <a:cubicBezTo>
                    <a:pt x="1216527" y="313712"/>
                    <a:pt x="1208506" y="279846"/>
                    <a:pt x="1181769" y="245979"/>
                  </a:cubicBezTo>
                  <a:cubicBezTo>
                    <a:pt x="1155032" y="212112"/>
                    <a:pt x="1132752" y="167551"/>
                    <a:pt x="1064127" y="144379"/>
                  </a:cubicBezTo>
                  <a:cubicBezTo>
                    <a:pt x="995502" y="121207"/>
                    <a:pt x="925096" y="114969"/>
                    <a:pt x="770022" y="106948"/>
                  </a:cubicBezTo>
                  <a:cubicBezTo>
                    <a:pt x="614948" y="98927"/>
                    <a:pt x="262022" y="114078"/>
                    <a:pt x="133685" y="96253"/>
                  </a:cubicBezTo>
                  <a:cubicBezTo>
                    <a:pt x="5348" y="78428"/>
                    <a:pt x="2674" y="39214"/>
                    <a:pt x="0" y="0"/>
                  </a:cubicBezTo>
                </a:path>
              </a:pathLst>
            </a:custGeom>
            <a:noFill/>
            <a:ln w="22225">
              <a:solidFill>
                <a:srgbClr val="E4ADB5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F1152ED8-3605-F842-BE4A-1A35C8366AFC}"/>
              </a:ext>
            </a:extLst>
          </p:cNvPr>
          <p:cNvCxnSpPr>
            <a:cxnSpLocks/>
            <a:stCxn id="105" idx="3"/>
          </p:cNvCxnSpPr>
          <p:nvPr/>
        </p:nvCxnSpPr>
        <p:spPr>
          <a:xfrm flipV="1">
            <a:off x="423706" y="2664086"/>
            <a:ext cx="6724927" cy="9420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椭圆 103">
            <a:extLst>
              <a:ext uri="{FF2B5EF4-FFF2-40B4-BE49-F238E27FC236}">
                <a16:creationId xmlns:a16="http://schemas.microsoft.com/office/drawing/2014/main" id="{5BBE4FA1-E6AA-064A-9E67-E8E37BBF8830}"/>
              </a:ext>
            </a:extLst>
          </p:cNvPr>
          <p:cNvSpPr/>
          <p:nvPr/>
        </p:nvSpPr>
        <p:spPr>
          <a:xfrm>
            <a:off x="239258" y="2649151"/>
            <a:ext cx="46513" cy="465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105" name="圆角矩形 104">
            <a:extLst>
              <a:ext uri="{FF2B5EF4-FFF2-40B4-BE49-F238E27FC236}">
                <a16:creationId xmlns:a16="http://schemas.microsoft.com/office/drawing/2014/main" id="{64452868-4479-E541-B308-DB8A62A58377}"/>
              </a:ext>
            </a:extLst>
          </p:cNvPr>
          <p:cNvSpPr/>
          <p:nvPr/>
        </p:nvSpPr>
        <p:spPr>
          <a:xfrm>
            <a:off x="90152" y="2586320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2022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CECBC218-4562-3747-8CE9-89932CB6BCC9}"/>
              </a:ext>
            </a:extLst>
          </p:cNvPr>
          <p:cNvGrpSpPr/>
          <p:nvPr/>
        </p:nvGrpSpPr>
        <p:grpSpPr>
          <a:xfrm>
            <a:off x="5189891" y="2687819"/>
            <a:ext cx="782659" cy="486630"/>
            <a:chOff x="7686231" y="2795769"/>
            <a:chExt cx="782659" cy="486630"/>
          </a:xfrm>
        </p:grpSpPr>
        <p:sp>
          <p:nvSpPr>
            <p:cNvPr id="119" name="圆角矩形 251">
              <a:extLst>
                <a:ext uri="{FF2B5EF4-FFF2-40B4-BE49-F238E27FC236}">
                  <a16:creationId xmlns:a16="http://schemas.microsoft.com/office/drawing/2014/main" id="{A49DAAB5-3DEA-9640-8CC0-A8BDAD0DA8EA}"/>
                </a:ext>
              </a:extLst>
            </p:cNvPr>
            <p:cNvSpPr/>
            <p:nvPr/>
          </p:nvSpPr>
          <p:spPr>
            <a:xfrm flipH="1">
              <a:off x="7829598" y="2795769"/>
              <a:ext cx="467981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ERNIE3.0</a:t>
              </a:r>
            </a:p>
          </p:txBody>
        </p:sp>
        <p:pic>
          <p:nvPicPr>
            <p:cNvPr id="123" name="Picture 22" descr="Baidu Logo, symbol, meaning, history, PNG, brand">
              <a:extLst>
                <a:ext uri="{FF2B5EF4-FFF2-40B4-BE49-F238E27FC236}">
                  <a16:creationId xmlns:a16="http://schemas.microsoft.com/office/drawing/2014/main" id="{2AF52810-FD33-8945-90F1-58B15C580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2271" y="2808280"/>
              <a:ext cx="196619" cy="11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0" name="任意形状 129">
              <a:extLst>
                <a:ext uri="{FF2B5EF4-FFF2-40B4-BE49-F238E27FC236}">
                  <a16:creationId xmlns:a16="http://schemas.microsoft.com/office/drawing/2014/main" id="{10492158-9803-F347-9CE4-CA9E57F729B0}"/>
                </a:ext>
              </a:extLst>
            </p:cNvPr>
            <p:cNvSpPr/>
            <p:nvPr/>
          </p:nvSpPr>
          <p:spPr>
            <a:xfrm>
              <a:off x="7686231" y="2931584"/>
              <a:ext cx="374715" cy="350815"/>
            </a:xfrm>
            <a:custGeom>
              <a:avLst/>
              <a:gdLst>
                <a:gd name="connsiteX0" fmla="*/ 0 w 904240"/>
                <a:gd name="connsiteY0" fmla="*/ 518160 h 518160"/>
                <a:gd name="connsiteX1" fmla="*/ 101600 w 904240"/>
                <a:gd name="connsiteY1" fmla="*/ 325120 h 518160"/>
                <a:gd name="connsiteX2" fmla="*/ 365760 w 904240"/>
                <a:gd name="connsiteY2" fmla="*/ 193040 h 518160"/>
                <a:gd name="connsiteX3" fmla="*/ 751840 w 904240"/>
                <a:gd name="connsiteY3" fmla="*/ 132080 h 518160"/>
                <a:gd name="connsiteX4" fmla="*/ 904240 w 904240"/>
                <a:gd name="connsiteY4" fmla="*/ 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240" h="518160">
                  <a:moveTo>
                    <a:pt x="0" y="518160"/>
                  </a:moveTo>
                  <a:cubicBezTo>
                    <a:pt x="20320" y="448733"/>
                    <a:pt x="40640" y="379307"/>
                    <a:pt x="101600" y="325120"/>
                  </a:cubicBezTo>
                  <a:cubicBezTo>
                    <a:pt x="162560" y="270933"/>
                    <a:pt x="257387" y="225213"/>
                    <a:pt x="365760" y="193040"/>
                  </a:cubicBezTo>
                  <a:cubicBezTo>
                    <a:pt x="474133" y="160867"/>
                    <a:pt x="662093" y="164253"/>
                    <a:pt x="751840" y="132080"/>
                  </a:cubicBezTo>
                  <a:cubicBezTo>
                    <a:pt x="841587" y="99907"/>
                    <a:pt x="872913" y="49953"/>
                    <a:pt x="90424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D75025ED-1127-FF43-9BD2-51C475132E1A}"/>
              </a:ext>
            </a:extLst>
          </p:cNvPr>
          <p:cNvGrpSpPr/>
          <p:nvPr/>
        </p:nvGrpSpPr>
        <p:grpSpPr>
          <a:xfrm>
            <a:off x="4079023" y="2690493"/>
            <a:ext cx="1043304" cy="478548"/>
            <a:chOff x="6575367" y="2798443"/>
            <a:chExt cx="1043304" cy="478548"/>
          </a:xfrm>
        </p:grpSpPr>
        <p:sp>
          <p:nvSpPr>
            <p:cNvPr id="132" name="圆角矩形 199">
              <a:extLst>
                <a:ext uri="{FF2B5EF4-FFF2-40B4-BE49-F238E27FC236}">
                  <a16:creationId xmlns:a16="http://schemas.microsoft.com/office/drawing/2014/main" id="{00E65337-F9CC-044D-8D78-65E9C2E53592}"/>
                </a:ext>
              </a:extLst>
            </p:cNvPr>
            <p:cNvSpPr/>
            <p:nvPr/>
          </p:nvSpPr>
          <p:spPr>
            <a:xfrm>
              <a:off x="6575367" y="2798443"/>
              <a:ext cx="240650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GLaM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34" name="图形 133">
              <a:extLst>
                <a:ext uri="{FF2B5EF4-FFF2-40B4-BE49-F238E27FC236}">
                  <a16:creationId xmlns:a16="http://schemas.microsoft.com/office/drawing/2014/main" id="{38D8D930-F4B3-1D4B-9240-611528DC0F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6830432" y="2802032"/>
              <a:ext cx="119836" cy="124935"/>
            </a:xfrm>
            <a:prstGeom prst="rect">
              <a:avLst/>
            </a:prstGeom>
          </p:spPr>
        </p:pic>
        <p:sp>
          <p:nvSpPr>
            <p:cNvPr id="138" name="任意形状 137">
              <a:extLst>
                <a:ext uri="{FF2B5EF4-FFF2-40B4-BE49-F238E27FC236}">
                  <a16:creationId xmlns:a16="http://schemas.microsoft.com/office/drawing/2014/main" id="{3738A107-D721-254D-9D9B-851688040FEB}"/>
                </a:ext>
              </a:extLst>
            </p:cNvPr>
            <p:cNvSpPr/>
            <p:nvPr/>
          </p:nvSpPr>
          <p:spPr>
            <a:xfrm>
              <a:off x="6682269" y="2935638"/>
              <a:ext cx="936402" cy="341353"/>
            </a:xfrm>
            <a:custGeom>
              <a:avLst/>
              <a:gdLst>
                <a:gd name="connsiteX0" fmla="*/ 1432560 w 1432560"/>
                <a:gd name="connsiteY0" fmla="*/ 508000 h 508000"/>
                <a:gd name="connsiteX1" fmla="*/ 1412240 w 1432560"/>
                <a:gd name="connsiteY1" fmla="*/ 386080 h 508000"/>
                <a:gd name="connsiteX2" fmla="*/ 1351280 w 1432560"/>
                <a:gd name="connsiteY2" fmla="*/ 294640 h 508000"/>
                <a:gd name="connsiteX3" fmla="*/ 1239520 w 1432560"/>
                <a:gd name="connsiteY3" fmla="*/ 233680 h 508000"/>
                <a:gd name="connsiteX4" fmla="*/ 863600 w 1432560"/>
                <a:gd name="connsiteY4" fmla="*/ 203200 h 508000"/>
                <a:gd name="connsiteX5" fmla="*/ 284480 w 1432560"/>
                <a:gd name="connsiteY5" fmla="*/ 172720 h 508000"/>
                <a:gd name="connsiteX6" fmla="*/ 111760 w 1432560"/>
                <a:gd name="connsiteY6" fmla="*/ 162560 h 508000"/>
                <a:gd name="connsiteX7" fmla="*/ 30480 w 1432560"/>
                <a:gd name="connsiteY7" fmla="*/ 101600 h 508000"/>
                <a:gd name="connsiteX8" fmla="*/ 0 w 1432560"/>
                <a:gd name="connsiteY8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2560" h="508000">
                  <a:moveTo>
                    <a:pt x="1432560" y="508000"/>
                  </a:moveTo>
                  <a:cubicBezTo>
                    <a:pt x="1429173" y="464820"/>
                    <a:pt x="1425787" y="421640"/>
                    <a:pt x="1412240" y="386080"/>
                  </a:cubicBezTo>
                  <a:cubicBezTo>
                    <a:pt x="1398693" y="350520"/>
                    <a:pt x="1380067" y="320040"/>
                    <a:pt x="1351280" y="294640"/>
                  </a:cubicBezTo>
                  <a:cubicBezTo>
                    <a:pt x="1322493" y="269240"/>
                    <a:pt x="1320800" y="248920"/>
                    <a:pt x="1239520" y="233680"/>
                  </a:cubicBezTo>
                  <a:cubicBezTo>
                    <a:pt x="1158240" y="218440"/>
                    <a:pt x="1022773" y="213360"/>
                    <a:pt x="863600" y="203200"/>
                  </a:cubicBezTo>
                  <a:cubicBezTo>
                    <a:pt x="704427" y="193040"/>
                    <a:pt x="284480" y="172720"/>
                    <a:pt x="284480" y="172720"/>
                  </a:cubicBezTo>
                  <a:cubicBezTo>
                    <a:pt x="159173" y="165947"/>
                    <a:pt x="154093" y="174413"/>
                    <a:pt x="111760" y="162560"/>
                  </a:cubicBezTo>
                  <a:cubicBezTo>
                    <a:pt x="69427" y="150707"/>
                    <a:pt x="49107" y="128693"/>
                    <a:pt x="30480" y="101600"/>
                  </a:cubicBezTo>
                  <a:cubicBezTo>
                    <a:pt x="11853" y="74507"/>
                    <a:pt x="5926" y="37253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F6C9303-55B3-1444-80FA-87842A4A0A75}"/>
              </a:ext>
            </a:extLst>
          </p:cNvPr>
          <p:cNvGrpSpPr/>
          <p:nvPr/>
        </p:nvGrpSpPr>
        <p:grpSpPr>
          <a:xfrm>
            <a:off x="4054304" y="2997979"/>
            <a:ext cx="1054054" cy="398503"/>
            <a:chOff x="6550648" y="3105925"/>
            <a:chExt cx="1054054" cy="398503"/>
          </a:xfrm>
        </p:grpSpPr>
        <p:sp>
          <p:nvSpPr>
            <p:cNvPr id="128" name="圆角矩形 251">
              <a:extLst>
                <a:ext uri="{FF2B5EF4-FFF2-40B4-BE49-F238E27FC236}">
                  <a16:creationId xmlns:a16="http://schemas.microsoft.com/office/drawing/2014/main" id="{D340C76A-1203-0640-854A-8C3C894D4ED8}"/>
                </a:ext>
              </a:extLst>
            </p:cNvPr>
            <p:cNvSpPr/>
            <p:nvPr/>
          </p:nvSpPr>
          <p:spPr>
            <a:xfrm flipH="1">
              <a:off x="6550648" y="3105925"/>
              <a:ext cx="58497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Jurassic-1</a:t>
              </a:r>
            </a:p>
          </p:txBody>
        </p:sp>
        <p:pic>
          <p:nvPicPr>
            <p:cNvPr id="133" name="Picture 6" descr="Jurassic-1 Language Models">
              <a:extLst>
                <a:ext uri="{FF2B5EF4-FFF2-40B4-BE49-F238E27FC236}">
                  <a16:creationId xmlns:a16="http://schemas.microsoft.com/office/drawing/2014/main" id="{80AC4F74-66FE-0E47-A5FF-0EC34E8CE0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7143746" y="3114096"/>
              <a:ext cx="129387" cy="117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任意形状 146">
              <a:extLst>
                <a:ext uri="{FF2B5EF4-FFF2-40B4-BE49-F238E27FC236}">
                  <a16:creationId xmlns:a16="http://schemas.microsoft.com/office/drawing/2014/main" id="{5D66A333-BB72-0A41-B082-E8C9164F4265}"/>
                </a:ext>
              </a:extLst>
            </p:cNvPr>
            <p:cNvSpPr/>
            <p:nvPr/>
          </p:nvSpPr>
          <p:spPr>
            <a:xfrm>
              <a:off x="6818795" y="3247222"/>
              <a:ext cx="785907" cy="257206"/>
            </a:xfrm>
            <a:custGeom>
              <a:avLst/>
              <a:gdLst>
                <a:gd name="connsiteX0" fmla="*/ 1164266 w 1164266"/>
                <a:gd name="connsiteY0" fmla="*/ 361507 h 361507"/>
                <a:gd name="connsiteX1" fmla="*/ 1137684 w 1164266"/>
                <a:gd name="connsiteY1" fmla="*/ 228600 h 361507"/>
                <a:gd name="connsiteX2" fmla="*/ 1041991 w 1164266"/>
                <a:gd name="connsiteY2" fmla="*/ 175437 h 361507"/>
                <a:gd name="connsiteX3" fmla="*/ 882503 w 1164266"/>
                <a:gd name="connsiteY3" fmla="*/ 164804 h 361507"/>
                <a:gd name="connsiteX4" fmla="*/ 260498 w 1164266"/>
                <a:gd name="connsiteY4" fmla="*/ 159488 h 361507"/>
                <a:gd name="connsiteX5" fmla="*/ 101010 w 1164266"/>
                <a:gd name="connsiteY5" fmla="*/ 138223 h 361507"/>
                <a:gd name="connsiteX6" fmla="*/ 31898 w 1164266"/>
                <a:gd name="connsiteY6" fmla="*/ 90376 h 361507"/>
                <a:gd name="connsiteX7" fmla="*/ 0 w 1164266"/>
                <a:gd name="connsiteY7" fmla="*/ 0 h 361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66" h="361507">
                  <a:moveTo>
                    <a:pt x="1164266" y="361507"/>
                  </a:moveTo>
                  <a:cubicBezTo>
                    <a:pt x="1161164" y="310559"/>
                    <a:pt x="1158063" y="259612"/>
                    <a:pt x="1137684" y="228600"/>
                  </a:cubicBezTo>
                  <a:cubicBezTo>
                    <a:pt x="1117305" y="197588"/>
                    <a:pt x="1084521" y="186070"/>
                    <a:pt x="1041991" y="175437"/>
                  </a:cubicBezTo>
                  <a:cubicBezTo>
                    <a:pt x="999461" y="164804"/>
                    <a:pt x="1012752" y="167462"/>
                    <a:pt x="882503" y="164804"/>
                  </a:cubicBezTo>
                  <a:cubicBezTo>
                    <a:pt x="752254" y="162146"/>
                    <a:pt x="390747" y="163918"/>
                    <a:pt x="260498" y="159488"/>
                  </a:cubicBezTo>
                  <a:cubicBezTo>
                    <a:pt x="130249" y="155058"/>
                    <a:pt x="139110" y="149742"/>
                    <a:pt x="101010" y="138223"/>
                  </a:cubicBezTo>
                  <a:cubicBezTo>
                    <a:pt x="62910" y="126704"/>
                    <a:pt x="48733" y="113413"/>
                    <a:pt x="31898" y="90376"/>
                  </a:cubicBezTo>
                  <a:cubicBezTo>
                    <a:pt x="15063" y="67339"/>
                    <a:pt x="7531" y="33669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5AF81791-BF7F-2040-AD51-FE11856F8DA8}"/>
              </a:ext>
            </a:extLst>
          </p:cNvPr>
          <p:cNvGrpSpPr/>
          <p:nvPr/>
        </p:nvGrpSpPr>
        <p:grpSpPr>
          <a:xfrm>
            <a:off x="3628501" y="2818845"/>
            <a:ext cx="1476289" cy="831266"/>
            <a:chOff x="6124841" y="2926795"/>
            <a:chExt cx="1476289" cy="831266"/>
          </a:xfrm>
        </p:grpSpPr>
        <p:sp>
          <p:nvSpPr>
            <p:cNvPr id="113" name="圆角矩形 190">
              <a:extLst>
                <a:ext uri="{FF2B5EF4-FFF2-40B4-BE49-F238E27FC236}">
                  <a16:creationId xmlns:a16="http://schemas.microsoft.com/office/drawing/2014/main" id="{160C9CCB-7568-E040-A787-CDEF9C220765}"/>
                </a:ext>
              </a:extLst>
            </p:cNvPr>
            <p:cNvSpPr/>
            <p:nvPr/>
          </p:nvSpPr>
          <p:spPr>
            <a:xfrm>
              <a:off x="6124841" y="2943864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MT-NLG</a:t>
              </a:r>
            </a:p>
          </p:txBody>
        </p:sp>
        <p:pic>
          <p:nvPicPr>
            <p:cNvPr id="124" name="Picture 32" descr="Nvidia Logo, symbol, meaning, history, PNG, brand">
              <a:extLst>
                <a:ext uri="{FF2B5EF4-FFF2-40B4-BE49-F238E27FC236}">
                  <a16:creationId xmlns:a16="http://schemas.microsoft.com/office/drawing/2014/main" id="{0715BF3B-C7E7-A84B-8E46-9355FCC162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9899" y="3021369"/>
              <a:ext cx="125131" cy="70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9" name="Picture 30" descr="Microsoft Logo - Free Vectors &amp; PSDs to Download">
              <a:extLst>
                <a:ext uri="{FF2B5EF4-FFF2-40B4-BE49-F238E27FC236}">
                  <a16:creationId xmlns:a16="http://schemas.microsoft.com/office/drawing/2014/main" id="{89D3A58C-F1C9-3F4E-BD2F-9577A5AD60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915" y="2926795"/>
              <a:ext cx="75431" cy="75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8" name="任意形状 147">
              <a:extLst>
                <a:ext uri="{FF2B5EF4-FFF2-40B4-BE49-F238E27FC236}">
                  <a16:creationId xmlns:a16="http://schemas.microsoft.com/office/drawing/2014/main" id="{0B23EA99-1ACD-3A43-9958-94C9FC3D8699}"/>
                </a:ext>
              </a:extLst>
            </p:cNvPr>
            <p:cNvSpPr/>
            <p:nvPr/>
          </p:nvSpPr>
          <p:spPr>
            <a:xfrm>
              <a:off x="6293667" y="3082896"/>
              <a:ext cx="1307463" cy="675165"/>
            </a:xfrm>
            <a:custGeom>
              <a:avLst/>
              <a:gdLst>
                <a:gd name="connsiteX0" fmla="*/ 1935126 w 1935126"/>
                <a:gd name="connsiteY0" fmla="*/ 983511 h 983511"/>
                <a:gd name="connsiteX1" fmla="*/ 1913861 w 1935126"/>
                <a:gd name="connsiteY1" fmla="*/ 861237 h 983511"/>
                <a:gd name="connsiteX2" fmla="*/ 1844749 w 1935126"/>
                <a:gd name="connsiteY2" fmla="*/ 760228 h 983511"/>
                <a:gd name="connsiteX3" fmla="*/ 1738424 w 1935126"/>
                <a:gd name="connsiteY3" fmla="*/ 691116 h 983511"/>
                <a:gd name="connsiteX4" fmla="*/ 1509824 w 1935126"/>
                <a:gd name="connsiteY4" fmla="*/ 627321 h 983511"/>
                <a:gd name="connsiteX5" fmla="*/ 914400 w 1935126"/>
                <a:gd name="connsiteY5" fmla="*/ 606056 h 983511"/>
                <a:gd name="connsiteX6" fmla="*/ 457200 w 1935126"/>
                <a:gd name="connsiteY6" fmla="*/ 595423 h 983511"/>
                <a:gd name="connsiteX7" fmla="*/ 244549 w 1935126"/>
                <a:gd name="connsiteY7" fmla="*/ 536944 h 983511"/>
                <a:gd name="connsiteX8" fmla="*/ 132907 w 1935126"/>
                <a:gd name="connsiteY8" fmla="*/ 483781 h 983511"/>
                <a:gd name="connsiteX9" fmla="*/ 53163 w 1935126"/>
                <a:gd name="connsiteY9" fmla="*/ 393404 h 983511"/>
                <a:gd name="connsiteX10" fmla="*/ 10633 w 1935126"/>
                <a:gd name="connsiteY10" fmla="*/ 233916 h 983511"/>
                <a:gd name="connsiteX11" fmla="*/ 0 w 1935126"/>
                <a:gd name="connsiteY11" fmla="*/ 0 h 98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5126" h="983511">
                  <a:moveTo>
                    <a:pt x="1935126" y="983511"/>
                  </a:moveTo>
                  <a:cubicBezTo>
                    <a:pt x="1932025" y="940981"/>
                    <a:pt x="1928924" y="898451"/>
                    <a:pt x="1913861" y="861237"/>
                  </a:cubicBezTo>
                  <a:cubicBezTo>
                    <a:pt x="1898798" y="824023"/>
                    <a:pt x="1873988" y="788581"/>
                    <a:pt x="1844749" y="760228"/>
                  </a:cubicBezTo>
                  <a:cubicBezTo>
                    <a:pt x="1815510" y="731875"/>
                    <a:pt x="1794245" y="713267"/>
                    <a:pt x="1738424" y="691116"/>
                  </a:cubicBezTo>
                  <a:cubicBezTo>
                    <a:pt x="1682603" y="668965"/>
                    <a:pt x="1647161" y="641498"/>
                    <a:pt x="1509824" y="627321"/>
                  </a:cubicBezTo>
                  <a:cubicBezTo>
                    <a:pt x="1372487" y="613144"/>
                    <a:pt x="914400" y="606056"/>
                    <a:pt x="914400" y="606056"/>
                  </a:cubicBezTo>
                  <a:cubicBezTo>
                    <a:pt x="738963" y="600740"/>
                    <a:pt x="568842" y="606942"/>
                    <a:pt x="457200" y="595423"/>
                  </a:cubicBezTo>
                  <a:cubicBezTo>
                    <a:pt x="345558" y="583904"/>
                    <a:pt x="298598" y="555551"/>
                    <a:pt x="244549" y="536944"/>
                  </a:cubicBezTo>
                  <a:cubicBezTo>
                    <a:pt x="190500" y="518337"/>
                    <a:pt x="164805" y="507704"/>
                    <a:pt x="132907" y="483781"/>
                  </a:cubicBezTo>
                  <a:cubicBezTo>
                    <a:pt x="101009" y="459858"/>
                    <a:pt x="73542" y="435048"/>
                    <a:pt x="53163" y="393404"/>
                  </a:cubicBezTo>
                  <a:cubicBezTo>
                    <a:pt x="32784" y="351760"/>
                    <a:pt x="19493" y="299483"/>
                    <a:pt x="10633" y="233916"/>
                  </a:cubicBezTo>
                  <a:cubicBezTo>
                    <a:pt x="1773" y="168349"/>
                    <a:pt x="886" y="8417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E5056547-1CE7-9444-BE07-702EEFBAAEAE}"/>
              </a:ext>
            </a:extLst>
          </p:cNvPr>
          <p:cNvGrpSpPr/>
          <p:nvPr/>
        </p:nvGrpSpPr>
        <p:grpSpPr>
          <a:xfrm>
            <a:off x="4621075" y="2679454"/>
            <a:ext cx="507054" cy="313385"/>
            <a:chOff x="7117419" y="2787400"/>
            <a:chExt cx="507054" cy="313385"/>
          </a:xfrm>
        </p:grpSpPr>
        <p:sp>
          <p:nvSpPr>
            <p:cNvPr id="115" name="圆角矩形 199">
              <a:extLst>
                <a:ext uri="{FF2B5EF4-FFF2-40B4-BE49-F238E27FC236}">
                  <a16:creationId xmlns:a16="http://schemas.microsoft.com/office/drawing/2014/main" id="{253BCC59-F745-3241-9A30-710257ADB0A5}"/>
                </a:ext>
              </a:extLst>
            </p:cNvPr>
            <p:cNvSpPr/>
            <p:nvPr/>
          </p:nvSpPr>
          <p:spPr>
            <a:xfrm>
              <a:off x="7117419" y="2787536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Gopher</a:t>
              </a:r>
            </a:p>
          </p:txBody>
        </p:sp>
        <p:pic>
          <p:nvPicPr>
            <p:cNvPr id="122" name="Picture 16" descr="DeepMind · GitHub">
              <a:extLst>
                <a:ext uri="{FF2B5EF4-FFF2-40B4-BE49-F238E27FC236}">
                  <a16:creationId xmlns:a16="http://schemas.microsoft.com/office/drawing/2014/main" id="{3916F836-985B-B74A-9C2B-93E8639E4B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5478" y="2787400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0" name="任意形状 139">
              <a:extLst>
                <a:ext uri="{FF2B5EF4-FFF2-40B4-BE49-F238E27FC236}">
                  <a16:creationId xmlns:a16="http://schemas.microsoft.com/office/drawing/2014/main" id="{AB66A1CF-2848-0649-AB7D-5B45B39E7BA3}"/>
                </a:ext>
              </a:extLst>
            </p:cNvPr>
            <p:cNvSpPr/>
            <p:nvPr/>
          </p:nvSpPr>
          <p:spPr>
            <a:xfrm>
              <a:off x="7264276" y="2931327"/>
              <a:ext cx="216900" cy="68090"/>
            </a:xfrm>
            <a:custGeom>
              <a:avLst/>
              <a:gdLst>
                <a:gd name="connsiteX0" fmla="*/ 292176 w 292176"/>
                <a:gd name="connsiteY0" fmla="*/ 102802 h 102802"/>
                <a:gd name="connsiteX1" fmla="*/ 135267 w 292176"/>
                <a:gd name="connsiteY1" fmla="*/ 91981 h 102802"/>
                <a:gd name="connsiteX2" fmla="*/ 37875 w 292176"/>
                <a:gd name="connsiteY2" fmla="*/ 54106 h 102802"/>
                <a:gd name="connsiteX3" fmla="*/ 0 w 292176"/>
                <a:gd name="connsiteY3" fmla="*/ 0 h 10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76" h="102802">
                  <a:moveTo>
                    <a:pt x="292176" y="102802"/>
                  </a:moveTo>
                  <a:cubicBezTo>
                    <a:pt x="234913" y="101449"/>
                    <a:pt x="177650" y="100097"/>
                    <a:pt x="135267" y="91981"/>
                  </a:cubicBezTo>
                  <a:cubicBezTo>
                    <a:pt x="92883" y="83865"/>
                    <a:pt x="60419" y="69436"/>
                    <a:pt x="37875" y="54106"/>
                  </a:cubicBezTo>
                  <a:cubicBezTo>
                    <a:pt x="15331" y="38776"/>
                    <a:pt x="7665" y="193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50" name="任意形状 149">
              <a:extLst>
                <a:ext uri="{FF2B5EF4-FFF2-40B4-BE49-F238E27FC236}">
                  <a16:creationId xmlns:a16="http://schemas.microsoft.com/office/drawing/2014/main" id="{8BFC5B06-58B4-E847-8D04-07687C36E862}"/>
                </a:ext>
              </a:extLst>
            </p:cNvPr>
            <p:cNvSpPr/>
            <p:nvPr/>
          </p:nvSpPr>
          <p:spPr>
            <a:xfrm>
              <a:off x="7359194" y="3000816"/>
              <a:ext cx="265279" cy="99969"/>
            </a:xfrm>
            <a:custGeom>
              <a:avLst/>
              <a:gdLst>
                <a:gd name="connsiteX0" fmla="*/ 397042 w 397042"/>
                <a:gd name="connsiteY0" fmla="*/ 118235 h 118235"/>
                <a:gd name="connsiteX1" fmla="*/ 360947 w 397042"/>
                <a:gd name="connsiteY1" fmla="*/ 50056 h 118235"/>
                <a:gd name="connsiteX2" fmla="*/ 300789 w 397042"/>
                <a:gd name="connsiteY2" fmla="*/ 21982 h 118235"/>
                <a:gd name="connsiteX3" fmla="*/ 172452 w 397042"/>
                <a:gd name="connsiteY3" fmla="*/ 1929 h 118235"/>
                <a:gd name="connsiteX4" fmla="*/ 0 w 397042"/>
                <a:gd name="connsiteY4" fmla="*/ 1929 h 11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042" h="118235">
                  <a:moveTo>
                    <a:pt x="397042" y="118235"/>
                  </a:moveTo>
                  <a:cubicBezTo>
                    <a:pt x="387015" y="92166"/>
                    <a:pt x="376989" y="66098"/>
                    <a:pt x="360947" y="50056"/>
                  </a:cubicBezTo>
                  <a:cubicBezTo>
                    <a:pt x="344905" y="34014"/>
                    <a:pt x="332205" y="30003"/>
                    <a:pt x="300789" y="21982"/>
                  </a:cubicBezTo>
                  <a:cubicBezTo>
                    <a:pt x="269373" y="13961"/>
                    <a:pt x="222583" y="5271"/>
                    <a:pt x="172452" y="1929"/>
                  </a:cubicBezTo>
                  <a:cubicBezTo>
                    <a:pt x="122321" y="-1413"/>
                    <a:pt x="61160" y="258"/>
                    <a:pt x="0" y="1929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6F9D97C-C4AE-D849-B80F-0E27C05F7CB1}"/>
              </a:ext>
            </a:extLst>
          </p:cNvPr>
          <p:cNvGrpSpPr/>
          <p:nvPr/>
        </p:nvGrpSpPr>
        <p:grpSpPr>
          <a:xfrm>
            <a:off x="5188760" y="2648301"/>
            <a:ext cx="1144643" cy="648446"/>
            <a:chOff x="7685100" y="2756251"/>
            <a:chExt cx="1144643" cy="648446"/>
          </a:xfrm>
        </p:grpSpPr>
        <p:sp>
          <p:nvSpPr>
            <p:cNvPr id="114" name="圆角矩形 197">
              <a:extLst>
                <a:ext uri="{FF2B5EF4-FFF2-40B4-BE49-F238E27FC236}">
                  <a16:creationId xmlns:a16="http://schemas.microsoft.com/office/drawing/2014/main" id="{3427AD8D-45AE-5245-9CC9-6E37AF9BB673}"/>
                </a:ext>
              </a:extLst>
            </p:cNvPr>
            <p:cNvSpPr/>
            <p:nvPr/>
          </p:nvSpPr>
          <p:spPr>
            <a:xfrm>
              <a:off x="8435447" y="2756251"/>
              <a:ext cx="247788" cy="205802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403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Anthropic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LM</a:t>
              </a:r>
            </a:p>
          </p:txBody>
        </p:sp>
        <p:sp>
          <p:nvSpPr>
            <p:cNvPr id="145" name="任意形状 144">
              <a:extLst>
                <a:ext uri="{FF2B5EF4-FFF2-40B4-BE49-F238E27FC236}">
                  <a16:creationId xmlns:a16="http://schemas.microsoft.com/office/drawing/2014/main" id="{C349E46D-5311-DE43-B737-97B9B3434F64}"/>
                </a:ext>
              </a:extLst>
            </p:cNvPr>
            <p:cNvSpPr/>
            <p:nvPr/>
          </p:nvSpPr>
          <p:spPr>
            <a:xfrm>
              <a:off x="8370151" y="2959776"/>
              <a:ext cx="210423" cy="134671"/>
            </a:xfrm>
            <a:custGeom>
              <a:avLst/>
              <a:gdLst>
                <a:gd name="connsiteX0" fmla="*/ 0 w 313150"/>
                <a:gd name="connsiteY0" fmla="*/ 200416 h 200416"/>
                <a:gd name="connsiteX1" fmla="*/ 169101 w 313150"/>
                <a:gd name="connsiteY1" fmla="*/ 175364 h 200416"/>
                <a:gd name="connsiteX2" fmla="*/ 275572 w 313150"/>
                <a:gd name="connsiteY2" fmla="*/ 100208 h 200416"/>
                <a:gd name="connsiteX3" fmla="*/ 313150 w 313150"/>
                <a:gd name="connsiteY3" fmla="*/ 0 h 20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150" h="200416">
                  <a:moveTo>
                    <a:pt x="0" y="200416"/>
                  </a:moveTo>
                  <a:cubicBezTo>
                    <a:pt x="61586" y="196240"/>
                    <a:pt x="123172" y="192065"/>
                    <a:pt x="169101" y="175364"/>
                  </a:cubicBezTo>
                  <a:cubicBezTo>
                    <a:pt x="215030" y="158663"/>
                    <a:pt x="251564" y="129435"/>
                    <a:pt x="275572" y="100208"/>
                  </a:cubicBezTo>
                  <a:cubicBezTo>
                    <a:pt x="299580" y="70981"/>
                    <a:pt x="306365" y="35490"/>
                    <a:pt x="31315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46" name="任意形状 145">
              <a:extLst>
                <a:ext uri="{FF2B5EF4-FFF2-40B4-BE49-F238E27FC236}">
                  <a16:creationId xmlns:a16="http://schemas.microsoft.com/office/drawing/2014/main" id="{04F57991-D2F4-614E-B4B6-209F737DF5E3}"/>
                </a:ext>
              </a:extLst>
            </p:cNvPr>
            <p:cNvSpPr/>
            <p:nvPr/>
          </p:nvSpPr>
          <p:spPr>
            <a:xfrm>
              <a:off x="7685100" y="3101094"/>
              <a:ext cx="690337" cy="303603"/>
            </a:xfrm>
            <a:custGeom>
              <a:avLst/>
              <a:gdLst>
                <a:gd name="connsiteX0" fmla="*/ 0 w 1027356"/>
                <a:gd name="connsiteY0" fmla="*/ 451821 h 451821"/>
                <a:gd name="connsiteX1" fmla="*/ 69925 w 1027356"/>
                <a:gd name="connsiteY1" fmla="*/ 247425 h 451821"/>
                <a:gd name="connsiteX2" fmla="*/ 199017 w 1027356"/>
                <a:gd name="connsiteY2" fmla="*/ 139849 h 451821"/>
                <a:gd name="connsiteX3" fmla="*/ 365760 w 1027356"/>
                <a:gd name="connsiteY3" fmla="*/ 86061 h 451821"/>
                <a:gd name="connsiteX4" fmla="*/ 602429 w 1027356"/>
                <a:gd name="connsiteY4" fmla="*/ 37651 h 451821"/>
                <a:gd name="connsiteX5" fmla="*/ 1027356 w 1027356"/>
                <a:gd name="connsiteY5" fmla="*/ 0 h 45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7356" h="451821">
                  <a:moveTo>
                    <a:pt x="0" y="451821"/>
                  </a:moveTo>
                  <a:cubicBezTo>
                    <a:pt x="18377" y="375620"/>
                    <a:pt x="36755" y="299420"/>
                    <a:pt x="69925" y="247425"/>
                  </a:cubicBezTo>
                  <a:cubicBezTo>
                    <a:pt x="103095" y="195430"/>
                    <a:pt x="149711" y="166743"/>
                    <a:pt x="199017" y="139849"/>
                  </a:cubicBezTo>
                  <a:cubicBezTo>
                    <a:pt x="248323" y="112955"/>
                    <a:pt x="298525" y="103094"/>
                    <a:pt x="365760" y="86061"/>
                  </a:cubicBezTo>
                  <a:cubicBezTo>
                    <a:pt x="432995" y="69028"/>
                    <a:pt x="492163" y="51994"/>
                    <a:pt x="602429" y="37651"/>
                  </a:cubicBezTo>
                  <a:cubicBezTo>
                    <a:pt x="712695" y="23308"/>
                    <a:pt x="870025" y="11654"/>
                    <a:pt x="1027356" y="0"/>
                  </a:cubicBez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153" name="Picture 2" descr="Claude">
              <a:extLst>
                <a:ext uri="{FF2B5EF4-FFF2-40B4-BE49-F238E27FC236}">
                  <a16:creationId xmlns:a16="http://schemas.microsoft.com/office/drawing/2014/main" id="{54E02607-E221-4647-9BE0-170750DF2C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6856" y="279914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4B04B95E-5F45-A14E-946B-37F19055D36C}"/>
              </a:ext>
            </a:extLst>
          </p:cNvPr>
          <p:cNvGrpSpPr/>
          <p:nvPr/>
        </p:nvGrpSpPr>
        <p:grpSpPr>
          <a:xfrm>
            <a:off x="5060950" y="3375281"/>
            <a:ext cx="1346598" cy="781541"/>
            <a:chOff x="7557294" y="3483227"/>
            <a:chExt cx="1346598" cy="781541"/>
          </a:xfrm>
        </p:grpSpPr>
        <p:sp>
          <p:nvSpPr>
            <p:cNvPr id="117" name="圆角矩形 186">
              <a:extLst>
                <a:ext uri="{FF2B5EF4-FFF2-40B4-BE49-F238E27FC236}">
                  <a16:creationId xmlns:a16="http://schemas.microsoft.com/office/drawing/2014/main" id="{3A734D5E-4DF5-F44C-8B45-951D6C37D57C}"/>
                </a:ext>
              </a:extLst>
            </p:cNvPr>
            <p:cNvSpPr/>
            <p:nvPr/>
          </p:nvSpPr>
          <p:spPr>
            <a:xfrm flipH="1">
              <a:off x="8354464" y="3486230"/>
              <a:ext cx="418911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GPT-Neo</a:t>
              </a:r>
            </a:p>
          </p:txBody>
        </p:sp>
        <p:pic>
          <p:nvPicPr>
            <p:cNvPr id="125" name="Picture 34" descr="Announcing GPT-NeoX-20B | EleutherAI Blog">
              <a:extLst>
                <a:ext uri="{FF2B5EF4-FFF2-40B4-BE49-F238E27FC236}">
                  <a16:creationId xmlns:a16="http://schemas.microsoft.com/office/drawing/2014/main" id="{B05884BD-C47D-1941-8118-6014C0AB38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1005" y="3483227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5" name="任意形状 154">
              <a:extLst>
                <a:ext uri="{FF2B5EF4-FFF2-40B4-BE49-F238E27FC236}">
                  <a16:creationId xmlns:a16="http://schemas.microsoft.com/office/drawing/2014/main" id="{28AA2980-3355-C64C-95DD-DA026D5FED5B}"/>
                </a:ext>
              </a:extLst>
            </p:cNvPr>
            <p:cNvSpPr/>
            <p:nvPr/>
          </p:nvSpPr>
          <p:spPr>
            <a:xfrm>
              <a:off x="7557294" y="3950233"/>
              <a:ext cx="830892" cy="314535"/>
            </a:xfrm>
            <a:custGeom>
              <a:avLst/>
              <a:gdLst>
                <a:gd name="connsiteX0" fmla="*/ 0 w 1569720"/>
                <a:gd name="connsiteY0" fmla="*/ 426720 h 426720"/>
                <a:gd name="connsiteX1" fmla="*/ 289560 w 1569720"/>
                <a:gd name="connsiteY1" fmla="*/ 137160 h 426720"/>
                <a:gd name="connsiteX2" fmla="*/ 731520 w 1569720"/>
                <a:gd name="connsiteY2" fmla="*/ 45720 h 426720"/>
                <a:gd name="connsiteX3" fmla="*/ 1569720 w 1569720"/>
                <a:gd name="connsiteY3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720" h="426720">
                  <a:moveTo>
                    <a:pt x="0" y="426720"/>
                  </a:moveTo>
                  <a:cubicBezTo>
                    <a:pt x="83820" y="313690"/>
                    <a:pt x="167640" y="200660"/>
                    <a:pt x="289560" y="137160"/>
                  </a:cubicBezTo>
                  <a:cubicBezTo>
                    <a:pt x="411480" y="73660"/>
                    <a:pt x="518160" y="68580"/>
                    <a:pt x="731520" y="45720"/>
                  </a:cubicBezTo>
                  <a:cubicBezTo>
                    <a:pt x="944880" y="22860"/>
                    <a:pt x="1257300" y="11430"/>
                    <a:pt x="1569720" y="0"/>
                  </a:cubicBezTo>
                </a:path>
              </a:pathLst>
            </a:custGeom>
            <a:noFill/>
            <a:ln w="444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56" name="任意形状 155">
              <a:extLst>
                <a:ext uri="{FF2B5EF4-FFF2-40B4-BE49-F238E27FC236}">
                  <a16:creationId xmlns:a16="http://schemas.microsoft.com/office/drawing/2014/main" id="{309F6922-96C5-F142-B033-2A108A36C752}"/>
                </a:ext>
              </a:extLst>
            </p:cNvPr>
            <p:cNvSpPr/>
            <p:nvPr/>
          </p:nvSpPr>
          <p:spPr>
            <a:xfrm>
              <a:off x="8314982" y="3627019"/>
              <a:ext cx="240025" cy="331965"/>
            </a:xfrm>
            <a:custGeom>
              <a:avLst/>
              <a:gdLst>
                <a:gd name="connsiteX0" fmla="*/ 0 w 442836"/>
                <a:gd name="connsiteY0" fmla="*/ 423949 h 423949"/>
                <a:gd name="connsiteX1" fmla="*/ 207818 w 442836"/>
                <a:gd name="connsiteY1" fmla="*/ 374073 h 423949"/>
                <a:gd name="connsiteX2" fmla="*/ 357447 w 442836"/>
                <a:gd name="connsiteY2" fmla="*/ 266007 h 423949"/>
                <a:gd name="connsiteX3" fmla="*/ 432262 w 442836"/>
                <a:gd name="connsiteY3" fmla="*/ 99753 h 423949"/>
                <a:gd name="connsiteX4" fmla="*/ 440574 w 442836"/>
                <a:gd name="connsiteY4" fmla="*/ 0 h 42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836" h="423949">
                  <a:moveTo>
                    <a:pt x="0" y="423949"/>
                  </a:moveTo>
                  <a:cubicBezTo>
                    <a:pt x="74122" y="412173"/>
                    <a:pt x="148244" y="400397"/>
                    <a:pt x="207818" y="374073"/>
                  </a:cubicBezTo>
                  <a:cubicBezTo>
                    <a:pt x="267393" y="347749"/>
                    <a:pt x="320040" y="311727"/>
                    <a:pt x="357447" y="266007"/>
                  </a:cubicBezTo>
                  <a:cubicBezTo>
                    <a:pt x="394854" y="220287"/>
                    <a:pt x="418408" y="144087"/>
                    <a:pt x="432262" y="99753"/>
                  </a:cubicBezTo>
                  <a:cubicBezTo>
                    <a:pt x="446117" y="55418"/>
                    <a:pt x="443345" y="27709"/>
                    <a:pt x="44057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FE26B43F-C536-6146-A009-C04D94BD5EB1}"/>
              </a:ext>
            </a:extLst>
          </p:cNvPr>
          <p:cNvGrpSpPr/>
          <p:nvPr/>
        </p:nvGrpSpPr>
        <p:grpSpPr>
          <a:xfrm>
            <a:off x="3024115" y="2709074"/>
            <a:ext cx="1997178" cy="1700940"/>
            <a:chOff x="5520459" y="2817024"/>
            <a:chExt cx="1997178" cy="1700940"/>
          </a:xfrm>
        </p:grpSpPr>
        <p:sp>
          <p:nvSpPr>
            <p:cNvPr id="120" name="圆角矩形 279">
              <a:extLst>
                <a:ext uri="{FF2B5EF4-FFF2-40B4-BE49-F238E27FC236}">
                  <a16:creationId xmlns:a16="http://schemas.microsoft.com/office/drawing/2014/main" id="{1E32332E-DBDC-E047-9FDC-50AFC3568280}"/>
                </a:ext>
              </a:extLst>
            </p:cNvPr>
            <p:cNvSpPr/>
            <p:nvPr/>
          </p:nvSpPr>
          <p:spPr>
            <a:xfrm flipH="1">
              <a:off x="5520459" y="2817024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CodeX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21" name="Picture 14" descr="Open Ai Logo PNG Vectors Free Download">
              <a:extLst>
                <a:ext uri="{FF2B5EF4-FFF2-40B4-BE49-F238E27FC236}">
                  <a16:creationId xmlns:a16="http://schemas.microsoft.com/office/drawing/2014/main" id="{7867FDDB-ECBF-8441-9325-66D1CB65E7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400" y="2820588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" name="任意形状 142">
              <a:extLst>
                <a:ext uri="{FF2B5EF4-FFF2-40B4-BE49-F238E27FC236}">
                  <a16:creationId xmlns:a16="http://schemas.microsoft.com/office/drawing/2014/main" id="{1C30CEF4-3233-5246-A7C5-C549CF7D2F15}"/>
                </a:ext>
              </a:extLst>
            </p:cNvPr>
            <p:cNvSpPr/>
            <p:nvPr/>
          </p:nvSpPr>
          <p:spPr>
            <a:xfrm>
              <a:off x="5653352" y="2964453"/>
              <a:ext cx="382070" cy="289460"/>
            </a:xfrm>
            <a:custGeom>
              <a:avLst/>
              <a:gdLst>
                <a:gd name="connsiteX0" fmla="*/ 570016 w 570016"/>
                <a:gd name="connsiteY0" fmla="*/ 362198 h 362198"/>
                <a:gd name="connsiteX1" fmla="*/ 534390 w 570016"/>
                <a:gd name="connsiteY1" fmla="*/ 249382 h 362198"/>
                <a:gd name="connsiteX2" fmla="*/ 463138 w 570016"/>
                <a:gd name="connsiteY2" fmla="*/ 178130 h 362198"/>
                <a:gd name="connsiteX3" fmla="*/ 326571 w 570016"/>
                <a:gd name="connsiteY3" fmla="*/ 154379 h 362198"/>
                <a:gd name="connsiteX4" fmla="*/ 124691 w 570016"/>
                <a:gd name="connsiteY4" fmla="*/ 142504 h 362198"/>
                <a:gd name="connsiteX5" fmla="*/ 23751 w 570016"/>
                <a:gd name="connsiteY5" fmla="*/ 83127 h 362198"/>
                <a:gd name="connsiteX6" fmla="*/ 0 w 570016"/>
                <a:gd name="connsiteY6" fmla="*/ 0 h 362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016" h="362198">
                  <a:moveTo>
                    <a:pt x="570016" y="362198"/>
                  </a:moveTo>
                  <a:cubicBezTo>
                    <a:pt x="561109" y="321129"/>
                    <a:pt x="552203" y="280060"/>
                    <a:pt x="534390" y="249382"/>
                  </a:cubicBezTo>
                  <a:cubicBezTo>
                    <a:pt x="516577" y="218704"/>
                    <a:pt x="497774" y="193964"/>
                    <a:pt x="463138" y="178130"/>
                  </a:cubicBezTo>
                  <a:cubicBezTo>
                    <a:pt x="428502" y="162296"/>
                    <a:pt x="382979" y="160317"/>
                    <a:pt x="326571" y="154379"/>
                  </a:cubicBezTo>
                  <a:cubicBezTo>
                    <a:pt x="270163" y="148441"/>
                    <a:pt x="175161" y="154379"/>
                    <a:pt x="124691" y="142504"/>
                  </a:cubicBezTo>
                  <a:cubicBezTo>
                    <a:pt x="74221" y="130629"/>
                    <a:pt x="44533" y="106878"/>
                    <a:pt x="23751" y="83127"/>
                  </a:cubicBezTo>
                  <a:cubicBezTo>
                    <a:pt x="2969" y="59376"/>
                    <a:pt x="1484" y="29688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154" name="任意形状 153">
              <a:extLst>
                <a:ext uri="{FF2B5EF4-FFF2-40B4-BE49-F238E27FC236}">
                  <a16:creationId xmlns:a16="http://schemas.microsoft.com/office/drawing/2014/main" id="{6FAA2477-091F-D24F-AD6B-8A4696DCEA79}"/>
                </a:ext>
              </a:extLst>
            </p:cNvPr>
            <p:cNvSpPr/>
            <p:nvPr/>
          </p:nvSpPr>
          <p:spPr>
            <a:xfrm rot="240502">
              <a:off x="6113868" y="3819455"/>
              <a:ext cx="1403769" cy="698509"/>
            </a:xfrm>
            <a:custGeom>
              <a:avLst/>
              <a:gdLst>
                <a:gd name="connsiteX0" fmla="*/ 2060154 w 2060154"/>
                <a:gd name="connsiteY0" fmla="*/ 969484 h 969484"/>
                <a:gd name="connsiteX1" fmla="*/ 1972019 w 2060154"/>
                <a:gd name="connsiteY1" fmla="*/ 738130 h 969484"/>
                <a:gd name="connsiteX2" fmla="*/ 1663547 w 2060154"/>
                <a:gd name="connsiteY2" fmla="*/ 605927 h 969484"/>
                <a:gd name="connsiteX3" fmla="*/ 1068636 w 2060154"/>
                <a:gd name="connsiteY3" fmla="*/ 550843 h 969484"/>
                <a:gd name="connsiteX4" fmla="*/ 594910 w 2060154"/>
                <a:gd name="connsiteY4" fmla="*/ 506776 h 969484"/>
                <a:gd name="connsiteX5" fmla="*/ 242371 w 2060154"/>
                <a:gd name="connsiteY5" fmla="*/ 352540 h 969484"/>
                <a:gd name="connsiteX6" fmla="*/ 0 w 2060154"/>
                <a:gd name="connsiteY6" fmla="*/ 0 h 96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0154" h="969484">
                  <a:moveTo>
                    <a:pt x="2060154" y="969484"/>
                  </a:moveTo>
                  <a:cubicBezTo>
                    <a:pt x="2049137" y="884103"/>
                    <a:pt x="2038120" y="798723"/>
                    <a:pt x="1972019" y="738130"/>
                  </a:cubicBezTo>
                  <a:cubicBezTo>
                    <a:pt x="1905918" y="677537"/>
                    <a:pt x="1814111" y="637141"/>
                    <a:pt x="1663547" y="605927"/>
                  </a:cubicBezTo>
                  <a:cubicBezTo>
                    <a:pt x="1512983" y="574713"/>
                    <a:pt x="1068636" y="550843"/>
                    <a:pt x="1068636" y="550843"/>
                  </a:cubicBezTo>
                  <a:cubicBezTo>
                    <a:pt x="890530" y="534318"/>
                    <a:pt x="732621" y="539826"/>
                    <a:pt x="594910" y="506776"/>
                  </a:cubicBezTo>
                  <a:cubicBezTo>
                    <a:pt x="457199" y="473725"/>
                    <a:pt x="341523" y="437003"/>
                    <a:pt x="242371" y="352540"/>
                  </a:cubicBezTo>
                  <a:cubicBezTo>
                    <a:pt x="143219" y="268077"/>
                    <a:pt x="71609" y="134038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58" name="任意形状 157">
              <a:extLst>
                <a:ext uri="{FF2B5EF4-FFF2-40B4-BE49-F238E27FC236}">
                  <a16:creationId xmlns:a16="http://schemas.microsoft.com/office/drawing/2014/main" id="{26DFCE46-21EE-8143-A586-8886F0799B7A}"/>
                </a:ext>
              </a:extLst>
            </p:cNvPr>
            <p:cNvSpPr/>
            <p:nvPr/>
          </p:nvSpPr>
          <p:spPr>
            <a:xfrm>
              <a:off x="6041472" y="3235763"/>
              <a:ext cx="99746" cy="538629"/>
            </a:xfrm>
            <a:custGeom>
              <a:avLst/>
              <a:gdLst>
                <a:gd name="connsiteX0" fmla="*/ 148442 w 148442"/>
                <a:gd name="connsiteY0" fmla="*/ 801585 h 801585"/>
                <a:gd name="connsiteX1" fmla="*/ 65315 w 148442"/>
                <a:gd name="connsiteY1" fmla="*/ 445325 h 801585"/>
                <a:gd name="connsiteX2" fmla="*/ 0 w 148442"/>
                <a:gd name="connsiteY2" fmla="*/ 0 h 80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42" h="801585">
                  <a:moveTo>
                    <a:pt x="148442" y="801585"/>
                  </a:moveTo>
                  <a:cubicBezTo>
                    <a:pt x="119248" y="690254"/>
                    <a:pt x="90055" y="578923"/>
                    <a:pt x="65315" y="445325"/>
                  </a:cubicBezTo>
                  <a:cubicBezTo>
                    <a:pt x="40575" y="311727"/>
                    <a:pt x="20287" y="155863"/>
                    <a:pt x="0" y="0"/>
                  </a:cubicBezTo>
                </a:path>
              </a:pathLst>
            </a:cu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  <a:tailEnd type="non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851146E-606C-0E4D-8060-FE44F251C7DF}"/>
              </a:ext>
            </a:extLst>
          </p:cNvPr>
          <p:cNvGrpSpPr/>
          <p:nvPr/>
        </p:nvGrpSpPr>
        <p:grpSpPr>
          <a:xfrm>
            <a:off x="5820590" y="3148590"/>
            <a:ext cx="861867" cy="702095"/>
            <a:chOff x="8316930" y="3256536"/>
            <a:chExt cx="861867" cy="702095"/>
          </a:xfrm>
        </p:grpSpPr>
        <p:sp>
          <p:nvSpPr>
            <p:cNvPr id="118" name="圆角矩形 236">
              <a:extLst>
                <a:ext uri="{FF2B5EF4-FFF2-40B4-BE49-F238E27FC236}">
                  <a16:creationId xmlns:a16="http://schemas.microsoft.com/office/drawing/2014/main" id="{8B2712B4-D65D-2847-9B61-C52CCFBFBC34}"/>
                </a:ext>
              </a:extLst>
            </p:cNvPr>
            <p:cNvSpPr/>
            <p:nvPr/>
          </p:nvSpPr>
          <p:spPr>
            <a:xfrm flipH="1">
              <a:off x="8741362" y="3256536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GPT-J</a:t>
              </a:r>
            </a:p>
          </p:txBody>
        </p:sp>
        <p:pic>
          <p:nvPicPr>
            <p:cNvPr id="129" name="Picture 34" descr="Announcing GPT-NeoX-20B | EleutherAI Blog">
              <a:extLst>
                <a:ext uri="{FF2B5EF4-FFF2-40B4-BE49-F238E27FC236}">
                  <a16:creationId xmlns:a16="http://schemas.microsoft.com/office/drawing/2014/main" id="{89F47075-B109-3347-BA54-B514D8ABD6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5910" y="3258051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7" name="任意形状 156">
              <a:extLst>
                <a:ext uri="{FF2B5EF4-FFF2-40B4-BE49-F238E27FC236}">
                  <a16:creationId xmlns:a16="http://schemas.microsoft.com/office/drawing/2014/main" id="{3865D217-089B-C948-A82C-C372C1F51057}"/>
                </a:ext>
              </a:extLst>
            </p:cNvPr>
            <p:cNvSpPr/>
            <p:nvPr/>
          </p:nvSpPr>
          <p:spPr>
            <a:xfrm>
              <a:off x="8316930" y="3898640"/>
              <a:ext cx="464075" cy="59991"/>
            </a:xfrm>
            <a:custGeom>
              <a:avLst/>
              <a:gdLst>
                <a:gd name="connsiteX0" fmla="*/ 0 w 997528"/>
                <a:gd name="connsiteY0" fmla="*/ 365760 h 367607"/>
                <a:gd name="connsiteX1" fmla="*/ 290946 w 997528"/>
                <a:gd name="connsiteY1" fmla="*/ 349135 h 367607"/>
                <a:gd name="connsiteX2" fmla="*/ 756458 w 997528"/>
                <a:gd name="connsiteY2" fmla="*/ 232756 h 367607"/>
                <a:gd name="connsiteX3" fmla="*/ 997528 w 997528"/>
                <a:gd name="connsiteY3" fmla="*/ 0 h 367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528" h="367607">
                  <a:moveTo>
                    <a:pt x="0" y="365760"/>
                  </a:moveTo>
                  <a:cubicBezTo>
                    <a:pt x="82435" y="368531"/>
                    <a:pt x="164870" y="371302"/>
                    <a:pt x="290946" y="349135"/>
                  </a:cubicBezTo>
                  <a:cubicBezTo>
                    <a:pt x="417022" y="326968"/>
                    <a:pt x="638695" y="290945"/>
                    <a:pt x="756458" y="232756"/>
                  </a:cubicBezTo>
                  <a:cubicBezTo>
                    <a:pt x="874221" y="174567"/>
                    <a:pt x="935874" y="87283"/>
                    <a:pt x="997528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sp>
          <p:nvSpPr>
            <p:cNvPr id="159" name="任意形状 158">
              <a:extLst>
                <a:ext uri="{FF2B5EF4-FFF2-40B4-BE49-F238E27FC236}">
                  <a16:creationId xmlns:a16="http://schemas.microsoft.com/office/drawing/2014/main" id="{5F751B7A-BCC1-1C4A-9AED-B25750D6CC9F}"/>
                </a:ext>
              </a:extLst>
            </p:cNvPr>
            <p:cNvSpPr/>
            <p:nvPr/>
          </p:nvSpPr>
          <p:spPr>
            <a:xfrm>
              <a:off x="8762679" y="3397953"/>
              <a:ext cx="153036" cy="507219"/>
            </a:xfrm>
            <a:custGeom>
              <a:avLst/>
              <a:gdLst>
                <a:gd name="connsiteX0" fmla="*/ 0 w 227748"/>
                <a:gd name="connsiteY0" fmla="*/ 754840 h 754840"/>
                <a:gd name="connsiteX1" fmla="*/ 98191 w 227748"/>
                <a:gd name="connsiteY1" fmla="*/ 662787 h 754840"/>
                <a:gd name="connsiteX2" fmla="*/ 177970 w 227748"/>
                <a:gd name="connsiteY2" fmla="*/ 527775 h 754840"/>
                <a:gd name="connsiteX3" fmla="*/ 220929 w 227748"/>
                <a:gd name="connsiteY3" fmla="*/ 312983 h 754840"/>
                <a:gd name="connsiteX4" fmla="*/ 227066 w 227748"/>
                <a:gd name="connsiteY4" fmla="*/ 0 h 75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748" h="754840">
                  <a:moveTo>
                    <a:pt x="0" y="754840"/>
                  </a:moveTo>
                  <a:cubicBezTo>
                    <a:pt x="34264" y="727735"/>
                    <a:pt x="68529" y="700631"/>
                    <a:pt x="98191" y="662787"/>
                  </a:cubicBezTo>
                  <a:cubicBezTo>
                    <a:pt x="127853" y="624943"/>
                    <a:pt x="157514" y="586076"/>
                    <a:pt x="177970" y="527775"/>
                  </a:cubicBezTo>
                  <a:cubicBezTo>
                    <a:pt x="198426" y="469474"/>
                    <a:pt x="212746" y="400945"/>
                    <a:pt x="220929" y="312983"/>
                  </a:cubicBezTo>
                  <a:cubicBezTo>
                    <a:pt x="229112" y="225021"/>
                    <a:pt x="228089" y="112510"/>
                    <a:pt x="22706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10" dirty="0"/>
                <a:t>       </a:t>
              </a:r>
            </a:p>
          </p:txBody>
        </p:sp>
      </p:grpSp>
      <p:grpSp>
        <p:nvGrpSpPr>
          <p:cNvPr id="161" name="组合 160">
            <a:extLst>
              <a:ext uri="{FF2B5EF4-FFF2-40B4-BE49-F238E27FC236}">
                <a16:creationId xmlns:a16="http://schemas.microsoft.com/office/drawing/2014/main" id="{D3FA9AA4-D865-A24B-935D-89E05DE0C163}"/>
              </a:ext>
            </a:extLst>
          </p:cNvPr>
          <p:cNvGrpSpPr/>
          <p:nvPr/>
        </p:nvGrpSpPr>
        <p:grpSpPr>
          <a:xfrm>
            <a:off x="4467239" y="3893478"/>
            <a:ext cx="523071" cy="456272"/>
            <a:chOff x="6963579" y="4001428"/>
            <a:chExt cx="523071" cy="456272"/>
          </a:xfrm>
        </p:grpSpPr>
        <p:sp>
          <p:nvSpPr>
            <p:cNvPr id="162" name="圆角矩形 125">
              <a:extLst>
                <a:ext uri="{FF2B5EF4-FFF2-40B4-BE49-F238E27FC236}">
                  <a16:creationId xmlns:a16="http://schemas.microsoft.com/office/drawing/2014/main" id="{7A0DE4D5-0F1D-654F-9CAB-071FF539D94B}"/>
                </a:ext>
              </a:extLst>
            </p:cNvPr>
            <p:cNvSpPr/>
            <p:nvPr/>
          </p:nvSpPr>
          <p:spPr>
            <a:xfrm flipH="1">
              <a:off x="6963579" y="4001428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GPT-3</a:t>
              </a:r>
            </a:p>
          </p:txBody>
        </p:sp>
        <p:pic>
          <p:nvPicPr>
            <p:cNvPr id="163" name="Picture 14" descr="Open Ai Logo PNG Vectors Free Download">
              <a:extLst>
                <a:ext uri="{FF2B5EF4-FFF2-40B4-BE49-F238E27FC236}">
                  <a16:creationId xmlns:a16="http://schemas.microsoft.com/office/drawing/2014/main" id="{9D5293F8-DA23-1449-8528-B5712976E8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1407" y="400506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" name="任意形状 163">
              <a:extLst>
                <a:ext uri="{FF2B5EF4-FFF2-40B4-BE49-F238E27FC236}">
                  <a16:creationId xmlns:a16="http://schemas.microsoft.com/office/drawing/2014/main" id="{D0E88DF2-61E8-7443-811A-6FB61CD608D5}"/>
                </a:ext>
              </a:extLst>
            </p:cNvPr>
            <p:cNvSpPr/>
            <p:nvPr/>
          </p:nvSpPr>
          <p:spPr>
            <a:xfrm>
              <a:off x="7114255" y="4129767"/>
              <a:ext cx="244939" cy="196183"/>
            </a:xfrm>
            <a:custGeom>
              <a:avLst/>
              <a:gdLst>
                <a:gd name="connsiteX0" fmla="*/ 440675 w 440675"/>
                <a:gd name="connsiteY0" fmla="*/ 253388 h 253388"/>
                <a:gd name="connsiteX1" fmla="*/ 121186 w 440675"/>
                <a:gd name="connsiteY1" fmla="*/ 143219 h 253388"/>
                <a:gd name="connsiteX2" fmla="*/ 0 w 440675"/>
                <a:gd name="connsiteY2" fmla="*/ 0 h 25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0675" h="253388">
                  <a:moveTo>
                    <a:pt x="440675" y="253388"/>
                  </a:moveTo>
                  <a:cubicBezTo>
                    <a:pt x="317653" y="219419"/>
                    <a:pt x="194632" y="185450"/>
                    <a:pt x="121186" y="143219"/>
                  </a:cubicBezTo>
                  <a:cubicBezTo>
                    <a:pt x="47740" y="100988"/>
                    <a:pt x="23870" y="5049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1075">
                <a:solidFill>
                  <a:schemeClr val="tx1"/>
                </a:solidFill>
                <a:latin typeface="Monaco" pitchFamily="2" charset="77"/>
              </a:endParaRPr>
            </a:p>
          </p:txBody>
        </p:sp>
        <p:sp>
          <p:nvSpPr>
            <p:cNvPr id="165" name="任意形状 164">
              <a:extLst>
                <a:ext uri="{FF2B5EF4-FFF2-40B4-BE49-F238E27FC236}">
                  <a16:creationId xmlns:a16="http://schemas.microsoft.com/office/drawing/2014/main" id="{DBBCB314-08DC-7E42-A245-6216718E50D0}"/>
                </a:ext>
              </a:extLst>
            </p:cNvPr>
            <p:cNvSpPr/>
            <p:nvPr/>
          </p:nvSpPr>
          <p:spPr>
            <a:xfrm>
              <a:off x="7265194" y="4286250"/>
              <a:ext cx="221456" cy="171450"/>
            </a:xfrm>
            <a:custGeom>
              <a:avLst/>
              <a:gdLst>
                <a:gd name="connsiteX0" fmla="*/ 221456 w 221456"/>
                <a:gd name="connsiteY0" fmla="*/ 171450 h 171450"/>
                <a:gd name="connsiteX1" fmla="*/ 178594 w 221456"/>
                <a:gd name="connsiteY1" fmla="*/ 107157 h 171450"/>
                <a:gd name="connsiteX2" fmla="*/ 100012 w 221456"/>
                <a:gd name="connsiteY2" fmla="*/ 42863 h 171450"/>
                <a:gd name="connsiteX3" fmla="*/ 0 w 221456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456" h="171450">
                  <a:moveTo>
                    <a:pt x="221456" y="171450"/>
                  </a:moveTo>
                  <a:cubicBezTo>
                    <a:pt x="210145" y="150019"/>
                    <a:pt x="198835" y="128588"/>
                    <a:pt x="178594" y="107157"/>
                  </a:cubicBezTo>
                  <a:cubicBezTo>
                    <a:pt x="158353" y="85726"/>
                    <a:pt x="129777" y="60722"/>
                    <a:pt x="100012" y="42863"/>
                  </a:cubicBezTo>
                  <a:cubicBezTo>
                    <a:pt x="70247" y="25004"/>
                    <a:pt x="35123" y="12502"/>
                    <a:pt x="0" y="0"/>
                  </a:cubicBezTo>
                </a:path>
              </a:pathLst>
            </a:custGeom>
            <a:noFill/>
            <a:ln w="28575">
              <a:solidFill>
                <a:srgbClr val="8497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166" name="直线连接符 165">
            <a:extLst>
              <a:ext uri="{FF2B5EF4-FFF2-40B4-BE49-F238E27FC236}">
                <a16:creationId xmlns:a16="http://schemas.microsoft.com/office/drawing/2014/main" id="{731C4166-7C7A-9B48-9BEE-B659EBF79ADA}"/>
              </a:ext>
            </a:extLst>
          </p:cNvPr>
          <p:cNvCxnSpPr>
            <a:cxnSpLocks/>
            <a:stCxn id="167" idx="3"/>
          </p:cNvCxnSpPr>
          <p:nvPr/>
        </p:nvCxnSpPr>
        <p:spPr>
          <a:xfrm>
            <a:off x="419109" y="1066923"/>
            <a:ext cx="6724928" cy="21053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  <a:alpha val="2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圆角矩形 166">
            <a:extLst>
              <a:ext uri="{FF2B5EF4-FFF2-40B4-BE49-F238E27FC236}">
                <a16:creationId xmlns:a16="http://schemas.microsoft.com/office/drawing/2014/main" id="{01CD38AD-4376-3D4B-AB33-F5D2BA2CC1EC}"/>
              </a:ext>
            </a:extLst>
          </p:cNvPr>
          <p:cNvSpPr/>
          <p:nvPr/>
        </p:nvSpPr>
        <p:spPr>
          <a:xfrm>
            <a:off x="85559" y="979733"/>
            <a:ext cx="333550" cy="1743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kumimoji="1" lang="en-US" altLang="zh-CN" sz="806" b="1" dirty="0">
                <a:solidFill>
                  <a:schemeClr val="tx1"/>
                </a:solidFill>
              </a:rPr>
              <a:t>2023</a:t>
            </a:r>
            <a:endParaRPr kumimoji="1" lang="zh-CN" altLang="en-US" sz="806" b="1" dirty="0">
              <a:solidFill>
                <a:schemeClr val="tx1"/>
              </a:solidFill>
            </a:endParaRPr>
          </a:p>
        </p:txBody>
      </p:sp>
      <p:grpSp>
        <p:nvGrpSpPr>
          <p:cNvPr id="466" name="组合 465">
            <a:extLst>
              <a:ext uri="{FF2B5EF4-FFF2-40B4-BE49-F238E27FC236}">
                <a16:creationId xmlns:a16="http://schemas.microsoft.com/office/drawing/2014/main" id="{5A303AC3-3E73-0F40-BE72-04C8300BD300}"/>
              </a:ext>
            </a:extLst>
          </p:cNvPr>
          <p:cNvGrpSpPr/>
          <p:nvPr/>
        </p:nvGrpSpPr>
        <p:grpSpPr>
          <a:xfrm>
            <a:off x="4589108" y="1242011"/>
            <a:ext cx="483577" cy="687659"/>
            <a:chOff x="7085448" y="1349957"/>
            <a:chExt cx="483577" cy="687659"/>
          </a:xfrm>
        </p:grpSpPr>
        <p:sp>
          <p:nvSpPr>
            <p:cNvPr id="204" name="圆角矩形 230">
              <a:extLst>
                <a:ext uri="{FF2B5EF4-FFF2-40B4-BE49-F238E27FC236}">
                  <a16:creationId xmlns:a16="http://schemas.microsoft.com/office/drawing/2014/main" id="{4FA44AEC-C204-3242-AC0A-7A9E44EF8CD5}"/>
                </a:ext>
              </a:extLst>
            </p:cNvPr>
            <p:cNvSpPr/>
            <p:nvPr/>
          </p:nvSpPr>
          <p:spPr>
            <a:xfrm>
              <a:off x="7085448" y="1349957"/>
              <a:ext cx="359066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BLOOMZ</a:t>
              </a:r>
            </a:p>
          </p:txBody>
        </p:sp>
        <p:pic>
          <p:nvPicPr>
            <p:cNvPr id="205" name="Picture 8" descr="@bigscience-workshop">
              <a:extLst>
                <a:ext uri="{FF2B5EF4-FFF2-40B4-BE49-F238E27FC236}">
                  <a16:creationId xmlns:a16="http://schemas.microsoft.com/office/drawing/2014/main" id="{CE8C04E9-CCE7-D149-A756-F1F7CA82B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8278" y="1361591"/>
              <a:ext cx="110747" cy="11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0" name="任意形状 219">
              <a:extLst>
                <a:ext uri="{FF2B5EF4-FFF2-40B4-BE49-F238E27FC236}">
                  <a16:creationId xmlns:a16="http://schemas.microsoft.com/office/drawing/2014/main" id="{7AF81487-A2BA-F740-ADF3-BF145D72C6E8}"/>
                </a:ext>
              </a:extLst>
            </p:cNvPr>
            <p:cNvSpPr/>
            <p:nvPr/>
          </p:nvSpPr>
          <p:spPr>
            <a:xfrm>
              <a:off x="7260918" y="1493715"/>
              <a:ext cx="287147" cy="543901"/>
            </a:xfrm>
            <a:custGeom>
              <a:avLst/>
              <a:gdLst>
                <a:gd name="connsiteX0" fmla="*/ 489315 w 489315"/>
                <a:gd name="connsiteY0" fmla="*/ 825062 h 825342"/>
                <a:gd name="connsiteX1" fmla="*/ 447274 w 489315"/>
                <a:gd name="connsiteY1" fmla="*/ 793531 h 825342"/>
                <a:gd name="connsiteX2" fmla="*/ 431508 w 489315"/>
                <a:gd name="connsiteY2" fmla="*/ 625365 h 825342"/>
                <a:gd name="connsiteX3" fmla="*/ 420998 w 489315"/>
                <a:gd name="connsiteY3" fmla="*/ 320565 h 825342"/>
                <a:gd name="connsiteX4" fmla="*/ 289618 w 489315"/>
                <a:gd name="connsiteY4" fmla="*/ 199696 h 825342"/>
                <a:gd name="connsiteX5" fmla="*/ 116198 w 489315"/>
                <a:gd name="connsiteY5" fmla="*/ 168165 h 825342"/>
                <a:gd name="connsiteX6" fmla="*/ 42625 w 489315"/>
                <a:gd name="connsiteY6" fmla="*/ 136634 h 825342"/>
                <a:gd name="connsiteX7" fmla="*/ 5839 w 489315"/>
                <a:gd name="connsiteY7" fmla="*/ 68317 h 825342"/>
                <a:gd name="connsiteX8" fmla="*/ 584 w 489315"/>
                <a:gd name="connsiteY8" fmla="*/ 0 h 825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315" h="825342">
                  <a:moveTo>
                    <a:pt x="489315" y="825062"/>
                  </a:moveTo>
                  <a:cubicBezTo>
                    <a:pt x="473111" y="825938"/>
                    <a:pt x="456908" y="826814"/>
                    <a:pt x="447274" y="793531"/>
                  </a:cubicBezTo>
                  <a:cubicBezTo>
                    <a:pt x="437640" y="760248"/>
                    <a:pt x="435887" y="704193"/>
                    <a:pt x="431508" y="625365"/>
                  </a:cubicBezTo>
                  <a:cubicBezTo>
                    <a:pt x="427129" y="546537"/>
                    <a:pt x="444646" y="391510"/>
                    <a:pt x="420998" y="320565"/>
                  </a:cubicBezTo>
                  <a:cubicBezTo>
                    <a:pt x="397350" y="249620"/>
                    <a:pt x="340418" y="225096"/>
                    <a:pt x="289618" y="199696"/>
                  </a:cubicBezTo>
                  <a:cubicBezTo>
                    <a:pt x="238818" y="174296"/>
                    <a:pt x="157364" y="178675"/>
                    <a:pt x="116198" y="168165"/>
                  </a:cubicBezTo>
                  <a:cubicBezTo>
                    <a:pt x="75032" y="157655"/>
                    <a:pt x="61018" y="153275"/>
                    <a:pt x="42625" y="136634"/>
                  </a:cubicBezTo>
                  <a:cubicBezTo>
                    <a:pt x="24232" y="119993"/>
                    <a:pt x="12846" y="91089"/>
                    <a:pt x="5839" y="68317"/>
                  </a:cubicBezTo>
                  <a:cubicBezTo>
                    <a:pt x="-1168" y="45545"/>
                    <a:pt x="-292" y="22772"/>
                    <a:pt x="58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68" name="组合 467">
            <a:extLst>
              <a:ext uri="{FF2B5EF4-FFF2-40B4-BE49-F238E27FC236}">
                <a16:creationId xmlns:a16="http://schemas.microsoft.com/office/drawing/2014/main" id="{BDA145BF-4002-F644-A9E4-AE0397C5F54B}"/>
              </a:ext>
            </a:extLst>
          </p:cNvPr>
          <p:cNvGrpSpPr/>
          <p:nvPr/>
        </p:nvGrpSpPr>
        <p:grpSpPr>
          <a:xfrm>
            <a:off x="4216135" y="1124564"/>
            <a:ext cx="919216" cy="1180159"/>
            <a:chOff x="6712479" y="1232510"/>
            <a:chExt cx="919216" cy="1180159"/>
          </a:xfrm>
        </p:grpSpPr>
        <p:sp>
          <p:nvSpPr>
            <p:cNvPr id="208" name="圆角矩形 229">
              <a:extLst>
                <a:ext uri="{FF2B5EF4-FFF2-40B4-BE49-F238E27FC236}">
                  <a16:creationId xmlns:a16="http://schemas.microsoft.com/office/drawing/2014/main" id="{18C859C6-E432-5C41-8F89-0A65FBFBF995}"/>
                </a:ext>
              </a:extLst>
            </p:cNvPr>
            <p:cNvSpPr/>
            <p:nvPr/>
          </p:nvSpPr>
          <p:spPr>
            <a:xfrm>
              <a:off x="6712479" y="1232510"/>
              <a:ext cx="418911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OPT-IML</a:t>
              </a:r>
            </a:p>
          </p:txBody>
        </p:sp>
        <p:pic>
          <p:nvPicPr>
            <p:cNvPr id="209" name="图形 208">
              <a:extLst>
                <a:ext uri="{FF2B5EF4-FFF2-40B4-BE49-F238E27FC236}">
                  <a16:creationId xmlns:a16="http://schemas.microsoft.com/office/drawing/2014/main" id="{41EC6B79-267C-E142-865F-1415814840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7148840" y="1249886"/>
              <a:ext cx="151948" cy="99913"/>
            </a:xfrm>
            <a:prstGeom prst="rect">
              <a:avLst/>
            </a:prstGeom>
          </p:spPr>
        </p:pic>
        <p:sp>
          <p:nvSpPr>
            <p:cNvPr id="222" name="任意形状 221">
              <a:extLst>
                <a:ext uri="{FF2B5EF4-FFF2-40B4-BE49-F238E27FC236}">
                  <a16:creationId xmlns:a16="http://schemas.microsoft.com/office/drawing/2014/main" id="{8EE6EA11-8F87-1B4D-A6AF-C63986F819B5}"/>
                </a:ext>
              </a:extLst>
            </p:cNvPr>
            <p:cNvSpPr/>
            <p:nvPr/>
          </p:nvSpPr>
          <p:spPr>
            <a:xfrm>
              <a:off x="6925123" y="1377624"/>
              <a:ext cx="706572" cy="1035045"/>
            </a:xfrm>
            <a:custGeom>
              <a:avLst/>
              <a:gdLst>
                <a:gd name="connsiteX0" fmla="*/ 1044256 w 1044954"/>
                <a:gd name="connsiteY0" fmla="*/ 1498750 h 1498750"/>
                <a:gd name="connsiteX1" fmla="*/ 1028024 w 1044954"/>
                <a:gd name="connsiteY1" fmla="*/ 1385127 h 1498750"/>
                <a:gd name="connsiteX2" fmla="*/ 930632 w 1044954"/>
                <a:gd name="connsiteY2" fmla="*/ 1331020 h 1498750"/>
                <a:gd name="connsiteX3" fmla="*/ 638457 w 1044954"/>
                <a:gd name="connsiteY3" fmla="*/ 1314788 h 1498750"/>
                <a:gd name="connsiteX4" fmla="*/ 378746 w 1044954"/>
                <a:gd name="connsiteY4" fmla="*/ 1314788 h 1498750"/>
                <a:gd name="connsiteX5" fmla="*/ 216426 w 1044954"/>
                <a:gd name="connsiteY5" fmla="*/ 1293146 h 1498750"/>
                <a:gd name="connsiteX6" fmla="*/ 97392 w 1044954"/>
                <a:gd name="connsiteY6" fmla="*/ 1211986 h 1498750"/>
                <a:gd name="connsiteX7" fmla="*/ 37875 w 1044954"/>
                <a:gd name="connsiteY7" fmla="*/ 1071309 h 1498750"/>
                <a:gd name="connsiteX8" fmla="*/ 16232 w 1044954"/>
                <a:gd name="connsiteY8" fmla="*/ 860293 h 1498750"/>
                <a:gd name="connsiteX9" fmla="*/ 0 w 1044954"/>
                <a:gd name="connsiteY9" fmla="*/ 0 h 149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4954" h="1498750">
                  <a:moveTo>
                    <a:pt x="1044256" y="1498750"/>
                  </a:moveTo>
                  <a:cubicBezTo>
                    <a:pt x="1045608" y="1455916"/>
                    <a:pt x="1046961" y="1413082"/>
                    <a:pt x="1028024" y="1385127"/>
                  </a:cubicBezTo>
                  <a:cubicBezTo>
                    <a:pt x="1009087" y="1357172"/>
                    <a:pt x="995560" y="1342743"/>
                    <a:pt x="930632" y="1331020"/>
                  </a:cubicBezTo>
                  <a:cubicBezTo>
                    <a:pt x="865704" y="1319297"/>
                    <a:pt x="730438" y="1317493"/>
                    <a:pt x="638457" y="1314788"/>
                  </a:cubicBezTo>
                  <a:cubicBezTo>
                    <a:pt x="546476" y="1312083"/>
                    <a:pt x="449084" y="1318395"/>
                    <a:pt x="378746" y="1314788"/>
                  </a:cubicBezTo>
                  <a:cubicBezTo>
                    <a:pt x="308407" y="1311181"/>
                    <a:pt x="263318" y="1310280"/>
                    <a:pt x="216426" y="1293146"/>
                  </a:cubicBezTo>
                  <a:cubicBezTo>
                    <a:pt x="169534" y="1276012"/>
                    <a:pt x="127150" y="1248959"/>
                    <a:pt x="97392" y="1211986"/>
                  </a:cubicBezTo>
                  <a:cubicBezTo>
                    <a:pt x="67634" y="1175013"/>
                    <a:pt x="51402" y="1129925"/>
                    <a:pt x="37875" y="1071309"/>
                  </a:cubicBezTo>
                  <a:cubicBezTo>
                    <a:pt x="24348" y="1012693"/>
                    <a:pt x="22544" y="1038844"/>
                    <a:pt x="16232" y="860293"/>
                  </a:cubicBezTo>
                  <a:cubicBezTo>
                    <a:pt x="9920" y="681742"/>
                    <a:pt x="4960" y="340871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0" name="组合 449">
            <a:extLst>
              <a:ext uri="{FF2B5EF4-FFF2-40B4-BE49-F238E27FC236}">
                <a16:creationId xmlns:a16="http://schemas.microsoft.com/office/drawing/2014/main" id="{CB8678AF-517A-8A43-9F24-BAFDBA390E75}"/>
              </a:ext>
            </a:extLst>
          </p:cNvPr>
          <p:cNvGrpSpPr/>
          <p:nvPr/>
        </p:nvGrpSpPr>
        <p:grpSpPr>
          <a:xfrm>
            <a:off x="5210385" y="1854617"/>
            <a:ext cx="450761" cy="380625"/>
            <a:chOff x="7706725" y="1962563"/>
            <a:chExt cx="450761" cy="380625"/>
          </a:xfrm>
        </p:grpSpPr>
        <p:sp>
          <p:nvSpPr>
            <p:cNvPr id="180" name="圆角矩形 286">
              <a:extLst>
                <a:ext uri="{FF2B5EF4-FFF2-40B4-BE49-F238E27FC236}">
                  <a16:creationId xmlns:a16="http://schemas.microsoft.com/office/drawing/2014/main" id="{A22782DC-7D42-5343-88D3-884B8B8CC55E}"/>
                </a:ext>
              </a:extLst>
            </p:cNvPr>
            <p:cNvSpPr/>
            <p:nvPr/>
          </p:nvSpPr>
          <p:spPr>
            <a:xfrm>
              <a:off x="7769660" y="1965411"/>
              <a:ext cx="243878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YaLM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200" name="Picture 2" descr="@yandex">
              <a:extLst>
                <a:ext uri="{FF2B5EF4-FFF2-40B4-BE49-F238E27FC236}">
                  <a16:creationId xmlns:a16="http://schemas.microsoft.com/office/drawing/2014/main" id="{549A0BE8-49F3-504F-A7F9-02C9811C993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00" t="25472" r="27341" b="25790"/>
            <a:stretch/>
          </p:blipFill>
          <p:spPr bwMode="auto">
            <a:xfrm>
              <a:off x="8019806" y="1962563"/>
              <a:ext cx="137680" cy="142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9" name="任意形状 228">
              <a:extLst>
                <a:ext uri="{FF2B5EF4-FFF2-40B4-BE49-F238E27FC236}">
                  <a16:creationId xmlns:a16="http://schemas.microsoft.com/office/drawing/2014/main" id="{F5A53497-9001-204E-805D-CD2E06FC45DC}"/>
                </a:ext>
              </a:extLst>
            </p:cNvPr>
            <p:cNvSpPr/>
            <p:nvPr/>
          </p:nvSpPr>
          <p:spPr>
            <a:xfrm>
              <a:off x="7706725" y="2106265"/>
              <a:ext cx="186311" cy="236923"/>
            </a:xfrm>
            <a:custGeom>
              <a:avLst/>
              <a:gdLst>
                <a:gd name="connsiteX0" fmla="*/ 0 w 309966"/>
                <a:gd name="connsiteY0" fmla="*/ 352587 h 352587"/>
                <a:gd name="connsiteX1" fmla="*/ 27122 w 309966"/>
                <a:gd name="connsiteY1" fmla="*/ 216976 h 352587"/>
                <a:gd name="connsiteX2" fmla="*/ 104613 w 309966"/>
                <a:gd name="connsiteY2" fmla="*/ 154983 h 352587"/>
                <a:gd name="connsiteX3" fmla="*/ 240223 w 309966"/>
                <a:gd name="connsiteY3" fmla="*/ 131736 h 352587"/>
                <a:gd name="connsiteX4" fmla="*/ 298342 w 309966"/>
                <a:gd name="connsiteY4" fmla="*/ 69743 h 352587"/>
                <a:gd name="connsiteX5" fmla="*/ 309966 w 309966"/>
                <a:gd name="connsiteY5" fmla="*/ 0 h 352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966" h="352587">
                  <a:moveTo>
                    <a:pt x="0" y="352587"/>
                  </a:moveTo>
                  <a:cubicBezTo>
                    <a:pt x="4843" y="301248"/>
                    <a:pt x="9687" y="249910"/>
                    <a:pt x="27122" y="216976"/>
                  </a:cubicBezTo>
                  <a:cubicBezTo>
                    <a:pt x="44558" y="184042"/>
                    <a:pt x="69096" y="169190"/>
                    <a:pt x="104613" y="154983"/>
                  </a:cubicBezTo>
                  <a:cubicBezTo>
                    <a:pt x="140130" y="140776"/>
                    <a:pt x="207935" y="145943"/>
                    <a:pt x="240223" y="131736"/>
                  </a:cubicBezTo>
                  <a:cubicBezTo>
                    <a:pt x="272511" y="117529"/>
                    <a:pt x="286718" y="91699"/>
                    <a:pt x="298342" y="69743"/>
                  </a:cubicBezTo>
                  <a:cubicBezTo>
                    <a:pt x="309966" y="47787"/>
                    <a:pt x="309966" y="23893"/>
                    <a:pt x="30996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67" name="组合 466">
            <a:extLst>
              <a:ext uri="{FF2B5EF4-FFF2-40B4-BE49-F238E27FC236}">
                <a16:creationId xmlns:a16="http://schemas.microsoft.com/office/drawing/2014/main" id="{12FE3029-CEB4-D643-89A5-314DA6344F46}"/>
              </a:ext>
            </a:extLst>
          </p:cNvPr>
          <p:cNvGrpSpPr/>
          <p:nvPr/>
        </p:nvGrpSpPr>
        <p:grpSpPr>
          <a:xfrm>
            <a:off x="5216309" y="1237961"/>
            <a:ext cx="714559" cy="341740"/>
            <a:chOff x="7712649" y="1345911"/>
            <a:chExt cx="714559" cy="341740"/>
          </a:xfrm>
        </p:grpSpPr>
        <p:sp>
          <p:nvSpPr>
            <p:cNvPr id="181" name="圆角矩形 295">
              <a:extLst>
                <a:ext uri="{FF2B5EF4-FFF2-40B4-BE49-F238E27FC236}">
                  <a16:creationId xmlns:a16="http://schemas.microsoft.com/office/drawing/2014/main" id="{D93009DA-86C2-F749-AD6E-FEFCB919AB7D}"/>
                </a:ext>
              </a:extLst>
            </p:cNvPr>
            <p:cNvSpPr/>
            <p:nvPr/>
          </p:nvSpPr>
          <p:spPr>
            <a:xfrm>
              <a:off x="7727028" y="1345911"/>
              <a:ext cx="533537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l"/>
              <a:r>
                <a:rPr kumimoji="1" lang="en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Galactica</a:t>
              </a:r>
            </a:p>
          </p:txBody>
        </p:sp>
        <p:pic>
          <p:nvPicPr>
            <p:cNvPr id="197" name="图形 196">
              <a:extLst>
                <a:ext uri="{FF2B5EF4-FFF2-40B4-BE49-F238E27FC236}">
                  <a16:creationId xmlns:a16="http://schemas.microsoft.com/office/drawing/2014/main" id="{1390903E-889D-F749-BFAF-73EC8E6AED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8275260" y="1361933"/>
              <a:ext cx="151948" cy="99913"/>
            </a:xfrm>
            <a:prstGeom prst="rect">
              <a:avLst/>
            </a:prstGeom>
          </p:spPr>
        </p:pic>
        <p:sp>
          <p:nvSpPr>
            <p:cNvPr id="233" name="任意形状 232">
              <a:extLst>
                <a:ext uri="{FF2B5EF4-FFF2-40B4-BE49-F238E27FC236}">
                  <a16:creationId xmlns:a16="http://schemas.microsoft.com/office/drawing/2014/main" id="{C6B86020-B888-BE40-9B2D-3E3065B0E0EB}"/>
                </a:ext>
              </a:extLst>
            </p:cNvPr>
            <p:cNvSpPr/>
            <p:nvPr/>
          </p:nvSpPr>
          <p:spPr>
            <a:xfrm>
              <a:off x="7712649" y="1489175"/>
              <a:ext cx="286185" cy="198476"/>
            </a:xfrm>
            <a:custGeom>
              <a:avLst/>
              <a:gdLst>
                <a:gd name="connsiteX0" fmla="*/ 0 w 490984"/>
                <a:gd name="connsiteY0" fmla="*/ 319815 h 319815"/>
                <a:gd name="connsiteX1" fmla="*/ 36036 w 490984"/>
                <a:gd name="connsiteY1" fmla="*/ 216213 h 319815"/>
                <a:gd name="connsiteX2" fmla="*/ 148647 w 490984"/>
                <a:gd name="connsiteY2" fmla="*/ 162160 h 319815"/>
                <a:gd name="connsiteX3" fmla="*/ 310806 w 490984"/>
                <a:gd name="connsiteY3" fmla="*/ 144142 h 319815"/>
                <a:gd name="connsiteX4" fmla="*/ 427922 w 490984"/>
                <a:gd name="connsiteY4" fmla="*/ 121620 h 319815"/>
                <a:gd name="connsiteX5" fmla="*/ 477470 w 490984"/>
                <a:gd name="connsiteY5" fmla="*/ 67567 h 319815"/>
                <a:gd name="connsiteX6" fmla="*/ 490984 w 490984"/>
                <a:gd name="connsiteY6" fmla="*/ 0 h 31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0984" h="319815">
                  <a:moveTo>
                    <a:pt x="0" y="319815"/>
                  </a:moveTo>
                  <a:cubicBezTo>
                    <a:pt x="5631" y="281152"/>
                    <a:pt x="11262" y="242489"/>
                    <a:pt x="36036" y="216213"/>
                  </a:cubicBezTo>
                  <a:cubicBezTo>
                    <a:pt x="60810" y="189937"/>
                    <a:pt x="102852" y="174172"/>
                    <a:pt x="148647" y="162160"/>
                  </a:cubicBezTo>
                  <a:cubicBezTo>
                    <a:pt x="194442" y="150148"/>
                    <a:pt x="264260" y="150899"/>
                    <a:pt x="310806" y="144142"/>
                  </a:cubicBezTo>
                  <a:cubicBezTo>
                    <a:pt x="357352" y="137385"/>
                    <a:pt x="400145" y="134382"/>
                    <a:pt x="427922" y="121620"/>
                  </a:cubicBezTo>
                  <a:cubicBezTo>
                    <a:pt x="455699" y="108858"/>
                    <a:pt x="466960" y="87837"/>
                    <a:pt x="477470" y="67567"/>
                  </a:cubicBezTo>
                  <a:cubicBezTo>
                    <a:pt x="487980" y="47297"/>
                    <a:pt x="489482" y="23648"/>
                    <a:pt x="490984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43245B5E-5447-D04B-9164-FFB4DF3BD625}"/>
              </a:ext>
            </a:extLst>
          </p:cNvPr>
          <p:cNvGrpSpPr/>
          <p:nvPr/>
        </p:nvGrpSpPr>
        <p:grpSpPr>
          <a:xfrm>
            <a:off x="5204152" y="2102471"/>
            <a:ext cx="820169" cy="382549"/>
            <a:chOff x="7700492" y="2210417"/>
            <a:chExt cx="820169" cy="382549"/>
          </a:xfrm>
        </p:grpSpPr>
        <p:sp>
          <p:nvSpPr>
            <p:cNvPr id="171" name="圆角矩形 224">
              <a:extLst>
                <a:ext uri="{FF2B5EF4-FFF2-40B4-BE49-F238E27FC236}">
                  <a16:creationId xmlns:a16="http://schemas.microsoft.com/office/drawing/2014/main" id="{DA6BED41-AC22-B74A-BED9-77787BEC424A}"/>
                </a:ext>
              </a:extLst>
            </p:cNvPr>
            <p:cNvSpPr/>
            <p:nvPr/>
          </p:nvSpPr>
          <p:spPr>
            <a:xfrm>
              <a:off x="8145904" y="2210417"/>
              <a:ext cx="240650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93" name="图形 192">
              <a:extLst>
                <a:ext uri="{FF2B5EF4-FFF2-40B4-BE49-F238E27FC236}">
                  <a16:creationId xmlns:a16="http://schemas.microsoft.com/office/drawing/2014/main" id="{5729EC28-A24D-724E-88F1-2778A941A0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400825" y="2213441"/>
              <a:ext cx="119836" cy="124935"/>
            </a:xfrm>
            <a:prstGeom prst="rect">
              <a:avLst/>
            </a:prstGeom>
          </p:spPr>
        </p:pic>
        <p:sp>
          <p:nvSpPr>
            <p:cNvPr id="227" name="任意形状 226">
              <a:extLst>
                <a:ext uri="{FF2B5EF4-FFF2-40B4-BE49-F238E27FC236}">
                  <a16:creationId xmlns:a16="http://schemas.microsoft.com/office/drawing/2014/main" id="{EF24D2AE-1B1D-7F48-9953-6A7D2DC7DA4C}"/>
                </a:ext>
              </a:extLst>
            </p:cNvPr>
            <p:cNvSpPr/>
            <p:nvPr/>
          </p:nvSpPr>
          <p:spPr>
            <a:xfrm>
              <a:off x="8072949" y="2346468"/>
              <a:ext cx="215579" cy="78063"/>
            </a:xfrm>
            <a:custGeom>
              <a:avLst/>
              <a:gdLst>
                <a:gd name="connsiteX0" fmla="*/ 0 w 322908"/>
                <a:gd name="connsiteY0" fmla="*/ 127747 h 127747"/>
                <a:gd name="connsiteX1" fmla="*/ 194982 w 322908"/>
                <a:gd name="connsiteY1" fmla="*/ 107576 h 127747"/>
                <a:gd name="connsiteX2" fmla="*/ 302559 w 322908"/>
                <a:gd name="connsiteY2" fmla="*/ 60512 h 127747"/>
                <a:gd name="connsiteX3" fmla="*/ 322729 w 322908"/>
                <a:gd name="connsiteY3" fmla="*/ 0 h 127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2908" h="127747">
                  <a:moveTo>
                    <a:pt x="0" y="127747"/>
                  </a:moveTo>
                  <a:cubicBezTo>
                    <a:pt x="72278" y="123264"/>
                    <a:pt x="144556" y="118782"/>
                    <a:pt x="194982" y="107576"/>
                  </a:cubicBezTo>
                  <a:cubicBezTo>
                    <a:pt x="245409" y="96370"/>
                    <a:pt x="281268" y="78441"/>
                    <a:pt x="302559" y="60512"/>
                  </a:cubicBezTo>
                  <a:cubicBezTo>
                    <a:pt x="323850" y="42583"/>
                    <a:pt x="323289" y="21291"/>
                    <a:pt x="322729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4" name="任意形状 233">
              <a:extLst>
                <a:ext uri="{FF2B5EF4-FFF2-40B4-BE49-F238E27FC236}">
                  <a16:creationId xmlns:a16="http://schemas.microsoft.com/office/drawing/2014/main" id="{44FE3D55-88B6-2049-8831-571CAB73C19E}"/>
                </a:ext>
              </a:extLst>
            </p:cNvPr>
            <p:cNvSpPr/>
            <p:nvPr/>
          </p:nvSpPr>
          <p:spPr>
            <a:xfrm>
              <a:off x="7700492" y="2424530"/>
              <a:ext cx="469806" cy="168436"/>
            </a:xfrm>
            <a:custGeom>
              <a:avLst/>
              <a:gdLst>
                <a:gd name="connsiteX0" fmla="*/ 0 w 695509"/>
                <a:gd name="connsiteY0" fmla="*/ 250666 h 250666"/>
                <a:gd name="connsiteX1" fmla="*/ 42366 w 695509"/>
                <a:gd name="connsiteY1" fmla="*/ 137690 h 250666"/>
                <a:gd name="connsiteX2" fmla="*/ 123568 w 695509"/>
                <a:gd name="connsiteY2" fmla="*/ 60019 h 250666"/>
                <a:gd name="connsiteX3" fmla="*/ 218891 w 695509"/>
                <a:gd name="connsiteY3" fmla="*/ 28244 h 250666"/>
                <a:gd name="connsiteX4" fmla="*/ 338928 w 695509"/>
                <a:gd name="connsiteY4" fmla="*/ 10592 h 250666"/>
                <a:gd name="connsiteX5" fmla="*/ 533106 w 695509"/>
                <a:gd name="connsiteY5" fmla="*/ 3531 h 250666"/>
                <a:gd name="connsiteX6" fmla="*/ 695509 w 695509"/>
                <a:gd name="connsiteY6" fmla="*/ 0 h 25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509" h="250666">
                  <a:moveTo>
                    <a:pt x="0" y="250666"/>
                  </a:moveTo>
                  <a:cubicBezTo>
                    <a:pt x="10885" y="210065"/>
                    <a:pt x="21771" y="169464"/>
                    <a:pt x="42366" y="137690"/>
                  </a:cubicBezTo>
                  <a:cubicBezTo>
                    <a:pt x="62961" y="105916"/>
                    <a:pt x="94147" y="78260"/>
                    <a:pt x="123568" y="60019"/>
                  </a:cubicBezTo>
                  <a:cubicBezTo>
                    <a:pt x="152989" y="41778"/>
                    <a:pt x="182998" y="36482"/>
                    <a:pt x="218891" y="28244"/>
                  </a:cubicBezTo>
                  <a:cubicBezTo>
                    <a:pt x="254784" y="20006"/>
                    <a:pt x="286559" y="14711"/>
                    <a:pt x="338928" y="10592"/>
                  </a:cubicBezTo>
                  <a:cubicBezTo>
                    <a:pt x="391297" y="6473"/>
                    <a:pt x="533106" y="3531"/>
                    <a:pt x="533106" y="3531"/>
                  </a:cubicBezTo>
                  <a:lnTo>
                    <a:pt x="695509" y="0"/>
                  </a:lnTo>
                </a:path>
              </a:pathLst>
            </a:cu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1" name="组合 450">
            <a:extLst>
              <a:ext uri="{FF2B5EF4-FFF2-40B4-BE49-F238E27FC236}">
                <a16:creationId xmlns:a16="http://schemas.microsoft.com/office/drawing/2014/main" id="{3AE48362-B88B-B845-94CC-6D07FA2CEF77}"/>
              </a:ext>
            </a:extLst>
          </p:cNvPr>
          <p:cNvGrpSpPr/>
          <p:nvPr/>
        </p:nvGrpSpPr>
        <p:grpSpPr>
          <a:xfrm>
            <a:off x="5674882" y="1851346"/>
            <a:ext cx="583352" cy="468580"/>
            <a:chOff x="8171226" y="1959296"/>
            <a:chExt cx="583352" cy="468580"/>
          </a:xfrm>
        </p:grpSpPr>
        <p:pic>
          <p:nvPicPr>
            <p:cNvPr id="194" name="图形 193">
              <a:extLst>
                <a:ext uri="{FF2B5EF4-FFF2-40B4-BE49-F238E27FC236}">
                  <a16:creationId xmlns:a16="http://schemas.microsoft.com/office/drawing/2014/main" id="{A8BA725E-AF78-B747-B471-F26EA9EE1E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634742" y="1966351"/>
              <a:ext cx="119836" cy="124935"/>
            </a:xfrm>
            <a:prstGeom prst="rect">
              <a:avLst/>
            </a:prstGeom>
          </p:spPr>
        </p:pic>
        <p:sp>
          <p:nvSpPr>
            <p:cNvPr id="195" name="圆角矩形 224">
              <a:extLst>
                <a:ext uri="{FF2B5EF4-FFF2-40B4-BE49-F238E27FC236}">
                  <a16:creationId xmlns:a16="http://schemas.microsoft.com/office/drawing/2014/main" id="{56A4CFF5-42D6-794A-AF2E-7793B3FBD274}"/>
                </a:ext>
              </a:extLst>
            </p:cNvPr>
            <p:cNvSpPr/>
            <p:nvPr/>
          </p:nvSpPr>
          <p:spPr>
            <a:xfrm>
              <a:off x="8198620" y="1959296"/>
              <a:ext cx="41336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Minerva</a:t>
              </a:r>
            </a:p>
          </p:txBody>
        </p:sp>
        <p:sp>
          <p:nvSpPr>
            <p:cNvPr id="228" name="任意形状 227">
              <a:extLst>
                <a:ext uri="{FF2B5EF4-FFF2-40B4-BE49-F238E27FC236}">
                  <a16:creationId xmlns:a16="http://schemas.microsoft.com/office/drawing/2014/main" id="{8AD42C79-D6BF-FE4C-A8AB-9C24FEE9E480}"/>
                </a:ext>
              </a:extLst>
            </p:cNvPr>
            <p:cNvSpPr/>
            <p:nvPr/>
          </p:nvSpPr>
          <p:spPr>
            <a:xfrm>
              <a:off x="8383422" y="2095851"/>
              <a:ext cx="264194" cy="246686"/>
            </a:xfrm>
            <a:custGeom>
              <a:avLst/>
              <a:gdLst>
                <a:gd name="connsiteX0" fmla="*/ 356794 w 401118"/>
                <a:gd name="connsiteY0" fmla="*/ 364210 h 364210"/>
                <a:gd name="connsiteX1" fmla="*/ 399415 w 401118"/>
                <a:gd name="connsiteY1" fmla="*/ 282844 h 364210"/>
                <a:gd name="connsiteX2" fmla="*/ 380042 w 401118"/>
                <a:gd name="connsiteY2" fmla="*/ 170481 h 364210"/>
                <a:gd name="connsiteX3" fmla="*/ 267679 w 401118"/>
                <a:gd name="connsiteY3" fmla="*/ 116237 h 364210"/>
                <a:gd name="connsiteX4" fmla="*/ 143693 w 401118"/>
                <a:gd name="connsiteY4" fmla="*/ 104613 h 364210"/>
                <a:gd name="connsiteX5" fmla="*/ 54578 w 401118"/>
                <a:gd name="connsiteY5" fmla="*/ 96864 h 364210"/>
                <a:gd name="connsiteX6" fmla="*/ 8083 w 401118"/>
                <a:gd name="connsiteY6" fmla="*/ 54244 h 364210"/>
                <a:gd name="connsiteX7" fmla="*/ 333 w 401118"/>
                <a:gd name="connsiteY7" fmla="*/ 0 h 36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1118" h="364210">
                  <a:moveTo>
                    <a:pt x="356794" y="364210"/>
                  </a:moveTo>
                  <a:cubicBezTo>
                    <a:pt x="376167" y="339671"/>
                    <a:pt x="395540" y="315132"/>
                    <a:pt x="399415" y="282844"/>
                  </a:cubicBezTo>
                  <a:cubicBezTo>
                    <a:pt x="403290" y="250556"/>
                    <a:pt x="401998" y="198249"/>
                    <a:pt x="380042" y="170481"/>
                  </a:cubicBezTo>
                  <a:cubicBezTo>
                    <a:pt x="358086" y="142713"/>
                    <a:pt x="307070" y="127215"/>
                    <a:pt x="267679" y="116237"/>
                  </a:cubicBezTo>
                  <a:cubicBezTo>
                    <a:pt x="228288" y="105259"/>
                    <a:pt x="143693" y="104613"/>
                    <a:pt x="143693" y="104613"/>
                  </a:cubicBezTo>
                  <a:cubicBezTo>
                    <a:pt x="108176" y="101384"/>
                    <a:pt x="77180" y="105259"/>
                    <a:pt x="54578" y="96864"/>
                  </a:cubicBezTo>
                  <a:cubicBezTo>
                    <a:pt x="31976" y="88469"/>
                    <a:pt x="17124" y="70388"/>
                    <a:pt x="8083" y="54244"/>
                  </a:cubicBezTo>
                  <a:cubicBezTo>
                    <a:pt x="-958" y="38100"/>
                    <a:pt x="-313" y="19050"/>
                    <a:pt x="33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5" name="任意形状 234">
              <a:extLst>
                <a:ext uri="{FF2B5EF4-FFF2-40B4-BE49-F238E27FC236}">
                  <a16:creationId xmlns:a16="http://schemas.microsoft.com/office/drawing/2014/main" id="{5A977A99-9380-FA46-BA57-C58F08188210}"/>
                </a:ext>
              </a:extLst>
            </p:cNvPr>
            <p:cNvSpPr/>
            <p:nvPr/>
          </p:nvSpPr>
          <p:spPr>
            <a:xfrm>
              <a:off x="8171226" y="2338270"/>
              <a:ext cx="463589" cy="89606"/>
            </a:xfrm>
            <a:custGeom>
              <a:avLst/>
              <a:gdLst>
                <a:gd name="connsiteX0" fmla="*/ 0 w 681318"/>
                <a:gd name="connsiteY0" fmla="*/ 129988 h 135333"/>
                <a:gd name="connsiteX1" fmla="*/ 147918 w 681318"/>
                <a:gd name="connsiteY1" fmla="*/ 134471 h 135333"/>
                <a:gd name="connsiteX2" fmla="*/ 277906 w 681318"/>
                <a:gd name="connsiteY2" fmla="*/ 134471 h 135333"/>
                <a:gd name="connsiteX3" fmla="*/ 389965 w 681318"/>
                <a:gd name="connsiteY3" fmla="*/ 125506 h 135333"/>
                <a:gd name="connsiteX4" fmla="*/ 470647 w 681318"/>
                <a:gd name="connsiteY4" fmla="*/ 107577 h 135333"/>
                <a:gd name="connsiteX5" fmla="*/ 555812 w 681318"/>
                <a:gd name="connsiteY5" fmla="*/ 71718 h 135333"/>
                <a:gd name="connsiteX6" fmla="*/ 681318 w 681318"/>
                <a:gd name="connsiteY6" fmla="*/ 0 h 135333"/>
                <a:gd name="connsiteX7" fmla="*/ 681318 w 681318"/>
                <a:gd name="connsiteY7" fmla="*/ 0 h 13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318" h="135333">
                  <a:moveTo>
                    <a:pt x="0" y="129988"/>
                  </a:moveTo>
                  <a:lnTo>
                    <a:pt x="147918" y="134471"/>
                  </a:lnTo>
                  <a:cubicBezTo>
                    <a:pt x="194236" y="135218"/>
                    <a:pt x="237565" y="135965"/>
                    <a:pt x="277906" y="134471"/>
                  </a:cubicBezTo>
                  <a:cubicBezTo>
                    <a:pt x="318247" y="132977"/>
                    <a:pt x="357842" y="129988"/>
                    <a:pt x="389965" y="125506"/>
                  </a:cubicBezTo>
                  <a:cubicBezTo>
                    <a:pt x="422089" y="121024"/>
                    <a:pt x="443006" y="116542"/>
                    <a:pt x="470647" y="107577"/>
                  </a:cubicBezTo>
                  <a:cubicBezTo>
                    <a:pt x="498288" y="98612"/>
                    <a:pt x="520700" y="89647"/>
                    <a:pt x="555812" y="71718"/>
                  </a:cubicBezTo>
                  <a:cubicBezTo>
                    <a:pt x="590924" y="53788"/>
                    <a:pt x="681318" y="0"/>
                    <a:pt x="681318" y="0"/>
                  </a:cubicBezTo>
                  <a:lnTo>
                    <a:pt x="681318" y="0"/>
                  </a:ln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70" name="组合 469">
            <a:extLst>
              <a:ext uri="{FF2B5EF4-FFF2-40B4-BE49-F238E27FC236}">
                <a16:creationId xmlns:a16="http://schemas.microsoft.com/office/drawing/2014/main" id="{EA9A76B8-40CF-7D4E-9AA1-D37EC1867BA1}"/>
              </a:ext>
            </a:extLst>
          </p:cNvPr>
          <p:cNvGrpSpPr/>
          <p:nvPr/>
        </p:nvGrpSpPr>
        <p:grpSpPr>
          <a:xfrm>
            <a:off x="4560793" y="1731292"/>
            <a:ext cx="581352" cy="311287"/>
            <a:chOff x="7057137" y="1839238"/>
            <a:chExt cx="581352" cy="311287"/>
          </a:xfrm>
        </p:grpSpPr>
        <p:grpSp>
          <p:nvGrpSpPr>
            <p:cNvPr id="452" name="组合 451">
              <a:extLst>
                <a:ext uri="{FF2B5EF4-FFF2-40B4-BE49-F238E27FC236}">
                  <a16:creationId xmlns:a16="http://schemas.microsoft.com/office/drawing/2014/main" id="{6A8BB30E-7AB5-CF4F-8FF7-AF4A5568B02D}"/>
                </a:ext>
              </a:extLst>
            </p:cNvPr>
            <p:cNvGrpSpPr/>
            <p:nvPr/>
          </p:nvGrpSpPr>
          <p:grpSpPr>
            <a:xfrm>
              <a:off x="7057137" y="1839238"/>
              <a:ext cx="574953" cy="311287"/>
              <a:chOff x="7057137" y="1839238"/>
              <a:chExt cx="574953" cy="311287"/>
            </a:xfrm>
          </p:grpSpPr>
          <p:sp>
            <p:nvSpPr>
              <p:cNvPr id="174" name="圆角矩形 230">
                <a:extLst>
                  <a:ext uri="{FF2B5EF4-FFF2-40B4-BE49-F238E27FC236}">
                    <a16:creationId xmlns:a16="http://schemas.microsoft.com/office/drawing/2014/main" id="{5FFB8088-D0BA-FF4B-AF11-8FFEF29301AE}"/>
                  </a:ext>
                </a:extLst>
              </p:cNvPr>
              <p:cNvSpPr/>
              <p:nvPr/>
            </p:nvSpPr>
            <p:spPr>
              <a:xfrm>
                <a:off x="7057137" y="1839238"/>
                <a:ext cx="302034" cy="137201"/>
              </a:xfrm>
              <a:prstGeom prst="roundRect">
                <a:avLst/>
              </a:prstGeom>
              <a:solidFill>
                <a:srgbClr val="8597B1"/>
              </a:solidFill>
              <a:ln w="1905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BLOOM</a:t>
                </a:r>
              </a:p>
            </p:txBody>
          </p:sp>
          <p:pic>
            <p:nvPicPr>
              <p:cNvPr id="198" name="Picture 8" descr="@bigscience-workshop">
                <a:extLst>
                  <a:ext uri="{FF2B5EF4-FFF2-40B4-BE49-F238E27FC236}">
                    <a16:creationId xmlns:a16="http://schemas.microsoft.com/office/drawing/2014/main" id="{D68CB117-8D74-AE46-97F2-FA0EBBA901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0625" y="1850872"/>
                <a:ext cx="110747" cy="110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9" name="任意形状 218">
                <a:extLst>
                  <a:ext uri="{FF2B5EF4-FFF2-40B4-BE49-F238E27FC236}">
                    <a16:creationId xmlns:a16="http://schemas.microsoft.com/office/drawing/2014/main" id="{2EC6D1D0-7983-4C46-9F69-2147001B1A38}"/>
                  </a:ext>
                </a:extLst>
              </p:cNvPr>
              <p:cNvSpPr/>
              <p:nvPr/>
            </p:nvSpPr>
            <p:spPr>
              <a:xfrm>
                <a:off x="7215639" y="1986675"/>
                <a:ext cx="416451" cy="163850"/>
              </a:xfrm>
              <a:custGeom>
                <a:avLst/>
                <a:gdLst>
                  <a:gd name="connsiteX0" fmla="*/ 619760 w 619760"/>
                  <a:gd name="connsiteY0" fmla="*/ 243840 h 243840"/>
                  <a:gd name="connsiteX1" fmla="*/ 589280 w 619760"/>
                  <a:gd name="connsiteY1" fmla="*/ 121920 h 243840"/>
                  <a:gd name="connsiteX2" fmla="*/ 457200 w 619760"/>
                  <a:gd name="connsiteY2" fmla="*/ 71120 h 243840"/>
                  <a:gd name="connsiteX3" fmla="*/ 101600 w 619760"/>
                  <a:gd name="connsiteY3" fmla="*/ 60960 h 243840"/>
                  <a:gd name="connsiteX4" fmla="*/ 0 w 619760"/>
                  <a:gd name="connsiteY4" fmla="*/ 0 h 243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760" h="243840">
                    <a:moveTo>
                      <a:pt x="619760" y="243840"/>
                    </a:moveTo>
                    <a:cubicBezTo>
                      <a:pt x="618066" y="197273"/>
                      <a:pt x="616373" y="150707"/>
                      <a:pt x="589280" y="121920"/>
                    </a:cubicBezTo>
                    <a:cubicBezTo>
                      <a:pt x="562187" y="93133"/>
                      <a:pt x="538480" y="81280"/>
                      <a:pt x="457200" y="71120"/>
                    </a:cubicBezTo>
                    <a:cubicBezTo>
                      <a:pt x="375920" y="60960"/>
                      <a:pt x="177800" y="72813"/>
                      <a:pt x="101600" y="60960"/>
                    </a:cubicBezTo>
                    <a:cubicBezTo>
                      <a:pt x="25400" y="49107"/>
                      <a:pt x="12700" y="24553"/>
                      <a:pt x="0" y="0"/>
                    </a:cubicBezTo>
                  </a:path>
                </a:pathLst>
              </a:custGeom>
              <a:noFill/>
              <a:ln w="22225">
                <a:solidFill>
                  <a:schemeClr val="tx2">
                    <a:lumMod val="60000"/>
                    <a:lumOff val="40000"/>
                  </a:schemeClr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10"/>
              </a:p>
            </p:txBody>
          </p:sp>
        </p:grpSp>
        <p:sp>
          <p:nvSpPr>
            <p:cNvPr id="236" name="任意形状 235">
              <a:extLst>
                <a:ext uri="{FF2B5EF4-FFF2-40B4-BE49-F238E27FC236}">
                  <a16:creationId xmlns:a16="http://schemas.microsoft.com/office/drawing/2014/main" id="{75B1DDED-C0E3-BB46-8788-819A0CD01570}"/>
                </a:ext>
              </a:extLst>
            </p:cNvPr>
            <p:cNvSpPr/>
            <p:nvPr/>
          </p:nvSpPr>
          <p:spPr>
            <a:xfrm>
              <a:off x="7529683" y="2033185"/>
              <a:ext cx="108806" cy="108807"/>
            </a:xfrm>
            <a:custGeom>
              <a:avLst/>
              <a:gdLst>
                <a:gd name="connsiteX0" fmla="*/ 152400 w 152400"/>
                <a:gd name="connsiteY0" fmla="*/ 165100 h 165100"/>
                <a:gd name="connsiteX1" fmla="*/ 136525 w 152400"/>
                <a:gd name="connsiteY1" fmla="*/ 76200 h 165100"/>
                <a:gd name="connsiteX2" fmla="*/ 85725 w 152400"/>
                <a:gd name="connsiteY2" fmla="*/ 22225 h 165100"/>
                <a:gd name="connsiteX3" fmla="*/ 0 w 152400"/>
                <a:gd name="connsiteY3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65100">
                  <a:moveTo>
                    <a:pt x="152400" y="165100"/>
                  </a:moveTo>
                  <a:cubicBezTo>
                    <a:pt x="150018" y="132556"/>
                    <a:pt x="147637" y="100012"/>
                    <a:pt x="136525" y="76200"/>
                  </a:cubicBezTo>
                  <a:cubicBezTo>
                    <a:pt x="125412" y="52387"/>
                    <a:pt x="108479" y="34925"/>
                    <a:pt x="85725" y="22225"/>
                  </a:cubicBezTo>
                  <a:cubicBezTo>
                    <a:pt x="62971" y="9525"/>
                    <a:pt x="31485" y="4762"/>
                    <a:pt x="0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</p:grpSp>
      <p:grpSp>
        <p:nvGrpSpPr>
          <p:cNvPr id="449" name="组合 448">
            <a:extLst>
              <a:ext uri="{FF2B5EF4-FFF2-40B4-BE49-F238E27FC236}">
                <a16:creationId xmlns:a16="http://schemas.microsoft.com/office/drawing/2014/main" id="{376D6CA7-37C0-2846-ABAA-B0BC90479228}"/>
              </a:ext>
            </a:extLst>
          </p:cNvPr>
          <p:cNvGrpSpPr/>
          <p:nvPr/>
        </p:nvGrpSpPr>
        <p:grpSpPr>
          <a:xfrm>
            <a:off x="4614168" y="1967451"/>
            <a:ext cx="518367" cy="272130"/>
            <a:chOff x="7110508" y="2075401"/>
            <a:chExt cx="518367" cy="272130"/>
          </a:xfrm>
        </p:grpSpPr>
        <p:sp>
          <p:nvSpPr>
            <p:cNvPr id="173" name="圆角矩形 229">
              <a:extLst>
                <a:ext uri="{FF2B5EF4-FFF2-40B4-BE49-F238E27FC236}">
                  <a16:creationId xmlns:a16="http://schemas.microsoft.com/office/drawing/2014/main" id="{0EB79156-40AE-8B4B-B24C-DCEE2F34C9DD}"/>
                </a:ext>
              </a:extLst>
            </p:cNvPr>
            <p:cNvSpPr/>
            <p:nvPr/>
          </p:nvSpPr>
          <p:spPr>
            <a:xfrm>
              <a:off x="7110508" y="2075401"/>
              <a:ext cx="186283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OPT</a:t>
              </a:r>
            </a:p>
          </p:txBody>
        </p:sp>
        <p:pic>
          <p:nvPicPr>
            <p:cNvPr id="190" name="图形 189">
              <a:extLst>
                <a:ext uri="{FF2B5EF4-FFF2-40B4-BE49-F238E27FC236}">
                  <a16:creationId xmlns:a16="http://schemas.microsoft.com/office/drawing/2014/main" id="{08B9A652-574A-0A4D-874F-F8F72EB411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7313741" y="2091806"/>
              <a:ext cx="151948" cy="99913"/>
            </a:xfrm>
            <a:prstGeom prst="rect">
              <a:avLst/>
            </a:prstGeom>
          </p:spPr>
        </p:pic>
        <p:sp>
          <p:nvSpPr>
            <p:cNvPr id="225" name="任意形状 224">
              <a:extLst>
                <a:ext uri="{FF2B5EF4-FFF2-40B4-BE49-F238E27FC236}">
                  <a16:creationId xmlns:a16="http://schemas.microsoft.com/office/drawing/2014/main" id="{35242255-B6F2-6142-B418-F0615E7A31AD}"/>
                </a:ext>
              </a:extLst>
            </p:cNvPr>
            <p:cNvSpPr/>
            <p:nvPr/>
          </p:nvSpPr>
          <p:spPr>
            <a:xfrm>
              <a:off x="7195358" y="2204740"/>
              <a:ext cx="221378" cy="81323"/>
            </a:xfrm>
            <a:custGeom>
              <a:avLst/>
              <a:gdLst>
                <a:gd name="connsiteX0" fmla="*/ 342900 w 342900"/>
                <a:gd name="connsiteY0" fmla="*/ 87406 h 87406"/>
                <a:gd name="connsiteX1" fmla="*/ 134471 w 342900"/>
                <a:gd name="connsiteY1" fmla="*/ 80683 h 87406"/>
                <a:gd name="connsiteX2" fmla="*/ 40341 w 342900"/>
                <a:gd name="connsiteY2" fmla="*/ 53789 h 87406"/>
                <a:gd name="connsiteX3" fmla="*/ 0 w 342900"/>
                <a:gd name="connsiteY3" fmla="*/ 0 h 8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87406">
                  <a:moveTo>
                    <a:pt x="342900" y="87406"/>
                  </a:moveTo>
                  <a:cubicBezTo>
                    <a:pt x="263898" y="86846"/>
                    <a:pt x="184897" y="86286"/>
                    <a:pt x="134471" y="80683"/>
                  </a:cubicBezTo>
                  <a:cubicBezTo>
                    <a:pt x="84045" y="75080"/>
                    <a:pt x="62753" y="67236"/>
                    <a:pt x="40341" y="53789"/>
                  </a:cubicBezTo>
                  <a:cubicBezTo>
                    <a:pt x="17929" y="40342"/>
                    <a:pt x="8964" y="20171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38" name="任意形状 237">
              <a:extLst>
                <a:ext uri="{FF2B5EF4-FFF2-40B4-BE49-F238E27FC236}">
                  <a16:creationId xmlns:a16="http://schemas.microsoft.com/office/drawing/2014/main" id="{1901B265-8491-F64F-B4D7-F342B8BD0C8C}"/>
                </a:ext>
              </a:extLst>
            </p:cNvPr>
            <p:cNvSpPr/>
            <p:nvPr/>
          </p:nvSpPr>
          <p:spPr>
            <a:xfrm>
              <a:off x="7273439" y="2281403"/>
              <a:ext cx="355436" cy="66128"/>
            </a:xfrm>
            <a:custGeom>
              <a:avLst/>
              <a:gdLst>
                <a:gd name="connsiteX0" fmla="*/ 528958 w 528958"/>
                <a:gd name="connsiteY0" fmla="*/ 98411 h 98411"/>
                <a:gd name="connsiteX1" fmla="*/ 483853 w 528958"/>
                <a:gd name="connsiteY1" fmla="*/ 41005 h 98411"/>
                <a:gd name="connsiteX2" fmla="*/ 410045 w 528958"/>
                <a:gd name="connsiteY2" fmla="*/ 20503 h 98411"/>
                <a:gd name="connsiteX3" fmla="*/ 250127 w 528958"/>
                <a:gd name="connsiteY3" fmla="*/ 8201 h 98411"/>
                <a:gd name="connsiteX4" fmla="*/ 0 w 528958"/>
                <a:gd name="connsiteY4" fmla="*/ 0 h 9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958" h="98411">
                  <a:moveTo>
                    <a:pt x="528958" y="98411"/>
                  </a:moveTo>
                  <a:cubicBezTo>
                    <a:pt x="516315" y="76200"/>
                    <a:pt x="503672" y="53990"/>
                    <a:pt x="483853" y="41005"/>
                  </a:cubicBezTo>
                  <a:cubicBezTo>
                    <a:pt x="464034" y="28020"/>
                    <a:pt x="448999" y="25970"/>
                    <a:pt x="410045" y="20503"/>
                  </a:cubicBezTo>
                  <a:cubicBezTo>
                    <a:pt x="371091" y="15036"/>
                    <a:pt x="318468" y="11618"/>
                    <a:pt x="250127" y="8201"/>
                  </a:cubicBezTo>
                  <a:cubicBezTo>
                    <a:pt x="181786" y="4784"/>
                    <a:pt x="90893" y="2392"/>
                    <a:pt x="0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48" name="组合 447">
            <a:extLst>
              <a:ext uri="{FF2B5EF4-FFF2-40B4-BE49-F238E27FC236}">
                <a16:creationId xmlns:a16="http://schemas.microsoft.com/office/drawing/2014/main" id="{60B66879-CB7C-F242-9B2E-7661966EDD90}"/>
              </a:ext>
            </a:extLst>
          </p:cNvPr>
          <p:cNvGrpSpPr/>
          <p:nvPr/>
        </p:nvGrpSpPr>
        <p:grpSpPr>
          <a:xfrm>
            <a:off x="2325547" y="1973412"/>
            <a:ext cx="506245" cy="436182"/>
            <a:chOff x="4821887" y="2081362"/>
            <a:chExt cx="506245" cy="436182"/>
          </a:xfrm>
        </p:grpSpPr>
        <p:sp>
          <p:nvSpPr>
            <p:cNvPr id="201" name="圆角矩形 200">
              <a:extLst>
                <a:ext uri="{FF2B5EF4-FFF2-40B4-BE49-F238E27FC236}">
                  <a16:creationId xmlns:a16="http://schemas.microsoft.com/office/drawing/2014/main" id="{55896084-1157-5049-936D-0ABC8034CFF9}"/>
                </a:ext>
              </a:extLst>
            </p:cNvPr>
            <p:cNvSpPr/>
            <p:nvPr/>
          </p:nvSpPr>
          <p:spPr>
            <a:xfrm>
              <a:off x="5004056" y="2081362"/>
              <a:ext cx="183818" cy="137201"/>
            </a:xfrm>
            <a:prstGeom prst="roundRect">
              <a:avLst/>
            </a:prstGeom>
            <a:solidFill>
              <a:srgbClr val="87AE88"/>
            </a:solidFill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UL2</a:t>
              </a:r>
            </a:p>
          </p:txBody>
        </p:sp>
        <p:pic>
          <p:nvPicPr>
            <p:cNvPr id="202" name="图形 201">
              <a:extLst>
                <a:ext uri="{FF2B5EF4-FFF2-40B4-BE49-F238E27FC236}">
                  <a16:creationId xmlns:a16="http://schemas.microsoft.com/office/drawing/2014/main" id="{64102F5B-7325-B248-9F73-CE384FC338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208296" y="2091806"/>
              <a:ext cx="119836" cy="124935"/>
            </a:xfrm>
            <a:prstGeom prst="rect">
              <a:avLst/>
            </a:prstGeom>
          </p:spPr>
        </p:pic>
        <p:sp>
          <p:nvSpPr>
            <p:cNvPr id="203" name="任意形状 202">
              <a:extLst>
                <a:ext uri="{FF2B5EF4-FFF2-40B4-BE49-F238E27FC236}">
                  <a16:creationId xmlns:a16="http://schemas.microsoft.com/office/drawing/2014/main" id="{5493685D-D2D5-9143-8CB1-26CF40722BB0}"/>
                </a:ext>
              </a:extLst>
            </p:cNvPr>
            <p:cNvSpPr/>
            <p:nvPr/>
          </p:nvSpPr>
          <p:spPr>
            <a:xfrm>
              <a:off x="4821887" y="2227505"/>
              <a:ext cx="267486" cy="290039"/>
            </a:xfrm>
            <a:custGeom>
              <a:avLst/>
              <a:gdLst>
                <a:gd name="connsiteX0" fmla="*/ 0 w 412595"/>
                <a:gd name="connsiteY0" fmla="*/ 412596 h 412596"/>
                <a:gd name="connsiteX1" fmla="*/ 22302 w 412595"/>
                <a:gd name="connsiteY1" fmla="*/ 223025 h 412596"/>
                <a:gd name="connsiteX2" fmla="*/ 133814 w 412595"/>
                <a:gd name="connsiteY2" fmla="*/ 122664 h 412596"/>
                <a:gd name="connsiteX3" fmla="*/ 301083 w 412595"/>
                <a:gd name="connsiteY3" fmla="*/ 89210 h 412596"/>
                <a:gd name="connsiteX4" fmla="*/ 412595 w 412595"/>
                <a:gd name="connsiteY4" fmla="*/ 0 h 412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595" h="412596">
                  <a:moveTo>
                    <a:pt x="0" y="412596"/>
                  </a:moveTo>
                  <a:cubicBezTo>
                    <a:pt x="0" y="341971"/>
                    <a:pt x="0" y="271347"/>
                    <a:pt x="22302" y="223025"/>
                  </a:cubicBezTo>
                  <a:cubicBezTo>
                    <a:pt x="44604" y="174703"/>
                    <a:pt x="87351" y="144966"/>
                    <a:pt x="133814" y="122664"/>
                  </a:cubicBezTo>
                  <a:cubicBezTo>
                    <a:pt x="180277" y="100362"/>
                    <a:pt x="254620" y="109654"/>
                    <a:pt x="301083" y="89210"/>
                  </a:cubicBezTo>
                  <a:cubicBezTo>
                    <a:pt x="347547" y="68766"/>
                    <a:pt x="380071" y="34383"/>
                    <a:pt x="412595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40" name="任意形状 239">
              <a:extLst>
                <a:ext uri="{FF2B5EF4-FFF2-40B4-BE49-F238E27FC236}">
                  <a16:creationId xmlns:a16="http://schemas.microsoft.com/office/drawing/2014/main" id="{4B4931FF-5596-3F49-8C80-14CAFB268A72}"/>
                </a:ext>
              </a:extLst>
            </p:cNvPr>
            <p:cNvSpPr/>
            <p:nvPr/>
          </p:nvSpPr>
          <p:spPr>
            <a:xfrm>
              <a:off x="4832993" y="2304134"/>
              <a:ext cx="85338" cy="75098"/>
            </a:xfrm>
            <a:custGeom>
              <a:avLst/>
              <a:gdLst>
                <a:gd name="connsiteX0" fmla="*/ 0 w 127000"/>
                <a:gd name="connsiteY0" fmla="*/ 111760 h 111760"/>
                <a:gd name="connsiteX1" fmla="*/ 45720 w 127000"/>
                <a:gd name="connsiteY1" fmla="*/ 55880 h 111760"/>
                <a:gd name="connsiteX2" fmla="*/ 127000 w 127000"/>
                <a:gd name="connsiteY2" fmla="*/ 0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000" h="111760">
                  <a:moveTo>
                    <a:pt x="0" y="111760"/>
                  </a:moveTo>
                  <a:cubicBezTo>
                    <a:pt x="12276" y="93133"/>
                    <a:pt x="24553" y="74507"/>
                    <a:pt x="45720" y="55880"/>
                  </a:cubicBezTo>
                  <a:cubicBezTo>
                    <a:pt x="66887" y="37253"/>
                    <a:pt x="96943" y="18626"/>
                    <a:pt x="127000" y="0"/>
                  </a:cubicBezTo>
                </a:path>
              </a:pathLst>
            </a:custGeom>
            <a:noFill/>
            <a:ln w="3175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sp>
        <p:nvSpPr>
          <p:cNvPr id="246" name="矩形 245">
            <a:extLst>
              <a:ext uri="{FF2B5EF4-FFF2-40B4-BE49-F238E27FC236}">
                <a16:creationId xmlns:a16="http://schemas.microsoft.com/office/drawing/2014/main" id="{755C937D-619C-5642-9E04-E2C7C4EDEEBC}"/>
              </a:ext>
            </a:extLst>
          </p:cNvPr>
          <p:cNvSpPr/>
          <p:nvPr/>
        </p:nvSpPr>
        <p:spPr>
          <a:xfrm>
            <a:off x="2264120" y="1174712"/>
            <a:ext cx="214626" cy="149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65" name="组合 464">
            <a:extLst>
              <a:ext uri="{FF2B5EF4-FFF2-40B4-BE49-F238E27FC236}">
                <a16:creationId xmlns:a16="http://schemas.microsoft.com/office/drawing/2014/main" id="{6C01ACEE-8171-8C42-8B81-817378393A2F}"/>
              </a:ext>
            </a:extLst>
          </p:cNvPr>
          <p:cNvGrpSpPr/>
          <p:nvPr/>
        </p:nvGrpSpPr>
        <p:grpSpPr>
          <a:xfrm>
            <a:off x="5878362" y="1076931"/>
            <a:ext cx="1249563" cy="1915951"/>
            <a:chOff x="8374702" y="1184877"/>
            <a:chExt cx="1249563" cy="1915951"/>
          </a:xfrm>
        </p:grpSpPr>
        <p:sp>
          <p:nvSpPr>
            <p:cNvPr id="217" name="圆角矩形 197">
              <a:extLst>
                <a:ext uri="{FF2B5EF4-FFF2-40B4-BE49-F238E27FC236}">
                  <a16:creationId xmlns:a16="http://schemas.microsoft.com/office/drawing/2014/main" id="{F6809D13-34BC-6B4F-9843-57495CB4A1D1}"/>
                </a:ext>
              </a:extLst>
            </p:cNvPr>
            <p:cNvSpPr/>
            <p:nvPr/>
          </p:nvSpPr>
          <p:spPr>
            <a:xfrm>
              <a:off x="9099567" y="1184877"/>
              <a:ext cx="383980" cy="228787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Anthropic</a:t>
              </a:r>
            </a:p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LM</a:t>
              </a:r>
              <a:r>
                <a:rPr kumimoji="1" lang="en-US" altLang="zh-CN" sz="605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_v4-s3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sp>
          <p:nvSpPr>
            <p:cNvPr id="231" name="任意形状 230">
              <a:extLst>
                <a:ext uri="{FF2B5EF4-FFF2-40B4-BE49-F238E27FC236}">
                  <a16:creationId xmlns:a16="http://schemas.microsoft.com/office/drawing/2014/main" id="{A5261A44-76FE-0940-9FAD-CEF8EEBDB48E}"/>
                </a:ext>
              </a:extLst>
            </p:cNvPr>
            <p:cNvSpPr/>
            <p:nvPr/>
          </p:nvSpPr>
          <p:spPr>
            <a:xfrm>
              <a:off x="8953346" y="1414178"/>
              <a:ext cx="335296" cy="494749"/>
            </a:xfrm>
            <a:custGeom>
              <a:avLst/>
              <a:gdLst>
                <a:gd name="connsiteX0" fmla="*/ 0 w 595086"/>
                <a:gd name="connsiteY0" fmla="*/ 754743 h 754743"/>
                <a:gd name="connsiteX1" fmla="*/ 43543 w 595086"/>
                <a:gd name="connsiteY1" fmla="*/ 493486 h 754743"/>
                <a:gd name="connsiteX2" fmla="*/ 188686 w 595086"/>
                <a:gd name="connsiteY2" fmla="*/ 362858 h 754743"/>
                <a:gd name="connsiteX3" fmla="*/ 464457 w 595086"/>
                <a:gd name="connsiteY3" fmla="*/ 319315 h 754743"/>
                <a:gd name="connsiteX4" fmla="*/ 566057 w 595086"/>
                <a:gd name="connsiteY4" fmla="*/ 217715 h 754743"/>
                <a:gd name="connsiteX5" fmla="*/ 595086 w 595086"/>
                <a:gd name="connsiteY5" fmla="*/ 0 h 75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086" h="754743">
                  <a:moveTo>
                    <a:pt x="0" y="754743"/>
                  </a:moveTo>
                  <a:cubicBezTo>
                    <a:pt x="6047" y="656771"/>
                    <a:pt x="12095" y="558800"/>
                    <a:pt x="43543" y="493486"/>
                  </a:cubicBezTo>
                  <a:cubicBezTo>
                    <a:pt x="74991" y="428172"/>
                    <a:pt x="118534" y="391886"/>
                    <a:pt x="188686" y="362858"/>
                  </a:cubicBezTo>
                  <a:cubicBezTo>
                    <a:pt x="258838" y="333830"/>
                    <a:pt x="401562" y="343506"/>
                    <a:pt x="464457" y="319315"/>
                  </a:cubicBezTo>
                  <a:cubicBezTo>
                    <a:pt x="527352" y="295124"/>
                    <a:pt x="544286" y="270934"/>
                    <a:pt x="566057" y="217715"/>
                  </a:cubicBezTo>
                  <a:cubicBezTo>
                    <a:pt x="587828" y="164496"/>
                    <a:pt x="591457" y="82248"/>
                    <a:pt x="595086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241" name="Picture 2" descr="Claude">
              <a:extLst>
                <a:ext uri="{FF2B5EF4-FFF2-40B4-BE49-F238E27FC236}">
                  <a16:creationId xmlns:a16="http://schemas.microsoft.com/office/drawing/2014/main" id="{750A3FEA-95AF-8449-8CA2-AD96A789A3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378" y="1235377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7" name="任意形状 246">
              <a:extLst>
                <a:ext uri="{FF2B5EF4-FFF2-40B4-BE49-F238E27FC236}">
                  <a16:creationId xmlns:a16="http://schemas.microsoft.com/office/drawing/2014/main" id="{C55DA0DB-8ABB-BA49-B0AF-B1F071FCE84B}"/>
                </a:ext>
              </a:extLst>
            </p:cNvPr>
            <p:cNvSpPr/>
            <p:nvPr/>
          </p:nvSpPr>
          <p:spPr>
            <a:xfrm>
              <a:off x="8374702" y="1878639"/>
              <a:ext cx="578450" cy="1222189"/>
            </a:xfrm>
            <a:custGeom>
              <a:avLst/>
              <a:gdLst>
                <a:gd name="connsiteX0" fmla="*/ 0 w 856695"/>
                <a:gd name="connsiteY0" fmla="*/ 1753340 h 1753531"/>
                <a:gd name="connsiteX1" fmla="*/ 221941 w 856695"/>
                <a:gd name="connsiteY1" fmla="*/ 1748901 h 1753531"/>
                <a:gd name="connsiteX2" fmla="*/ 350668 w 856695"/>
                <a:gd name="connsiteY2" fmla="*/ 1722268 h 1753531"/>
                <a:gd name="connsiteX3" fmla="*/ 439444 w 856695"/>
                <a:gd name="connsiteY3" fmla="*/ 1700073 h 1753531"/>
                <a:gd name="connsiteX4" fmla="*/ 559293 w 856695"/>
                <a:gd name="connsiteY4" fmla="*/ 1646807 h 1753531"/>
                <a:gd name="connsiteX5" fmla="*/ 665825 w 856695"/>
                <a:gd name="connsiteY5" fmla="*/ 1535837 h 1753531"/>
                <a:gd name="connsiteX6" fmla="*/ 745724 w 856695"/>
                <a:gd name="connsiteY6" fmla="*/ 1367161 h 1753531"/>
                <a:gd name="connsiteX7" fmla="*/ 785673 w 856695"/>
                <a:gd name="connsiteY7" fmla="*/ 1105270 h 1753531"/>
                <a:gd name="connsiteX8" fmla="*/ 807868 w 856695"/>
                <a:gd name="connsiteY8" fmla="*/ 870011 h 1753531"/>
                <a:gd name="connsiteX9" fmla="*/ 856695 w 856695"/>
                <a:gd name="connsiteY9" fmla="*/ 0 h 1753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6695" h="1753531">
                  <a:moveTo>
                    <a:pt x="0" y="1753340"/>
                  </a:moveTo>
                  <a:cubicBezTo>
                    <a:pt x="81748" y="1753710"/>
                    <a:pt x="163496" y="1754080"/>
                    <a:pt x="221941" y="1748901"/>
                  </a:cubicBezTo>
                  <a:cubicBezTo>
                    <a:pt x="280386" y="1743722"/>
                    <a:pt x="314418" y="1730406"/>
                    <a:pt x="350668" y="1722268"/>
                  </a:cubicBezTo>
                  <a:cubicBezTo>
                    <a:pt x="386919" y="1714130"/>
                    <a:pt x="404673" y="1712650"/>
                    <a:pt x="439444" y="1700073"/>
                  </a:cubicBezTo>
                  <a:cubicBezTo>
                    <a:pt x="474215" y="1687496"/>
                    <a:pt x="521563" y="1674180"/>
                    <a:pt x="559293" y="1646807"/>
                  </a:cubicBezTo>
                  <a:cubicBezTo>
                    <a:pt x="597023" y="1619434"/>
                    <a:pt x="634753" y="1582445"/>
                    <a:pt x="665825" y="1535837"/>
                  </a:cubicBezTo>
                  <a:cubicBezTo>
                    <a:pt x="696897" y="1489229"/>
                    <a:pt x="725749" y="1438922"/>
                    <a:pt x="745724" y="1367161"/>
                  </a:cubicBezTo>
                  <a:cubicBezTo>
                    <a:pt x="765699" y="1295400"/>
                    <a:pt x="775316" y="1188128"/>
                    <a:pt x="785673" y="1105270"/>
                  </a:cubicBezTo>
                  <a:cubicBezTo>
                    <a:pt x="796030" y="1022412"/>
                    <a:pt x="796031" y="1054223"/>
                    <a:pt x="807868" y="870011"/>
                  </a:cubicBezTo>
                  <a:cubicBezTo>
                    <a:pt x="819705" y="685799"/>
                    <a:pt x="838200" y="342899"/>
                    <a:pt x="856695" y="0"/>
                  </a:cubicBezTo>
                </a:path>
              </a:pathLst>
            </a:cu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EA9E229A-4215-D646-B9DA-09A249DAFA88}"/>
              </a:ext>
            </a:extLst>
          </p:cNvPr>
          <p:cNvGrpSpPr/>
          <p:nvPr/>
        </p:nvGrpSpPr>
        <p:grpSpPr>
          <a:xfrm>
            <a:off x="6269486" y="2355934"/>
            <a:ext cx="863425" cy="1448146"/>
            <a:chOff x="8765826" y="2463884"/>
            <a:chExt cx="863425" cy="1448146"/>
          </a:xfrm>
        </p:grpSpPr>
        <p:sp>
          <p:nvSpPr>
            <p:cNvPr id="175" name="圆角矩形 235">
              <a:extLst>
                <a:ext uri="{FF2B5EF4-FFF2-40B4-BE49-F238E27FC236}">
                  <a16:creationId xmlns:a16="http://schemas.microsoft.com/office/drawing/2014/main" id="{0AB559D4-D66E-2449-B870-B9A1B50BD0C7}"/>
                </a:ext>
              </a:extLst>
            </p:cNvPr>
            <p:cNvSpPr/>
            <p:nvPr/>
          </p:nvSpPr>
          <p:spPr>
            <a:xfrm flipH="1">
              <a:off x="9029908" y="2463884"/>
              <a:ext cx="474255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GPT-</a:t>
              </a:r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NeoX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188" name="Picture 34" descr="Announcing GPT-NeoX-20B | EleutherAI Blog">
              <a:extLst>
                <a:ext uri="{FF2B5EF4-FFF2-40B4-BE49-F238E27FC236}">
                  <a16:creationId xmlns:a16="http://schemas.microsoft.com/office/drawing/2014/main" id="{CC46BE8E-785A-4D41-A463-4D28834DBB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6364" y="2466777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8" name="任意形状 247">
              <a:extLst>
                <a:ext uri="{FF2B5EF4-FFF2-40B4-BE49-F238E27FC236}">
                  <a16:creationId xmlns:a16="http://schemas.microsoft.com/office/drawing/2014/main" id="{DAE58FC7-D793-5644-A229-40256EB89242}"/>
                </a:ext>
              </a:extLst>
            </p:cNvPr>
            <p:cNvSpPr/>
            <p:nvPr/>
          </p:nvSpPr>
          <p:spPr>
            <a:xfrm>
              <a:off x="8765826" y="2599536"/>
              <a:ext cx="509000" cy="1312494"/>
            </a:xfrm>
            <a:custGeom>
              <a:avLst/>
              <a:gdLst>
                <a:gd name="connsiteX0" fmla="*/ 0 w 723782"/>
                <a:gd name="connsiteY0" fmla="*/ 1920781 h 1920781"/>
                <a:gd name="connsiteX1" fmla="*/ 135267 w 723782"/>
                <a:gd name="connsiteY1" fmla="*/ 1828800 h 1920781"/>
                <a:gd name="connsiteX2" fmla="*/ 308407 w 723782"/>
                <a:gd name="connsiteY2" fmla="*/ 1688123 h 1920781"/>
                <a:gd name="connsiteX3" fmla="*/ 476138 w 723782"/>
                <a:gd name="connsiteY3" fmla="*/ 1509571 h 1920781"/>
                <a:gd name="connsiteX4" fmla="*/ 589761 w 723782"/>
                <a:gd name="connsiteY4" fmla="*/ 1303967 h 1920781"/>
                <a:gd name="connsiteX5" fmla="*/ 676332 w 723782"/>
                <a:gd name="connsiteY5" fmla="*/ 1022613 h 1920781"/>
                <a:gd name="connsiteX6" fmla="*/ 719617 w 723782"/>
                <a:gd name="connsiteY6" fmla="*/ 649278 h 1920781"/>
                <a:gd name="connsiteX7" fmla="*/ 719617 w 723782"/>
                <a:gd name="connsiteY7" fmla="*/ 0 h 192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782" h="1920781">
                  <a:moveTo>
                    <a:pt x="0" y="1920781"/>
                  </a:moveTo>
                  <a:cubicBezTo>
                    <a:pt x="41933" y="1894178"/>
                    <a:pt x="83866" y="1867576"/>
                    <a:pt x="135267" y="1828800"/>
                  </a:cubicBezTo>
                  <a:cubicBezTo>
                    <a:pt x="186668" y="1790024"/>
                    <a:pt x="251595" y="1741328"/>
                    <a:pt x="308407" y="1688123"/>
                  </a:cubicBezTo>
                  <a:cubicBezTo>
                    <a:pt x="365219" y="1634918"/>
                    <a:pt x="429246" y="1573597"/>
                    <a:pt x="476138" y="1509571"/>
                  </a:cubicBezTo>
                  <a:cubicBezTo>
                    <a:pt x="523030" y="1445545"/>
                    <a:pt x="556395" y="1385127"/>
                    <a:pt x="589761" y="1303967"/>
                  </a:cubicBezTo>
                  <a:cubicBezTo>
                    <a:pt x="623127" y="1222807"/>
                    <a:pt x="654689" y="1131728"/>
                    <a:pt x="676332" y="1022613"/>
                  </a:cubicBezTo>
                  <a:cubicBezTo>
                    <a:pt x="697975" y="913498"/>
                    <a:pt x="712403" y="819713"/>
                    <a:pt x="719617" y="649278"/>
                  </a:cubicBezTo>
                  <a:cubicBezTo>
                    <a:pt x="726831" y="478843"/>
                    <a:pt x="723224" y="239421"/>
                    <a:pt x="719617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5" name="组合 454">
            <a:extLst>
              <a:ext uri="{FF2B5EF4-FFF2-40B4-BE49-F238E27FC236}">
                <a16:creationId xmlns:a16="http://schemas.microsoft.com/office/drawing/2014/main" id="{2342BF94-6D61-4543-B93A-4379AC428849}"/>
              </a:ext>
            </a:extLst>
          </p:cNvPr>
          <p:cNvGrpSpPr/>
          <p:nvPr/>
        </p:nvGrpSpPr>
        <p:grpSpPr>
          <a:xfrm>
            <a:off x="3274737" y="1251296"/>
            <a:ext cx="558520" cy="2433306"/>
            <a:chOff x="5771081" y="1359246"/>
            <a:chExt cx="558520" cy="2433306"/>
          </a:xfrm>
        </p:grpSpPr>
        <p:sp>
          <p:nvSpPr>
            <p:cNvPr id="179" name="圆角矩形 284">
              <a:extLst>
                <a:ext uri="{FF2B5EF4-FFF2-40B4-BE49-F238E27FC236}">
                  <a16:creationId xmlns:a16="http://schemas.microsoft.com/office/drawing/2014/main" id="{0F757733-852E-024D-905C-8575A898656F}"/>
                </a:ext>
              </a:extLst>
            </p:cNvPr>
            <p:cNvSpPr/>
            <p:nvPr/>
          </p:nvSpPr>
          <p:spPr>
            <a:xfrm flipH="1">
              <a:off x="5771081" y="1359246"/>
              <a:ext cx="41336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ChatGPT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2" name="Picture 14" descr="Open Ai Logo PNG Vectors Free Download">
              <a:extLst>
                <a:ext uri="{FF2B5EF4-FFF2-40B4-BE49-F238E27FC236}">
                  <a16:creationId xmlns:a16="http://schemas.microsoft.com/office/drawing/2014/main" id="{571EB1A6-3AB3-3F49-BB5D-095819590F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497" y="1365459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0" name="任意形状 249">
              <a:extLst>
                <a:ext uri="{FF2B5EF4-FFF2-40B4-BE49-F238E27FC236}">
                  <a16:creationId xmlns:a16="http://schemas.microsoft.com/office/drawing/2014/main" id="{4863A823-591A-2440-B7ED-34FC8058AEB6}"/>
                </a:ext>
              </a:extLst>
            </p:cNvPr>
            <p:cNvSpPr/>
            <p:nvPr/>
          </p:nvSpPr>
          <p:spPr>
            <a:xfrm>
              <a:off x="5974580" y="1490184"/>
              <a:ext cx="163796" cy="2302368"/>
            </a:xfrm>
            <a:custGeom>
              <a:avLst/>
              <a:gdLst>
                <a:gd name="connsiteX0" fmla="*/ 243760 w 243760"/>
                <a:gd name="connsiteY0" fmla="*/ 3426372 h 3426372"/>
                <a:gd name="connsiteX1" fmla="*/ 117636 w 243760"/>
                <a:gd name="connsiteY1" fmla="*/ 2827283 h 3426372"/>
                <a:gd name="connsiteX2" fmla="*/ 54574 w 243760"/>
                <a:gd name="connsiteY2" fmla="*/ 2049517 h 3426372"/>
                <a:gd name="connsiteX3" fmla="*/ 23043 w 243760"/>
                <a:gd name="connsiteY3" fmla="*/ 1545020 h 3426372"/>
                <a:gd name="connsiteX4" fmla="*/ 2022 w 243760"/>
                <a:gd name="connsiteY4" fmla="*/ 693683 h 3426372"/>
                <a:gd name="connsiteX5" fmla="*/ 2022 w 243760"/>
                <a:gd name="connsiteY5" fmla="*/ 0 h 342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760" h="3426372">
                  <a:moveTo>
                    <a:pt x="243760" y="3426372"/>
                  </a:moveTo>
                  <a:cubicBezTo>
                    <a:pt x="196463" y="3241565"/>
                    <a:pt x="149167" y="3056759"/>
                    <a:pt x="117636" y="2827283"/>
                  </a:cubicBezTo>
                  <a:cubicBezTo>
                    <a:pt x="86105" y="2597807"/>
                    <a:pt x="70339" y="2263227"/>
                    <a:pt x="54574" y="2049517"/>
                  </a:cubicBezTo>
                  <a:cubicBezTo>
                    <a:pt x="38809" y="1835807"/>
                    <a:pt x="31802" y="1770992"/>
                    <a:pt x="23043" y="1545020"/>
                  </a:cubicBezTo>
                  <a:cubicBezTo>
                    <a:pt x="14284" y="1319048"/>
                    <a:pt x="5525" y="951186"/>
                    <a:pt x="2022" y="693683"/>
                  </a:cubicBezTo>
                  <a:cubicBezTo>
                    <a:pt x="-1481" y="436180"/>
                    <a:pt x="270" y="218090"/>
                    <a:pt x="2022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3" name="组合 452">
            <a:extLst>
              <a:ext uri="{FF2B5EF4-FFF2-40B4-BE49-F238E27FC236}">
                <a16:creationId xmlns:a16="http://schemas.microsoft.com/office/drawing/2014/main" id="{E59A7FFD-AB11-5E40-9E76-C9EF2E26BC68}"/>
              </a:ext>
            </a:extLst>
          </p:cNvPr>
          <p:cNvGrpSpPr/>
          <p:nvPr/>
        </p:nvGrpSpPr>
        <p:grpSpPr>
          <a:xfrm>
            <a:off x="4027366" y="1504290"/>
            <a:ext cx="1094726" cy="1539138"/>
            <a:chOff x="6523710" y="1612240"/>
            <a:chExt cx="1094726" cy="1539138"/>
          </a:xfrm>
        </p:grpSpPr>
        <p:sp>
          <p:nvSpPr>
            <p:cNvPr id="223" name="圆角矩形 207">
              <a:extLst>
                <a:ext uri="{FF2B5EF4-FFF2-40B4-BE49-F238E27FC236}">
                  <a16:creationId xmlns:a16="http://schemas.microsoft.com/office/drawing/2014/main" id="{E788B85C-8630-DA41-A75A-E62185C7A267}"/>
                </a:ext>
              </a:extLst>
            </p:cNvPr>
            <p:cNvSpPr/>
            <p:nvPr/>
          </p:nvSpPr>
          <p:spPr>
            <a:xfrm>
              <a:off x="6523710" y="1613843"/>
              <a:ext cx="41336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Sparrow</a:t>
              </a:r>
            </a:p>
          </p:txBody>
        </p:sp>
        <p:pic>
          <p:nvPicPr>
            <p:cNvPr id="224" name="Picture 16" descr="DeepMind · GitHub">
              <a:extLst>
                <a:ext uri="{FF2B5EF4-FFF2-40B4-BE49-F238E27FC236}">
                  <a16:creationId xmlns:a16="http://schemas.microsoft.com/office/drawing/2014/main" id="{989B252F-2A9B-9E43-9077-521407AC52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288" y="1612240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2" name="任意形状 251">
              <a:extLst>
                <a:ext uri="{FF2B5EF4-FFF2-40B4-BE49-F238E27FC236}">
                  <a16:creationId xmlns:a16="http://schemas.microsoft.com/office/drawing/2014/main" id="{97AD0E53-85E9-6746-BABE-DF056B54CD06}"/>
                </a:ext>
              </a:extLst>
            </p:cNvPr>
            <p:cNvSpPr/>
            <p:nvPr/>
          </p:nvSpPr>
          <p:spPr>
            <a:xfrm>
              <a:off x="6735643" y="1763621"/>
              <a:ext cx="882793" cy="1387757"/>
            </a:xfrm>
            <a:custGeom>
              <a:avLst/>
              <a:gdLst>
                <a:gd name="connsiteX0" fmla="*/ 1294228 w 1299272"/>
                <a:gd name="connsiteY0" fmla="*/ 2124221 h 2124221"/>
                <a:gd name="connsiteX1" fmla="*/ 1280160 w 1299272"/>
                <a:gd name="connsiteY1" fmla="*/ 1983544 h 2124221"/>
                <a:gd name="connsiteX2" fmla="*/ 1139483 w 1299272"/>
                <a:gd name="connsiteY2" fmla="*/ 1913206 h 2124221"/>
                <a:gd name="connsiteX3" fmla="*/ 618978 w 1299272"/>
                <a:gd name="connsiteY3" fmla="*/ 1885071 h 2124221"/>
                <a:gd name="connsiteX4" fmla="*/ 351692 w 1299272"/>
                <a:gd name="connsiteY4" fmla="*/ 1702191 h 2124221"/>
                <a:gd name="connsiteX5" fmla="*/ 140677 w 1299272"/>
                <a:gd name="connsiteY5" fmla="*/ 1252024 h 2124221"/>
                <a:gd name="connsiteX6" fmla="*/ 28135 w 1299272"/>
                <a:gd name="connsiteY6" fmla="*/ 520504 h 2124221"/>
                <a:gd name="connsiteX7" fmla="*/ 0 w 1299272"/>
                <a:gd name="connsiteY7" fmla="*/ 0 h 2124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9272" h="2124221">
                  <a:moveTo>
                    <a:pt x="1294228" y="2124221"/>
                  </a:moveTo>
                  <a:cubicBezTo>
                    <a:pt x="1300089" y="2071467"/>
                    <a:pt x="1305951" y="2018713"/>
                    <a:pt x="1280160" y="1983544"/>
                  </a:cubicBezTo>
                  <a:cubicBezTo>
                    <a:pt x="1254369" y="1948375"/>
                    <a:pt x="1249680" y="1929618"/>
                    <a:pt x="1139483" y="1913206"/>
                  </a:cubicBezTo>
                  <a:cubicBezTo>
                    <a:pt x="1029286" y="1896794"/>
                    <a:pt x="750276" y="1920240"/>
                    <a:pt x="618978" y="1885071"/>
                  </a:cubicBezTo>
                  <a:cubicBezTo>
                    <a:pt x="487679" y="1849902"/>
                    <a:pt x="431409" y="1807699"/>
                    <a:pt x="351692" y="1702191"/>
                  </a:cubicBezTo>
                  <a:cubicBezTo>
                    <a:pt x="271975" y="1596683"/>
                    <a:pt x="194603" y="1448972"/>
                    <a:pt x="140677" y="1252024"/>
                  </a:cubicBezTo>
                  <a:cubicBezTo>
                    <a:pt x="86751" y="1055076"/>
                    <a:pt x="51581" y="729175"/>
                    <a:pt x="28135" y="520504"/>
                  </a:cubicBezTo>
                  <a:cubicBezTo>
                    <a:pt x="4689" y="311833"/>
                    <a:pt x="2344" y="155916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AF914126-1336-F34A-96E6-3E10D6C7AA07}"/>
              </a:ext>
            </a:extLst>
          </p:cNvPr>
          <p:cNvGrpSpPr/>
          <p:nvPr/>
        </p:nvGrpSpPr>
        <p:grpSpPr>
          <a:xfrm>
            <a:off x="3524659" y="2356153"/>
            <a:ext cx="784373" cy="775388"/>
            <a:chOff x="6020999" y="2464103"/>
            <a:chExt cx="784373" cy="775388"/>
          </a:xfrm>
        </p:grpSpPr>
        <p:sp>
          <p:nvSpPr>
            <p:cNvPr id="178" name="圆角矩形 135">
              <a:extLst>
                <a:ext uri="{FF2B5EF4-FFF2-40B4-BE49-F238E27FC236}">
                  <a16:creationId xmlns:a16="http://schemas.microsoft.com/office/drawing/2014/main" id="{609E5A85-BB5B-5E44-B598-380B8789170D}"/>
                </a:ext>
              </a:extLst>
            </p:cNvPr>
            <p:cNvSpPr/>
            <p:nvPr/>
          </p:nvSpPr>
          <p:spPr>
            <a:xfrm flipH="1">
              <a:off x="6023982" y="2464103"/>
              <a:ext cx="643473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InstructGPT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6" name="Picture 14" descr="Open Ai Logo PNG Vectors Free Download">
              <a:extLst>
                <a:ext uri="{FF2B5EF4-FFF2-40B4-BE49-F238E27FC236}">
                  <a16:creationId xmlns:a16="http://schemas.microsoft.com/office/drawing/2014/main" id="{B6B81A42-A1CA-7341-8E02-E8963C50B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2268" y="2470547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" name="任意形状 255">
              <a:extLst>
                <a:ext uri="{FF2B5EF4-FFF2-40B4-BE49-F238E27FC236}">
                  <a16:creationId xmlns:a16="http://schemas.microsoft.com/office/drawing/2014/main" id="{766905A5-EE88-C74A-AC86-607C75666C27}"/>
                </a:ext>
              </a:extLst>
            </p:cNvPr>
            <p:cNvSpPr/>
            <p:nvPr/>
          </p:nvSpPr>
          <p:spPr>
            <a:xfrm>
              <a:off x="6025596" y="2606055"/>
              <a:ext cx="303466" cy="323182"/>
            </a:xfrm>
            <a:custGeom>
              <a:avLst/>
              <a:gdLst>
                <a:gd name="connsiteX0" fmla="*/ 0 w 462455"/>
                <a:gd name="connsiteY0" fmla="*/ 472966 h 472966"/>
                <a:gd name="connsiteX1" fmla="*/ 31531 w 462455"/>
                <a:gd name="connsiteY1" fmla="*/ 336331 h 472966"/>
                <a:gd name="connsiteX2" fmla="*/ 147144 w 462455"/>
                <a:gd name="connsiteY2" fmla="*/ 241738 h 472966"/>
                <a:gd name="connsiteX3" fmla="*/ 357351 w 462455"/>
                <a:gd name="connsiteY3" fmla="*/ 189186 h 472966"/>
                <a:gd name="connsiteX4" fmla="*/ 441434 w 462455"/>
                <a:gd name="connsiteY4" fmla="*/ 115614 h 472966"/>
                <a:gd name="connsiteX5" fmla="*/ 462455 w 462455"/>
                <a:gd name="connsiteY5" fmla="*/ 0 h 47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2455" h="472966">
                  <a:moveTo>
                    <a:pt x="0" y="472966"/>
                  </a:moveTo>
                  <a:cubicBezTo>
                    <a:pt x="3503" y="423917"/>
                    <a:pt x="7007" y="374869"/>
                    <a:pt x="31531" y="336331"/>
                  </a:cubicBezTo>
                  <a:cubicBezTo>
                    <a:pt x="56055" y="297793"/>
                    <a:pt x="92841" y="266262"/>
                    <a:pt x="147144" y="241738"/>
                  </a:cubicBezTo>
                  <a:cubicBezTo>
                    <a:pt x="201447" y="217214"/>
                    <a:pt x="308303" y="210207"/>
                    <a:pt x="357351" y="189186"/>
                  </a:cubicBezTo>
                  <a:cubicBezTo>
                    <a:pt x="406399" y="168165"/>
                    <a:pt x="423917" y="147145"/>
                    <a:pt x="441434" y="115614"/>
                  </a:cubicBezTo>
                  <a:cubicBezTo>
                    <a:pt x="458951" y="84083"/>
                    <a:pt x="460703" y="42041"/>
                    <a:pt x="46245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57" name="任意形状 256">
              <a:extLst>
                <a:ext uri="{FF2B5EF4-FFF2-40B4-BE49-F238E27FC236}">
                  <a16:creationId xmlns:a16="http://schemas.microsoft.com/office/drawing/2014/main" id="{AEF20023-0D5D-3E4C-B19F-041F11C863E3}"/>
                </a:ext>
              </a:extLst>
            </p:cNvPr>
            <p:cNvSpPr/>
            <p:nvPr/>
          </p:nvSpPr>
          <p:spPr>
            <a:xfrm>
              <a:off x="6020999" y="2919292"/>
              <a:ext cx="25962" cy="320199"/>
            </a:xfrm>
            <a:custGeom>
              <a:avLst/>
              <a:gdLst>
                <a:gd name="connsiteX0" fmla="*/ 38637 w 38637"/>
                <a:gd name="connsiteY0" fmla="*/ 476519 h 476519"/>
                <a:gd name="connsiteX1" fmla="*/ 12879 w 38637"/>
                <a:gd name="connsiteY1" fmla="*/ 223234 h 476519"/>
                <a:gd name="connsiteX2" fmla="*/ 0 w 38637"/>
                <a:gd name="connsiteY2" fmla="*/ 0 h 476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637" h="476519">
                  <a:moveTo>
                    <a:pt x="38637" y="476519"/>
                  </a:moveTo>
                  <a:cubicBezTo>
                    <a:pt x="28977" y="389586"/>
                    <a:pt x="19318" y="302654"/>
                    <a:pt x="12879" y="223234"/>
                  </a:cubicBezTo>
                  <a:cubicBezTo>
                    <a:pt x="6439" y="143814"/>
                    <a:pt x="3219" y="71907"/>
                    <a:pt x="0" y="0"/>
                  </a:cubicBezTo>
                </a:path>
              </a:pathLst>
            </a:custGeom>
            <a:noFill/>
            <a:ln w="349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08FD2F7B-3EB0-3548-B199-5C33B38A3504}"/>
              </a:ext>
            </a:extLst>
          </p:cNvPr>
          <p:cNvGrpSpPr/>
          <p:nvPr/>
        </p:nvGrpSpPr>
        <p:grpSpPr>
          <a:xfrm>
            <a:off x="5204621" y="2479162"/>
            <a:ext cx="511540" cy="297474"/>
            <a:chOff x="7700965" y="2587112"/>
            <a:chExt cx="511540" cy="297474"/>
          </a:xfrm>
        </p:grpSpPr>
        <p:sp>
          <p:nvSpPr>
            <p:cNvPr id="170" name="圆角矩形 216">
              <a:extLst>
                <a:ext uri="{FF2B5EF4-FFF2-40B4-BE49-F238E27FC236}">
                  <a16:creationId xmlns:a16="http://schemas.microsoft.com/office/drawing/2014/main" id="{19F49C04-3852-BD48-9802-3FA51A239BD1}"/>
                </a:ext>
              </a:extLst>
            </p:cNvPr>
            <p:cNvSpPr/>
            <p:nvPr/>
          </p:nvSpPr>
          <p:spPr>
            <a:xfrm>
              <a:off x="7780322" y="2587112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LaMDA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83" name="Picture 2">
              <a:extLst>
                <a:ext uri="{FF2B5EF4-FFF2-40B4-BE49-F238E27FC236}">
                  <a16:creationId xmlns:a16="http://schemas.microsoft.com/office/drawing/2014/main" id="{62FA8819-4CBB-AA45-B7C7-8D64173687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9618" y="2591114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1" name="任意形状 260">
              <a:extLst>
                <a:ext uri="{FF2B5EF4-FFF2-40B4-BE49-F238E27FC236}">
                  <a16:creationId xmlns:a16="http://schemas.microsoft.com/office/drawing/2014/main" id="{DCC1CD06-7D96-504D-A74F-BEB0408A60E5}"/>
                </a:ext>
              </a:extLst>
            </p:cNvPr>
            <p:cNvSpPr/>
            <p:nvPr/>
          </p:nvSpPr>
          <p:spPr>
            <a:xfrm>
              <a:off x="7700965" y="2726559"/>
              <a:ext cx="230390" cy="158027"/>
            </a:xfrm>
            <a:custGeom>
              <a:avLst/>
              <a:gdLst>
                <a:gd name="connsiteX0" fmla="*/ 0 w 340589"/>
                <a:gd name="connsiteY0" fmla="*/ 222250 h 222250"/>
                <a:gd name="connsiteX1" fmla="*/ 25400 w 340589"/>
                <a:gd name="connsiteY1" fmla="*/ 120650 h 222250"/>
                <a:gd name="connsiteX2" fmla="*/ 79375 w 340589"/>
                <a:gd name="connsiteY2" fmla="*/ 76200 h 222250"/>
                <a:gd name="connsiteX3" fmla="*/ 196850 w 340589"/>
                <a:gd name="connsiteY3" fmla="*/ 66675 h 222250"/>
                <a:gd name="connsiteX4" fmla="*/ 250825 w 340589"/>
                <a:gd name="connsiteY4" fmla="*/ 66675 h 222250"/>
                <a:gd name="connsiteX5" fmla="*/ 307975 w 340589"/>
                <a:gd name="connsiteY5" fmla="*/ 50800 h 222250"/>
                <a:gd name="connsiteX6" fmla="*/ 336550 w 340589"/>
                <a:gd name="connsiteY6" fmla="*/ 22225 h 222250"/>
                <a:gd name="connsiteX7" fmla="*/ 339725 w 340589"/>
                <a:gd name="connsiteY7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0589" h="222250">
                  <a:moveTo>
                    <a:pt x="0" y="222250"/>
                  </a:moveTo>
                  <a:cubicBezTo>
                    <a:pt x="6085" y="183621"/>
                    <a:pt x="12171" y="144992"/>
                    <a:pt x="25400" y="120650"/>
                  </a:cubicBezTo>
                  <a:cubicBezTo>
                    <a:pt x="38629" y="96308"/>
                    <a:pt x="50800" y="85196"/>
                    <a:pt x="79375" y="76200"/>
                  </a:cubicBezTo>
                  <a:cubicBezTo>
                    <a:pt x="107950" y="67204"/>
                    <a:pt x="168275" y="68262"/>
                    <a:pt x="196850" y="66675"/>
                  </a:cubicBezTo>
                  <a:cubicBezTo>
                    <a:pt x="225425" y="65087"/>
                    <a:pt x="232304" y="69321"/>
                    <a:pt x="250825" y="66675"/>
                  </a:cubicBezTo>
                  <a:cubicBezTo>
                    <a:pt x="269346" y="64029"/>
                    <a:pt x="293688" y="58208"/>
                    <a:pt x="307975" y="50800"/>
                  </a:cubicBezTo>
                  <a:cubicBezTo>
                    <a:pt x="322262" y="43392"/>
                    <a:pt x="331258" y="30692"/>
                    <a:pt x="336550" y="22225"/>
                  </a:cubicBezTo>
                  <a:cubicBezTo>
                    <a:pt x="341842" y="13758"/>
                    <a:pt x="340783" y="6879"/>
                    <a:pt x="33972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F023C964-B927-2A44-A7C1-9CA433256E86}"/>
              </a:ext>
            </a:extLst>
          </p:cNvPr>
          <p:cNvGrpSpPr/>
          <p:nvPr/>
        </p:nvGrpSpPr>
        <p:grpSpPr>
          <a:xfrm>
            <a:off x="5185543" y="2757321"/>
            <a:ext cx="1702615" cy="657870"/>
            <a:chOff x="7681883" y="2865271"/>
            <a:chExt cx="1702615" cy="657870"/>
          </a:xfrm>
        </p:grpSpPr>
        <p:sp>
          <p:nvSpPr>
            <p:cNvPr id="137" name="圆角矩形 199">
              <a:extLst>
                <a:ext uri="{FF2B5EF4-FFF2-40B4-BE49-F238E27FC236}">
                  <a16:creationId xmlns:a16="http://schemas.microsoft.com/office/drawing/2014/main" id="{333859A9-F380-B148-84F8-F1A093E68413}"/>
                </a:ext>
              </a:extLst>
            </p:cNvPr>
            <p:cNvSpPr/>
            <p:nvPr/>
          </p:nvSpPr>
          <p:spPr>
            <a:xfrm>
              <a:off x="8885045" y="2865271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Cohere</a:t>
              </a:r>
            </a:p>
          </p:txBody>
        </p:sp>
        <p:sp>
          <p:nvSpPr>
            <p:cNvPr id="141" name="任意形状 140">
              <a:extLst>
                <a:ext uri="{FF2B5EF4-FFF2-40B4-BE49-F238E27FC236}">
                  <a16:creationId xmlns:a16="http://schemas.microsoft.com/office/drawing/2014/main" id="{704570DC-F73B-E94A-9B14-4C5F53118D3F}"/>
                </a:ext>
              </a:extLst>
            </p:cNvPr>
            <p:cNvSpPr/>
            <p:nvPr/>
          </p:nvSpPr>
          <p:spPr>
            <a:xfrm>
              <a:off x="7681883" y="3004535"/>
              <a:ext cx="1380688" cy="518606"/>
            </a:xfrm>
            <a:custGeom>
              <a:avLst/>
              <a:gdLst>
                <a:gd name="connsiteX0" fmla="*/ 0 w 2038525"/>
                <a:gd name="connsiteY0" fmla="*/ 771787 h 771787"/>
                <a:gd name="connsiteX1" fmla="*/ 100668 w 2038525"/>
                <a:gd name="connsiteY1" fmla="*/ 520118 h 771787"/>
                <a:gd name="connsiteX2" fmla="*/ 209725 w 2038525"/>
                <a:gd name="connsiteY2" fmla="*/ 402672 h 771787"/>
                <a:gd name="connsiteX3" fmla="*/ 436227 w 2038525"/>
                <a:gd name="connsiteY3" fmla="*/ 327171 h 771787"/>
                <a:gd name="connsiteX4" fmla="*/ 1157680 w 2038525"/>
                <a:gd name="connsiteY4" fmla="*/ 260059 h 771787"/>
                <a:gd name="connsiteX5" fmla="*/ 1719743 w 2038525"/>
                <a:gd name="connsiteY5" fmla="*/ 234892 h 771787"/>
                <a:gd name="connsiteX6" fmla="*/ 1904301 w 2038525"/>
                <a:gd name="connsiteY6" fmla="*/ 192947 h 771787"/>
                <a:gd name="connsiteX7" fmla="*/ 1996580 w 2038525"/>
                <a:gd name="connsiteY7" fmla="*/ 125835 h 771787"/>
                <a:gd name="connsiteX8" fmla="*/ 2038525 w 2038525"/>
                <a:gd name="connsiteY8" fmla="*/ 0 h 77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8525" h="771787">
                  <a:moveTo>
                    <a:pt x="0" y="771787"/>
                  </a:moveTo>
                  <a:cubicBezTo>
                    <a:pt x="32857" y="676712"/>
                    <a:pt x="65714" y="581637"/>
                    <a:pt x="100668" y="520118"/>
                  </a:cubicBezTo>
                  <a:cubicBezTo>
                    <a:pt x="135622" y="458599"/>
                    <a:pt x="153799" y="434830"/>
                    <a:pt x="209725" y="402672"/>
                  </a:cubicBezTo>
                  <a:cubicBezTo>
                    <a:pt x="265651" y="370514"/>
                    <a:pt x="278235" y="350940"/>
                    <a:pt x="436227" y="327171"/>
                  </a:cubicBezTo>
                  <a:cubicBezTo>
                    <a:pt x="594219" y="303402"/>
                    <a:pt x="943761" y="275439"/>
                    <a:pt x="1157680" y="260059"/>
                  </a:cubicBezTo>
                  <a:cubicBezTo>
                    <a:pt x="1371599" y="244679"/>
                    <a:pt x="1595306" y="246077"/>
                    <a:pt x="1719743" y="234892"/>
                  </a:cubicBezTo>
                  <a:cubicBezTo>
                    <a:pt x="1844180" y="223707"/>
                    <a:pt x="1858162" y="211123"/>
                    <a:pt x="1904301" y="192947"/>
                  </a:cubicBezTo>
                  <a:cubicBezTo>
                    <a:pt x="1950440" y="174771"/>
                    <a:pt x="1974209" y="157993"/>
                    <a:pt x="1996580" y="125835"/>
                  </a:cubicBezTo>
                  <a:cubicBezTo>
                    <a:pt x="2018951" y="93677"/>
                    <a:pt x="2028738" y="46838"/>
                    <a:pt x="203852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152" name="Picture 2" descr="Cohere logo">
              <a:extLst>
                <a:ext uri="{FF2B5EF4-FFF2-40B4-BE49-F238E27FC236}">
                  <a16:creationId xmlns:a16="http://schemas.microsoft.com/office/drawing/2014/main" id="{2FC291F8-7E89-3C43-8F42-47A365248B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78" t="28566" r="76952" b="27352"/>
            <a:stretch/>
          </p:blipFill>
          <p:spPr bwMode="auto">
            <a:xfrm>
              <a:off x="9257526" y="2866641"/>
              <a:ext cx="126972" cy="132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904E3999-A062-1D4A-8F13-1807E7DBABE6}"/>
              </a:ext>
            </a:extLst>
          </p:cNvPr>
          <p:cNvGrpSpPr/>
          <p:nvPr/>
        </p:nvGrpSpPr>
        <p:grpSpPr>
          <a:xfrm>
            <a:off x="4339565" y="2228425"/>
            <a:ext cx="728526" cy="677652"/>
            <a:chOff x="6835909" y="2336375"/>
            <a:chExt cx="728526" cy="677652"/>
          </a:xfrm>
        </p:grpSpPr>
        <p:pic>
          <p:nvPicPr>
            <p:cNvPr id="216" name="Picture 16" descr="DeepMind · GitHub">
              <a:extLst>
                <a:ext uri="{FF2B5EF4-FFF2-40B4-BE49-F238E27FC236}">
                  <a16:creationId xmlns:a16="http://schemas.microsoft.com/office/drawing/2014/main" id="{819A76C2-8AD9-D14A-AB16-D230D7E803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841" y="2339838"/>
              <a:ext cx="136594" cy="13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8" name="圆角矩形 207">
              <a:extLst>
                <a:ext uri="{FF2B5EF4-FFF2-40B4-BE49-F238E27FC236}">
                  <a16:creationId xmlns:a16="http://schemas.microsoft.com/office/drawing/2014/main" id="{8DA1CEF2-9BA0-D24C-B08A-58775102967F}"/>
                </a:ext>
              </a:extLst>
            </p:cNvPr>
            <p:cNvSpPr/>
            <p:nvPr/>
          </p:nvSpPr>
          <p:spPr>
            <a:xfrm>
              <a:off x="6835909" y="2336375"/>
              <a:ext cx="58497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Chinchilla</a:t>
              </a:r>
            </a:p>
          </p:txBody>
        </p:sp>
        <p:sp>
          <p:nvSpPr>
            <p:cNvPr id="221" name="任意形状 220">
              <a:extLst>
                <a:ext uri="{FF2B5EF4-FFF2-40B4-BE49-F238E27FC236}">
                  <a16:creationId xmlns:a16="http://schemas.microsoft.com/office/drawing/2014/main" id="{2859B171-FD31-EE48-96F8-A617DEA68A1D}"/>
                </a:ext>
              </a:extLst>
            </p:cNvPr>
            <p:cNvSpPr/>
            <p:nvPr/>
          </p:nvSpPr>
          <p:spPr>
            <a:xfrm>
              <a:off x="6889679" y="2475922"/>
              <a:ext cx="251080" cy="296890"/>
            </a:xfrm>
            <a:custGeom>
              <a:avLst/>
              <a:gdLst>
                <a:gd name="connsiteX0" fmla="*/ 27053 w 362657"/>
                <a:gd name="connsiteY0" fmla="*/ 432852 h 432852"/>
                <a:gd name="connsiteX1" fmla="*/ 0 w 362657"/>
                <a:gd name="connsiteY1" fmla="*/ 335461 h 432852"/>
                <a:gd name="connsiteX2" fmla="*/ 27053 w 362657"/>
                <a:gd name="connsiteY2" fmla="*/ 238069 h 432852"/>
                <a:gd name="connsiteX3" fmla="*/ 129855 w 362657"/>
                <a:gd name="connsiteY3" fmla="*/ 183962 h 432852"/>
                <a:gd name="connsiteX4" fmla="*/ 259711 w 362657"/>
                <a:gd name="connsiteY4" fmla="*/ 162320 h 432852"/>
                <a:gd name="connsiteX5" fmla="*/ 346281 w 362657"/>
                <a:gd name="connsiteY5" fmla="*/ 113624 h 432852"/>
                <a:gd name="connsiteX6" fmla="*/ 362513 w 362657"/>
                <a:gd name="connsiteY6" fmla="*/ 0 h 43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657" h="432852">
                  <a:moveTo>
                    <a:pt x="27053" y="432852"/>
                  </a:moveTo>
                  <a:cubicBezTo>
                    <a:pt x="13526" y="400388"/>
                    <a:pt x="0" y="367925"/>
                    <a:pt x="0" y="335461"/>
                  </a:cubicBezTo>
                  <a:cubicBezTo>
                    <a:pt x="0" y="302997"/>
                    <a:pt x="5411" y="263319"/>
                    <a:pt x="27053" y="238069"/>
                  </a:cubicBezTo>
                  <a:cubicBezTo>
                    <a:pt x="48695" y="212819"/>
                    <a:pt x="91079" y="196587"/>
                    <a:pt x="129855" y="183962"/>
                  </a:cubicBezTo>
                  <a:cubicBezTo>
                    <a:pt x="168631" y="171337"/>
                    <a:pt x="223640" y="174043"/>
                    <a:pt x="259711" y="162320"/>
                  </a:cubicBezTo>
                  <a:cubicBezTo>
                    <a:pt x="295782" y="150597"/>
                    <a:pt x="329147" y="140677"/>
                    <a:pt x="346281" y="113624"/>
                  </a:cubicBezTo>
                  <a:cubicBezTo>
                    <a:pt x="363415" y="86571"/>
                    <a:pt x="362964" y="43285"/>
                    <a:pt x="362513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7" name="任意形状 36">
              <a:extLst>
                <a:ext uri="{FF2B5EF4-FFF2-40B4-BE49-F238E27FC236}">
                  <a16:creationId xmlns:a16="http://schemas.microsoft.com/office/drawing/2014/main" id="{75FEE835-A6D2-F34C-98CE-1E7C1665DD00}"/>
                </a:ext>
              </a:extLst>
            </p:cNvPr>
            <p:cNvSpPr/>
            <p:nvPr/>
          </p:nvSpPr>
          <p:spPr>
            <a:xfrm>
              <a:off x="6895346" y="2693096"/>
              <a:ext cx="463695" cy="320931"/>
            </a:xfrm>
            <a:custGeom>
              <a:avLst/>
              <a:gdLst>
                <a:gd name="connsiteX0" fmla="*/ 463695 w 463695"/>
                <a:gd name="connsiteY0" fmla="*/ 313151 h 320931"/>
                <a:gd name="connsiteX1" fmla="*/ 338435 w 463695"/>
                <a:gd name="connsiteY1" fmla="*/ 319414 h 320931"/>
                <a:gd name="connsiteX2" fmla="*/ 213175 w 463695"/>
                <a:gd name="connsiteY2" fmla="*/ 288099 h 320931"/>
                <a:gd name="connsiteX3" fmla="*/ 119229 w 463695"/>
                <a:gd name="connsiteY3" fmla="*/ 219205 h 320931"/>
                <a:gd name="connsiteX4" fmla="*/ 50336 w 463695"/>
                <a:gd name="connsiteY4" fmla="*/ 131523 h 320931"/>
                <a:gd name="connsiteX5" fmla="*/ 6495 w 463695"/>
                <a:gd name="connsiteY5" fmla="*/ 37578 h 320931"/>
                <a:gd name="connsiteX6" fmla="*/ 232 w 463695"/>
                <a:gd name="connsiteY6" fmla="*/ 0 h 320931"/>
                <a:gd name="connsiteX7" fmla="*/ 232 w 463695"/>
                <a:gd name="connsiteY7" fmla="*/ 0 h 3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3695" h="320931">
                  <a:moveTo>
                    <a:pt x="463695" y="313151"/>
                  </a:moveTo>
                  <a:cubicBezTo>
                    <a:pt x="421941" y="318370"/>
                    <a:pt x="380188" y="323589"/>
                    <a:pt x="338435" y="319414"/>
                  </a:cubicBezTo>
                  <a:cubicBezTo>
                    <a:pt x="296682" y="315239"/>
                    <a:pt x="249709" y="304800"/>
                    <a:pt x="213175" y="288099"/>
                  </a:cubicBezTo>
                  <a:cubicBezTo>
                    <a:pt x="176641" y="271398"/>
                    <a:pt x="146369" y="245301"/>
                    <a:pt x="119229" y="219205"/>
                  </a:cubicBezTo>
                  <a:cubicBezTo>
                    <a:pt x="92089" y="193109"/>
                    <a:pt x="69125" y="161794"/>
                    <a:pt x="50336" y="131523"/>
                  </a:cubicBezTo>
                  <a:cubicBezTo>
                    <a:pt x="31547" y="101252"/>
                    <a:pt x="6495" y="37578"/>
                    <a:pt x="6495" y="37578"/>
                  </a:cubicBezTo>
                  <a:cubicBezTo>
                    <a:pt x="-1856" y="15658"/>
                    <a:pt x="232" y="0"/>
                    <a:pt x="232" y="0"/>
                  </a:cubicBezTo>
                  <a:lnTo>
                    <a:pt x="232" y="0"/>
                  </a:ln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71" name="组合 470">
            <a:extLst>
              <a:ext uri="{FF2B5EF4-FFF2-40B4-BE49-F238E27FC236}">
                <a16:creationId xmlns:a16="http://schemas.microsoft.com/office/drawing/2014/main" id="{1FE6D513-ACEF-1041-A49B-4DC9D0540B12}"/>
              </a:ext>
            </a:extLst>
          </p:cNvPr>
          <p:cNvGrpSpPr/>
          <p:nvPr/>
        </p:nvGrpSpPr>
        <p:grpSpPr>
          <a:xfrm>
            <a:off x="4634572" y="634860"/>
            <a:ext cx="510484" cy="318488"/>
            <a:chOff x="7130916" y="742810"/>
            <a:chExt cx="510484" cy="318488"/>
          </a:xfrm>
        </p:grpSpPr>
        <p:sp>
          <p:nvSpPr>
            <p:cNvPr id="264" name="圆角矩形 264">
              <a:extLst>
                <a:ext uri="{FF2B5EF4-FFF2-40B4-BE49-F238E27FC236}">
                  <a16:creationId xmlns:a16="http://schemas.microsoft.com/office/drawing/2014/main" id="{0D2AA701-F885-1748-AB4B-70742713D7C8}"/>
                </a:ext>
              </a:extLst>
            </p:cNvPr>
            <p:cNvSpPr/>
            <p:nvPr/>
          </p:nvSpPr>
          <p:spPr>
            <a:xfrm>
              <a:off x="7130916" y="742810"/>
              <a:ext cx="298038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GPT-4</a:t>
              </a:r>
            </a:p>
          </p:txBody>
        </p:sp>
        <p:pic>
          <p:nvPicPr>
            <p:cNvPr id="266" name="Picture 14" descr="Open Ai Logo PNG Vectors Free Download">
              <a:extLst>
                <a:ext uri="{FF2B5EF4-FFF2-40B4-BE49-F238E27FC236}">
                  <a16:creationId xmlns:a16="http://schemas.microsoft.com/office/drawing/2014/main" id="{1A447ABB-AF5B-8F43-BE2E-766AB2F87B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3286" y="750438"/>
              <a:ext cx="123104" cy="12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2" name="任意形状 271">
              <a:extLst>
                <a:ext uri="{FF2B5EF4-FFF2-40B4-BE49-F238E27FC236}">
                  <a16:creationId xmlns:a16="http://schemas.microsoft.com/office/drawing/2014/main" id="{21647CC6-ADCB-D84B-A2F5-87F6DC236996}"/>
                </a:ext>
              </a:extLst>
            </p:cNvPr>
            <p:cNvSpPr/>
            <p:nvPr/>
          </p:nvSpPr>
          <p:spPr>
            <a:xfrm>
              <a:off x="7271591" y="885745"/>
              <a:ext cx="369809" cy="175553"/>
            </a:xfrm>
            <a:custGeom>
              <a:avLst/>
              <a:gdLst>
                <a:gd name="connsiteX0" fmla="*/ 540327 w 540327"/>
                <a:gd name="connsiteY0" fmla="*/ 261257 h 261257"/>
                <a:gd name="connsiteX1" fmla="*/ 522514 w 540327"/>
                <a:gd name="connsiteY1" fmla="*/ 172192 h 261257"/>
                <a:gd name="connsiteX2" fmla="*/ 463137 w 540327"/>
                <a:gd name="connsiteY2" fmla="*/ 112816 h 261257"/>
                <a:gd name="connsiteX3" fmla="*/ 332509 w 540327"/>
                <a:gd name="connsiteY3" fmla="*/ 89065 h 261257"/>
                <a:gd name="connsiteX4" fmla="*/ 136566 w 540327"/>
                <a:gd name="connsiteY4" fmla="*/ 89065 h 261257"/>
                <a:gd name="connsiteX5" fmla="*/ 47501 w 540327"/>
                <a:gd name="connsiteY5" fmla="*/ 71252 h 261257"/>
                <a:gd name="connsiteX6" fmla="*/ 0 w 540327"/>
                <a:gd name="connsiteY6" fmla="*/ 0 h 261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0327" h="261257">
                  <a:moveTo>
                    <a:pt x="540327" y="261257"/>
                  </a:moveTo>
                  <a:cubicBezTo>
                    <a:pt x="537853" y="229094"/>
                    <a:pt x="535379" y="196932"/>
                    <a:pt x="522514" y="172192"/>
                  </a:cubicBezTo>
                  <a:cubicBezTo>
                    <a:pt x="509649" y="147452"/>
                    <a:pt x="494805" y="126671"/>
                    <a:pt x="463137" y="112816"/>
                  </a:cubicBezTo>
                  <a:cubicBezTo>
                    <a:pt x="431469" y="98961"/>
                    <a:pt x="386937" y="93023"/>
                    <a:pt x="332509" y="89065"/>
                  </a:cubicBezTo>
                  <a:cubicBezTo>
                    <a:pt x="278081" y="85107"/>
                    <a:pt x="184067" y="92034"/>
                    <a:pt x="136566" y="89065"/>
                  </a:cubicBezTo>
                  <a:cubicBezTo>
                    <a:pt x="89065" y="86096"/>
                    <a:pt x="70262" y="86096"/>
                    <a:pt x="47501" y="71252"/>
                  </a:cubicBezTo>
                  <a:cubicBezTo>
                    <a:pt x="24740" y="56408"/>
                    <a:pt x="12370" y="28204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63" name="组合 462">
            <a:extLst>
              <a:ext uri="{FF2B5EF4-FFF2-40B4-BE49-F238E27FC236}">
                <a16:creationId xmlns:a16="http://schemas.microsoft.com/office/drawing/2014/main" id="{7DD40B56-44C0-0B4B-B565-C2C45DA686C9}"/>
              </a:ext>
            </a:extLst>
          </p:cNvPr>
          <p:cNvGrpSpPr/>
          <p:nvPr/>
        </p:nvGrpSpPr>
        <p:grpSpPr>
          <a:xfrm>
            <a:off x="2389012" y="583293"/>
            <a:ext cx="327723" cy="1635216"/>
            <a:chOff x="4885352" y="691243"/>
            <a:chExt cx="327723" cy="1635216"/>
          </a:xfrm>
        </p:grpSpPr>
        <p:sp>
          <p:nvSpPr>
            <p:cNvPr id="268" name="圆角矩形 267">
              <a:extLst>
                <a:ext uri="{FF2B5EF4-FFF2-40B4-BE49-F238E27FC236}">
                  <a16:creationId xmlns:a16="http://schemas.microsoft.com/office/drawing/2014/main" id="{79A42CF9-86EE-6145-9935-27A865FB270E}"/>
                </a:ext>
              </a:extLst>
            </p:cNvPr>
            <p:cNvSpPr/>
            <p:nvPr/>
          </p:nvSpPr>
          <p:spPr>
            <a:xfrm>
              <a:off x="4886653" y="691243"/>
              <a:ext cx="190478" cy="224787"/>
            </a:xfrm>
            <a:prstGeom prst="roundRect">
              <a:avLst/>
            </a:prstGeom>
            <a:solidFill>
              <a:srgbClr val="87AE88"/>
            </a:solidFill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40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Flan</a:t>
              </a:r>
              <a:endParaRPr kumimoji="1" lang="en-US" altLang="zh-CN" sz="806" b="1" spc="-40" dirty="0">
                <a:solidFill>
                  <a:schemeClr val="bg1">
                    <a:alpha val="82087"/>
                  </a:schemeClr>
                </a:solidFill>
                <a:latin typeface="Monaco" pitchFamily="2" charset="77"/>
              </a:endParaRPr>
            </a:p>
            <a:p>
              <a:pPr algn="ctr"/>
              <a:r>
                <a:rPr kumimoji="1" lang="en-US" altLang="zh-CN" sz="806" b="1" spc="-40" dirty="0">
                  <a:solidFill>
                    <a:schemeClr val="bg1">
                      <a:alpha val="82087"/>
                    </a:schemeClr>
                  </a:solidFill>
                  <a:latin typeface="Monaco" pitchFamily="2" charset="77"/>
                </a:rPr>
                <a:t>UL2</a:t>
              </a:r>
            </a:p>
          </p:txBody>
        </p:sp>
        <p:pic>
          <p:nvPicPr>
            <p:cNvPr id="269" name="图形 268">
              <a:extLst>
                <a:ext uri="{FF2B5EF4-FFF2-40B4-BE49-F238E27FC236}">
                  <a16:creationId xmlns:a16="http://schemas.microsoft.com/office/drawing/2014/main" id="{CF187AE9-BDE3-2441-A03D-73F3CA3839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093239" y="742848"/>
              <a:ext cx="119836" cy="124935"/>
            </a:xfrm>
            <a:prstGeom prst="rect">
              <a:avLst/>
            </a:prstGeom>
          </p:spPr>
        </p:pic>
        <p:sp>
          <p:nvSpPr>
            <p:cNvPr id="281" name="任意形状 280">
              <a:extLst>
                <a:ext uri="{FF2B5EF4-FFF2-40B4-BE49-F238E27FC236}">
                  <a16:creationId xmlns:a16="http://schemas.microsoft.com/office/drawing/2014/main" id="{FC8D642A-8807-2841-A2D8-F0CA47AE1BD2}"/>
                </a:ext>
              </a:extLst>
            </p:cNvPr>
            <p:cNvSpPr/>
            <p:nvPr/>
          </p:nvSpPr>
          <p:spPr>
            <a:xfrm>
              <a:off x="4885352" y="916534"/>
              <a:ext cx="99543" cy="1409925"/>
            </a:xfrm>
            <a:custGeom>
              <a:avLst/>
              <a:gdLst>
                <a:gd name="connsiteX0" fmla="*/ 0 w 190500"/>
                <a:gd name="connsiteY0" fmla="*/ 2120900 h 2120900"/>
                <a:gd name="connsiteX1" fmla="*/ 101600 w 190500"/>
                <a:gd name="connsiteY1" fmla="*/ 2032000 h 2120900"/>
                <a:gd name="connsiteX2" fmla="*/ 139700 w 190500"/>
                <a:gd name="connsiteY2" fmla="*/ 1816100 h 2120900"/>
                <a:gd name="connsiteX3" fmla="*/ 165100 w 190500"/>
                <a:gd name="connsiteY3" fmla="*/ 1257300 h 2120900"/>
                <a:gd name="connsiteX4" fmla="*/ 190500 w 190500"/>
                <a:gd name="connsiteY4" fmla="*/ 0 h 2120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2120900">
                  <a:moveTo>
                    <a:pt x="0" y="2120900"/>
                  </a:moveTo>
                  <a:cubicBezTo>
                    <a:pt x="39158" y="2101850"/>
                    <a:pt x="78317" y="2082800"/>
                    <a:pt x="101600" y="2032000"/>
                  </a:cubicBezTo>
                  <a:cubicBezTo>
                    <a:pt x="124883" y="1981200"/>
                    <a:pt x="129117" y="1945217"/>
                    <a:pt x="139700" y="1816100"/>
                  </a:cubicBezTo>
                  <a:cubicBezTo>
                    <a:pt x="150283" y="1686983"/>
                    <a:pt x="156633" y="1559983"/>
                    <a:pt x="165100" y="1257300"/>
                  </a:cubicBezTo>
                  <a:cubicBezTo>
                    <a:pt x="173567" y="954617"/>
                    <a:pt x="182033" y="477308"/>
                    <a:pt x="19050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sp>
        <p:nvSpPr>
          <p:cNvPr id="283" name="任意形状 282">
            <a:extLst>
              <a:ext uri="{FF2B5EF4-FFF2-40B4-BE49-F238E27FC236}">
                <a16:creationId xmlns:a16="http://schemas.microsoft.com/office/drawing/2014/main" id="{43321DA2-0A4A-C745-AEE5-E89D07810A64}"/>
              </a:ext>
            </a:extLst>
          </p:cNvPr>
          <p:cNvSpPr/>
          <p:nvPr/>
        </p:nvSpPr>
        <p:spPr>
          <a:xfrm>
            <a:off x="5175431" y="1111323"/>
            <a:ext cx="1287389" cy="2164272"/>
          </a:xfrm>
          <a:custGeom>
            <a:avLst/>
            <a:gdLst>
              <a:gd name="connsiteX0" fmla="*/ 0 w 1915885"/>
              <a:gd name="connsiteY0" fmla="*/ 3802743 h 3802743"/>
              <a:gd name="connsiteX1" fmla="*/ 116114 w 1915885"/>
              <a:gd name="connsiteY1" fmla="*/ 3512457 h 3802743"/>
              <a:gd name="connsiteX2" fmla="*/ 420914 w 1915885"/>
              <a:gd name="connsiteY2" fmla="*/ 3381828 h 3802743"/>
              <a:gd name="connsiteX3" fmla="*/ 957942 w 1915885"/>
              <a:gd name="connsiteY3" fmla="*/ 3323771 h 3802743"/>
              <a:gd name="connsiteX4" fmla="*/ 1378857 w 1915885"/>
              <a:gd name="connsiteY4" fmla="*/ 3280228 h 3802743"/>
              <a:gd name="connsiteX5" fmla="*/ 1683657 w 1915885"/>
              <a:gd name="connsiteY5" fmla="*/ 3120571 h 3802743"/>
              <a:gd name="connsiteX6" fmla="*/ 1814285 w 1915885"/>
              <a:gd name="connsiteY6" fmla="*/ 2743200 h 3802743"/>
              <a:gd name="connsiteX7" fmla="*/ 1872342 w 1915885"/>
              <a:gd name="connsiteY7" fmla="*/ 1944914 h 3802743"/>
              <a:gd name="connsiteX8" fmla="*/ 1901371 w 1915885"/>
              <a:gd name="connsiteY8" fmla="*/ 1393371 h 3802743"/>
              <a:gd name="connsiteX9" fmla="*/ 1915885 w 1915885"/>
              <a:gd name="connsiteY9" fmla="*/ 0 h 380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5885" h="3802743">
                <a:moveTo>
                  <a:pt x="0" y="3802743"/>
                </a:moveTo>
                <a:cubicBezTo>
                  <a:pt x="22981" y="3692676"/>
                  <a:pt x="45962" y="3582609"/>
                  <a:pt x="116114" y="3512457"/>
                </a:cubicBezTo>
                <a:cubicBezTo>
                  <a:pt x="186266" y="3442304"/>
                  <a:pt x="280609" y="3413276"/>
                  <a:pt x="420914" y="3381828"/>
                </a:cubicBezTo>
                <a:cubicBezTo>
                  <a:pt x="561219" y="3350380"/>
                  <a:pt x="957942" y="3323771"/>
                  <a:pt x="957942" y="3323771"/>
                </a:cubicBezTo>
                <a:cubicBezTo>
                  <a:pt x="1117599" y="3306838"/>
                  <a:pt x="1257905" y="3314095"/>
                  <a:pt x="1378857" y="3280228"/>
                </a:cubicBezTo>
                <a:cubicBezTo>
                  <a:pt x="1499809" y="3246361"/>
                  <a:pt x="1611086" y="3210076"/>
                  <a:pt x="1683657" y="3120571"/>
                </a:cubicBezTo>
                <a:cubicBezTo>
                  <a:pt x="1756228" y="3031066"/>
                  <a:pt x="1782838" y="2939143"/>
                  <a:pt x="1814285" y="2743200"/>
                </a:cubicBezTo>
                <a:cubicBezTo>
                  <a:pt x="1845732" y="2547257"/>
                  <a:pt x="1857828" y="2169885"/>
                  <a:pt x="1872342" y="1944914"/>
                </a:cubicBezTo>
                <a:cubicBezTo>
                  <a:pt x="1886856" y="1719943"/>
                  <a:pt x="1894114" y="1717523"/>
                  <a:pt x="1901371" y="1393371"/>
                </a:cubicBezTo>
                <a:cubicBezTo>
                  <a:pt x="1908628" y="1069219"/>
                  <a:pt x="1912256" y="534609"/>
                  <a:pt x="1915885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grpSp>
        <p:nvGrpSpPr>
          <p:cNvPr id="458" name="组合 457">
            <a:extLst>
              <a:ext uri="{FF2B5EF4-FFF2-40B4-BE49-F238E27FC236}">
                <a16:creationId xmlns:a16="http://schemas.microsoft.com/office/drawing/2014/main" id="{EA169346-F06F-F342-8F5D-C3BF726B2276}"/>
              </a:ext>
            </a:extLst>
          </p:cNvPr>
          <p:cNvGrpSpPr/>
          <p:nvPr/>
        </p:nvGrpSpPr>
        <p:grpSpPr>
          <a:xfrm>
            <a:off x="4163950" y="754918"/>
            <a:ext cx="982385" cy="330448"/>
            <a:chOff x="6660290" y="862868"/>
            <a:chExt cx="982385" cy="330448"/>
          </a:xfrm>
        </p:grpSpPr>
        <p:sp>
          <p:nvSpPr>
            <p:cNvPr id="265" name="圆角矩形 268">
              <a:extLst>
                <a:ext uri="{FF2B5EF4-FFF2-40B4-BE49-F238E27FC236}">
                  <a16:creationId xmlns:a16="http://schemas.microsoft.com/office/drawing/2014/main" id="{CD327677-6677-3F47-8493-6F6AFAF4FA8D}"/>
                </a:ext>
              </a:extLst>
            </p:cNvPr>
            <p:cNvSpPr/>
            <p:nvPr/>
          </p:nvSpPr>
          <p:spPr>
            <a:xfrm>
              <a:off x="6660290" y="862868"/>
              <a:ext cx="302034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LLaMA</a:t>
              </a:r>
              <a:endParaRPr kumimoji="1" lang="en-US" altLang="zh-CN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267" name="图形 266">
              <a:extLst>
                <a:ext uri="{FF2B5EF4-FFF2-40B4-BE49-F238E27FC236}">
                  <a16:creationId xmlns:a16="http://schemas.microsoft.com/office/drawing/2014/main" id="{4B4E3943-08C7-4746-9388-DEDA5602A2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rcRect r="69426"/>
            <a:stretch/>
          </p:blipFill>
          <p:spPr>
            <a:xfrm>
              <a:off x="6974917" y="882139"/>
              <a:ext cx="151948" cy="99913"/>
            </a:xfrm>
            <a:prstGeom prst="rect">
              <a:avLst/>
            </a:prstGeom>
          </p:spPr>
        </p:pic>
        <p:sp>
          <p:nvSpPr>
            <p:cNvPr id="284" name="任意形状 283">
              <a:extLst>
                <a:ext uri="{FF2B5EF4-FFF2-40B4-BE49-F238E27FC236}">
                  <a16:creationId xmlns:a16="http://schemas.microsoft.com/office/drawing/2014/main" id="{0F5D9728-15FC-4446-8FDD-B1F1C0C7D992}"/>
                </a:ext>
              </a:extLst>
            </p:cNvPr>
            <p:cNvSpPr/>
            <p:nvPr/>
          </p:nvSpPr>
          <p:spPr>
            <a:xfrm>
              <a:off x="6805372" y="986840"/>
              <a:ext cx="837303" cy="206476"/>
            </a:xfrm>
            <a:custGeom>
              <a:avLst/>
              <a:gdLst>
                <a:gd name="connsiteX0" fmla="*/ 1095375 w 1095375"/>
                <a:gd name="connsiteY0" fmla="*/ 282575 h 282575"/>
                <a:gd name="connsiteX1" fmla="*/ 1079500 w 1095375"/>
                <a:gd name="connsiteY1" fmla="*/ 203200 h 282575"/>
                <a:gd name="connsiteX2" fmla="*/ 1035050 w 1095375"/>
                <a:gd name="connsiteY2" fmla="*/ 146050 h 282575"/>
                <a:gd name="connsiteX3" fmla="*/ 955675 w 1095375"/>
                <a:gd name="connsiteY3" fmla="*/ 120650 h 282575"/>
                <a:gd name="connsiteX4" fmla="*/ 765175 w 1095375"/>
                <a:gd name="connsiteY4" fmla="*/ 107950 h 282575"/>
                <a:gd name="connsiteX5" fmla="*/ 266700 w 1095375"/>
                <a:gd name="connsiteY5" fmla="*/ 104775 h 282575"/>
                <a:gd name="connsiteX6" fmla="*/ 127000 w 1095375"/>
                <a:gd name="connsiteY6" fmla="*/ 98425 h 282575"/>
                <a:gd name="connsiteX7" fmla="*/ 53975 w 1095375"/>
                <a:gd name="connsiteY7" fmla="*/ 79375 h 282575"/>
                <a:gd name="connsiteX8" fmla="*/ 15875 w 1095375"/>
                <a:gd name="connsiteY8" fmla="*/ 44450 h 282575"/>
                <a:gd name="connsiteX9" fmla="*/ 0 w 1095375"/>
                <a:gd name="connsiteY9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95375" h="282575">
                  <a:moveTo>
                    <a:pt x="1095375" y="282575"/>
                  </a:moveTo>
                  <a:cubicBezTo>
                    <a:pt x="1092464" y="254264"/>
                    <a:pt x="1089554" y="225954"/>
                    <a:pt x="1079500" y="203200"/>
                  </a:cubicBezTo>
                  <a:cubicBezTo>
                    <a:pt x="1069446" y="180446"/>
                    <a:pt x="1055688" y="159808"/>
                    <a:pt x="1035050" y="146050"/>
                  </a:cubicBezTo>
                  <a:cubicBezTo>
                    <a:pt x="1014412" y="132292"/>
                    <a:pt x="1000654" y="127000"/>
                    <a:pt x="955675" y="120650"/>
                  </a:cubicBezTo>
                  <a:cubicBezTo>
                    <a:pt x="910696" y="114300"/>
                    <a:pt x="880004" y="110596"/>
                    <a:pt x="765175" y="107950"/>
                  </a:cubicBezTo>
                  <a:cubicBezTo>
                    <a:pt x="650346" y="105304"/>
                    <a:pt x="373062" y="106362"/>
                    <a:pt x="266700" y="104775"/>
                  </a:cubicBezTo>
                  <a:cubicBezTo>
                    <a:pt x="160338" y="103188"/>
                    <a:pt x="162454" y="102658"/>
                    <a:pt x="127000" y="98425"/>
                  </a:cubicBezTo>
                  <a:cubicBezTo>
                    <a:pt x="91546" y="94192"/>
                    <a:pt x="72496" y="88371"/>
                    <a:pt x="53975" y="79375"/>
                  </a:cubicBezTo>
                  <a:cubicBezTo>
                    <a:pt x="35454" y="70379"/>
                    <a:pt x="24871" y="57679"/>
                    <a:pt x="15875" y="44450"/>
                  </a:cubicBezTo>
                  <a:cubicBezTo>
                    <a:pt x="6879" y="31221"/>
                    <a:pt x="3439" y="15610"/>
                    <a:pt x="0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54" name="组合 453">
            <a:extLst>
              <a:ext uri="{FF2B5EF4-FFF2-40B4-BE49-F238E27FC236}">
                <a16:creationId xmlns:a16="http://schemas.microsoft.com/office/drawing/2014/main" id="{6C967E5E-DA98-A443-AC14-9CAEFC72C806}"/>
              </a:ext>
            </a:extLst>
          </p:cNvPr>
          <p:cNvGrpSpPr/>
          <p:nvPr/>
        </p:nvGrpSpPr>
        <p:grpSpPr>
          <a:xfrm>
            <a:off x="5205025" y="1324357"/>
            <a:ext cx="1361207" cy="1174276"/>
            <a:chOff x="7701365" y="1432307"/>
            <a:chExt cx="1361207" cy="1174276"/>
          </a:xfrm>
        </p:grpSpPr>
        <p:sp>
          <p:nvSpPr>
            <p:cNvPr id="172" name="圆角矩形 228">
              <a:extLst>
                <a:ext uri="{FF2B5EF4-FFF2-40B4-BE49-F238E27FC236}">
                  <a16:creationId xmlns:a16="http://schemas.microsoft.com/office/drawing/2014/main" id="{BB512D9E-9263-F74D-A61F-B9EE6759ABCF}"/>
                </a:ext>
              </a:extLst>
            </p:cNvPr>
            <p:cNvSpPr/>
            <p:nvPr/>
          </p:nvSpPr>
          <p:spPr>
            <a:xfrm>
              <a:off x="8679253" y="1432307"/>
              <a:ext cx="249530" cy="228787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Flan</a:t>
              </a:r>
            </a:p>
            <a:p>
              <a:pPr algn="ctr"/>
              <a:r>
                <a:rPr kumimoji="1" lang="en-US" altLang="zh-CN" sz="806" b="1" spc="-40" dirty="0" err="1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196" name="图形 195">
              <a:extLst>
                <a:ext uri="{FF2B5EF4-FFF2-40B4-BE49-F238E27FC236}">
                  <a16:creationId xmlns:a16="http://schemas.microsoft.com/office/drawing/2014/main" id="{CB25FD69-9531-8E45-BB32-F6EA8FF17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8942736" y="1484990"/>
              <a:ext cx="119836" cy="124935"/>
            </a:xfrm>
            <a:prstGeom prst="rect">
              <a:avLst/>
            </a:prstGeom>
          </p:spPr>
        </p:pic>
        <p:sp>
          <p:nvSpPr>
            <p:cNvPr id="226" name="任意形状 225">
              <a:extLst>
                <a:ext uri="{FF2B5EF4-FFF2-40B4-BE49-F238E27FC236}">
                  <a16:creationId xmlns:a16="http://schemas.microsoft.com/office/drawing/2014/main" id="{06E10C72-F99A-5A49-B980-6B7C5EF04109}"/>
                </a:ext>
              </a:extLst>
            </p:cNvPr>
            <p:cNvSpPr/>
            <p:nvPr/>
          </p:nvSpPr>
          <p:spPr>
            <a:xfrm>
              <a:off x="7701365" y="1666858"/>
              <a:ext cx="1106888" cy="939725"/>
            </a:xfrm>
            <a:custGeom>
              <a:avLst/>
              <a:gdLst>
                <a:gd name="connsiteX0" fmla="*/ 0 w 1640541"/>
                <a:gd name="connsiteY0" fmla="*/ 1364877 h 1364877"/>
                <a:gd name="connsiteX1" fmla="*/ 67235 w 1640541"/>
                <a:gd name="connsiteY1" fmla="*/ 1216959 h 1364877"/>
                <a:gd name="connsiteX2" fmla="*/ 235324 w 1640541"/>
                <a:gd name="connsiteY2" fmla="*/ 1136277 h 1364877"/>
                <a:gd name="connsiteX3" fmla="*/ 638735 w 1640541"/>
                <a:gd name="connsiteY3" fmla="*/ 1116106 h 1364877"/>
                <a:gd name="connsiteX4" fmla="*/ 1069041 w 1640541"/>
                <a:gd name="connsiteY4" fmla="*/ 1109383 h 1364877"/>
                <a:gd name="connsiteX5" fmla="*/ 1331259 w 1640541"/>
                <a:gd name="connsiteY5" fmla="*/ 1015253 h 1364877"/>
                <a:gd name="connsiteX6" fmla="*/ 1485900 w 1640541"/>
                <a:gd name="connsiteY6" fmla="*/ 840441 h 1364877"/>
                <a:gd name="connsiteX7" fmla="*/ 1580030 w 1640541"/>
                <a:gd name="connsiteY7" fmla="*/ 605118 h 1364877"/>
                <a:gd name="connsiteX8" fmla="*/ 1613647 w 1640541"/>
                <a:gd name="connsiteY8" fmla="*/ 410136 h 1364877"/>
                <a:gd name="connsiteX9" fmla="*/ 1627094 w 1640541"/>
                <a:gd name="connsiteY9" fmla="*/ 228600 h 1364877"/>
                <a:gd name="connsiteX10" fmla="*/ 1640541 w 1640541"/>
                <a:gd name="connsiteY10" fmla="*/ 0 h 136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0541" h="1364877">
                  <a:moveTo>
                    <a:pt x="0" y="1364877"/>
                  </a:moveTo>
                  <a:cubicBezTo>
                    <a:pt x="14007" y="1309968"/>
                    <a:pt x="28014" y="1255059"/>
                    <a:pt x="67235" y="1216959"/>
                  </a:cubicBezTo>
                  <a:cubicBezTo>
                    <a:pt x="106456" y="1178859"/>
                    <a:pt x="140074" y="1153086"/>
                    <a:pt x="235324" y="1136277"/>
                  </a:cubicBezTo>
                  <a:cubicBezTo>
                    <a:pt x="330574" y="1119468"/>
                    <a:pt x="499782" y="1120588"/>
                    <a:pt x="638735" y="1116106"/>
                  </a:cubicBezTo>
                  <a:cubicBezTo>
                    <a:pt x="777688" y="1111624"/>
                    <a:pt x="953620" y="1126192"/>
                    <a:pt x="1069041" y="1109383"/>
                  </a:cubicBezTo>
                  <a:cubicBezTo>
                    <a:pt x="1184462" y="1092574"/>
                    <a:pt x="1261782" y="1060077"/>
                    <a:pt x="1331259" y="1015253"/>
                  </a:cubicBezTo>
                  <a:cubicBezTo>
                    <a:pt x="1400736" y="970429"/>
                    <a:pt x="1444438" y="908797"/>
                    <a:pt x="1485900" y="840441"/>
                  </a:cubicBezTo>
                  <a:cubicBezTo>
                    <a:pt x="1527362" y="772085"/>
                    <a:pt x="1558739" y="676835"/>
                    <a:pt x="1580030" y="605118"/>
                  </a:cubicBezTo>
                  <a:cubicBezTo>
                    <a:pt x="1601321" y="533400"/>
                    <a:pt x="1605803" y="472889"/>
                    <a:pt x="1613647" y="410136"/>
                  </a:cubicBezTo>
                  <a:cubicBezTo>
                    <a:pt x="1621491" y="347383"/>
                    <a:pt x="1622612" y="296956"/>
                    <a:pt x="1627094" y="228600"/>
                  </a:cubicBezTo>
                  <a:cubicBezTo>
                    <a:pt x="1631576" y="160244"/>
                    <a:pt x="1636058" y="80122"/>
                    <a:pt x="1640541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472" name="组合 471">
            <a:extLst>
              <a:ext uri="{FF2B5EF4-FFF2-40B4-BE49-F238E27FC236}">
                <a16:creationId xmlns:a16="http://schemas.microsoft.com/office/drawing/2014/main" id="{D179A5EF-8FFB-5946-A834-1BDDA1551D99}"/>
              </a:ext>
            </a:extLst>
          </p:cNvPr>
          <p:cNvGrpSpPr/>
          <p:nvPr/>
        </p:nvGrpSpPr>
        <p:grpSpPr>
          <a:xfrm>
            <a:off x="5222401" y="627622"/>
            <a:ext cx="788599" cy="312810"/>
            <a:chOff x="7718741" y="735572"/>
            <a:chExt cx="788599" cy="312810"/>
          </a:xfrm>
        </p:grpSpPr>
        <p:pic>
          <p:nvPicPr>
            <p:cNvPr id="273" name="Picture 6" descr="Jurassic-1 Language Models">
              <a:extLst>
                <a:ext uri="{FF2B5EF4-FFF2-40B4-BE49-F238E27FC236}">
                  <a16:creationId xmlns:a16="http://schemas.microsoft.com/office/drawing/2014/main" id="{D684DF45-DA20-F64A-B091-EE733DEA4B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6" t="19660" r="16188" b="19686"/>
            <a:stretch/>
          </p:blipFill>
          <p:spPr bwMode="auto">
            <a:xfrm>
              <a:off x="8377953" y="745230"/>
              <a:ext cx="129387" cy="117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4" name="任意形状 273">
              <a:extLst>
                <a:ext uri="{FF2B5EF4-FFF2-40B4-BE49-F238E27FC236}">
                  <a16:creationId xmlns:a16="http://schemas.microsoft.com/office/drawing/2014/main" id="{53BA9FDB-F910-1946-AA01-A45637DDC82F}"/>
                </a:ext>
              </a:extLst>
            </p:cNvPr>
            <p:cNvSpPr/>
            <p:nvPr/>
          </p:nvSpPr>
          <p:spPr>
            <a:xfrm>
              <a:off x="7718741" y="871013"/>
              <a:ext cx="340507" cy="177369"/>
            </a:xfrm>
            <a:custGeom>
              <a:avLst/>
              <a:gdLst>
                <a:gd name="connsiteX0" fmla="*/ 0 w 582805"/>
                <a:gd name="connsiteY0" fmla="*/ 271306 h 271306"/>
                <a:gd name="connsiteX1" fmla="*/ 40194 w 582805"/>
                <a:gd name="connsiteY1" fmla="*/ 160774 h 271306"/>
                <a:gd name="connsiteX2" fmla="*/ 170822 w 582805"/>
                <a:gd name="connsiteY2" fmla="*/ 110532 h 271306"/>
                <a:gd name="connsiteX3" fmla="*/ 472273 w 582805"/>
                <a:gd name="connsiteY3" fmla="*/ 110532 h 271306"/>
                <a:gd name="connsiteX4" fmla="*/ 562708 w 582805"/>
                <a:gd name="connsiteY4" fmla="*/ 70339 h 271306"/>
                <a:gd name="connsiteX5" fmla="*/ 582805 w 582805"/>
                <a:gd name="connsiteY5" fmla="*/ 0 h 27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2805" h="271306">
                  <a:moveTo>
                    <a:pt x="0" y="271306"/>
                  </a:moveTo>
                  <a:cubicBezTo>
                    <a:pt x="5862" y="229438"/>
                    <a:pt x="11724" y="187570"/>
                    <a:pt x="40194" y="160774"/>
                  </a:cubicBezTo>
                  <a:cubicBezTo>
                    <a:pt x="68664" y="133978"/>
                    <a:pt x="98809" y="118906"/>
                    <a:pt x="170822" y="110532"/>
                  </a:cubicBezTo>
                  <a:cubicBezTo>
                    <a:pt x="242835" y="102158"/>
                    <a:pt x="406959" y="117231"/>
                    <a:pt x="472273" y="110532"/>
                  </a:cubicBezTo>
                  <a:cubicBezTo>
                    <a:pt x="537587" y="103833"/>
                    <a:pt x="544286" y="88761"/>
                    <a:pt x="562708" y="70339"/>
                  </a:cubicBezTo>
                  <a:cubicBezTo>
                    <a:pt x="581130" y="51917"/>
                    <a:pt x="581967" y="25958"/>
                    <a:pt x="582805" y="0"/>
                  </a:cubicBezTo>
                </a:path>
              </a:pathLst>
            </a:custGeom>
            <a:noFill/>
            <a:ln w="22225">
              <a:solidFill>
                <a:schemeClr val="tx2">
                  <a:lumMod val="60000"/>
                  <a:lumOff val="40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271" name="圆角矩形 264">
              <a:extLst>
                <a:ext uri="{FF2B5EF4-FFF2-40B4-BE49-F238E27FC236}">
                  <a16:creationId xmlns:a16="http://schemas.microsoft.com/office/drawing/2014/main" id="{4A04BF49-F970-2542-A17E-529113DC48F3}"/>
                </a:ext>
              </a:extLst>
            </p:cNvPr>
            <p:cNvSpPr/>
            <p:nvPr/>
          </p:nvSpPr>
          <p:spPr>
            <a:xfrm>
              <a:off x="7771450" y="735572"/>
              <a:ext cx="58497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Jurassic-2</a:t>
              </a:r>
            </a:p>
          </p:txBody>
        </p:sp>
      </p:grpSp>
      <p:grpSp>
        <p:nvGrpSpPr>
          <p:cNvPr id="331" name="组合 330">
            <a:extLst>
              <a:ext uri="{FF2B5EF4-FFF2-40B4-BE49-F238E27FC236}">
                <a16:creationId xmlns:a16="http://schemas.microsoft.com/office/drawing/2014/main" id="{4F594B35-2407-B64B-8802-6BBCFAE79E7B}"/>
              </a:ext>
            </a:extLst>
          </p:cNvPr>
          <p:cNvGrpSpPr/>
          <p:nvPr/>
        </p:nvGrpSpPr>
        <p:grpSpPr>
          <a:xfrm>
            <a:off x="2354574" y="3523403"/>
            <a:ext cx="540945" cy="420854"/>
            <a:chOff x="4850914" y="3631353"/>
            <a:chExt cx="540945" cy="420854"/>
          </a:xfrm>
        </p:grpSpPr>
        <p:sp>
          <p:nvSpPr>
            <p:cNvPr id="332" name="圆角矩形 279">
              <a:extLst>
                <a:ext uri="{FF2B5EF4-FFF2-40B4-BE49-F238E27FC236}">
                  <a16:creationId xmlns:a16="http://schemas.microsoft.com/office/drawing/2014/main" id="{200FE2B5-FC93-744E-946F-832ED34C156C}"/>
                </a:ext>
              </a:extLst>
            </p:cNvPr>
            <p:cNvSpPr/>
            <p:nvPr/>
          </p:nvSpPr>
          <p:spPr>
            <a:xfrm flipH="1">
              <a:off x="4908256" y="3631353"/>
              <a:ext cx="359066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Switch</a:t>
              </a:r>
            </a:p>
          </p:txBody>
        </p:sp>
        <p:pic>
          <p:nvPicPr>
            <p:cNvPr id="333" name="图形 332">
              <a:extLst>
                <a:ext uri="{FF2B5EF4-FFF2-40B4-BE49-F238E27FC236}">
                  <a16:creationId xmlns:a16="http://schemas.microsoft.com/office/drawing/2014/main" id="{FAE08D4A-1428-0248-B721-88BC3D263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272023" y="3636727"/>
              <a:ext cx="119836" cy="124935"/>
            </a:xfrm>
            <a:prstGeom prst="rect">
              <a:avLst/>
            </a:prstGeom>
          </p:spPr>
        </p:pic>
        <p:sp>
          <p:nvSpPr>
            <p:cNvPr id="334" name="任意形状 333">
              <a:extLst>
                <a:ext uri="{FF2B5EF4-FFF2-40B4-BE49-F238E27FC236}">
                  <a16:creationId xmlns:a16="http://schemas.microsoft.com/office/drawing/2014/main" id="{14FE1CA6-F796-8D46-821D-CB1DEF53AEE1}"/>
                </a:ext>
              </a:extLst>
            </p:cNvPr>
            <p:cNvSpPr/>
            <p:nvPr/>
          </p:nvSpPr>
          <p:spPr>
            <a:xfrm>
              <a:off x="4850914" y="3759961"/>
              <a:ext cx="242325" cy="292246"/>
            </a:xfrm>
            <a:custGeom>
              <a:avLst/>
              <a:gdLst>
                <a:gd name="connsiteX0" fmla="*/ 0 w 365920"/>
                <a:gd name="connsiteY0" fmla="*/ 415636 h 415636"/>
                <a:gd name="connsiteX1" fmla="*/ 58189 w 365920"/>
                <a:gd name="connsiteY1" fmla="*/ 232756 h 415636"/>
                <a:gd name="connsiteX2" fmla="*/ 315884 w 365920"/>
                <a:gd name="connsiteY2" fmla="*/ 141316 h 415636"/>
                <a:gd name="connsiteX3" fmla="*/ 365760 w 365920"/>
                <a:gd name="connsiteY3" fmla="*/ 0 h 41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920" h="415636">
                  <a:moveTo>
                    <a:pt x="0" y="415636"/>
                  </a:moveTo>
                  <a:cubicBezTo>
                    <a:pt x="2771" y="347056"/>
                    <a:pt x="5542" y="278476"/>
                    <a:pt x="58189" y="232756"/>
                  </a:cubicBezTo>
                  <a:cubicBezTo>
                    <a:pt x="110836" y="187036"/>
                    <a:pt x="264622" y="180109"/>
                    <a:pt x="315884" y="141316"/>
                  </a:cubicBezTo>
                  <a:cubicBezTo>
                    <a:pt x="367146" y="102523"/>
                    <a:pt x="366453" y="51261"/>
                    <a:pt x="36576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zh-CN" altLang="en-US" sz="2419">
                <a:solidFill>
                  <a:schemeClr val="tx1"/>
                </a:solidFill>
                <a:latin typeface="Monaco" pitchFamily="2" charset="77"/>
              </a:endParaRPr>
            </a:p>
          </p:txBody>
        </p:sp>
      </p:grpSp>
      <p:grpSp>
        <p:nvGrpSpPr>
          <p:cNvPr id="335" name="组合 334">
            <a:extLst>
              <a:ext uri="{FF2B5EF4-FFF2-40B4-BE49-F238E27FC236}">
                <a16:creationId xmlns:a16="http://schemas.microsoft.com/office/drawing/2014/main" id="{8F66E10E-FAE0-DA42-8005-3479DA31FBAF}"/>
              </a:ext>
            </a:extLst>
          </p:cNvPr>
          <p:cNvGrpSpPr/>
          <p:nvPr/>
        </p:nvGrpSpPr>
        <p:grpSpPr>
          <a:xfrm>
            <a:off x="2850917" y="2107465"/>
            <a:ext cx="351528" cy="2113698"/>
            <a:chOff x="5347261" y="2215415"/>
            <a:chExt cx="351528" cy="2113698"/>
          </a:xfrm>
        </p:grpSpPr>
        <p:sp>
          <p:nvSpPr>
            <p:cNvPr id="336" name="圆角矩形 335">
              <a:extLst>
                <a:ext uri="{FF2B5EF4-FFF2-40B4-BE49-F238E27FC236}">
                  <a16:creationId xmlns:a16="http://schemas.microsoft.com/office/drawing/2014/main" id="{007696A7-B515-0845-A242-E095C3EF6DC1}"/>
                </a:ext>
              </a:extLst>
            </p:cNvPr>
            <p:cNvSpPr/>
            <p:nvPr/>
          </p:nvSpPr>
          <p:spPr>
            <a:xfrm flipH="1">
              <a:off x="5433913" y="2215415"/>
              <a:ext cx="128688" cy="1360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Tk</a:t>
              </a:r>
            </a:p>
          </p:txBody>
        </p:sp>
        <p:sp>
          <p:nvSpPr>
            <p:cNvPr id="337" name="任意形状 336">
              <a:extLst>
                <a:ext uri="{FF2B5EF4-FFF2-40B4-BE49-F238E27FC236}">
                  <a16:creationId xmlns:a16="http://schemas.microsoft.com/office/drawing/2014/main" id="{6D86EAE1-A893-4044-9849-00351365B541}"/>
                </a:ext>
              </a:extLst>
            </p:cNvPr>
            <p:cNvSpPr/>
            <p:nvPr/>
          </p:nvSpPr>
          <p:spPr>
            <a:xfrm>
              <a:off x="5347261" y="2356937"/>
              <a:ext cx="150382" cy="104164"/>
            </a:xfrm>
            <a:custGeom>
              <a:avLst/>
              <a:gdLst>
                <a:gd name="connsiteX0" fmla="*/ 0 w 243194"/>
                <a:gd name="connsiteY0" fmla="*/ 200025 h 200025"/>
                <a:gd name="connsiteX1" fmla="*/ 35718 w 243194"/>
                <a:gd name="connsiteY1" fmla="*/ 121444 h 200025"/>
                <a:gd name="connsiteX2" fmla="*/ 128587 w 243194"/>
                <a:gd name="connsiteY2" fmla="*/ 92869 h 200025"/>
                <a:gd name="connsiteX3" fmla="*/ 192881 w 243194"/>
                <a:gd name="connsiteY3" fmla="*/ 78582 h 200025"/>
                <a:gd name="connsiteX4" fmla="*/ 235743 w 243194"/>
                <a:gd name="connsiteY4" fmla="*/ 42863 h 200025"/>
                <a:gd name="connsiteX5" fmla="*/ 242887 w 243194"/>
                <a:gd name="connsiteY5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194" h="200025">
                  <a:moveTo>
                    <a:pt x="0" y="200025"/>
                  </a:moveTo>
                  <a:cubicBezTo>
                    <a:pt x="7143" y="169664"/>
                    <a:pt x="14287" y="139303"/>
                    <a:pt x="35718" y="121444"/>
                  </a:cubicBezTo>
                  <a:cubicBezTo>
                    <a:pt x="57149" y="103585"/>
                    <a:pt x="102393" y="100013"/>
                    <a:pt x="128587" y="92869"/>
                  </a:cubicBezTo>
                  <a:cubicBezTo>
                    <a:pt x="154781" y="85725"/>
                    <a:pt x="175022" y="86916"/>
                    <a:pt x="192881" y="78582"/>
                  </a:cubicBezTo>
                  <a:cubicBezTo>
                    <a:pt x="210740" y="70248"/>
                    <a:pt x="235743" y="42863"/>
                    <a:pt x="235743" y="42863"/>
                  </a:cubicBezTo>
                  <a:cubicBezTo>
                    <a:pt x="244077" y="29766"/>
                    <a:pt x="243482" y="14883"/>
                    <a:pt x="242887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338" name="图形 337">
              <a:extLst>
                <a:ext uri="{FF2B5EF4-FFF2-40B4-BE49-F238E27FC236}">
                  <a16:creationId xmlns:a16="http://schemas.microsoft.com/office/drawing/2014/main" id="{717C3481-92D5-8046-9C3F-019761ED5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l="2510" t="38825" r="76099" b="41367"/>
            <a:stretch/>
          </p:blipFill>
          <p:spPr>
            <a:xfrm>
              <a:off x="5569842" y="2225222"/>
              <a:ext cx="128947" cy="119404"/>
            </a:xfrm>
            <a:prstGeom prst="rect">
              <a:avLst/>
            </a:prstGeom>
          </p:spPr>
        </p:pic>
        <p:sp>
          <p:nvSpPr>
            <p:cNvPr id="339" name="任意形状 338">
              <a:extLst>
                <a:ext uri="{FF2B5EF4-FFF2-40B4-BE49-F238E27FC236}">
                  <a16:creationId xmlns:a16="http://schemas.microsoft.com/office/drawing/2014/main" id="{09CB60D1-5B05-2C4B-843F-3267E1E98D1E}"/>
                </a:ext>
              </a:extLst>
            </p:cNvPr>
            <p:cNvSpPr/>
            <p:nvPr/>
          </p:nvSpPr>
          <p:spPr>
            <a:xfrm>
              <a:off x="5348288" y="2462213"/>
              <a:ext cx="0" cy="1866900"/>
            </a:xfrm>
            <a:custGeom>
              <a:avLst/>
              <a:gdLst>
                <a:gd name="connsiteX0" fmla="*/ 0 w 0"/>
                <a:gd name="connsiteY0" fmla="*/ 1866900 h 1866900"/>
                <a:gd name="connsiteX1" fmla="*/ 0 w 0"/>
                <a:gd name="connsiteY1" fmla="*/ 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866900">
                  <a:moveTo>
                    <a:pt x="0" y="186690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96" name="组合 888">
            <a:extLst>
              <a:ext uri="{FF2B5EF4-FFF2-40B4-BE49-F238E27FC236}">
                <a16:creationId xmlns:a16="http://schemas.microsoft.com/office/drawing/2014/main" id="{6E0F8C43-3B44-9C4A-BED3-E5169A4E4408}"/>
              </a:ext>
            </a:extLst>
          </p:cNvPr>
          <p:cNvGrpSpPr/>
          <p:nvPr/>
        </p:nvGrpSpPr>
        <p:grpSpPr>
          <a:xfrm>
            <a:off x="2761283" y="1338796"/>
            <a:ext cx="295037" cy="1015471"/>
            <a:chOff x="5257623" y="1446742"/>
            <a:chExt cx="295037" cy="1015471"/>
          </a:xfrm>
        </p:grpSpPr>
        <p:sp>
          <p:nvSpPr>
            <p:cNvPr id="297" name="圆角矩形 296">
              <a:extLst>
                <a:ext uri="{FF2B5EF4-FFF2-40B4-BE49-F238E27FC236}">
                  <a16:creationId xmlns:a16="http://schemas.microsoft.com/office/drawing/2014/main" id="{21B93EE8-B1F1-C643-B802-D10538331B82}"/>
                </a:ext>
              </a:extLst>
            </p:cNvPr>
            <p:cNvSpPr/>
            <p:nvPr/>
          </p:nvSpPr>
          <p:spPr>
            <a:xfrm flipH="1">
              <a:off x="5257623" y="1446742"/>
              <a:ext cx="165153" cy="220787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538" b="1" spc="-34" dirty="0">
                  <a:solidFill>
                    <a:schemeClr val="bg1"/>
                  </a:solidFill>
                  <a:latin typeface="Monaco" pitchFamily="2" charset="77"/>
                </a:rPr>
                <a:t>Flan</a:t>
              </a:r>
            </a:p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T5</a:t>
              </a:r>
            </a:p>
          </p:txBody>
        </p:sp>
        <p:pic>
          <p:nvPicPr>
            <p:cNvPr id="298" name="图形 297">
              <a:extLst>
                <a:ext uri="{FF2B5EF4-FFF2-40B4-BE49-F238E27FC236}">
                  <a16:creationId xmlns:a16="http://schemas.microsoft.com/office/drawing/2014/main" id="{55B1E635-644E-7749-A540-3B81ACB2D4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5432824" y="1509804"/>
              <a:ext cx="119836" cy="124935"/>
            </a:xfrm>
            <a:prstGeom prst="rect">
              <a:avLst/>
            </a:prstGeom>
          </p:spPr>
        </p:pic>
        <p:cxnSp>
          <p:nvCxnSpPr>
            <p:cNvPr id="299" name="直线连接符 298">
              <a:extLst>
                <a:ext uri="{FF2B5EF4-FFF2-40B4-BE49-F238E27FC236}">
                  <a16:creationId xmlns:a16="http://schemas.microsoft.com/office/drawing/2014/main" id="{E155218A-EF49-854C-9895-4F8AA6FD8F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45134" y="1669699"/>
              <a:ext cx="3154" cy="792514"/>
            </a:xfrm>
            <a:prstGeom prst="line">
              <a:avLst/>
            </a:prstGeom>
            <a:ln w="22225">
              <a:solidFill>
                <a:srgbClr val="87AE88"/>
              </a:solidFill>
              <a:tailEnd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0" name="组合 299">
            <a:extLst>
              <a:ext uri="{FF2B5EF4-FFF2-40B4-BE49-F238E27FC236}">
                <a16:creationId xmlns:a16="http://schemas.microsoft.com/office/drawing/2014/main" id="{B2962F3E-00D9-A64E-A878-4656722D807B}"/>
              </a:ext>
            </a:extLst>
          </p:cNvPr>
          <p:cNvGrpSpPr/>
          <p:nvPr/>
        </p:nvGrpSpPr>
        <p:grpSpPr>
          <a:xfrm>
            <a:off x="979268" y="4361870"/>
            <a:ext cx="563399" cy="474341"/>
            <a:chOff x="979268" y="4361870"/>
            <a:chExt cx="563399" cy="474341"/>
          </a:xfrm>
        </p:grpSpPr>
        <p:grpSp>
          <p:nvGrpSpPr>
            <p:cNvPr id="301" name="组合 300">
              <a:extLst>
                <a:ext uri="{FF2B5EF4-FFF2-40B4-BE49-F238E27FC236}">
                  <a16:creationId xmlns:a16="http://schemas.microsoft.com/office/drawing/2014/main" id="{E385206B-54F4-0A4E-AD1A-7862904E09AC}"/>
                </a:ext>
              </a:extLst>
            </p:cNvPr>
            <p:cNvGrpSpPr/>
            <p:nvPr/>
          </p:nvGrpSpPr>
          <p:grpSpPr>
            <a:xfrm>
              <a:off x="979268" y="4361870"/>
              <a:ext cx="563399" cy="474341"/>
              <a:chOff x="3475608" y="4469816"/>
              <a:chExt cx="563399" cy="474341"/>
            </a:xfrm>
          </p:grpSpPr>
          <p:sp>
            <p:nvSpPr>
              <p:cNvPr id="303" name="圆角矩形 302">
                <a:extLst>
                  <a:ext uri="{FF2B5EF4-FFF2-40B4-BE49-F238E27FC236}">
                    <a16:creationId xmlns:a16="http://schemas.microsoft.com/office/drawing/2014/main" id="{C7706AFD-7972-9449-83FD-CA776CC53816}"/>
                  </a:ext>
                </a:extLst>
              </p:cNvPr>
              <p:cNvSpPr/>
              <p:nvPr/>
            </p:nvSpPr>
            <p:spPr>
              <a:xfrm>
                <a:off x="3475608" y="4469816"/>
                <a:ext cx="359066" cy="137201"/>
              </a:xfrm>
              <a:prstGeom prst="roundRect">
                <a:avLst/>
              </a:prstGeom>
              <a:solidFill>
                <a:srgbClr val="E4ADB5"/>
              </a:solidFill>
              <a:ln w="19050" cmpd="sng">
                <a:solidFill>
                  <a:srgbClr val="E4ADB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ALBERT</a:t>
                </a:r>
                <a:endParaRPr kumimoji="1" lang="zh-CN" altLang="en-US" sz="806" b="1" spc="-34" dirty="0">
                  <a:solidFill>
                    <a:schemeClr val="bg1"/>
                  </a:solidFill>
                  <a:latin typeface="Monaco" pitchFamily="2" charset="77"/>
                </a:endParaRPr>
              </a:p>
            </p:txBody>
          </p:sp>
          <p:sp>
            <p:nvSpPr>
              <p:cNvPr id="304" name="任意形状 303">
                <a:extLst>
                  <a:ext uri="{FF2B5EF4-FFF2-40B4-BE49-F238E27FC236}">
                    <a16:creationId xmlns:a16="http://schemas.microsoft.com/office/drawing/2014/main" id="{3D7C58C4-E120-BF4F-85E7-CAFC28D73E0A}"/>
                  </a:ext>
                </a:extLst>
              </p:cNvPr>
              <p:cNvSpPr/>
              <p:nvPr/>
            </p:nvSpPr>
            <p:spPr>
              <a:xfrm>
                <a:off x="3660265" y="4606590"/>
                <a:ext cx="378742" cy="337567"/>
              </a:xfrm>
              <a:custGeom>
                <a:avLst/>
                <a:gdLst>
                  <a:gd name="connsiteX0" fmla="*/ 686117 w 686117"/>
                  <a:gd name="connsiteY0" fmla="*/ 759542 h 759542"/>
                  <a:gd name="connsiteX1" fmla="*/ 546007 w 686117"/>
                  <a:gd name="connsiteY1" fmla="*/ 538317 h 759542"/>
                  <a:gd name="connsiteX2" fmla="*/ 177297 w 686117"/>
                  <a:gd name="connsiteY2" fmla="*/ 471949 h 759542"/>
                  <a:gd name="connsiteX3" fmla="*/ 51936 w 686117"/>
                  <a:gd name="connsiteY3" fmla="*/ 361336 h 759542"/>
                  <a:gd name="connsiteX4" fmla="*/ 7691 w 686117"/>
                  <a:gd name="connsiteY4" fmla="*/ 221226 h 759542"/>
                  <a:gd name="connsiteX5" fmla="*/ 317 w 686117"/>
                  <a:gd name="connsiteY5" fmla="*/ 0 h 75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6117" h="759542">
                    <a:moveTo>
                      <a:pt x="686117" y="759542"/>
                    </a:moveTo>
                    <a:cubicBezTo>
                      <a:pt x="658463" y="672895"/>
                      <a:pt x="630810" y="586249"/>
                      <a:pt x="546007" y="538317"/>
                    </a:cubicBezTo>
                    <a:cubicBezTo>
                      <a:pt x="461204" y="490385"/>
                      <a:pt x="259642" y="501446"/>
                      <a:pt x="177297" y="471949"/>
                    </a:cubicBezTo>
                    <a:cubicBezTo>
                      <a:pt x="94952" y="442452"/>
                      <a:pt x="80204" y="403123"/>
                      <a:pt x="51936" y="361336"/>
                    </a:cubicBezTo>
                    <a:cubicBezTo>
                      <a:pt x="23668" y="319549"/>
                      <a:pt x="16294" y="281449"/>
                      <a:pt x="7691" y="221226"/>
                    </a:cubicBezTo>
                    <a:cubicBezTo>
                      <a:pt x="-912" y="161003"/>
                      <a:pt x="-298" y="80501"/>
                      <a:pt x="317" y="0"/>
                    </a:cubicBezTo>
                  </a:path>
                </a:pathLst>
              </a:custGeom>
              <a:noFill/>
              <a:ln w="22225">
                <a:solidFill>
                  <a:srgbClr val="E4ADB5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kumimoji="1" lang="zh-CN" altLang="en-US" sz="2419">
                  <a:solidFill>
                    <a:schemeClr val="tx1"/>
                  </a:solidFill>
                  <a:latin typeface="Monaco" pitchFamily="2" charset="77"/>
                </a:endParaRPr>
              </a:p>
            </p:txBody>
          </p:sp>
        </p:grpSp>
        <p:pic>
          <p:nvPicPr>
            <p:cNvPr id="302" name="图形 301">
              <a:extLst>
                <a:ext uri="{FF2B5EF4-FFF2-40B4-BE49-F238E27FC236}">
                  <a16:creationId xmlns:a16="http://schemas.microsoft.com/office/drawing/2014/main" id="{34E3219E-CDC8-914B-863C-973DEF3A6F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1359214" y="4364728"/>
              <a:ext cx="128515" cy="133984"/>
            </a:xfrm>
            <a:prstGeom prst="rect">
              <a:avLst/>
            </a:prstGeom>
          </p:spPr>
        </p:pic>
      </p:grpSp>
      <p:grpSp>
        <p:nvGrpSpPr>
          <p:cNvPr id="305" name="组合 304">
            <a:extLst>
              <a:ext uri="{FF2B5EF4-FFF2-40B4-BE49-F238E27FC236}">
                <a16:creationId xmlns:a16="http://schemas.microsoft.com/office/drawing/2014/main" id="{682672BC-BDD2-5947-848C-81ED81CA8981}"/>
              </a:ext>
            </a:extLst>
          </p:cNvPr>
          <p:cNvGrpSpPr/>
          <p:nvPr/>
        </p:nvGrpSpPr>
        <p:grpSpPr>
          <a:xfrm>
            <a:off x="1969864" y="3322098"/>
            <a:ext cx="348433" cy="389759"/>
            <a:chOff x="4462747" y="1519487"/>
            <a:chExt cx="348433" cy="389759"/>
          </a:xfrm>
        </p:grpSpPr>
        <p:sp>
          <p:nvSpPr>
            <p:cNvPr id="306" name="圆角矩形 246">
              <a:extLst>
                <a:ext uri="{FF2B5EF4-FFF2-40B4-BE49-F238E27FC236}">
                  <a16:creationId xmlns:a16="http://schemas.microsoft.com/office/drawing/2014/main" id="{6E553AB8-3554-5145-9AC0-56CE92918AE3}"/>
                </a:ext>
              </a:extLst>
            </p:cNvPr>
            <p:cNvSpPr/>
            <p:nvPr/>
          </p:nvSpPr>
          <p:spPr>
            <a:xfrm>
              <a:off x="4462747" y="1519487"/>
              <a:ext cx="186283" cy="137201"/>
            </a:xfrm>
            <a:prstGeom prst="roundRect">
              <a:avLst/>
            </a:prstGeom>
            <a:solidFill>
              <a:srgbClr val="87AE88"/>
            </a:solidFill>
            <a:ln w="19050" cmpd="sng">
              <a:solidFill>
                <a:srgbClr val="87AE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>
                  <a:solidFill>
                    <a:schemeClr val="bg1"/>
                  </a:solidFill>
                  <a:latin typeface="Monaco" pitchFamily="2" charset="77"/>
                </a:rPr>
                <a:t>GLM</a:t>
              </a:r>
            </a:p>
          </p:txBody>
        </p:sp>
        <p:sp>
          <p:nvSpPr>
            <p:cNvPr id="321" name="任意形状 320">
              <a:extLst>
                <a:ext uri="{FF2B5EF4-FFF2-40B4-BE49-F238E27FC236}">
                  <a16:creationId xmlns:a16="http://schemas.microsoft.com/office/drawing/2014/main" id="{C9431125-17BC-B04E-9772-556F2EC54A49}"/>
                </a:ext>
              </a:extLst>
            </p:cNvPr>
            <p:cNvSpPr/>
            <p:nvPr/>
          </p:nvSpPr>
          <p:spPr>
            <a:xfrm>
              <a:off x="4552212" y="1651508"/>
              <a:ext cx="130586" cy="132620"/>
            </a:xfrm>
            <a:custGeom>
              <a:avLst/>
              <a:gdLst>
                <a:gd name="connsiteX0" fmla="*/ 198853 w 198853"/>
                <a:gd name="connsiteY0" fmla="*/ 449580 h 449580"/>
                <a:gd name="connsiteX1" fmla="*/ 54073 w 198853"/>
                <a:gd name="connsiteY1" fmla="*/ 403860 h 449580"/>
                <a:gd name="connsiteX2" fmla="*/ 8353 w 198853"/>
                <a:gd name="connsiteY2" fmla="*/ 312420 h 449580"/>
                <a:gd name="connsiteX3" fmla="*/ 733 w 198853"/>
                <a:gd name="connsiteY3" fmla="*/ 213360 h 449580"/>
                <a:gd name="connsiteX4" fmla="*/ 733 w 198853"/>
                <a:gd name="connsiteY4" fmla="*/ 0 h 44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53" h="449580">
                  <a:moveTo>
                    <a:pt x="198853" y="449580"/>
                  </a:moveTo>
                  <a:cubicBezTo>
                    <a:pt x="142338" y="438150"/>
                    <a:pt x="85823" y="426720"/>
                    <a:pt x="54073" y="403860"/>
                  </a:cubicBezTo>
                  <a:cubicBezTo>
                    <a:pt x="22323" y="381000"/>
                    <a:pt x="17243" y="344170"/>
                    <a:pt x="8353" y="312420"/>
                  </a:cubicBezTo>
                  <a:cubicBezTo>
                    <a:pt x="-537" y="280670"/>
                    <a:pt x="2003" y="265430"/>
                    <a:pt x="733" y="213360"/>
                  </a:cubicBezTo>
                  <a:cubicBezTo>
                    <a:pt x="-537" y="161290"/>
                    <a:pt x="98" y="80645"/>
                    <a:pt x="733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sp>
          <p:nvSpPr>
            <p:cNvPr id="322" name="任意形状 321">
              <a:extLst>
                <a:ext uri="{FF2B5EF4-FFF2-40B4-BE49-F238E27FC236}">
                  <a16:creationId xmlns:a16="http://schemas.microsoft.com/office/drawing/2014/main" id="{930B19DA-FE28-2B48-AE78-38BA2C81EF23}"/>
                </a:ext>
              </a:extLst>
            </p:cNvPr>
            <p:cNvSpPr/>
            <p:nvPr/>
          </p:nvSpPr>
          <p:spPr>
            <a:xfrm>
              <a:off x="4670309" y="1783362"/>
              <a:ext cx="140871" cy="125884"/>
            </a:xfrm>
            <a:custGeom>
              <a:avLst/>
              <a:gdLst>
                <a:gd name="connsiteX0" fmla="*/ 209643 w 209643"/>
                <a:gd name="connsiteY0" fmla="*/ 187340 h 187340"/>
                <a:gd name="connsiteX1" fmla="*/ 178419 w 209643"/>
                <a:gd name="connsiteY1" fmla="*/ 98130 h 187340"/>
                <a:gd name="connsiteX2" fmla="*/ 111512 w 209643"/>
                <a:gd name="connsiteY2" fmla="*/ 35684 h 187340"/>
                <a:gd name="connsiteX3" fmla="*/ 0 w 209643"/>
                <a:gd name="connsiteY3" fmla="*/ 0 h 18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43" h="187340">
                  <a:moveTo>
                    <a:pt x="209643" y="187340"/>
                  </a:moveTo>
                  <a:cubicBezTo>
                    <a:pt x="202208" y="155373"/>
                    <a:pt x="194774" y="123406"/>
                    <a:pt x="178419" y="98130"/>
                  </a:cubicBezTo>
                  <a:cubicBezTo>
                    <a:pt x="162064" y="72854"/>
                    <a:pt x="141248" y="52039"/>
                    <a:pt x="111512" y="35684"/>
                  </a:cubicBezTo>
                  <a:cubicBezTo>
                    <a:pt x="81776" y="19329"/>
                    <a:pt x="40888" y="9664"/>
                    <a:pt x="0" y="0"/>
                  </a:cubicBezTo>
                </a:path>
              </a:pathLst>
            </a:custGeom>
            <a:noFill/>
            <a:ln w="25400">
              <a:solidFill>
                <a:srgbClr val="87AE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  <p:pic>
          <p:nvPicPr>
            <p:cNvPr id="323" name="Picture 18">
              <a:extLst>
                <a:ext uri="{FF2B5EF4-FFF2-40B4-BE49-F238E27FC236}">
                  <a16:creationId xmlns:a16="http://schemas.microsoft.com/office/drawing/2014/main" id="{8A454F94-9F7A-4745-BC87-9CB7BE2D3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290" y="1530425"/>
              <a:ext cx="122887" cy="12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58161C37-4E8E-4E45-9588-37E87D3B22C7}"/>
              </a:ext>
            </a:extLst>
          </p:cNvPr>
          <p:cNvGrpSpPr/>
          <p:nvPr/>
        </p:nvGrpSpPr>
        <p:grpSpPr>
          <a:xfrm>
            <a:off x="1783268" y="591044"/>
            <a:ext cx="519664" cy="3104657"/>
            <a:chOff x="1783268" y="591044"/>
            <a:chExt cx="519664" cy="3104657"/>
          </a:xfrm>
        </p:grpSpPr>
        <p:grpSp>
          <p:nvGrpSpPr>
            <p:cNvPr id="462" name="组合 461">
              <a:extLst>
                <a:ext uri="{FF2B5EF4-FFF2-40B4-BE49-F238E27FC236}">
                  <a16:creationId xmlns:a16="http://schemas.microsoft.com/office/drawing/2014/main" id="{3A8B575A-41DF-1049-9EFB-EE369CAFC247}"/>
                </a:ext>
              </a:extLst>
            </p:cNvPr>
            <p:cNvGrpSpPr/>
            <p:nvPr/>
          </p:nvGrpSpPr>
          <p:grpSpPr>
            <a:xfrm>
              <a:off x="1783268" y="591044"/>
              <a:ext cx="332805" cy="213425"/>
              <a:chOff x="4288079" y="698990"/>
              <a:chExt cx="332805" cy="213425"/>
            </a:xfrm>
          </p:grpSpPr>
          <p:sp>
            <p:nvSpPr>
              <p:cNvPr id="279" name="圆角矩形 246">
                <a:extLst>
                  <a:ext uri="{FF2B5EF4-FFF2-40B4-BE49-F238E27FC236}">
                    <a16:creationId xmlns:a16="http://schemas.microsoft.com/office/drawing/2014/main" id="{CF110F77-8D9B-0D4D-A675-43C2ABBAFE0F}"/>
                  </a:ext>
                </a:extLst>
              </p:cNvPr>
              <p:cNvSpPr/>
              <p:nvPr/>
            </p:nvSpPr>
            <p:spPr>
              <a:xfrm>
                <a:off x="4288079" y="698990"/>
                <a:ext cx="193032" cy="213425"/>
              </a:xfrm>
              <a:prstGeom prst="roundRect">
                <a:avLst/>
              </a:prstGeom>
              <a:solidFill>
                <a:srgbClr val="87AE88"/>
              </a:solidFill>
              <a:ln w="19050" cmpd="sng">
                <a:solidFill>
                  <a:srgbClr val="87AE88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kumimoji="1" lang="en-US" altLang="zh-CN" sz="470" b="1" spc="-34" dirty="0">
                    <a:solidFill>
                      <a:schemeClr val="bg1"/>
                    </a:solidFill>
                    <a:latin typeface="Monaco" pitchFamily="2" charset="77"/>
                  </a:rPr>
                  <a:t>Chat</a:t>
                </a:r>
              </a:p>
              <a:p>
                <a:pPr algn="ctr"/>
                <a:r>
                  <a:rPr kumimoji="1" lang="en-US" altLang="zh-CN" sz="806" b="1" spc="-34" dirty="0">
                    <a:solidFill>
                      <a:schemeClr val="bg1"/>
                    </a:solidFill>
                    <a:latin typeface="Monaco" pitchFamily="2" charset="77"/>
                  </a:rPr>
                  <a:t>GLM</a:t>
                </a:r>
              </a:p>
            </p:txBody>
          </p:sp>
          <p:pic>
            <p:nvPicPr>
              <p:cNvPr id="280" name="Picture 18">
                <a:extLst>
                  <a:ext uri="{FF2B5EF4-FFF2-40B4-BE49-F238E27FC236}">
                    <a16:creationId xmlns:a16="http://schemas.microsoft.com/office/drawing/2014/main" id="{F9990BF9-4D7C-D041-B756-1AB543C8CA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7997" y="748041"/>
                <a:ext cx="122887" cy="122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任意形状 4">
              <a:extLst>
                <a:ext uri="{FF2B5EF4-FFF2-40B4-BE49-F238E27FC236}">
                  <a16:creationId xmlns:a16="http://schemas.microsoft.com/office/drawing/2014/main" id="{54B06477-3600-7A40-9667-505BB539AA33}"/>
                </a:ext>
              </a:extLst>
            </p:cNvPr>
            <p:cNvSpPr/>
            <p:nvPr/>
          </p:nvSpPr>
          <p:spPr>
            <a:xfrm>
              <a:off x="1837267" y="795867"/>
              <a:ext cx="465665" cy="2899834"/>
            </a:xfrm>
            <a:custGeom>
              <a:avLst/>
              <a:gdLst>
                <a:gd name="connsiteX0" fmla="*/ 559222 w 559222"/>
                <a:gd name="connsiteY0" fmla="*/ 2861129 h 2861129"/>
                <a:gd name="connsiteX1" fmla="*/ 525356 w 559222"/>
                <a:gd name="connsiteY1" fmla="*/ 2801862 h 2861129"/>
                <a:gd name="connsiteX2" fmla="*/ 466089 w 559222"/>
                <a:gd name="connsiteY2" fmla="*/ 2759529 h 2861129"/>
                <a:gd name="connsiteX3" fmla="*/ 364489 w 559222"/>
                <a:gd name="connsiteY3" fmla="*/ 2746829 h 2861129"/>
                <a:gd name="connsiteX4" fmla="*/ 237489 w 559222"/>
                <a:gd name="connsiteY4" fmla="*/ 2738362 h 2861129"/>
                <a:gd name="connsiteX5" fmla="*/ 135889 w 559222"/>
                <a:gd name="connsiteY5" fmla="*/ 2717196 h 2861129"/>
                <a:gd name="connsiteX6" fmla="*/ 59689 w 559222"/>
                <a:gd name="connsiteY6" fmla="*/ 2666396 h 2861129"/>
                <a:gd name="connsiteX7" fmla="*/ 21589 w 559222"/>
                <a:gd name="connsiteY7" fmla="*/ 2577496 h 2861129"/>
                <a:gd name="connsiteX8" fmla="*/ 6712 w 559222"/>
                <a:gd name="connsiteY8" fmla="*/ 2405018 h 2861129"/>
                <a:gd name="connsiteX9" fmla="*/ 180 w 559222"/>
                <a:gd name="connsiteY9" fmla="*/ 1960880 h 2861129"/>
                <a:gd name="connsiteX10" fmla="*/ 13243 w 559222"/>
                <a:gd name="connsiteY10" fmla="*/ 1314269 h 2861129"/>
                <a:gd name="connsiteX11" fmla="*/ 41546 w 559222"/>
                <a:gd name="connsiteY11" fmla="*/ 0 h 2861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9222" h="2861129">
                  <a:moveTo>
                    <a:pt x="559222" y="2861129"/>
                  </a:moveTo>
                  <a:cubicBezTo>
                    <a:pt x="550050" y="2839962"/>
                    <a:pt x="540878" y="2818795"/>
                    <a:pt x="525356" y="2801862"/>
                  </a:cubicBezTo>
                  <a:cubicBezTo>
                    <a:pt x="509834" y="2784929"/>
                    <a:pt x="492900" y="2768701"/>
                    <a:pt x="466089" y="2759529"/>
                  </a:cubicBezTo>
                  <a:cubicBezTo>
                    <a:pt x="439278" y="2750357"/>
                    <a:pt x="402589" y="2750357"/>
                    <a:pt x="364489" y="2746829"/>
                  </a:cubicBezTo>
                  <a:cubicBezTo>
                    <a:pt x="326389" y="2743301"/>
                    <a:pt x="275589" y="2743301"/>
                    <a:pt x="237489" y="2738362"/>
                  </a:cubicBezTo>
                  <a:cubicBezTo>
                    <a:pt x="199389" y="2733423"/>
                    <a:pt x="165522" y="2729190"/>
                    <a:pt x="135889" y="2717196"/>
                  </a:cubicBezTo>
                  <a:cubicBezTo>
                    <a:pt x="106256" y="2705202"/>
                    <a:pt x="78739" y="2689679"/>
                    <a:pt x="59689" y="2666396"/>
                  </a:cubicBezTo>
                  <a:cubicBezTo>
                    <a:pt x="40639" y="2643113"/>
                    <a:pt x="30418" y="2621059"/>
                    <a:pt x="21589" y="2577496"/>
                  </a:cubicBezTo>
                  <a:cubicBezTo>
                    <a:pt x="12760" y="2533933"/>
                    <a:pt x="10280" y="2507787"/>
                    <a:pt x="6712" y="2405018"/>
                  </a:cubicBezTo>
                  <a:cubicBezTo>
                    <a:pt x="3144" y="2302249"/>
                    <a:pt x="-908" y="2142671"/>
                    <a:pt x="180" y="1960880"/>
                  </a:cubicBezTo>
                  <a:cubicBezTo>
                    <a:pt x="1268" y="1779089"/>
                    <a:pt x="6349" y="1641082"/>
                    <a:pt x="13243" y="1314269"/>
                  </a:cubicBezTo>
                  <a:cubicBezTo>
                    <a:pt x="20137" y="987456"/>
                    <a:pt x="30841" y="493728"/>
                    <a:pt x="41546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29" name="组合 328">
            <a:extLst>
              <a:ext uri="{FF2B5EF4-FFF2-40B4-BE49-F238E27FC236}">
                <a16:creationId xmlns:a16="http://schemas.microsoft.com/office/drawing/2014/main" id="{32D18FBC-9880-3E43-B58E-F49686B2D39C}"/>
              </a:ext>
            </a:extLst>
          </p:cNvPr>
          <p:cNvGrpSpPr/>
          <p:nvPr/>
        </p:nvGrpSpPr>
        <p:grpSpPr>
          <a:xfrm>
            <a:off x="1880193" y="2492545"/>
            <a:ext cx="492215" cy="598449"/>
            <a:chOff x="4376537" y="2600491"/>
            <a:chExt cx="492215" cy="598449"/>
          </a:xfrm>
        </p:grpSpPr>
        <p:sp>
          <p:nvSpPr>
            <p:cNvPr id="330" name="圆角矩形 329">
              <a:extLst>
                <a:ext uri="{FF2B5EF4-FFF2-40B4-BE49-F238E27FC236}">
                  <a16:creationId xmlns:a16="http://schemas.microsoft.com/office/drawing/2014/main" id="{A2CA35EF-46D7-1341-A8DD-8D8E85E370E9}"/>
                </a:ext>
              </a:extLst>
            </p:cNvPr>
            <p:cNvSpPr/>
            <p:nvPr/>
          </p:nvSpPr>
          <p:spPr>
            <a:xfrm>
              <a:off x="4376537" y="2600491"/>
              <a:ext cx="357645" cy="137201"/>
            </a:xfrm>
            <a:prstGeom prst="roundRect">
              <a:avLst/>
            </a:prstGeom>
            <a:noFill/>
            <a:ln w="25400">
              <a:solidFill>
                <a:srgbClr val="87AE88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rgbClr val="6F8F70"/>
                  </a:solidFill>
                  <a:latin typeface="Monaco" pitchFamily="2" charset="77"/>
                </a:rPr>
                <a:t>ST-</a:t>
              </a:r>
              <a:r>
                <a:rPr kumimoji="1" lang="en-US" altLang="zh-CN" sz="806" b="1" spc="-40" dirty="0" err="1">
                  <a:solidFill>
                    <a:srgbClr val="6F8F70"/>
                  </a:solidFill>
                  <a:latin typeface="Monaco" pitchFamily="2" charset="77"/>
                </a:rPr>
                <a:t>MoE</a:t>
              </a:r>
              <a:endParaRPr kumimoji="1" lang="en-US" altLang="zh-CN" sz="806" b="1" spc="-40" dirty="0">
                <a:solidFill>
                  <a:srgbClr val="6F8F70"/>
                </a:solidFill>
                <a:latin typeface="Monaco" pitchFamily="2" charset="77"/>
              </a:endParaRPr>
            </a:p>
          </p:txBody>
        </p:sp>
        <p:pic>
          <p:nvPicPr>
            <p:cNvPr id="340" name="图形 339">
              <a:extLst>
                <a:ext uri="{FF2B5EF4-FFF2-40B4-BE49-F238E27FC236}">
                  <a16:creationId xmlns:a16="http://schemas.microsoft.com/office/drawing/2014/main" id="{CF8ED7FD-8ED9-3C4D-BEAE-F95297CF85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 l="3731" t="14912" r="81582" b="16376"/>
            <a:stretch/>
          </p:blipFill>
          <p:spPr>
            <a:xfrm>
              <a:off x="4748916" y="2610543"/>
              <a:ext cx="119836" cy="124935"/>
            </a:xfrm>
            <a:prstGeom prst="rect">
              <a:avLst/>
            </a:prstGeom>
          </p:spPr>
        </p:pic>
        <p:sp>
          <p:nvSpPr>
            <p:cNvPr id="341" name="任意形状 340">
              <a:extLst>
                <a:ext uri="{FF2B5EF4-FFF2-40B4-BE49-F238E27FC236}">
                  <a16:creationId xmlns:a16="http://schemas.microsoft.com/office/drawing/2014/main" id="{C43AC2D3-D07B-B645-84FC-147A8916FAB1}"/>
                </a:ext>
              </a:extLst>
            </p:cNvPr>
            <p:cNvSpPr/>
            <p:nvPr/>
          </p:nvSpPr>
          <p:spPr>
            <a:xfrm>
              <a:off x="4555665" y="2748354"/>
              <a:ext cx="278693" cy="450586"/>
            </a:xfrm>
            <a:custGeom>
              <a:avLst/>
              <a:gdLst>
                <a:gd name="connsiteX0" fmla="*/ 548640 w 548640"/>
                <a:gd name="connsiteY0" fmla="*/ 670560 h 670560"/>
                <a:gd name="connsiteX1" fmla="*/ 475488 w 548640"/>
                <a:gd name="connsiteY1" fmla="*/ 390144 h 670560"/>
                <a:gd name="connsiteX2" fmla="*/ 329184 w 548640"/>
                <a:gd name="connsiteY2" fmla="*/ 219456 h 670560"/>
                <a:gd name="connsiteX3" fmla="*/ 158496 w 548640"/>
                <a:gd name="connsiteY3" fmla="*/ 158496 h 670560"/>
                <a:gd name="connsiteX4" fmla="*/ 48768 w 548640"/>
                <a:gd name="connsiteY4" fmla="*/ 97536 h 670560"/>
                <a:gd name="connsiteX5" fmla="*/ 0 w 548640"/>
                <a:gd name="connsiteY5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8640" h="670560">
                  <a:moveTo>
                    <a:pt x="548640" y="670560"/>
                  </a:moveTo>
                  <a:cubicBezTo>
                    <a:pt x="530352" y="567944"/>
                    <a:pt x="512064" y="465328"/>
                    <a:pt x="475488" y="390144"/>
                  </a:cubicBezTo>
                  <a:cubicBezTo>
                    <a:pt x="438912" y="314960"/>
                    <a:pt x="382016" y="258064"/>
                    <a:pt x="329184" y="219456"/>
                  </a:cubicBezTo>
                  <a:cubicBezTo>
                    <a:pt x="276352" y="180848"/>
                    <a:pt x="205232" y="178816"/>
                    <a:pt x="158496" y="158496"/>
                  </a:cubicBezTo>
                  <a:cubicBezTo>
                    <a:pt x="111760" y="138176"/>
                    <a:pt x="75184" y="123952"/>
                    <a:pt x="48768" y="97536"/>
                  </a:cubicBezTo>
                  <a:cubicBezTo>
                    <a:pt x="22352" y="71120"/>
                    <a:pt x="11176" y="35560"/>
                    <a:pt x="0" y="0"/>
                  </a:cubicBezTo>
                </a:path>
              </a:pathLst>
            </a:custGeom>
            <a:noFill/>
            <a:ln w="22225">
              <a:solidFill>
                <a:srgbClr val="87AE88"/>
              </a:solidFill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54" name="组合 353">
            <a:extLst>
              <a:ext uri="{FF2B5EF4-FFF2-40B4-BE49-F238E27FC236}">
                <a16:creationId xmlns:a16="http://schemas.microsoft.com/office/drawing/2014/main" id="{708FDE4A-DC0D-484A-85C7-9120EC642201}"/>
              </a:ext>
            </a:extLst>
          </p:cNvPr>
          <p:cNvGrpSpPr/>
          <p:nvPr/>
        </p:nvGrpSpPr>
        <p:grpSpPr>
          <a:xfrm>
            <a:off x="995406" y="5173645"/>
            <a:ext cx="2034105" cy="516686"/>
            <a:chOff x="995406" y="5173645"/>
            <a:chExt cx="2034105" cy="516686"/>
          </a:xfrm>
        </p:grpSpPr>
        <p:sp>
          <p:nvSpPr>
            <p:cNvPr id="355" name="圆角矩形 354">
              <a:extLst>
                <a:ext uri="{FF2B5EF4-FFF2-40B4-BE49-F238E27FC236}">
                  <a16:creationId xmlns:a16="http://schemas.microsoft.com/office/drawing/2014/main" id="{F869474A-1F43-DF45-A69E-7200890B5B03}"/>
                </a:ext>
              </a:extLst>
            </p:cNvPr>
            <p:cNvSpPr/>
            <p:nvPr/>
          </p:nvSpPr>
          <p:spPr>
            <a:xfrm>
              <a:off x="995406" y="5173645"/>
              <a:ext cx="428874" cy="1532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ULMFiT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356" name="Picture 2">
              <a:extLst>
                <a:ext uri="{FF2B5EF4-FFF2-40B4-BE49-F238E27FC236}">
                  <a16:creationId xmlns:a16="http://schemas.microsoft.com/office/drawing/2014/main" id="{7A41B532-DF77-D747-93AB-4D10015396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8" t="18080" r="40925" b="44933"/>
            <a:stretch/>
          </p:blipFill>
          <p:spPr bwMode="auto">
            <a:xfrm>
              <a:off x="1442158" y="5181661"/>
              <a:ext cx="98521" cy="136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7" name="任意形状 356">
              <a:extLst>
                <a:ext uri="{FF2B5EF4-FFF2-40B4-BE49-F238E27FC236}">
                  <a16:creationId xmlns:a16="http://schemas.microsoft.com/office/drawing/2014/main" id="{06179290-6AF2-FA41-AAD7-01F9C9C5DA63}"/>
                </a:ext>
              </a:extLst>
            </p:cNvPr>
            <p:cNvSpPr/>
            <p:nvPr/>
          </p:nvSpPr>
          <p:spPr>
            <a:xfrm>
              <a:off x="1216241" y="5317724"/>
              <a:ext cx="1813270" cy="372607"/>
            </a:xfrm>
            <a:custGeom>
              <a:avLst/>
              <a:gdLst>
                <a:gd name="connsiteX0" fmla="*/ 1855433 w 1855433"/>
                <a:gd name="connsiteY0" fmla="*/ 310719 h 310719"/>
                <a:gd name="connsiteX1" fmla="*/ 1846555 w 1855433"/>
                <a:gd name="connsiteY1" fmla="*/ 239697 h 310719"/>
                <a:gd name="connsiteX2" fmla="*/ 1828800 w 1855433"/>
                <a:gd name="connsiteY2" fmla="*/ 186431 h 310719"/>
                <a:gd name="connsiteX3" fmla="*/ 1784411 w 1855433"/>
                <a:gd name="connsiteY3" fmla="*/ 159798 h 310719"/>
                <a:gd name="connsiteX4" fmla="*/ 1660124 w 1855433"/>
                <a:gd name="connsiteY4" fmla="*/ 115410 h 310719"/>
                <a:gd name="connsiteX5" fmla="*/ 1411549 w 1855433"/>
                <a:gd name="connsiteY5" fmla="*/ 88777 h 310719"/>
                <a:gd name="connsiteX6" fmla="*/ 1020932 w 1855433"/>
                <a:gd name="connsiteY6" fmla="*/ 71022 h 310719"/>
                <a:gd name="connsiteX7" fmla="*/ 301841 w 1855433"/>
                <a:gd name="connsiteY7" fmla="*/ 71022 h 310719"/>
                <a:gd name="connsiteX8" fmla="*/ 106532 w 1855433"/>
                <a:gd name="connsiteY8" fmla="*/ 62144 h 310719"/>
                <a:gd name="connsiteX9" fmla="*/ 35510 w 1855433"/>
                <a:gd name="connsiteY9" fmla="*/ 44389 h 310719"/>
                <a:gd name="connsiteX10" fmla="*/ 0 w 1855433"/>
                <a:gd name="connsiteY10" fmla="*/ 0 h 31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5433" h="310719">
                  <a:moveTo>
                    <a:pt x="1855433" y="310719"/>
                  </a:moveTo>
                  <a:cubicBezTo>
                    <a:pt x="1853213" y="285565"/>
                    <a:pt x="1850994" y="260412"/>
                    <a:pt x="1846555" y="239697"/>
                  </a:cubicBezTo>
                  <a:cubicBezTo>
                    <a:pt x="1842116" y="218982"/>
                    <a:pt x="1839157" y="199747"/>
                    <a:pt x="1828800" y="186431"/>
                  </a:cubicBezTo>
                  <a:cubicBezTo>
                    <a:pt x="1818443" y="173115"/>
                    <a:pt x="1812524" y="171635"/>
                    <a:pt x="1784411" y="159798"/>
                  </a:cubicBezTo>
                  <a:cubicBezTo>
                    <a:pt x="1756298" y="147961"/>
                    <a:pt x="1722268" y="127247"/>
                    <a:pt x="1660124" y="115410"/>
                  </a:cubicBezTo>
                  <a:cubicBezTo>
                    <a:pt x="1597980" y="103573"/>
                    <a:pt x="1518081" y="96175"/>
                    <a:pt x="1411549" y="88777"/>
                  </a:cubicBezTo>
                  <a:cubicBezTo>
                    <a:pt x="1305017" y="81379"/>
                    <a:pt x="1205883" y="73981"/>
                    <a:pt x="1020932" y="71022"/>
                  </a:cubicBezTo>
                  <a:cubicBezTo>
                    <a:pt x="835981" y="68063"/>
                    <a:pt x="454241" y="72502"/>
                    <a:pt x="301841" y="71022"/>
                  </a:cubicBezTo>
                  <a:cubicBezTo>
                    <a:pt x="149441" y="69542"/>
                    <a:pt x="150920" y="66583"/>
                    <a:pt x="106532" y="62144"/>
                  </a:cubicBezTo>
                  <a:cubicBezTo>
                    <a:pt x="62143" y="57705"/>
                    <a:pt x="53265" y="54746"/>
                    <a:pt x="35510" y="44389"/>
                  </a:cubicBezTo>
                  <a:cubicBezTo>
                    <a:pt x="17755" y="34032"/>
                    <a:pt x="8877" y="17016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/>
            </a:p>
          </p:txBody>
        </p:sp>
      </p:grpSp>
      <p:grpSp>
        <p:nvGrpSpPr>
          <p:cNvPr id="384" name="组合 383">
            <a:extLst>
              <a:ext uri="{FF2B5EF4-FFF2-40B4-BE49-F238E27FC236}">
                <a16:creationId xmlns:a16="http://schemas.microsoft.com/office/drawing/2014/main" id="{48FEC7B7-CEBA-1C41-87BE-E0160645F871}"/>
              </a:ext>
            </a:extLst>
          </p:cNvPr>
          <p:cNvGrpSpPr/>
          <p:nvPr/>
        </p:nvGrpSpPr>
        <p:grpSpPr>
          <a:xfrm>
            <a:off x="628958" y="5109888"/>
            <a:ext cx="2379462" cy="681606"/>
            <a:chOff x="1675025" y="7765148"/>
            <a:chExt cx="3541101" cy="1014362"/>
          </a:xfrm>
        </p:grpSpPr>
        <p:sp>
          <p:nvSpPr>
            <p:cNvPr id="385" name="圆角矩形 384">
              <a:extLst>
                <a:ext uri="{FF2B5EF4-FFF2-40B4-BE49-F238E27FC236}">
                  <a16:creationId xmlns:a16="http://schemas.microsoft.com/office/drawing/2014/main" id="{5019CC2D-C103-1944-932C-040651406B4B}"/>
                </a:ext>
              </a:extLst>
            </p:cNvPr>
            <p:cNvSpPr/>
            <p:nvPr/>
          </p:nvSpPr>
          <p:spPr>
            <a:xfrm>
              <a:off x="1675025" y="7807445"/>
              <a:ext cx="362938" cy="20418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9050" cmpd="sng">
              <a:solidFill>
                <a:schemeClr val="bg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dirty="0" err="1">
                  <a:solidFill>
                    <a:schemeClr val="bg1"/>
                  </a:solidFill>
                  <a:latin typeface="Monaco" pitchFamily="2" charset="77"/>
                </a:rPr>
                <a:t>ELMo</a:t>
              </a:r>
              <a:endParaRPr kumimoji="1" lang="zh-CN" altLang="en-US" sz="806" b="1" spc="-34" dirty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sp>
          <p:nvSpPr>
            <p:cNvPr id="386" name="任意形状 385">
              <a:extLst>
                <a:ext uri="{FF2B5EF4-FFF2-40B4-BE49-F238E27FC236}">
                  <a16:creationId xmlns:a16="http://schemas.microsoft.com/office/drawing/2014/main" id="{F68C6F36-C336-BD43-9391-E342C6A12DBF}"/>
                </a:ext>
              </a:extLst>
            </p:cNvPr>
            <p:cNvSpPr/>
            <p:nvPr/>
          </p:nvSpPr>
          <p:spPr>
            <a:xfrm>
              <a:off x="1840219" y="8023059"/>
              <a:ext cx="3375907" cy="756451"/>
            </a:xfrm>
            <a:custGeom>
              <a:avLst/>
              <a:gdLst>
                <a:gd name="connsiteX0" fmla="*/ 2930487 w 2954868"/>
                <a:gd name="connsiteY0" fmla="*/ 616945 h 616945"/>
                <a:gd name="connsiteX1" fmla="*/ 2930487 w 2954868"/>
                <a:gd name="connsiteY1" fmla="*/ 407624 h 616945"/>
                <a:gd name="connsiteX2" fmla="*/ 2677099 w 2954868"/>
                <a:gd name="connsiteY2" fmla="*/ 286438 h 616945"/>
                <a:gd name="connsiteX3" fmla="*/ 2071171 w 2954868"/>
                <a:gd name="connsiteY3" fmla="*/ 220337 h 616945"/>
                <a:gd name="connsiteX4" fmla="*/ 1013552 w 2954868"/>
                <a:gd name="connsiteY4" fmla="*/ 198304 h 616945"/>
                <a:gd name="connsiteX5" fmla="*/ 209320 w 2954868"/>
                <a:gd name="connsiteY5" fmla="*/ 165253 h 616945"/>
                <a:gd name="connsiteX6" fmla="*/ 0 w 2954868"/>
                <a:gd name="connsiteY6" fmla="*/ 0 h 6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4868" h="616945">
                  <a:moveTo>
                    <a:pt x="2930487" y="616945"/>
                  </a:moveTo>
                  <a:cubicBezTo>
                    <a:pt x="2951602" y="539827"/>
                    <a:pt x="2972718" y="462709"/>
                    <a:pt x="2930487" y="407624"/>
                  </a:cubicBezTo>
                  <a:cubicBezTo>
                    <a:pt x="2888256" y="352539"/>
                    <a:pt x="2820318" y="317652"/>
                    <a:pt x="2677099" y="286438"/>
                  </a:cubicBezTo>
                  <a:cubicBezTo>
                    <a:pt x="2533880" y="255224"/>
                    <a:pt x="2348429" y="235026"/>
                    <a:pt x="2071171" y="220337"/>
                  </a:cubicBezTo>
                  <a:cubicBezTo>
                    <a:pt x="1793913" y="205648"/>
                    <a:pt x="1323860" y="207485"/>
                    <a:pt x="1013552" y="198304"/>
                  </a:cubicBezTo>
                  <a:cubicBezTo>
                    <a:pt x="703244" y="189123"/>
                    <a:pt x="378245" y="198304"/>
                    <a:pt x="209320" y="165253"/>
                  </a:cubicBezTo>
                  <a:cubicBezTo>
                    <a:pt x="40395" y="132202"/>
                    <a:pt x="20197" y="66101"/>
                    <a:pt x="0" y="0"/>
                  </a:cubicBezTo>
                </a:path>
              </a:pathLst>
            </a:custGeom>
            <a:noFill/>
            <a:ln w="25400">
              <a:solidFill>
                <a:schemeClr val="bg2">
                  <a:lumMod val="75000"/>
                </a:schemeClr>
              </a:solidFill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10" dirty="0"/>
            </a:p>
          </p:txBody>
        </p:sp>
        <p:pic>
          <p:nvPicPr>
            <p:cNvPr id="387" name="Picture 24" descr="Allen Institute for AI">
              <a:extLst>
                <a:ext uri="{FF2B5EF4-FFF2-40B4-BE49-F238E27FC236}">
                  <a16:creationId xmlns:a16="http://schemas.microsoft.com/office/drawing/2014/main" id="{2FD08868-4473-E349-8E37-E45986C3BB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779" y="776514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7" name="Gruppieren 306"/>
          <p:cNvGrpSpPr/>
          <p:nvPr/>
        </p:nvGrpSpPr>
        <p:grpSpPr>
          <a:xfrm>
            <a:off x="6039951" y="565272"/>
            <a:ext cx="374582" cy="222330"/>
            <a:chOff x="6120284" y="1163767"/>
            <a:chExt cx="374582" cy="222330"/>
          </a:xfrm>
        </p:grpSpPr>
        <p:sp>
          <p:nvSpPr>
            <p:cNvPr id="308" name="圆角矩形 224">
              <a:extLst>
                <a:ext uri="{FF2B5EF4-FFF2-40B4-BE49-F238E27FC236}">
                  <a16:creationId xmlns:a16="http://schemas.microsoft.com/office/drawing/2014/main" id="{F244A191-5209-E447-A9D7-87BC7C437852}"/>
                </a:ext>
              </a:extLst>
            </p:cNvPr>
            <p:cNvSpPr/>
            <p:nvPr/>
          </p:nvSpPr>
          <p:spPr>
            <a:xfrm>
              <a:off x="6120284" y="1163767"/>
              <a:ext cx="244735" cy="222330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smtClean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Bard</a:t>
              </a:r>
            </a:p>
            <a:p>
              <a:pPr algn="ctr"/>
              <a:r>
                <a:rPr kumimoji="1" lang="de-DE" altLang="zh-CN" sz="500" b="1" spc="-40" smtClean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PaLM 2</a:t>
              </a:r>
              <a:endParaRPr kumimoji="1" lang="en-US" altLang="zh-CN" sz="500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309" name="图形 341">
              <a:extLst>
                <a:ext uri="{FF2B5EF4-FFF2-40B4-BE49-F238E27FC236}">
                  <a16:creationId xmlns:a16="http://schemas.microsoft.com/office/drawing/2014/main" id="{297E7066-F821-7245-BCDF-C1D5E0B630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="" xmlns:asvg="http://schemas.microsoft.com/office/drawing/2016/SVG/main" r:embed="rId26"/>
                </a:ext>
              </a:extLst>
            </a:blip>
            <a:srcRect l="3731" t="14912" r="81582" b="16376"/>
            <a:stretch/>
          </p:blipFill>
          <p:spPr>
            <a:xfrm>
              <a:off x="6375030" y="1209355"/>
              <a:ext cx="119836" cy="124935"/>
            </a:xfrm>
            <a:prstGeom prst="rect">
              <a:avLst/>
            </a:prstGeom>
          </p:spPr>
        </p:pic>
      </p:grpSp>
      <p:sp>
        <p:nvSpPr>
          <p:cNvPr id="310" name="任意形状 470">
            <a:extLst>
              <a:ext uri="{FF2B5EF4-FFF2-40B4-BE49-F238E27FC236}">
                <a16:creationId xmlns:a16="http://schemas.microsoft.com/office/drawing/2014/main" id="{400B99EB-454B-1B48-B4D0-EE72E751517F}"/>
              </a:ext>
            </a:extLst>
          </p:cNvPr>
          <p:cNvSpPr/>
          <p:nvPr/>
        </p:nvSpPr>
        <p:spPr>
          <a:xfrm flipH="1">
            <a:off x="5226334" y="783134"/>
            <a:ext cx="955205" cy="227214"/>
          </a:xfrm>
          <a:custGeom>
            <a:avLst/>
            <a:gdLst>
              <a:gd name="connsiteX0" fmla="*/ 1935126 w 1935126"/>
              <a:gd name="connsiteY0" fmla="*/ 983511 h 983511"/>
              <a:gd name="connsiteX1" fmla="*/ 1913861 w 1935126"/>
              <a:gd name="connsiteY1" fmla="*/ 861237 h 983511"/>
              <a:gd name="connsiteX2" fmla="*/ 1844749 w 1935126"/>
              <a:gd name="connsiteY2" fmla="*/ 760228 h 983511"/>
              <a:gd name="connsiteX3" fmla="*/ 1738424 w 1935126"/>
              <a:gd name="connsiteY3" fmla="*/ 691116 h 983511"/>
              <a:gd name="connsiteX4" fmla="*/ 1509824 w 1935126"/>
              <a:gd name="connsiteY4" fmla="*/ 627321 h 983511"/>
              <a:gd name="connsiteX5" fmla="*/ 914400 w 1935126"/>
              <a:gd name="connsiteY5" fmla="*/ 606056 h 983511"/>
              <a:gd name="connsiteX6" fmla="*/ 457200 w 1935126"/>
              <a:gd name="connsiteY6" fmla="*/ 595423 h 983511"/>
              <a:gd name="connsiteX7" fmla="*/ 244549 w 1935126"/>
              <a:gd name="connsiteY7" fmla="*/ 536944 h 983511"/>
              <a:gd name="connsiteX8" fmla="*/ 132907 w 1935126"/>
              <a:gd name="connsiteY8" fmla="*/ 483781 h 983511"/>
              <a:gd name="connsiteX9" fmla="*/ 53163 w 1935126"/>
              <a:gd name="connsiteY9" fmla="*/ 393404 h 983511"/>
              <a:gd name="connsiteX10" fmla="*/ 10633 w 1935126"/>
              <a:gd name="connsiteY10" fmla="*/ 233916 h 983511"/>
              <a:gd name="connsiteX11" fmla="*/ 0 w 1935126"/>
              <a:gd name="connsiteY11" fmla="*/ 0 h 98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35126" h="983511">
                <a:moveTo>
                  <a:pt x="1935126" y="983511"/>
                </a:moveTo>
                <a:cubicBezTo>
                  <a:pt x="1932025" y="940981"/>
                  <a:pt x="1928924" y="898451"/>
                  <a:pt x="1913861" y="861237"/>
                </a:cubicBezTo>
                <a:cubicBezTo>
                  <a:pt x="1898798" y="824023"/>
                  <a:pt x="1873988" y="788581"/>
                  <a:pt x="1844749" y="760228"/>
                </a:cubicBezTo>
                <a:cubicBezTo>
                  <a:pt x="1815510" y="731875"/>
                  <a:pt x="1794245" y="713267"/>
                  <a:pt x="1738424" y="691116"/>
                </a:cubicBezTo>
                <a:cubicBezTo>
                  <a:pt x="1682603" y="668965"/>
                  <a:pt x="1647161" y="641498"/>
                  <a:pt x="1509824" y="627321"/>
                </a:cubicBezTo>
                <a:cubicBezTo>
                  <a:pt x="1372487" y="613144"/>
                  <a:pt x="914400" y="606056"/>
                  <a:pt x="914400" y="606056"/>
                </a:cubicBezTo>
                <a:cubicBezTo>
                  <a:pt x="738963" y="600740"/>
                  <a:pt x="568842" y="606942"/>
                  <a:pt x="457200" y="595423"/>
                </a:cubicBezTo>
                <a:cubicBezTo>
                  <a:pt x="345558" y="583904"/>
                  <a:pt x="298598" y="555551"/>
                  <a:pt x="244549" y="536944"/>
                </a:cubicBezTo>
                <a:cubicBezTo>
                  <a:pt x="190500" y="518337"/>
                  <a:pt x="164805" y="507704"/>
                  <a:pt x="132907" y="483781"/>
                </a:cubicBezTo>
                <a:cubicBezTo>
                  <a:pt x="101009" y="459858"/>
                  <a:pt x="73542" y="435048"/>
                  <a:pt x="53163" y="393404"/>
                </a:cubicBezTo>
                <a:cubicBezTo>
                  <a:pt x="32784" y="351760"/>
                  <a:pt x="19493" y="299483"/>
                  <a:pt x="10633" y="233916"/>
                </a:cubicBezTo>
                <a:cubicBezTo>
                  <a:pt x="1773" y="168349"/>
                  <a:pt x="886" y="84174"/>
                  <a:pt x="0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grpSp>
        <p:nvGrpSpPr>
          <p:cNvPr id="311" name="Gruppieren 310"/>
          <p:cNvGrpSpPr/>
          <p:nvPr/>
        </p:nvGrpSpPr>
        <p:grpSpPr>
          <a:xfrm>
            <a:off x="6566232" y="689139"/>
            <a:ext cx="497503" cy="137201"/>
            <a:chOff x="8184568" y="1200410"/>
            <a:chExt cx="497503" cy="137201"/>
          </a:xfrm>
        </p:grpSpPr>
        <p:sp>
          <p:nvSpPr>
            <p:cNvPr id="312" name="圆角矩形 197">
              <a:extLst>
                <a:ext uri="{FF2B5EF4-FFF2-40B4-BE49-F238E27FC236}">
                  <a16:creationId xmlns:a16="http://schemas.microsoft.com/office/drawing/2014/main" id="{4B57FC7F-2E5F-3140-9286-99E2A1879F32}"/>
                </a:ext>
              </a:extLst>
            </p:cNvPr>
            <p:cNvSpPr/>
            <p:nvPr/>
          </p:nvSpPr>
          <p:spPr>
            <a:xfrm>
              <a:off x="8184568" y="1200410"/>
              <a:ext cx="357645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dirty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Claude</a:t>
              </a:r>
            </a:p>
          </p:txBody>
        </p:sp>
        <p:pic>
          <p:nvPicPr>
            <p:cNvPr id="313" name="Picture 2" descr="Claude">
              <a:extLst>
                <a:ext uri="{FF2B5EF4-FFF2-40B4-BE49-F238E27FC236}">
                  <a16:creationId xmlns:a16="http://schemas.microsoft.com/office/drawing/2014/main" id="{6B59F37E-BBA5-3B4B-BE25-E52ACF6F1B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59184" y="121181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hteck 1"/>
          <p:cNvSpPr/>
          <p:nvPr/>
        </p:nvSpPr>
        <p:spPr>
          <a:xfrm>
            <a:off x="6269486" y="1104023"/>
            <a:ext cx="261036" cy="92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任意形状 55">
            <a:extLst>
              <a:ext uri="{FF2B5EF4-FFF2-40B4-BE49-F238E27FC236}">
                <a16:creationId xmlns:a16="http://schemas.microsoft.com/office/drawing/2014/main" id="{76A2917A-E23D-8549-88FD-5F89DCD1A0BB}"/>
              </a:ext>
            </a:extLst>
          </p:cNvPr>
          <p:cNvSpPr/>
          <p:nvPr/>
        </p:nvSpPr>
        <p:spPr>
          <a:xfrm>
            <a:off x="6462712" y="830930"/>
            <a:ext cx="292351" cy="445609"/>
          </a:xfrm>
          <a:custGeom>
            <a:avLst/>
            <a:gdLst>
              <a:gd name="connsiteX0" fmla="*/ 0 w 462455"/>
              <a:gd name="connsiteY0" fmla="*/ 472966 h 472966"/>
              <a:gd name="connsiteX1" fmla="*/ 31531 w 462455"/>
              <a:gd name="connsiteY1" fmla="*/ 336331 h 472966"/>
              <a:gd name="connsiteX2" fmla="*/ 147144 w 462455"/>
              <a:gd name="connsiteY2" fmla="*/ 241738 h 472966"/>
              <a:gd name="connsiteX3" fmla="*/ 357351 w 462455"/>
              <a:gd name="connsiteY3" fmla="*/ 189186 h 472966"/>
              <a:gd name="connsiteX4" fmla="*/ 441434 w 462455"/>
              <a:gd name="connsiteY4" fmla="*/ 115614 h 472966"/>
              <a:gd name="connsiteX5" fmla="*/ 462455 w 462455"/>
              <a:gd name="connsiteY5" fmla="*/ 0 h 47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455" h="472966">
                <a:moveTo>
                  <a:pt x="0" y="472966"/>
                </a:moveTo>
                <a:cubicBezTo>
                  <a:pt x="3503" y="423917"/>
                  <a:pt x="7007" y="374869"/>
                  <a:pt x="31531" y="336331"/>
                </a:cubicBezTo>
                <a:cubicBezTo>
                  <a:pt x="56055" y="297793"/>
                  <a:pt x="92841" y="266262"/>
                  <a:pt x="147144" y="241738"/>
                </a:cubicBezTo>
                <a:cubicBezTo>
                  <a:pt x="201447" y="217214"/>
                  <a:pt x="308303" y="210207"/>
                  <a:pt x="357351" y="189186"/>
                </a:cubicBezTo>
                <a:cubicBezTo>
                  <a:pt x="406399" y="168165"/>
                  <a:pt x="423917" y="147145"/>
                  <a:pt x="441434" y="115614"/>
                </a:cubicBezTo>
                <a:cubicBezTo>
                  <a:pt x="458951" y="84083"/>
                  <a:pt x="460703" y="42041"/>
                  <a:pt x="462455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sp>
        <p:nvSpPr>
          <p:cNvPr id="314" name="任意形状 25">
            <a:extLst>
              <a:ext uri="{FF2B5EF4-FFF2-40B4-BE49-F238E27FC236}">
                <a16:creationId xmlns:a16="http://schemas.microsoft.com/office/drawing/2014/main" id="{2E578749-4980-5D48-BF63-D1F8DEEBD365}"/>
              </a:ext>
            </a:extLst>
          </p:cNvPr>
          <p:cNvSpPr/>
          <p:nvPr/>
        </p:nvSpPr>
        <p:spPr>
          <a:xfrm flipH="1">
            <a:off x="3836371" y="579519"/>
            <a:ext cx="560450" cy="367327"/>
          </a:xfrm>
          <a:custGeom>
            <a:avLst/>
            <a:gdLst>
              <a:gd name="connsiteX0" fmla="*/ 0 w 723782"/>
              <a:gd name="connsiteY0" fmla="*/ 1920781 h 1920781"/>
              <a:gd name="connsiteX1" fmla="*/ 135267 w 723782"/>
              <a:gd name="connsiteY1" fmla="*/ 1828800 h 1920781"/>
              <a:gd name="connsiteX2" fmla="*/ 308407 w 723782"/>
              <a:gd name="connsiteY2" fmla="*/ 1688123 h 1920781"/>
              <a:gd name="connsiteX3" fmla="*/ 476138 w 723782"/>
              <a:gd name="connsiteY3" fmla="*/ 1509571 h 1920781"/>
              <a:gd name="connsiteX4" fmla="*/ 589761 w 723782"/>
              <a:gd name="connsiteY4" fmla="*/ 1303967 h 1920781"/>
              <a:gd name="connsiteX5" fmla="*/ 676332 w 723782"/>
              <a:gd name="connsiteY5" fmla="*/ 1022613 h 1920781"/>
              <a:gd name="connsiteX6" fmla="*/ 719617 w 723782"/>
              <a:gd name="connsiteY6" fmla="*/ 649278 h 1920781"/>
              <a:gd name="connsiteX7" fmla="*/ 719617 w 723782"/>
              <a:gd name="connsiteY7" fmla="*/ 0 h 192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3782" h="1920781">
                <a:moveTo>
                  <a:pt x="0" y="1920781"/>
                </a:moveTo>
                <a:cubicBezTo>
                  <a:pt x="41933" y="1894178"/>
                  <a:pt x="83866" y="1867576"/>
                  <a:pt x="135267" y="1828800"/>
                </a:cubicBezTo>
                <a:cubicBezTo>
                  <a:pt x="186668" y="1790024"/>
                  <a:pt x="251595" y="1741328"/>
                  <a:pt x="308407" y="1688123"/>
                </a:cubicBezTo>
                <a:cubicBezTo>
                  <a:pt x="365219" y="1634918"/>
                  <a:pt x="429246" y="1573597"/>
                  <a:pt x="476138" y="1509571"/>
                </a:cubicBezTo>
                <a:cubicBezTo>
                  <a:pt x="523030" y="1445545"/>
                  <a:pt x="556395" y="1385127"/>
                  <a:pt x="589761" y="1303967"/>
                </a:cubicBezTo>
                <a:cubicBezTo>
                  <a:pt x="623127" y="1222807"/>
                  <a:pt x="654689" y="1131728"/>
                  <a:pt x="676332" y="1022613"/>
                </a:cubicBezTo>
                <a:cubicBezTo>
                  <a:pt x="697975" y="913498"/>
                  <a:pt x="712403" y="819713"/>
                  <a:pt x="719617" y="649278"/>
                </a:cubicBezTo>
                <a:cubicBezTo>
                  <a:pt x="726831" y="478843"/>
                  <a:pt x="723224" y="239421"/>
                  <a:pt x="719617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grpSp>
        <p:nvGrpSpPr>
          <p:cNvPr id="317" name="Gruppieren 316"/>
          <p:cNvGrpSpPr/>
          <p:nvPr/>
        </p:nvGrpSpPr>
        <p:grpSpPr>
          <a:xfrm>
            <a:off x="3455158" y="440334"/>
            <a:ext cx="877940" cy="137201"/>
            <a:chOff x="5155420" y="703030"/>
            <a:chExt cx="877940" cy="137201"/>
          </a:xfrm>
        </p:grpSpPr>
        <p:sp>
          <p:nvSpPr>
            <p:cNvPr id="318" name="圆角矩形 268">
              <a:extLst>
                <a:ext uri="{FF2B5EF4-FFF2-40B4-BE49-F238E27FC236}">
                  <a16:creationId xmlns:a16="http://schemas.microsoft.com/office/drawing/2014/main" id="{031BC690-6C70-424C-9CE2-DA74D6E5FAE9}"/>
                </a:ext>
              </a:extLst>
            </p:cNvPr>
            <p:cNvSpPr/>
            <p:nvPr/>
          </p:nvSpPr>
          <p:spPr>
            <a:xfrm>
              <a:off x="5155420" y="703030"/>
              <a:ext cx="713399" cy="137201"/>
            </a:xfrm>
            <a:prstGeom prst="roundRect">
              <a:avLst/>
            </a:prstGeom>
            <a:solidFill>
              <a:srgbClr val="8597B1"/>
            </a:solidFill>
            <a:ln w="19050" cmpd="sng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34" smtClean="0">
                  <a:solidFill>
                    <a:schemeClr val="bg1"/>
                  </a:solidFill>
                  <a:latin typeface="Monaco" pitchFamily="2" charset="77"/>
                </a:rPr>
                <a:t>LLaMA-2-</a:t>
              </a:r>
              <a:r>
                <a:rPr kumimoji="1" lang="de-DE" altLang="zh-CN" sz="806" b="1" spc="-34" smtClean="0">
                  <a:solidFill>
                    <a:schemeClr val="bg1"/>
                  </a:solidFill>
                  <a:latin typeface="Monaco" pitchFamily="2" charset="77"/>
                </a:rPr>
                <a:t>Chat</a:t>
              </a:r>
              <a:endParaRPr kumimoji="1" lang="en-US" altLang="zh-CN" sz="806" b="1" spc="-34" smtClean="0">
                <a:solidFill>
                  <a:schemeClr val="bg1"/>
                </a:solidFill>
                <a:latin typeface="Monaco" pitchFamily="2" charset="77"/>
              </a:endParaRPr>
            </a:p>
          </p:txBody>
        </p:sp>
        <p:pic>
          <p:nvPicPr>
            <p:cNvPr id="319" name="图形 386">
              <a:extLst>
                <a:ext uri="{FF2B5EF4-FFF2-40B4-BE49-F238E27FC236}">
                  <a16:creationId xmlns:a16="http://schemas.microsoft.com/office/drawing/2014/main" id="{D0E3EA41-8B2E-6F4B-AABA-32E6BA1202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="" xmlns:asvg="http://schemas.microsoft.com/office/drawing/2016/SVG/main" r:embed="rId27"/>
                </a:ext>
              </a:extLst>
            </a:blip>
            <a:srcRect r="69426"/>
            <a:stretch/>
          </p:blipFill>
          <p:spPr>
            <a:xfrm>
              <a:off x="5881412" y="710464"/>
              <a:ext cx="151948" cy="99913"/>
            </a:xfrm>
            <a:prstGeom prst="rect">
              <a:avLst/>
            </a:prstGeom>
          </p:spPr>
        </p:pic>
      </p:grpSp>
      <p:grpSp>
        <p:nvGrpSpPr>
          <p:cNvPr id="320" name="Gruppieren 319"/>
          <p:cNvGrpSpPr/>
          <p:nvPr/>
        </p:nvGrpSpPr>
        <p:grpSpPr>
          <a:xfrm>
            <a:off x="6318826" y="366860"/>
            <a:ext cx="539301" cy="137201"/>
            <a:chOff x="8161820" y="1200410"/>
            <a:chExt cx="539301" cy="137201"/>
          </a:xfrm>
        </p:grpSpPr>
        <p:sp>
          <p:nvSpPr>
            <p:cNvPr id="324" name="圆角矩形 197">
              <a:extLst>
                <a:ext uri="{FF2B5EF4-FFF2-40B4-BE49-F238E27FC236}">
                  <a16:creationId xmlns:a16="http://schemas.microsoft.com/office/drawing/2014/main" id="{4B57FC7F-2E5F-3140-9286-99E2A1879F32}"/>
                </a:ext>
              </a:extLst>
            </p:cNvPr>
            <p:cNvSpPr/>
            <p:nvPr/>
          </p:nvSpPr>
          <p:spPr>
            <a:xfrm>
              <a:off x="8161820" y="1200410"/>
              <a:ext cx="403142" cy="137201"/>
            </a:xfrm>
            <a:prstGeom prst="roundRect">
              <a:avLst/>
            </a:prstGeom>
            <a:noFill/>
            <a:ln w="254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kumimoji="1" lang="en-US" altLang="zh-CN" sz="806" b="1" spc="-40" smtClean="0">
                  <a:solidFill>
                    <a:schemeClr val="tx2">
                      <a:lumMod val="75000"/>
                      <a:alpha val="82087"/>
                    </a:schemeClr>
                  </a:solidFill>
                  <a:latin typeface="Monaco" pitchFamily="2" charset="77"/>
                </a:rPr>
                <a:t>Claude-2</a:t>
              </a:r>
              <a:endParaRPr kumimoji="1" lang="en-US" altLang="zh-CN" sz="806" b="1" spc="-40" dirty="0">
                <a:solidFill>
                  <a:schemeClr val="tx2">
                    <a:lumMod val="75000"/>
                    <a:alpha val="82087"/>
                  </a:schemeClr>
                </a:solidFill>
                <a:latin typeface="Monaco" pitchFamily="2" charset="77"/>
              </a:endParaRPr>
            </a:p>
          </p:txBody>
        </p:sp>
        <p:pic>
          <p:nvPicPr>
            <p:cNvPr id="325" name="Picture 2" descr="Claude">
              <a:extLst>
                <a:ext uri="{FF2B5EF4-FFF2-40B4-BE49-F238E27FC236}">
                  <a16:creationId xmlns:a16="http://schemas.microsoft.com/office/drawing/2014/main" id="{6B59F37E-BBA5-3B4B-BE25-E52ACF6F1B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8234" y="1211816"/>
              <a:ext cx="122887" cy="12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6" name="任意形状 55">
            <a:extLst>
              <a:ext uri="{FF2B5EF4-FFF2-40B4-BE49-F238E27FC236}">
                <a16:creationId xmlns:a16="http://schemas.microsoft.com/office/drawing/2014/main" id="{76A2917A-E23D-8549-88FD-5F89DCD1A0BB}"/>
              </a:ext>
            </a:extLst>
          </p:cNvPr>
          <p:cNvSpPr/>
          <p:nvPr/>
        </p:nvSpPr>
        <p:spPr>
          <a:xfrm>
            <a:off x="6456813" y="504061"/>
            <a:ext cx="81234" cy="727640"/>
          </a:xfrm>
          <a:custGeom>
            <a:avLst/>
            <a:gdLst>
              <a:gd name="connsiteX0" fmla="*/ 0 w 462455"/>
              <a:gd name="connsiteY0" fmla="*/ 472966 h 472966"/>
              <a:gd name="connsiteX1" fmla="*/ 31531 w 462455"/>
              <a:gd name="connsiteY1" fmla="*/ 336331 h 472966"/>
              <a:gd name="connsiteX2" fmla="*/ 147144 w 462455"/>
              <a:gd name="connsiteY2" fmla="*/ 241738 h 472966"/>
              <a:gd name="connsiteX3" fmla="*/ 357351 w 462455"/>
              <a:gd name="connsiteY3" fmla="*/ 189186 h 472966"/>
              <a:gd name="connsiteX4" fmla="*/ 441434 w 462455"/>
              <a:gd name="connsiteY4" fmla="*/ 115614 h 472966"/>
              <a:gd name="connsiteX5" fmla="*/ 462455 w 462455"/>
              <a:gd name="connsiteY5" fmla="*/ 0 h 47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455" h="472966">
                <a:moveTo>
                  <a:pt x="0" y="472966"/>
                </a:moveTo>
                <a:cubicBezTo>
                  <a:pt x="3503" y="423917"/>
                  <a:pt x="7007" y="374869"/>
                  <a:pt x="31531" y="336331"/>
                </a:cubicBezTo>
                <a:cubicBezTo>
                  <a:pt x="56055" y="297793"/>
                  <a:pt x="92841" y="266262"/>
                  <a:pt x="147144" y="241738"/>
                </a:cubicBezTo>
                <a:cubicBezTo>
                  <a:pt x="201447" y="217214"/>
                  <a:pt x="308303" y="210207"/>
                  <a:pt x="357351" y="189186"/>
                </a:cubicBezTo>
                <a:cubicBezTo>
                  <a:pt x="406399" y="168165"/>
                  <a:pt x="423917" y="147145"/>
                  <a:pt x="441434" y="115614"/>
                </a:cubicBezTo>
                <a:cubicBezTo>
                  <a:pt x="458951" y="84083"/>
                  <a:pt x="460703" y="42041"/>
                  <a:pt x="462455" y="0"/>
                </a:cubicBezTo>
              </a:path>
            </a:pathLst>
          </a:custGeom>
          <a:noFill/>
          <a:ln w="22225">
            <a:solidFill>
              <a:schemeClr val="tx2">
                <a:lumMod val="60000"/>
                <a:lumOff val="40000"/>
              </a:schemeClr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10"/>
          </a:p>
        </p:txBody>
      </p:sp>
      <p:pic>
        <p:nvPicPr>
          <p:cNvPr id="328" name="Grafik 327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598390" y="4630863"/>
            <a:ext cx="1434016" cy="126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81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" grpId="0" animBg="1"/>
      <p:bldP spid="315" grpId="0" animBg="1"/>
      <p:bldP spid="314" grpId="0" animBg="1"/>
      <p:bldP spid="326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779</Words>
  <Application>Microsoft Office PowerPoint</Application>
  <PresentationFormat>Benutzerdefiniert</PresentationFormat>
  <Paragraphs>460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等线</vt:lpstr>
      <vt:lpstr>等线 Light</vt:lpstr>
      <vt:lpstr>Lato</vt:lpstr>
      <vt:lpstr>Monaco</vt:lpstr>
      <vt:lpstr>Office 主题​​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靳 弘业</dc:creator>
  <cp:lastModifiedBy>Weber, Irene, Prof. Dr.</cp:lastModifiedBy>
  <cp:revision>25</cp:revision>
  <dcterms:created xsi:type="dcterms:W3CDTF">2023-04-24T03:35:06Z</dcterms:created>
  <dcterms:modified xsi:type="dcterms:W3CDTF">2023-08-06T16:38:16Z</dcterms:modified>
</cp:coreProperties>
</file>