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0" r:id="rId6"/>
    <p:sldId id="261" r:id="rId7"/>
    <p:sldId id="263" r:id="rId8"/>
    <p:sldId id="264" r:id="rId9"/>
    <p:sldId id="262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71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79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42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20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948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104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452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934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85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8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5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8784B-63A3-465B-905B-C4E7E04F5270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6DADC-5A3F-4E7E-AA2E-C6D029AF39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09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ustache.github.io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leledumbo/mustapas" TargetMode="External"/><Relationship Id="rId4" Type="http://schemas.openxmlformats.org/officeDocument/2006/relationships/hyperlink" Target="https://github.com/synopse/dmustach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ynopse/dmustach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810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26739" y="3456510"/>
            <a:ext cx="6554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Sempare Boot Velocity Template Engine for Delphi</a:t>
            </a:r>
            <a:endParaRPr lang="en-GB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29262" y="6090482"/>
            <a:ext cx="67587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by: Conrad Vermeulen (conrad@sempare.ltd)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0230" y="4972589"/>
            <a:ext cx="5681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https://github.com/sempare/sempare.boot.velocity.oss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1576" y="5341921"/>
            <a:ext cx="2262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License: Apache 2.0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0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Objectives of the Velocity Template Engine 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GB" dirty="0" smtClean="0">
              <a:latin typeface="Arial Black" panose="020B0A04020102020204" pitchFamily="34" charset="0"/>
            </a:endParaRPr>
          </a:p>
          <a:p>
            <a:pPr algn="ctr"/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51560" y="2713487"/>
            <a:ext cx="10302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Provide an efficient templating engine than can be used easily requiring minimal API 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Provide a template language resembling Object Pascal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Support configuration / customisation for common use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Support simple logic expressions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 with native data type using RTTI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09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Features 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GB" dirty="0" smtClean="0">
              <a:latin typeface="Arial Black" panose="020B0A04020102020204" pitchFamily="34" charset="0"/>
            </a:endParaRPr>
          </a:p>
          <a:p>
            <a:pPr algn="ctr"/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51560" y="2713487"/>
            <a:ext cx="10302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statements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if, </a:t>
            </a:r>
            <a:r>
              <a:rPr lang="en-GB" dirty="0" err="1" smtClean="0"/>
              <a:t>elif</a:t>
            </a:r>
            <a:r>
              <a:rPr lang="en-GB" dirty="0" smtClean="0"/>
              <a:t>, else statements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and while statements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include statement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statement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function/method calls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78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Features 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GB" dirty="0" smtClean="0">
              <a:latin typeface="Arial Black" panose="020B0A04020102020204" pitchFamily="34" charset="0"/>
            </a:endParaRPr>
          </a:p>
          <a:p>
            <a:pPr algn="ctr"/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51560" y="2713487"/>
            <a:ext cx="10302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expressions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simple expression evaluation (logical, numerical and string)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variable 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functions and methods calls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dereference records, classes, arrays, JSON objects and dynamic arrays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ternary operator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5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Features 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GB" dirty="0" smtClean="0">
              <a:latin typeface="Arial Black" panose="020B0A04020102020204" pitchFamily="34" charset="0"/>
            </a:endParaRPr>
          </a:p>
          <a:p>
            <a:pPr algn="ctr"/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51560" y="2713487"/>
            <a:ext cx="103022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safety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max run-time protection</a:t>
            </a:r>
          </a:p>
          <a:p>
            <a:r>
              <a:rPr lang="en-GB" dirty="0" smtClean="0"/>
              <a:t>customisation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custom script token replacement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 custom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strip recurring spaces and new lines</a:t>
            </a:r>
          </a:p>
          <a:p>
            <a:r>
              <a:rPr lang="en-GB" dirty="0" smtClean="0"/>
              <a:t>lazy template resolution</a:t>
            </a:r>
          </a:p>
          <a:p>
            <a:r>
              <a:rPr lang="en-GB" dirty="0" smtClean="0"/>
              <a:t>parse time evaluation of expressions/statements</a:t>
            </a:r>
          </a:p>
          <a:p>
            <a:r>
              <a:rPr lang="en-GB" dirty="0" smtClean="0"/>
              <a:t>allow use of custom encoding (UTF-8 with BOM, UTF-8 without BOM, ASCII,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063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5853" y="1024016"/>
            <a:ext cx="9489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Core Usage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01112" y="1595732"/>
            <a:ext cx="4861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</a:t>
            </a:r>
            <a:r>
              <a:rPr lang="en-GB" dirty="0" smtClean="0"/>
              <a:t>ses</a:t>
            </a:r>
          </a:p>
          <a:p>
            <a:r>
              <a:rPr lang="en-GB" dirty="0" smtClean="0"/>
              <a:t>    </a:t>
            </a:r>
            <a:r>
              <a:rPr lang="en-GB" dirty="0" err="1" smtClean="0"/>
              <a:t>Sempare.Boot.Template.Velocity</a:t>
            </a:r>
            <a:r>
              <a:rPr lang="en-GB" dirty="0" smtClean="0"/>
              <a:t>;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639332" y="1547236"/>
            <a:ext cx="6182778" cy="804064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2639332" y="4751759"/>
            <a:ext cx="6182778" cy="1969079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101112" y="4826675"/>
            <a:ext cx="62714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// using </a:t>
            </a:r>
            <a:r>
              <a:rPr lang="en-GB" dirty="0" err="1" smtClean="0"/>
              <a:t>ctx</a:t>
            </a:r>
            <a:r>
              <a:rPr lang="en-GB" dirty="0" smtClean="0"/>
              <a:t> and data is optional</a:t>
            </a:r>
            <a:endParaRPr lang="en-GB" dirty="0"/>
          </a:p>
          <a:p>
            <a:r>
              <a:rPr lang="en-GB" dirty="0" err="1"/>
              <a:t>v</a:t>
            </a:r>
            <a:r>
              <a:rPr lang="en-GB" dirty="0" err="1" smtClean="0"/>
              <a:t>ar</a:t>
            </a:r>
            <a:r>
              <a:rPr lang="en-GB" dirty="0" smtClean="0"/>
              <a:t> s: string := </a:t>
            </a:r>
            <a:r>
              <a:rPr lang="en-GB" dirty="0" err="1" smtClean="0"/>
              <a:t>Velocity.Eval</a:t>
            </a:r>
            <a:r>
              <a:rPr lang="en-GB" dirty="0" smtClean="0"/>
              <a:t>(</a:t>
            </a:r>
            <a:r>
              <a:rPr lang="en-GB" dirty="0" err="1" smtClean="0"/>
              <a:t>ctx</a:t>
            </a:r>
            <a:r>
              <a:rPr lang="en-GB" dirty="0" smtClean="0"/>
              <a:t>, </a:t>
            </a:r>
            <a:r>
              <a:rPr lang="en-GB" dirty="0" err="1" smtClean="0"/>
              <a:t>tpl</a:t>
            </a:r>
            <a:r>
              <a:rPr lang="en-GB" dirty="0" smtClean="0"/>
              <a:t>, data);</a:t>
            </a:r>
          </a:p>
          <a:p>
            <a:endParaRPr lang="en-GB" dirty="0" smtClean="0"/>
          </a:p>
          <a:p>
            <a:r>
              <a:rPr lang="en-GB" dirty="0" smtClean="0"/>
              <a:t>// output redirected to a stream</a:t>
            </a:r>
          </a:p>
          <a:p>
            <a:r>
              <a:rPr lang="en-GB" dirty="0" err="1" smtClean="0"/>
              <a:t>var</a:t>
            </a:r>
            <a:r>
              <a:rPr lang="en-GB" dirty="0" smtClean="0"/>
              <a:t> stream : </a:t>
            </a:r>
            <a:r>
              <a:rPr lang="en-GB" dirty="0" err="1" smtClean="0"/>
              <a:t>TStream</a:t>
            </a:r>
            <a:r>
              <a:rPr lang="en-GB" dirty="0" smtClean="0"/>
              <a:t> := </a:t>
            </a:r>
            <a:r>
              <a:rPr lang="en-GB" dirty="0" err="1" smtClean="0"/>
              <a:t>TStringStream.Create</a:t>
            </a:r>
            <a:r>
              <a:rPr lang="en-GB" dirty="0" smtClean="0"/>
              <a:t>;</a:t>
            </a:r>
          </a:p>
          <a:p>
            <a:r>
              <a:rPr lang="en-GB" dirty="0" err="1" smtClean="0"/>
              <a:t>Velocity.Eval</a:t>
            </a:r>
            <a:r>
              <a:rPr lang="en-GB" dirty="0" smtClean="0"/>
              <a:t>(</a:t>
            </a:r>
            <a:r>
              <a:rPr lang="en-GB" dirty="0" err="1" smtClean="0"/>
              <a:t>ctx</a:t>
            </a:r>
            <a:r>
              <a:rPr lang="en-GB" dirty="0" smtClean="0"/>
              <a:t>, </a:t>
            </a:r>
            <a:r>
              <a:rPr lang="en-GB" dirty="0" err="1" smtClean="0"/>
              <a:t>tpl</a:t>
            </a:r>
            <a:r>
              <a:rPr lang="en-GB" dirty="0" smtClean="0"/>
              <a:t>, data, stream);</a:t>
            </a:r>
          </a:p>
          <a:p>
            <a:endParaRPr lang="en-GB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2639332" y="2522717"/>
            <a:ext cx="6182778" cy="635507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101112" y="2635946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 err="1" smtClean="0"/>
              <a:t>ctx</a:t>
            </a:r>
            <a:r>
              <a:rPr lang="en-GB" dirty="0" smtClean="0"/>
              <a:t> : </a:t>
            </a:r>
            <a:r>
              <a:rPr lang="en-GB" dirty="0" err="1" smtClean="0"/>
              <a:t>IVelocityContext</a:t>
            </a:r>
            <a:r>
              <a:rPr lang="en-GB" dirty="0" smtClean="0"/>
              <a:t> := </a:t>
            </a:r>
            <a:r>
              <a:rPr lang="en-GB" dirty="0" err="1" smtClean="0"/>
              <a:t>Velocity.Contextx</a:t>
            </a:r>
            <a:r>
              <a:rPr lang="en-GB" dirty="0" smtClean="0"/>
              <a:t>();</a:t>
            </a:r>
          </a:p>
          <a:p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2639332" y="3454222"/>
            <a:ext cx="6182778" cy="960151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101112" y="3567451"/>
            <a:ext cx="576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// using </a:t>
            </a:r>
            <a:r>
              <a:rPr lang="en-GB" dirty="0" err="1" smtClean="0"/>
              <a:t>ctx</a:t>
            </a:r>
            <a:r>
              <a:rPr lang="en-GB" dirty="0" smtClean="0"/>
              <a:t> is optional</a:t>
            </a:r>
          </a:p>
          <a:p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 err="1" smtClean="0"/>
              <a:t>tpl</a:t>
            </a:r>
            <a:r>
              <a:rPr lang="en-GB" dirty="0" smtClean="0"/>
              <a:t> : </a:t>
            </a:r>
            <a:r>
              <a:rPr lang="en-GB" dirty="0" err="1" smtClean="0"/>
              <a:t>IVelocityTemplate</a:t>
            </a:r>
            <a:r>
              <a:rPr lang="en-GB" dirty="0" smtClean="0"/>
              <a:t> := </a:t>
            </a:r>
            <a:r>
              <a:rPr lang="en-GB" dirty="0" err="1" smtClean="0"/>
              <a:t>Velocity.parse</a:t>
            </a:r>
            <a:r>
              <a:rPr lang="en-GB" dirty="0" smtClean="0"/>
              <a:t>(</a:t>
            </a:r>
            <a:r>
              <a:rPr lang="en-GB" dirty="0" err="1" smtClean="0"/>
              <a:t>ctx</a:t>
            </a:r>
            <a:r>
              <a:rPr lang="en-GB" dirty="0" smtClean="0"/>
              <a:t>, template);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331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283046"/>
            <a:ext cx="948974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Demo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GB" dirty="0" smtClean="0">
              <a:latin typeface="Arial Black" panose="020B0A04020102020204" pitchFamily="34" charset="0"/>
            </a:endParaRPr>
          </a:p>
          <a:p>
            <a:pPr algn="ctr"/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71011" y="2013297"/>
            <a:ext cx="103022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program Example;</a:t>
            </a:r>
          </a:p>
          <a:p>
            <a:r>
              <a:rPr lang="en-GB" dirty="0" smtClean="0"/>
              <a:t>uses</a:t>
            </a:r>
          </a:p>
          <a:p>
            <a:r>
              <a:rPr lang="en-GB" dirty="0" smtClean="0"/>
              <a:t>	</a:t>
            </a:r>
            <a:r>
              <a:rPr lang="en-GB" dirty="0" err="1" smtClean="0"/>
              <a:t>Sempare.Boot.Template.Velocity</a:t>
            </a:r>
            <a:r>
              <a:rPr lang="en-GB" dirty="0" smtClean="0"/>
              <a:t>;</a:t>
            </a:r>
          </a:p>
          <a:p>
            <a:r>
              <a:rPr lang="en-GB" dirty="0" smtClean="0"/>
              <a:t>type</a:t>
            </a:r>
          </a:p>
          <a:p>
            <a:r>
              <a:rPr lang="en-GB" dirty="0" smtClean="0"/>
              <a:t>    </a:t>
            </a:r>
            <a:r>
              <a:rPr lang="en-GB" dirty="0" err="1" smtClean="0"/>
              <a:t>TInformation</a:t>
            </a:r>
            <a:r>
              <a:rPr lang="en-GB" dirty="0" smtClean="0"/>
              <a:t> = record</a:t>
            </a:r>
          </a:p>
          <a:p>
            <a:r>
              <a:rPr lang="en-GB" dirty="0" smtClean="0"/>
              <a:t>        name: string;</a:t>
            </a:r>
          </a:p>
          <a:p>
            <a:r>
              <a:rPr lang="en-GB" dirty="0" smtClean="0"/>
              <a:t>        </a:t>
            </a:r>
            <a:r>
              <a:rPr lang="en-GB" dirty="0" err="1" smtClean="0"/>
              <a:t>favourite_sport</a:t>
            </a:r>
            <a:r>
              <a:rPr lang="en-GB" dirty="0" smtClean="0"/>
              <a:t> : string;</a:t>
            </a:r>
          </a:p>
          <a:p>
            <a:r>
              <a:rPr lang="en-GB" dirty="0" smtClean="0"/>
              <a:t>    end;</a:t>
            </a:r>
          </a:p>
          <a:p>
            <a:r>
              <a:rPr lang="en-GB" dirty="0" smtClean="0"/>
              <a:t>begin</a:t>
            </a:r>
          </a:p>
          <a:p>
            <a:r>
              <a:rPr lang="en-GB" dirty="0" smtClean="0"/>
              <a:t>    </a:t>
            </a:r>
            <a:r>
              <a:rPr lang="en-GB" dirty="0" err="1" smtClean="0"/>
              <a:t>var</a:t>
            </a:r>
            <a:r>
              <a:rPr lang="en-GB" dirty="0" smtClean="0"/>
              <a:t> template := </a:t>
            </a:r>
            <a:r>
              <a:rPr lang="en-GB" dirty="0" err="1" smtClean="0"/>
              <a:t>Velocity.parse</a:t>
            </a:r>
            <a:r>
              <a:rPr lang="en-GB" dirty="0" smtClean="0"/>
              <a:t>('My name is &lt;% name %&gt;. My favourite sport is &lt;% </a:t>
            </a:r>
            <a:r>
              <a:rPr lang="en-GB" dirty="0" err="1" smtClean="0"/>
              <a:t>favourite_sport</a:t>
            </a:r>
            <a:r>
              <a:rPr lang="en-GB" dirty="0" smtClean="0"/>
              <a:t> %&gt;.');</a:t>
            </a:r>
          </a:p>
          <a:p>
            <a:r>
              <a:rPr lang="en-GB" dirty="0" smtClean="0"/>
              <a:t>    </a:t>
            </a:r>
            <a:r>
              <a:rPr lang="en-GB" dirty="0" err="1" smtClean="0"/>
              <a:t>var</a:t>
            </a:r>
            <a:r>
              <a:rPr lang="en-GB" dirty="0" smtClean="0"/>
              <a:t> information : </a:t>
            </a:r>
            <a:r>
              <a:rPr lang="en-GB" dirty="0" err="1" smtClean="0"/>
              <a:t>TInformation</a:t>
            </a:r>
            <a:r>
              <a:rPr lang="en-GB" dirty="0" smtClean="0"/>
              <a:t>;</a:t>
            </a:r>
          </a:p>
          <a:p>
            <a:r>
              <a:rPr lang="en-GB" dirty="0" smtClean="0"/>
              <a:t>    information.name := 'conrad';</a:t>
            </a:r>
          </a:p>
          <a:p>
            <a:r>
              <a:rPr lang="en-GB" dirty="0" smtClean="0"/>
              <a:t>    </a:t>
            </a:r>
            <a:r>
              <a:rPr lang="en-GB" dirty="0" err="1" smtClean="0"/>
              <a:t>information.favourite_sport</a:t>
            </a:r>
            <a:r>
              <a:rPr lang="en-GB" dirty="0" smtClean="0"/>
              <a:t> := 'ultimate';</a:t>
            </a:r>
          </a:p>
          <a:p>
            <a:r>
              <a:rPr lang="en-GB" dirty="0" smtClean="0"/>
              <a:t>    </a:t>
            </a:r>
            <a:r>
              <a:rPr lang="en-GB" dirty="0" err="1" smtClean="0"/>
              <a:t>writeln</a:t>
            </a:r>
            <a:r>
              <a:rPr lang="en-GB" dirty="0" smtClean="0"/>
              <a:t>(</a:t>
            </a:r>
            <a:r>
              <a:rPr lang="en-GB" dirty="0" err="1" smtClean="0"/>
              <a:t>Velocity.eval</a:t>
            </a:r>
            <a:r>
              <a:rPr lang="en-GB" dirty="0" smtClean="0"/>
              <a:t>(template, information));	</a:t>
            </a:r>
          </a:p>
          <a:p>
            <a:r>
              <a:rPr lang="en-GB" dirty="0" smtClean="0"/>
              <a:t>end.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416142" y="1877588"/>
            <a:ext cx="11211978" cy="4507972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7715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Implementation Patterns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1560" y="2713487"/>
            <a:ext cx="103022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Visitor Pattern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Parser creates 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AST used by pretty printer and evaluation engine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smtClean="0"/>
              <a:t>Parser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Simple LL(1)  </a:t>
            </a:r>
            <a:r>
              <a:rPr lang="en-GB" dirty="0"/>
              <a:t>r</a:t>
            </a:r>
            <a:r>
              <a:rPr lang="en-GB" dirty="0" smtClean="0"/>
              <a:t>ecursive descent parser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Looked at </a:t>
            </a:r>
            <a:r>
              <a:rPr lang="en-GB" dirty="0" err="1" smtClean="0"/>
              <a:t>tplex</a:t>
            </a:r>
            <a:r>
              <a:rPr lang="en-GB" dirty="0" smtClean="0"/>
              <a:t>/</a:t>
            </a:r>
            <a:r>
              <a:rPr lang="en-GB" dirty="0" err="1" smtClean="0"/>
              <a:t>tpyacc</a:t>
            </a:r>
            <a:r>
              <a:rPr lang="en-GB" dirty="0" smtClean="0"/>
              <a:t> in </a:t>
            </a:r>
            <a:r>
              <a:rPr lang="en-GB" dirty="0" err="1" smtClean="0"/>
              <a:t>fpc</a:t>
            </a:r>
            <a:r>
              <a:rPr lang="en-GB" dirty="0" smtClean="0"/>
              <a:t> (but very old and uses global variables)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ANLTR (no up to date support)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703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810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0387" y="972618"/>
            <a:ext cx="6554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Black" panose="020B0A04020102020204" pitchFamily="34" charset="0"/>
              </a:rPr>
              <a:t>Sempare Boot Velocity Template Engine for Delphi</a:t>
            </a:r>
            <a:endParaRPr lang="en-GB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29262" y="6090482"/>
            <a:ext cx="67587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by: Conrad Vermeulen (conrad@sempare.ltd)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0230" y="4972589"/>
            <a:ext cx="5681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https://github.com/sempare/sempare.boot.velocity.oss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1576" y="5341921"/>
            <a:ext cx="2262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License: Apache 2.0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15867" y="3300698"/>
            <a:ext cx="44165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Questions?</a:t>
            </a:r>
            <a:endParaRPr lang="en-GB" sz="5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6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Agenda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rial Black" panose="020B0A04020102020204" pitchFamily="34" charset="0"/>
              </a:rPr>
              <a:t>Why templates are useful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rial Black" panose="020B0A04020102020204" pitchFamily="34" charset="0"/>
              </a:rPr>
              <a:t>Content manipulation alternatives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rial Black" panose="020B0A04020102020204" pitchFamily="34" charset="0"/>
              </a:rPr>
              <a:t>Sempare Boot Velocity Template Engine 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rial Black" panose="020B0A04020102020204" pitchFamily="34" charset="0"/>
              </a:rPr>
              <a:t>Demo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rial Black" panose="020B0A04020102020204" pitchFamily="34" charset="0"/>
              </a:rPr>
              <a:t>Implementation </a:t>
            </a:r>
            <a:r>
              <a:rPr lang="en-GB" sz="2400" dirty="0" smtClean="0">
                <a:latin typeface="Arial Black" panose="020B0A04020102020204" pitchFamily="34" charset="0"/>
              </a:rPr>
              <a:t>Patterns</a:t>
            </a:r>
          </a:p>
        </p:txBody>
      </p:sp>
    </p:spTree>
    <p:extLst>
      <p:ext uri="{BB962C8B-B14F-4D97-AF65-F5344CB8AC3E}">
        <p14:creationId xmlns:p14="http://schemas.microsoft.com/office/powerpoint/2010/main" val="19855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Why templates are useful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GB" dirty="0" smtClean="0">
              <a:latin typeface="Arial Black" panose="020B0A04020102020204" pitchFamily="34" charset="0"/>
            </a:endParaRP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We are constantly generating content in different forms</a:t>
            </a: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eports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615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…repetitive content generation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GB" dirty="0" smtClean="0">
              <a:latin typeface="Arial Black" panose="020B0A04020102020204" pitchFamily="34" charset="0"/>
            </a:endParaRPr>
          </a:p>
          <a:p>
            <a:r>
              <a:rPr lang="en-GB" dirty="0" smtClean="0">
                <a:latin typeface="Arial Black" panose="020B0A04020102020204" pitchFamily="34" charset="0"/>
              </a:rPr>
              <a:t>                               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pPr algn="ctr"/>
            <a:r>
              <a:rPr lang="en-GB" dirty="0" smtClean="0">
                <a:latin typeface="Arial Black" panose="020B0A04020102020204" pitchFamily="34" charset="0"/>
              </a:rPr>
              <a:t>Template + Data = </a:t>
            </a:r>
            <a:r>
              <a:rPr lang="en-GB" dirty="0">
                <a:latin typeface="Arial Black" panose="020B0A04020102020204" pitchFamily="34" charset="0"/>
              </a:rPr>
              <a:t>d</a:t>
            </a:r>
            <a:r>
              <a:rPr lang="en-GB" dirty="0" smtClean="0">
                <a:latin typeface="Arial Black" panose="020B0A04020102020204" pitchFamily="34" charset="0"/>
              </a:rPr>
              <a:t>ynamic c</a:t>
            </a:r>
            <a:r>
              <a:rPr lang="en-GB" dirty="0" smtClean="0">
                <a:latin typeface="Arial Black" panose="020B0A04020102020204" pitchFamily="34" charset="0"/>
              </a:rPr>
              <a:t>ontent</a:t>
            </a:r>
            <a:endParaRPr lang="en-GB" dirty="0" smtClean="0">
              <a:latin typeface="Arial Black" panose="020B0A04020102020204" pitchFamily="34" charset="0"/>
            </a:endParaRP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7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Content manipulation alternatives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GB" dirty="0" smtClean="0">
              <a:latin typeface="Arial Black" panose="020B0A04020102020204" pitchFamily="34" charset="0"/>
            </a:endParaRPr>
          </a:p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Roll your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16142" y="2998038"/>
            <a:ext cx="11211978" cy="3093439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99160" y="3459480"/>
            <a:ext cx="10302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</a:t>
            </a:r>
            <a:r>
              <a:rPr lang="en-GB" dirty="0" err="1" smtClean="0"/>
              <a:t>onst</a:t>
            </a:r>
            <a:r>
              <a:rPr lang="en-GB" dirty="0" smtClean="0"/>
              <a:t> NL = #13#10;</a:t>
            </a:r>
          </a:p>
          <a:p>
            <a:r>
              <a:rPr lang="en-GB" dirty="0" err="1" smtClean="0"/>
              <a:t>var</a:t>
            </a:r>
            <a:r>
              <a:rPr lang="en-GB" dirty="0" smtClean="0"/>
              <a:t> s: string;</a:t>
            </a:r>
          </a:p>
          <a:p>
            <a:endParaRPr lang="en-GB" dirty="0"/>
          </a:p>
          <a:p>
            <a:r>
              <a:rPr lang="en-GB" dirty="0"/>
              <a:t>s</a:t>
            </a:r>
            <a:r>
              <a:rPr lang="en-GB" dirty="0" smtClean="0"/>
              <a:t> </a:t>
            </a:r>
            <a:r>
              <a:rPr lang="en-GB" dirty="0" smtClean="0"/>
              <a:t>:= ‘Dear ‘ + </a:t>
            </a:r>
            <a:r>
              <a:rPr lang="en-GB" dirty="0" err="1" smtClean="0"/>
              <a:t>firstname</a:t>
            </a:r>
            <a:r>
              <a:rPr lang="en-GB" dirty="0" smtClean="0"/>
              <a:t> + NL + NL + ‘Here is the report for ‘ + </a:t>
            </a:r>
            <a:r>
              <a:rPr lang="en-GB" dirty="0" err="1" smtClean="0"/>
              <a:t>inttostr</a:t>
            </a:r>
            <a:r>
              <a:rPr lang="en-GB" dirty="0" smtClean="0"/>
              <a:t>(year); </a:t>
            </a:r>
          </a:p>
          <a:p>
            <a:endParaRPr lang="en-GB" dirty="0" smtClean="0"/>
          </a:p>
          <a:p>
            <a:r>
              <a:rPr lang="en-GB" dirty="0" err="1" smtClean="0"/>
              <a:t>SendEmail</a:t>
            </a:r>
            <a:r>
              <a:rPr lang="en-GB" dirty="0" smtClean="0"/>
              <a:t>(email, ‘report’, s);</a:t>
            </a:r>
          </a:p>
          <a:p>
            <a:endParaRPr lang="en-GB" dirty="0"/>
          </a:p>
          <a:p>
            <a:r>
              <a:rPr lang="en-GB" dirty="0" smtClean="0"/>
              <a:t>// and so it goes. not very maintainable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44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Content manipulation alternatives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GB" dirty="0" smtClean="0">
              <a:latin typeface="Arial Black" panose="020B0A04020102020204" pitchFamily="34" charset="0"/>
            </a:endParaRPr>
          </a:p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Roll your own (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continued)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416142" y="2998038"/>
            <a:ext cx="11211978" cy="3093439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99160" y="3459480"/>
            <a:ext cx="10302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</a:t>
            </a:r>
            <a:r>
              <a:rPr lang="en-GB" dirty="0" err="1" smtClean="0"/>
              <a:t>onst</a:t>
            </a:r>
            <a:r>
              <a:rPr lang="en-GB" dirty="0" smtClean="0"/>
              <a:t> NL = #13#10;</a:t>
            </a:r>
          </a:p>
          <a:p>
            <a:r>
              <a:rPr lang="en-GB" dirty="0" err="1" smtClean="0"/>
              <a:t>var</a:t>
            </a:r>
            <a:r>
              <a:rPr lang="en-GB" dirty="0" smtClean="0"/>
              <a:t> s: string;</a:t>
            </a:r>
          </a:p>
          <a:p>
            <a:endParaRPr lang="en-GB" dirty="0"/>
          </a:p>
          <a:p>
            <a:r>
              <a:rPr lang="en-GB" dirty="0"/>
              <a:t>s</a:t>
            </a:r>
            <a:r>
              <a:rPr lang="en-GB" dirty="0" smtClean="0"/>
              <a:t> </a:t>
            </a:r>
            <a:r>
              <a:rPr lang="en-GB" dirty="0" smtClean="0"/>
              <a:t>:= ‘Dear :</a:t>
            </a:r>
            <a:r>
              <a:rPr lang="en-GB" dirty="0" err="1" smtClean="0"/>
              <a:t>firstname</a:t>
            </a:r>
            <a:r>
              <a:rPr lang="en-GB" dirty="0" smtClean="0"/>
              <a:t>:‘+ NL + NL + ‘Here is the report for  :year:‘;</a:t>
            </a:r>
          </a:p>
          <a:p>
            <a:r>
              <a:rPr lang="en-GB" dirty="0"/>
              <a:t>s</a:t>
            </a:r>
            <a:r>
              <a:rPr lang="en-GB" dirty="0" smtClean="0"/>
              <a:t> </a:t>
            </a:r>
            <a:r>
              <a:rPr lang="en-GB" dirty="0" smtClean="0"/>
              <a:t>:= </a:t>
            </a:r>
            <a:r>
              <a:rPr lang="en-GB" dirty="0" err="1" smtClean="0"/>
              <a:t>s.replace</a:t>
            </a:r>
            <a:r>
              <a:rPr lang="en-GB" dirty="0" smtClean="0"/>
              <a:t>(‘:</a:t>
            </a:r>
            <a:r>
              <a:rPr lang="en-GB" dirty="0" err="1" smtClean="0"/>
              <a:t>firstname</a:t>
            </a:r>
            <a:r>
              <a:rPr lang="en-GB" dirty="0" smtClean="0"/>
              <a:t>:’, </a:t>
            </a:r>
            <a:r>
              <a:rPr lang="en-GB" dirty="0" err="1" smtClean="0"/>
              <a:t>firstname</a:t>
            </a:r>
            <a:r>
              <a:rPr lang="en-GB" dirty="0" smtClean="0"/>
              <a:t>, [</a:t>
            </a:r>
            <a:r>
              <a:rPr lang="en-GB" dirty="0" err="1" smtClean="0"/>
              <a:t>rfReplaceAll</a:t>
            </a:r>
            <a:r>
              <a:rPr lang="en-GB" dirty="0" smtClean="0"/>
              <a:t>]) </a:t>
            </a:r>
          </a:p>
          <a:p>
            <a:r>
              <a:rPr lang="en-GB" dirty="0"/>
              <a:t>s</a:t>
            </a:r>
            <a:r>
              <a:rPr lang="en-GB" dirty="0" smtClean="0"/>
              <a:t> </a:t>
            </a:r>
            <a:r>
              <a:rPr lang="en-GB" dirty="0" smtClean="0"/>
              <a:t>:= </a:t>
            </a:r>
            <a:r>
              <a:rPr lang="en-GB" dirty="0" err="1" smtClean="0"/>
              <a:t>s.replace</a:t>
            </a:r>
            <a:r>
              <a:rPr lang="en-GB" dirty="0" smtClean="0"/>
              <a:t>(‘:year:’, year, [</a:t>
            </a:r>
            <a:r>
              <a:rPr lang="en-GB" dirty="0" err="1" smtClean="0"/>
              <a:t>rfReplaceAll</a:t>
            </a:r>
            <a:r>
              <a:rPr lang="en-GB" dirty="0" smtClean="0"/>
              <a:t>]) </a:t>
            </a:r>
          </a:p>
          <a:p>
            <a:endParaRPr lang="en-GB" dirty="0"/>
          </a:p>
          <a:p>
            <a:r>
              <a:rPr lang="en-GB" dirty="0" smtClean="0"/>
              <a:t>// and so it goes. better, but still not very maintainable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08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Content manipulation alternatives</a:t>
            </a:r>
          </a:p>
          <a:p>
            <a:pPr algn="ctr"/>
            <a:endParaRPr lang="en-GB" dirty="0" smtClean="0">
              <a:latin typeface="Arial Black" panose="020B0A04020102020204" pitchFamily="34" charset="0"/>
            </a:endParaRPr>
          </a:p>
          <a:p>
            <a:pPr algn="ctr"/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Mustache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https://mustache.github.io/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Delphi Implementations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https://github.com/synopse/dmustache</a:t>
            </a: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github.com/leledumbo/mustapas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5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Black" panose="020B0A04020102020204" pitchFamily="34" charset="0"/>
              </a:rPr>
              <a:t>Content manipulation alternatives</a:t>
            </a:r>
          </a:p>
          <a:p>
            <a:pPr algn="ctr"/>
            <a:endParaRPr lang="en-GB" dirty="0" smtClean="0">
              <a:latin typeface="Arial Black" panose="020B0A04020102020204" pitchFamily="34" charset="0"/>
            </a:endParaRPr>
          </a:p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github.com/synopse/dmustache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16142" y="2998038"/>
            <a:ext cx="11211978" cy="3093439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99160" y="3459480"/>
            <a:ext cx="10302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 err="1" smtClean="0"/>
              <a:t>mustache</a:t>
            </a:r>
            <a:r>
              <a:rPr lang="en-GB" dirty="0" smtClean="0"/>
              <a:t>: </a:t>
            </a:r>
            <a:r>
              <a:rPr lang="en-GB" dirty="0" err="1" smtClean="0"/>
              <a:t>TSynMustache</a:t>
            </a:r>
            <a:r>
              <a:rPr lang="en-GB" dirty="0" smtClean="0"/>
              <a:t>;</a:t>
            </a:r>
          </a:p>
          <a:p>
            <a:r>
              <a:rPr lang="en-GB" dirty="0" smtClean="0"/>
              <a:t>doc: variant;</a:t>
            </a:r>
          </a:p>
          <a:p>
            <a:endParaRPr lang="en-GB" dirty="0" smtClean="0"/>
          </a:p>
          <a:p>
            <a:r>
              <a:rPr lang="en-GB" dirty="0" err="1" smtClean="0"/>
              <a:t>mustache</a:t>
            </a:r>
            <a:r>
              <a:rPr lang="en-GB" dirty="0" smtClean="0"/>
              <a:t> := </a:t>
            </a:r>
            <a:r>
              <a:rPr lang="en-GB" dirty="0" err="1" smtClean="0"/>
              <a:t>TSynMustache.Parse</a:t>
            </a:r>
            <a:r>
              <a:rPr lang="en-GB" dirty="0" smtClean="0"/>
              <a:t>(</a:t>
            </a:r>
          </a:p>
          <a:p>
            <a:r>
              <a:rPr lang="en-GB" dirty="0" smtClean="0"/>
              <a:t>    ‘Dear {{</a:t>
            </a:r>
            <a:r>
              <a:rPr lang="en-GB" dirty="0" err="1" smtClean="0"/>
              <a:t>firstname</a:t>
            </a:r>
            <a:r>
              <a:rPr lang="en-GB" dirty="0" smtClean="0"/>
              <a:t>}}'#13#10‘Here is the report for {{year}}.');</a:t>
            </a:r>
          </a:p>
          <a:p>
            <a:endParaRPr lang="en-GB" dirty="0"/>
          </a:p>
          <a:p>
            <a:r>
              <a:rPr lang="en-GB" dirty="0" err="1" smtClean="0"/>
              <a:t>TDocVariant.New</a:t>
            </a:r>
            <a:r>
              <a:rPr lang="en-GB" dirty="0" smtClean="0"/>
              <a:t>(doc);</a:t>
            </a:r>
          </a:p>
          <a:p>
            <a:r>
              <a:rPr lang="en-GB" dirty="0" smtClean="0"/>
              <a:t>  </a:t>
            </a:r>
            <a:r>
              <a:rPr lang="en-GB" dirty="0" err="1" smtClean="0"/>
              <a:t>doc.firstname</a:t>
            </a:r>
            <a:r>
              <a:rPr lang="en-GB" dirty="0" smtClean="0"/>
              <a:t> := ‘Mr Smith';</a:t>
            </a:r>
          </a:p>
          <a:p>
            <a:r>
              <a:rPr lang="en-GB" dirty="0" smtClean="0"/>
              <a:t>  </a:t>
            </a:r>
            <a:r>
              <a:rPr lang="en-GB" dirty="0" err="1" smtClean="0"/>
              <a:t>doc.year</a:t>
            </a:r>
            <a:r>
              <a:rPr lang="en-GB" dirty="0" smtClean="0"/>
              <a:t> := 2020;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07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346" y="365125"/>
            <a:ext cx="9197454" cy="1325563"/>
          </a:xfrm>
        </p:spPr>
        <p:txBody>
          <a:bodyPr/>
          <a:lstStyle/>
          <a:p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1" y="45267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14901" y="317801"/>
            <a:ext cx="661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  <a:cs typeface="Arial" panose="020B0604020202020204" pitchFamily="34" charset="0"/>
              </a:rPr>
              <a:t>Sempare Boot Velocity Template Engine For Delphi</a:t>
            </a:r>
            <a:endParaRPr lang="en-GB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021" y="1528548"/>
            <a:ext cx="9489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latin typeface="Arial Black" panose="020B0A04020102020204" pitchFamily="34" charset="0"/>
              </a:rPr>
              <a:t>Mustache</a:t>
            </a:r>
            <a:r>
              <a:rPr lang="en-GB" sz="2800" dirty="0" smtClean="0">
                <a:latin typeface="Arial Black" panose="020B0A04020102020204" pitchFamily="34" charset="0"/>
              </a:rPr>
              <a:t> summary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1560" y="2713487"/>
            <a:ext cx="10302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Provides good separation between template and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logic must be done outside of the template as it is ‘render only’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Reading the template you must ‘know’ the special tokens to know what they do . </a:t>
            </a:r>
          </a:p>
          <a:p>
            <a:r>
              <a:rPr lang="en-GB" dirty="0" smtClean="0"/>
              <a:t>      Magic symbols: #, ^, &gt;</a:t>
            </a:r>
            <a:endParaRPr lang="en-GB" dirty="0"/>
          </a:p>
          <a:p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                   https://mustache.github.io/mustache.5.html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1923051" y="3897202"/>
            <a:ext cx="6182778" cy="1711118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239800" y="4290284"/>
            <a:ext cx="39628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{{#</a:t>
            </a:r>
            <a:r>
              <a:rPr lang="en-GB" dirty="0" err="1" smtClean="0"/>
              <a:t>in_ca</a:t>
            </a:r>
            <a:r>
              <a:rPr lang="en-GB" dirty="0" smtClean="0"/>
              <a:t>}}</a:t>
            </a:r>
          </a:p>
          <a:p>
            <a:r>
              <a:rPr lang="en-GB" dirty="0" smtClean="0"/>
              <a:t>Well, {{</a:t>
            </a:r>
            <a:r>
              <a:rPr lang="en-GB" dirty="0" err="1" smtClean="0"/>
              <a:t>taxed_value</a:t>
            </a:r>
            <a:r>
              <a:rPr lang="en-GB" dirty="0" smtClean="0"/>
              <a:t>}} dollars, after taxes.</a:t>
            </a:r>
          </a:p>
          <a:p>
            <a:r>
              <a:rPr lang="en-GB" dirty="0" smtClean="0"/>
              <a:t>{{/</a:t>
            </a:r>
            <a:r>
              <a:rPr lang="en-GB" dirty="0" err="1" smtClean="0"/>
              <a:t>in_ca</a:t>
            </a:r>
            <a:r>
              <a:rPr lang="en-GB" dirty="0" smtClean="0"/>
              <a:t>}}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58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731</Words>
  <Application>Microsoft Office PowerPoint</Application>
  <PresentationFormat>Widescreen</PresentationFormat>
  <Paragraphs>224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Office Theme</vt:lpstr>
      <vt:lpstr>PowerPoint Presentation</vt:lpstr>
      <vt:lpstr>         </vt:lpstr>
      <vt:lpstr>         </vt:lpstr>
      <vt:lpstr>         </vt:lpstr>
      <vt:lpstr>         </vt:lpstr>
      <vt:lpstr>         </vt:lpstr>
      <vt:lpstr>         </vt:lpstr>
      <vt:lpstr>         </vt:lpstr>
      <vt:lpstr>         </vt:lpstr>
      <vt:lpstr>         </vt:lpstr>
      <vt:lpstr>         </vt:lpstr>
      <vt:lpstr>         </vt:lpstr>
      <vt:lpstr>         </vt:lpstr>
      <vt:lpstr>         </vt:lpstr>
      <vt:lpstr>         </vt:lpstr>
      <vt:lpstr>       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conrad</dc:creator>
  <cp:lastModifiedBy>conrad</cp:lastModifiedBy>
  <cp:revision>26</cp:revision>
  <dcterms:created xsi:type="dcterms:W3CDTF">2020-02-11T09:24:37Z</dcterms:created>
  <dcterms:modified xsi:type="dcterms:W3CDTF">2020-02-11T22:33:48Z</dcterms:modified>
</cp:coreProperties>
</file>