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9.png" ContentType="image/png"/>
  <Override PartName="/ppt/media/image11.png" ContentType="image/png"/>
  <Override PartName="/ppt/media/image20.png" ContentType="image/png"/>
  <Override PartName="/ppt/media/image13.png" ContentType="image/png"/>
  <Override PartName="/ppt/media/image22.png" ContentType="image/png"/>
  <Override PartName="/ppt/media/image31.png" ContentType="image/png"/>
  <Override PartName="/ppt/media/image40.png" ContentType="image/png"/>
  <Override PartName="/ppt/media/image15.png" ContentType="image/png"/>
  <Override PartName="/ppt/media/image24.png" ContentType="image/png"/>
  <Override PartName="/ppt/media/image33.png" ContentType="image/png"/>
  <Override PartName="/ppt/media/image1.jpeg" ContentType="image/jpeg"/>
  <Override PartName="/ppt/media/image42.png" ContentType="image/png"/>
  <Override PartName="/ppt/media/image17.png" ContentType="image/png"/>
  <Override PartName="/ppt/media/image51.png" ContentType="image/png"/>
  <Override PartName="/ppt/media/image26.png" ContentType="image/png"/>
  <Override PartName="/ppt/media/image35.png" ContentType="image/png"/>
  <Override PartName="/ppt/media/image19.png" ContentType="image/png"/>
  <Override PartName="/ppt/media/image28.png" ContentType="image/png"/>
  <Override PartName="/ppt/media/image37.png" ContentType="image/png"/>
  <Override PartName="/ppt/media/image46.png" ContentType="image/png"/>
  <Override PartName="/ppt/media/image39.png" ContentType="image/png"/>
  <Override PartName="/ppt/media/image48.png" ContentType="image/png"/>
  <Override PartName="/ppt/media/image4.png" ContentType="image/png"/>
  <Override PartName="/ppt/media/image44.jpeg" ContentType="image/jpeg"/>
  <Override PartName="/ppt/media/image6.png" ContentType="image/png"/>
  <Override PartName="/ppt/media/image8.png" ContentType="image/png"/>
  <Override PartName="/ppt/media/image10.png" ContentType="image/png"/>
  <Override PartName="/ppt/media/image12.png" ContentType="image/png"/>
  <Override PartName="/ppt/media/image21.png" ContentType="image/png"/>
  <Override PartName="/ppt/media/image30.png" ContentType="image/png"/>
  <Override PartName="/ppt/media/image14.png" ContentType="image/png"/>
  <Override PartName="/ppt/media/image23.png" ContentType="image/png"/>
  <Override PartName="/ppt/media/image32.png" ContentType="image/png"/>
  <Override PartName="/ppt/media/image41.png" ContentType="image/png"/>
  <Override PartName="/ppt/media/image16.png" ContentType="image/png"/>
  <Override PartName="/ppt/media/image50.png" ContentType="image/png"/>
  <Override PartName="/ppt/media/image25.png" ContentType="image/png"/>
  <Override PartName="/ppt/media/image34.png" ContentType="image/png"/>
  <Override PartName="/ppt/media/image43.png" ContentType="image/png"/>
  <Override PartName="/ppt/media/image18.png" ContentType="image/png"/>
  <Override PartName="/ppt/media/image2.jpeg" ContentType="image/jpeg"/>
  <Override PartName="/ppt/media/image27.png" ContentType="image/png"/>
  <Override PartName="/ppt/media/image36.png" ContentType="image/png"/>
  <Override PartName="/ppt/media/image29.png" ContentType="image/png"/>
  <Override PartName="/ppt/media/image38.png" ContentType="image/png"/>
  <Override PartName="/ppt/media/image47.png" ContentType="image/png"/>
  <Override PartName="/ppt/media/image3.png" ContentType="image/png"/>
  <Override PartName="/ppt/media/image49.png" ContentType="image/png"/>
  <Override PartName="/ppt/media/image5.png" ContentType="image/png"/>
  <Override PartName="/ppt/media/image45.jpeg" ContentType="image/jpeg"/>
  <Override PartName="/ppt/media/image7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0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_rels/slide5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20.xml.rels" ContentType="application/vnd.openxmlformats-package.relationships+xml"/>
  <Override PartName="/ppt/slides/_rels/slide2.xml.rels" ContentType="application/vnd.openxmlformats-package.relationships+xml"/>
  <Override PartName="/ppt/slides/_rels/slide16.xml.rels" ContentType="application/vnd.openxmlformats-package.relationships+xml"/>
  <Override PartName="/ppt/slides/_rels/slide1.xml.rels" ContentType="application/vnd.openxmlformats-package.relationships+xml"/>
  <Override PartName="/ppt/slides/_rels/slide15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19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85800" y="1869120"/>
            <a:ext cx="777060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85800" y="4092120"/>
            <a:ext cx="777060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85800" y="1869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67040" y="1869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67040" y="4092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85800" y="4092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85800" y="1869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67040" y="1869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685800" y="1869120"/>
            <a:ext cx="7770600" cy="4257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85800" y="1869120"/>
            <a:ext cx="7770600" cy="4256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85800" y="1869120"/>
            <a:ext cx="3791520" cy="4256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67040" y="1869120"/>
            <a:ext cx="3791520" cy="4256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685800" y="120960"/>
            <a:ext cx="7770600" cy="600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85800" y="1869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85800" y="4092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67040" y="1869120"/>
            <a:ext cx="3791520" cy="4256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85800" y="1869120"/>
            <a:ext cx="7770600" cy="4257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85800" y="1869120"/>
            <a:ext cx="3791520" cy="4256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67040" y="1869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67040" y="4092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85800" y="1869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67040" y="1869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85800" y="4092120"/>
            <a:ext cx="776988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85800" y="1869120"/>
            <a:ext cx="777060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85800" y="4092120"/>
            <a:ext cx="777060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85800" y="1869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67040" y="1869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67040" y="4092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685800" y="4092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85800" y="1869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67040" y="1869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85800" y="1869120"/>
            <a:ext cx="7770600" cy="4256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85800" y="1869120"/>
            <a:ext cx="3791520" cy="4256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67040" y="1869120"/>
            <a:ext cx="3791520" cy="4256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120960"/>
            <a:ext cx="7770600" cy="600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85800" y="1869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85800" y="4092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67040" y="1869120"/>
            <a:ext cx="3791520" cy="4256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85800" y="1869120"/>
            <a:ext cx="3791520" cy="4256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67040" y="1869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67040" y="4092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9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85800" y="1869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67040" y="1869120"/>
            <a:ext cx="379152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85800" y="4092120"/>
            <a:ext cx="7769880" cy="2030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365200"/>
            <a:ext cx="7772040" cy="97812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lang="en-US" sz="5400">
                <a:solidFill>
                  <a:srgbClr val="ffffff"/>
                </a:solidFill>
                <a:latin typeface="Calisto MT"/>
              </a:rPr>
              <a:t>Click to edit the title text formatClick to edit Master title style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sto MT"/>
              </a:rPr>
              <a:t>5/12/14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21914121-F191-41E1-9161-91A1C1216161}" type="slidenum">
              <a:rPr lang="en-US">
                <a:solidFill>
                  <a:srgbClr val="ffffff"/>
                </a:solidFill>
                <a:latin typeface="Calisto MT"/>
              </a:rPr>
              <a:t>&lt;number&gt;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85800" y="120960"/>
            <a:ext cx="7770600" cy="14295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Click to edit the title text formatClick to edit Master title style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85800" y="1869120"/>
            <a:ext cx="7770600" cy="425664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US" sz="2200">
                <a:solidFill>
                  <a:srgbClr val="ffffff"/>
                </a:solidFill>
                <a:latin typeface="Calisto MT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200">
                <a:solidFill>
                  <a:srgbClr val="ffffff"/>
                </a:solidFill>
                <a:latin typeface="Calisto MT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200">
                <a:solidFill>
                  <a:srgbClr val="ffffff"/>
                </a:solidFill>
                <a:latin typeface="Calisto MT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200">
                <a:solidFill>
                  <a:srgbClr val="ffffff"/>
                </a:solidFill>
                <a:latin typeface="Calisto MT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200">
                <a:solidFill>
                  <a:srgbClr val="ffffff"/>
                </a:solidFill>
                <a:latin typeface="Calisto MT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200">
                <a:solidFill>
                  <a:srgbClr val="ffffff"/>
                </a:solidFill>
                <a:latin typeface="Calisto MT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Blip>
                <a:blip r:embed="rId3"/>
              </a:buBlip>
            </a:pPr>
            <a:r>
              <a:rPr lang="en-US" sz="2200">
                <a:solidFill>
                  <a:srgbClr val="ffffff"/>
                </a:solidFill>
                <a:latin typeface="Calisto MT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Blip>
                <a:blip r:embed="rId4"/>
              </a:buBlip>
            </a:pPr>
            <a:r>
              <a:rPr lang="en-US" sz="2000">
                <a:solidFill>
                  <a:srgbClr val="ffffff"/>
                </a:solidFill>
                <a:latin typeface="Calisto MT"/>
              </a:rPr>
              <a:t>Second level</a:t>
            </a:r>
            <a:endParaRPr/>
          </a:p>
          <a:p>
            <a:pPr lvl="1">
              <a:buBlip>
                <a:blip r:embed="rId5"/>
              </a:buBlip>
            </a:pPr>
            <a:r>
              <a:rPr lang="en-US">
                <a:solidFill>
                  <a:srgbClr val="ffffff"/>
                </a:solidFill>
                <a:latin typeface="Calisto MT"/>
              </a:rPr>
              <a:t>Third level</a:t>
            </a:r>
            <a:endParaRPr/>
          </a:p>
          <a:p>
            <a:pPr lvl="2">
              <a:buBlip>
                <a:blip r:embed="rId6"/>
              </a:buBlip>
            </a:pPr>
            <a:r>
              <a:rPr lang="en-US">
                <a:solidFill>
                  <a:srgbClr val="ffffff"/>
                </a:solidFill>
                <a:latin typeface="Calisto MT"/>
              </a:rPr>
              <a:t>Fourth level</a:t>
            </a:r>
            <a:endParaRPr/>
          </a:p>
          <a:p>
            <a:pPr lvl="3">
              <a:buBlip>
                <a:blip r:embed="rId7"/>
              </a:buBlip>
            </a:pPr>
            <a:r>
              <a:rPr lang="en-US">
                <a:solidFill>
                  <a:srgbClr val="ffffff"/>
                </a:solidFill>
                <a:latin typeface="Calisto MT"/>
              </a:rPr>
              <a:t>Fifth level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sto MT"/>
              </a:rPr>
              <a:t>5/12/14</a:t>
            </a:r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614101A1-5141-4111-91B1-C1F1A1D18171}" type="slidenum">
              <a:rPr lang="en-US">
                <a:solidFill>
                  <a:srgbClr val="ffffff"/>
                </a:solidFill>
                <a:latin typeface="Calisto MT"/>
              </a:rPr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43.pn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44.jpeg"/><Relationship Id="rId2" Type="http://schemas.openxmlformats.org/officeDocument/2006/relationships/image" Target="../media/image45.jpeg"/><Relationship Id="rId3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46.pn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47.pn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48.pn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49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50.pn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9" Type="http://schemas.openxmlformats.org/officeDocument/2006/relationships/image" Target="../media/image32.png"/><Relationship Id="rId10" Type="http://schemas.openxmlformats.org/officeDocument/2006/relationships/image" Target="../media/image33.png"/><Relationship Id="rId1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2365200"/>
            <a:ext cx="7772040" cy="97812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lang="en-US" sz="5400">
                <a:solidFill>
                  <a:srgbClr val="ffffff"/>
                </a:solidFill>
                <a:latin typeface="Calisto MT"/>
              </a:rPr>
              <a:t>Load Balancing</a:t>
            </a:r>
            <a:endParaRPr/>
          </a:p>
        </p:txBody>
      </p:sp>
      <p:sp>
        <p:nvSpPr>
          <p:cNvPr id="75" name="TextShape 2"/>
          <p:cNvSpPr txBox="1"/>
          <p:nvPr/>
        </p:nvSpPr>
        <p:spPr>
          <a:xfrm>
            <a:off x="685800" y="3352680"/>
            <a:ext cx="7772040" cy="87732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lang="en-US" sz="2000">
                <a:solidFill>
                  <a:srgbClr val="ffffff"/>
                </a:solidFill>
                <a:latin typeface="Calisto MT"/>
              </a:rPr>
              <a:t>Understanding GreedyLB and RefineLB strategies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685800" y="120960"/>
            <a:ext cx="7770600" cy="14295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RefineLB</a:t>
            </a:r>
            <a:r>
              <a:rPr lang="en-US" sz="4800">
                <a:solidFill>
                  <a:srgbClr val="ffffff"/>
                </a:solidFill>
                <a:latin typeface="Calisto MT"/>
              </a:rPr>
              <a:t>
</a:t>
            </a:r>
            <a:r>
              <a:rPr lang="en-US" sz="4800">
                <a:solidFill>
                  <a:srgbClr val="ffffff"/>
                </a:solidFill>
                <a:latin typeface="Calisto MT"/>
              </a:rPr>
              <a:t>Utilization after LB</a:t>
            </a:r>
            <a:endParaRPr/>
          </a:p>
        </p:txBody>
      </p:sp>
      <p:pic>
        <p:nvPicPr>
          <p:cNvPr descr="" id="104" name="Content Placeholder 4"/>
          <p:cNvPicPr/>
          <p:nvPr/>
        </p:nvPicPr>
        <p:blipFill>
          <a:blip r:embed="rId1"/>
          <a:stretch>
            <a:fillRect/>
          </a:stretch>
        </p:blipFill>
        <p:spPr>
          <a:xfrm>
            <a:off x="685800" y="1869120"/>
            <a:ext cx="7770600" cy="4256640"/>
          </a:xfrm>
          <a:prstGeom prst="rect">
            <a:avLst/>
          </a:prstGeom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685800" y="120960"/>
            <a:ext cx="7770600" cy="14295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RefineLB at Load Balancing</a:t>
            </a:r>
            <a:endParaRPr/>
          </a:p>
        </p:txBody>
      </p:sp>
      <p:sp>
        <p:nvSpPr>
          <p:cNvPr id="106" name="CustomShape 2"/>
          <p:cNvSpPr/>
          <p:nvPr/>
        </p:nvSpPr>
        <p:spPr>
          <a:xfrm>
            <a:off x="5471640" y="5948280"/>
            <a:ext cx="3672000" cy="3646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en-US">
                <a:solidFill>
                  <a:srgbClr val="ffffff"/>
                </a:solidFill>
                <a:latin typeface="Calisto MT"/>
              </a:rPr>
              <a:t>Time taken for LB 0.01 sec</a:t>
            </a:r>
            <a:endParaRPr/>
          </a:p>
        </p:txBody>
      </p:sp>
      <p:pic>
        <p:nvPicPr>
          <p:cNvPr descr="" id="107" name="Content Placeholder 3"/>
          <p:cNvPicPr/>
          <p:nvPr/>
        </p:nvPicPr>
        <p:blipFill>
          <a:blip r:embed="rId1"/>
          <a:stretch>
            <a:fillRect/>
          </a:stretch>
        </p:blipFill>
        <p:spPr>
          <a:xfrm>
            <a:off x="685800" y="1623960"/>
            <a:ext cx="7770600" cy="4256640"/>
          </a:xfrm>
          <a:prstGeom prst="rect">
            <a:avLst/>
          </a:prstGeom>
        </p:spPr>
      </p:pic>
      <p:sp>
        <p:nvSpPr>
          <p:cNvPr id="108" name="CustomShape 3"/>
          <p:cNvSpPr/>
          <p:nvPr/>
        </p:nvSpPr>
        <p:spPr>
          <a:xfrm>
            <a:off x="2917440" y="6132960"/>
            <a:ext cx="2539440" cy="6390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sto MT"/>
              </a:rPr>
              <a:t>Timeline of 140ms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685800" y="120960"/>
            <a:ext cx="7770600" cy="14295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GreedyLB followed by RefineLB</a:t>
            </a:r>
            <a:endParaRPr/>
          </a:p>
        </p:txBody>
      </p:sp>
      <p:pic>
        <p:nvPicPr>
          <p:cNvPr descr="" id="110" name="Content Placeholder 3"/>
          <p:cNvPicPr/>
          <p:nvPr/>
        </p:nvPicPr>
        <p:blipFill>
          <a:blip r:embed="rId1"/>
          <a:stretch>
            <a:fillRect/>
          </a:stretch>
        </p:blipFill>
        <p:spPr>
          <a:xfrm>
            <a:off x="559800" y="1457280"/>
            <a:ext cx="7770600" cy="4256640"/>
          </a:xfrm>
          <a:prstGeom prst="rect">
            <a:avLst/>
          </a:prstGeom>
        </p:spPr>
      </p:pic>
      <p:sp>
        <p:nvSpPr>
          <p:cNvPr id="111" name="CustomShape 2"/>
          <p:cNvSpPr/>
          <p:nvPr/>
        </p:nvSpPr>
        <p:spPr>
          <a:xfrm>
            <a:off x="1739160" y="6018480"/>
            <a:ext cx="3832200" cy="6390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>
                <a:solidFill>
                  <a:srgbClr val="ffffff"/>
                </a:solidFill>
                <a:latin typeface="Calisto MT"/>
              </a:rPr>
              <a:t>Before LB – 85ms/step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>
                <a:solidFill>
                  <a:srgbClr val="ffffff"/>
                </a:solidFill>
                <a:latin typeface="Calisto MT"/>
              </a:rPr>
              <a:t>After LB – 60ms/step 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685800" y="120960"/>
            <a:ext cx="7770600" cy="14295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RefineSwap</a:t>
            </a:r>
            <a:endParaRPr/>
          </a:p>
        </p:txBody>
      </p:sp>
      <p:sp>
        <p:nvSpPr>
          <p:cNvPr id="113" name="TextShape 2"/>
          <p:cNvSpPr txBox="1"/>
          <p:nvPr/>
        </p:nvSpPr>
        <p:spPr>
          <a:xfrm>
            <a:off x="685800" y="1869120"/>
            <a:ext cx="7770600" cy="42566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Blip>
                <a:blip r:embed="rId1"/>
              </a:buBlip>
            </a:pPr>
            <a:r>
              <a:rPr lang="en-US" sz="2200">
                <a:solidFill>
                  <a:srgbClr val="ffffff"/>
                </a:solidFill>
                <a:latin typeface="Calisto MT"/>
              </a:rPr>
              <a:t>Sometime Refine “gets stuck”</a:t>
            </a:r>
            <a:endParaRPr/>
          </a:p>
          <a:p>
            <a:pPr lvl="1">
              <a:lnSpc>
                <a:spcPct val="100000"/>
              </a:lnSpc>
              <a:buBlip>
                <a:blip r:embed="rId2"/>
              </a:buBlip>
            </a:pPr>
            <a:r>
              <a:rPr lang="en-US" sz="2000">
                <a:solidFill>
                  <a:srgbClr val="ffffff"/>
                </a:solidFill>
                <a:latin typeface="Calisto MT"/>
              </a:rPr>
              <a:t>Esp. when the number of chares per PE is small</a:t>
            </a:r>
            <a:endParaRPr/>
          </a:p>
          <a:p>
            <a:pPr lvl="1">
              <a:lnSpc>
                <a:spcPct val="100000"/>
              </a:lnSpc>
              <a:buBlip>
                <a:blip r:embed="rId3"/>
              </a:buBlip>
            </a:pPr>
            <a:r>
              <a:rPr lang="en-US" sz="2000">
                <a:solidFill>
                  <a:srgbClr val="ffffff"/>
                </a:solidFill>
                <a:latin typeface="Calisto MT"/>
              </a:rPr>
              <a:t>Any object from the heaviest loaded processor is too heavy to add to the lightest loaded processor</a:t>
            </a:r>
            <a:endParaRPr/>
          </a:p>
          <a:p>
            <a:pPr lvl="1">
              <a:buBlip>
                <a:blip r:embed="rId4"/>
              </a:buBlip>
            </a:pPr>
            <a:r>
              <a:rPr lang="en-US">
                <a:solidFill>
                  <a:srgbClr val="ffffff"/>
                </a:solidFill>
                <a:latin typeface="Calisto MT"/>
              </a:rPr>
              <a:t>It becomes overloaded</a:t>
            </a:r>
            <a:endParaRPr/>
          </a:p>
          <a:p>
            <a:pPr lvl="1">
              <a:lnSpc>
                <a:spcPct val="100000"/>
              </a:lnSpc>
              <a:buBlip>
                <a:blip r:embed="rId5"/>
              </a:buBlip>
            </a:pPr>
            <a:r>
              <a:rPr lang="en-US" sz="2000">
                <a:solidFill>
                  <a:srgbClr val="ffffff"/>
                </a:solidFill>
                <a:latin typeface="Calisto MT"/>
              </a:rPr>
              <a:t>Solution: swap objects rather than donate them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685800" y="120960"/>
            <a:ext cx="7770600" cy="14295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RefineSwap</a:t>
            </a:r>
            <a:endParaRPr/>
          </a:p>
        </p:txBody>
      </p:sp>
      <p:pic>
        <p:nvPicPr>
          <p:cNvPr descr="" id="115" name="Content Placeholder 3"/>
          <p:cNvPicPr/>
          <p:nvPr/>
        </p:nvPicPr>
        <p:blipFill>
          <a:blip r:embed="rId1"/>
          <a:stretch>
            <a:fillRect/>
          </a:stretch>
        </p:blipFill>
        <p:spPr>
          <a:xfrm>
            <a:off x="685800" y="1869120"/>
            <a:ext cx="7770600" cy="4256640"/>
          </a:xfrm>
          <a:prstGeom prst="rect">
            <a:avLst/>
          </a:prstGeom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685800" y="120960"/>
            <a:ext cx="7770600" cy="14295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Histogram of load on PEs</a:t>
            </a:r>
            <a:endParaRPr/>
          </a:p>
        </p:txBody>
      </p:sp>
      <p:pic>
        <p:nvPicPr>
          <p:cNvPr descr="" id="117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4535640" y="2098080"/>
            <a:ext cx="4311000" cy="3233160"/>
          </a:xfrm>
          <a:prstGeom prst="rect">
            <a:avLst/>
          </a:prstGeom>
        </p:spPr>
      </p:pic>
      <p:pic>
        <p:nvPicPr>
          <p:cNvPr descr="" id="118" name="Content Placeholder 6"/>
          <p:cNvPicPr/>
          <p:nvPr/>
        </p:nvPicPr>
        <p:blipFill>
          <a:blip r:embed="rId2"/>
          <a:stretch>
            <a:fillRect/>
          </a:stretch>
        </p:blipFill>
        <p:spPr>
          <a:xfrm>
            <a:off x="-1064520" y="2098080"/>
            <a:ext cx="6681600" cy="3233160"/>
          </a:xfrm>
          <a:prstGeom prst="rect">
            <a:avLst/>
          </a:prstGeom>
        </p:spPr>
      </p:pic>
      <p:sp>
        <p:nvSpPr>
          <p:cNvPr id="119" name="CustomShape 2"/>
          <p:cNvSpPr/>
          <p:nvPr/>
        </p:nvSpPr>
        <p:spPr>
          <a:xfrm>
            <a:off x="1498680" y="5660640"/>
            <a:ext cx="2070360" cy="3646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sto MT"/>
              </a:rPr>
              <a:t>RefineLB</a:t>
            </a:r>
            <a:endParaRPr/>
          </a:p>
        </p:txBody>
      </p:sp>
      <p:sp>
        <p:nvSpPr>
          <p:cNvPr id="120" name="CustomShape 3"/>
          <p:cNvSpPr/>
          <p:nvPr/>
        </p:nvSpPr>
        <p:spPr>
          <a:xfrm>
            <a:off x="5617440" y="5660640"/>
            <a:ext cx="2070360" cy="3646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sto MT"/>
              </a:rPr>
              <a:t>RefineSwapLB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685800" y="120960"/>
            <a:ext cx="7770600" cy="14295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RefineSwapLB</a:t>
            </a:r>
            <a:endParaRPr/>
          </a:p>
        </p:txBody>
      </p:sp>
      <p:pic>
        <p:nvPicPr>
          <p:cNvPr descr="" id="122" name="Content Placeholder 3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1274040"/>
            <a:ext cx="8660160" cy="4744080"/>
          </a:xfrm>
          <a:prstGeom prst="rect">
            <a:avLst/>
          </a:prstGeom>
        </p:spPr>
      </p:pic>
      <p:sp>
        <p:nvSpPr>
          <p:cNvPr id="123" name="CustomShape 2"/>
          <p:cNvSpPr/>
          <p:nvPr/>
        </p:nvSpPr>
        <p:spPr>
          <a:xfrm>
            <a:off x="2151000" y="6087240"/>
            <a:ext cx="2825640" cy="11869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>
                <a:solidFill>
                  <a:srgbClr val="ffffff"/>
                </a:solidFill>
                <a:latin typeface="Calisto MT"/>
              </a:rPr>
              <a:t>Before LB – 85ms/step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>
                <a:solidFill>
                  <a:srgbClr val="ffffff"/>
                </a:solidFill>
                <a:latin typeface="Calisto MT"/>
              </a:rPr>
              <a:t>After LB – 62ms/step 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685800" y="120960"/>
            <a:ext cx="7770600" cy="14295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RefineSwapLB</a:t>
            </a:r>
            <a:endParaRPr/>
          </a:p>
        </p:txBody>
      </p:sp>
      <p:pic>
        <p:nvPicPr>
          <p:cNvPr descr="" id="125" name="Content Placeholder 3"/>
          <p:cNvPicPr/>
          <p:nvPr/>
        </p:nvPicPr>
        <p:blipFill>
          <a:blip r:embed="rId1"/>
          <a:stretch>
            <a:fillRect/>
          </a:stretch>
        </p:blipFill>
        <p:spPr>
          <a:xfrm>
            <a:off x="262440" y="1331280"/>
            <a:ext cx="8580960" cy="4700520"/>
          </a:xfrm>
          <a:prstGeom prst="rect">
            <a:avLst/>
          </a:prstGeom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685800" y="120960"/>
            <a:ext cx="7770600" cy="14295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RefineSwapLB</a:t>
            </a:r>
            <a:endParaRPr/>
          </a:p>
        </p:txBody>
      </p:sp>
      <p:pic>
        <p:nvPicPr>
          <p:cNvPr descr="" id="127" name="Content Placeholder 3"/>
          <p:cNvPicPr/>
          <p:nvPr/>
        </p:nvPicPr>
        <p:blipFill>
          <a:blip r:embed="rId1"/>
          <a:stretch>
            <a:fillRect/>
          </a:stretch>
        </p:blipFill>
        <p:spPr>
          <a:xfrm>
            <a:off x="514080" y="1365840"/>
            <a:ext cx="7770600" cy="4256640"/>
          </a:xfrm>
          <a:prstGeom prst="rect">
            <a:avLst/>
          </a:prstGeom>
        </p:spPr>
      </p:pic>
      <p:sp>
        <p:nvSpPr>
          <p:cNvPr id="128" name="CustomShape 2"/>
          <p:cNvSpPr/>
          <p:nvPr/>
        </p:nvSpPr>
        <p:spPr>
          <a:xfrm>
            <a:off x="5471640" y="5948280"/>
            <a:ext cx="3672000" cy="3646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en-US">
                <a:solidFill>
                  <a:srgbClr val="ffffff"/>
                </a:solidFill>
                <a:latin typeface="Calisto MT"/>
              </a:rPr>
              <a:t>Time taken for LB 0.03 sec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685800" y="117000"/>
            <a:ext cx="7770600" cy="9554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NPB : BT-MZ with GreedyLB</a:t>
            </a:r>
            <a:endParaRPr/>
          </a:p>
        </p:txBody>
      </p:sp>
      <p:pic>
        <p:nvPicPr>
          <p:cNvPr descr="" id="130" name="Content Placeholder 3"/>
          <p:cNvPicPr/>
          <p:nvPr/>
        </p:nvPicPr>
        <p:blipFill>
          <a:blip r:embed="rId1"/>
          <a:stretch>
            <a:fillRect/>
          </a:stretch>
        </p:blipFill>
        <p:spPr>
          <a:xfrm>
            <a:off x="285480" y="1530720"/>
            <a:ext cx="8170920" cy="4475880"/>
          </a:xfrm>
          <a:prstGeom prst="rect">
            <a:avLst/>
          </a:prstGeom>
        </p:spPr>
      </p:pic>
      <p:sp>
        <p:nvSpPr>
          <p:cNvPr id="131" name="CustomShape 2"/>
          <p:cNvSpPr/>
          <p:nvPr/>
        </p:nvSpPr>
        <p:spPr>
          <a:xfrm>
            <a:off x="1201320" y="6006960"/>
            <a:ext cx="4781880" cy="9126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e8950e"/>
                </a:solidFill>
                <a:latin typeface="Calisto MT"/>
              </a:rPr>
              <a:t>Strategy time – 0.021sec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55992b"/>
                </a:solidFill>
                <a:latin typeface="Calisto MT"/>
              </a:rPr>
              <a:t>Migration time – 2.3sec (1015 migrations)</a:t>
            </a:r>
            <a:endParaRPr/>
          </a:p>
        </p:txBody>
      </p:sp>
      <p:sp>
        <p:nvSpPr>
          <p:cNvPr id="132" name="CustomShape 3"/>
          <p:cNvSpPr/>
          <p:nvPr/>
        </p:nvSpPr>
        <p:spPr>
          <a:xfrm>
            <a:off x="2654280" y="1085400"/>
            <a:ext cx="3191760" cy="3646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sto MT"/>
              </a:rPr>
              <a:t>Timeline of 5.5 sec</a:t>
            </a:r>
            <a:endParaRPr/>
          </a:p>
        </p:txBody>
      </p:sp>
      <p:sp>
        <p:nvSpPr>
          <p:cNvPr id="133" name="CustomShape 4"/>
          <p:cNvSpPr/>
          <p:nvPr/>
        </p:nvSpPr>
        <p:spPr>
          <a:xfrm>
            <a:off x="4370400" y="6006960"/>
            <a:ext cx="245880" cy="406800"/>
          </a:xfrm>
          <a:prstGeom prst="straightConnector1">
            <a:avLst/>
          </a:prstGeom>
          <a:ln w="19080">
            <a:solidFill>
              <a:srgbClr val="94d66c"/>
            </a:solidFill>
            <a:round/>
            <a:tailEnd len="med" type="triangle" w="med"/>
          </a:ln>
        </p:spPr>
      </p:sp>
      <p:sp>
        <p:nvSpPr>
          <p:cNvPr id="134" name="CustomShape 5"/>
          <p:cNvSpPr/>
          <p:nvPr/>
        </p:nvSpPr>
        <p:spPr>
          <a:xfrm>
            <a:off x="2535840" y="2152440"/>
            <a:ext cx="1822680" cy="4006800"/>
          </a:xfrm>
          <a:prstGeom prst="straightConnector1">
            <a:avLst/>
          </a:prstGeom>
          <a:ln w="19080">
            <a:solidFill>
              <a:srgbClr val="f9d59b"/>
            </a:solidFill>
            <a:round/>
            <a:tailEnd len="med" type="triangle" w="med"/>
          </a:ln>
        </p:spPr>
      </p:sp>
      <p:sp>
        <p:nvSpPr>
          <p:cNvPr id="135" name="CustomShape 6"/>
          <p:cNvSpPr/>
          <p:nvPr/>
        </p:nvSpPr>
        <p:spPr>
          <a:xfrm>
            <a:off x="5307480" y="2151720"/>
            <a:ext cx="2107440" cy="4261320"/>
          </a:xfrm>
          <a:prstGeom prst="straightConnector1">
            <a:avLst/>
          </a:prstGeom>
          <a:ln w="19080">
            <a:solidFill>
              <a:srgbClr val="94d66c"/>
            </a:solidFill>
            <a:round/>
            <a:tailEnd len="med" type="triangle" w="med"/>
          </a:ln>
        </p:spPr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20960"/>
            <a:ext cx="7770600" cy="8510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GreedyLB</a:t>
            </a:r>
            <a:endParaRPr/>
          </a:p>
        </p:txBody>
      </p:sp>
      <p:sp>
        <p:nvSpPr>
          <p:cNvPr id="77" name="TextShape 2"/>
          <p:cNvSpPr txBox="1"/>
          <p:nvPr/>
        </p:nvSpPr>
        <p:spPr>
          <a:xfrm>
            <a:off x="0" y="812520"/>
            <a:ext cx="8467560" cy="60451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lang="en-US" sz="1200">
                <a:solidFill>
                  <a:srgbClr val="ffffff"/>
                </a:solidFill>
                <a:latin typeface="Calisto MT"/>
              </a:rPr>
              <a:t>Algorithm 1: The GreedyLB Algorithm </a:t>
            </a:r>
            <a:endParaRPr/>
          </a:p>
          <a:p>
            <a:pPr>
              <a:lnSpc>
                <a:spcPct val="100000"/>
              </a:lnSpc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begin </a:t>
            </a:r>
            <a:endParaRPr/>
          </a:p>
          <a:p>
            <a:r>
              <a:rPr lang="en-US" sz="1400">
                <a:solidFill>
                  <a:srgbClr val="ffffff"/>
                </a:solidFill>
                <a:latin typeface="Calisto MT"/>
              </a:rPr>
              <a:t>Data:</a:t>
            </a:r>
            <a:endParaRPr/>
          </a:p>
          <a:p>
            <a:pPr lvl="1">
              <a:buBlip>
                <a:blip r:embed="rId1"/>
              </a:buBlip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Vt (the set of chare objects),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
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Vp (the set of processors), </a:t>
            </a:r>
            <a:endParaRPr/>
          </a:p>
          <a:p>
            <a:pPr lvl="1">
              <a:buBlip>
                <a:blip r:embed="rId2"/>
              </a:buBlip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Gp (the background load of processors) // due to non-migratable objects, etc.</a:t>
            </a:r>
            <a:endParaRPr/>
          </a:p>
          <a:p>
            <a:r>
              <a:rPr lang="en-US" sz="1400">
                <a:solidFill>
                  <a:srgbClr val="ffffff"/>
                </a:solidFill>
                <a:latin typeface="Calisto MT"/>
              </a:rPr>
              <a:t> 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Result:  Map : Vt −→ Vp (An object mapping) </a:t>
            </a:r>
            <a:endParaRPr/>
          </a:p>
          <a:p>
            <a:endParaRPr/>
          </a:p>
          <a:p>
            <a:r>
              <a:rPr lang="en-US" sz="1400">
                <a:solidFill>
                  <a:srgbClr val="ffffff"/>
                </a:solidFill>
                <a:latin typeface="Calisto MT"/>
              </a:rPr>
              <a:t>// build heap of size equal to the number of objects ;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
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ObjectHeap objHeap(|Vt|);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
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Vt −→ objHeap ; // insert each element of Vt in objHeap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
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MinHeap cpuHeap(P);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
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//Initially processors are empty with only background load; </a:t>
            </a:r>
            <a:endParaRPr/>
          </a:p>
          <a:p>
            <a:r>
              <a:rPr lang="en-US" sz="1400">
                <a:solidFill>
                  <a:srgbClr val="ffffff"/>
                </a:solidFill>
                <a:latin typeface="Calisto MT"/>
              </a:rPr>
              <a:t>Gp −→ cpuHeap;  </a:t>
            </a:r>
            <a:endParaRPr/>
          </a:p>
          <a:p>
            <a:r>
              <a:rPr lang="en-US" sz="1400">
                <a:solidFill>
                  <a:srgbClr val="ffffff"/>
                </a:solidFill>
                <a:latin typeface="Calisto MT"/>
              </a:rPr>
              <a:t>for i ← 1 </a:t>
            </a:r>
            <a:r>
              <a:rPr i="1" lang="en-US" sz="1400">
                <a:solidFill>
                  <a:srgbClr val="ffffff"/>
                </a:solidFill>
                <a:latin typeface="Calisto MT"/>
              </a:rPr>
              <a:t>to 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nmigobj do</a:t>
            </a:r>
            <a:endParaRPr/>
          </a:p>
          <a:p>
            <a:pPr lvl="1">
              <a:buBlip>
                <a:blip r:embed="rId3"/>
              </a:buBlip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o= objHeap.deleteMax();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
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donor ←− cpuHeap.deleteMin();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
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Assign c to donor and record it in Map;</a:t>
            </a:r>
            <a:endParaRPr/>
          </a:p>
          <a:p>
            <a:pPr lvl="1">
              <a:buBlip>
                <a:blip r:embed="rId4"/>
              </a:buBlip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donor.load += c.load // add object load of c to the donor;</a:t>
            </a:r>
            <a:endParaRPr/>
          </a:p>
          <a:p>
            <a:pPr lvl="1">
              <a:buBlip>
                <a:blip r:embed="rId5"/>
              </a:buBlip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cpuHeap.insert(donor) ; </a:t>
            </a:r>
            <a:endParaRPr/>
          </a:p>
          <a:p>
            <a:pPr>
              <a:lnSpc>
                <a:spcPct val="100000"/>
              </a:lnSpc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end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685800" y="117000"/>
            <a:ext cx="7770600" cy="9554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NPB : BT-MZ with RefineLB</a:t>
            </a:r>
            <a:endParaRPr/>
          </a:p>
        </p:txBody>
      </p:sp>
      <p:sp>
        <p:nvSpPr>
          <p:cNvPr id="137" name="CustomShape 2"/>
          <p:cNvSpPr/>
          <p:nvPr/>
        </p:nvSpPr>
        <p:spPr>
          <a:xfrm>
            <a:off x="1270080" y="6087600"/>
            <a:ext cx="4781880" cy="9126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e8950e"/>
                </a:solidFill>
                <a:latin typeface="Calisto MT"/>
              </a:rPr>
              <a:t>Strategy time – 0.0005sec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55992b"/>
                </a:solidFill>
                <a:latin typeface="Calisto MT"/>
              </a:rPr>
              <a:t>Migration time – 0.013sec (13 migrations)</a:t>
            </a:r>
            <a:endParaRPr/>
          </a:p>
        </p:txBody>
      </p:sp>
      <p:sp>
        <p:nvSpPr>
          <p:cNvPr id="138" name="CustomShape 3"/>
          <p:cNvSpPr/>
          <p:nvPr/>
        </p:nvSpPr>
        <p:spPr>
          <a:xfrm>
            <a:off x="2654280" y="1085400"/>
            <a:ext cx="3191760" cy="3646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sto MT"/>
              </a:rPr>
              <a:t>Timeline of 5 sec</a:t>
            </a:r>
            <a:endParaRPr/>
          </a:p>
        </p:txBody>
      </p:sp>
      <p:pic>
        <p:nvPicPr>
          <p:cNvPr descr="" id="139" name="Content Placeholder 6"/>
          <p:cNvPicPr/>
          <p:nvPr/>
        </p:nvPicPr>
        <p:blipFill>
          <a:blip r:embed="rId1"/>
          <a:stretch>
            <a:fillRect/>
          </a:stretch>
        </p:blipFill>
        <p:spPr>
          <a:xfrm>
            <a:off x="308880" y="1454760"/>
            <a:ext cx="8456400" cy="4632480"/>
          </a:xfrm>
          <a:prstGeom prst="rect">
            <a:avLst/>
          </a:prstGeom>
        </p:spPr>
      </p:pic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685800" y="117000"/>
            <a:ext cx="7770600" cy="9554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BT-MZ RefineLB Closeup</a:t>
            </a:r>
            <a:endParaRPr/>
          </a:p>
        </p:txBody>
      </p:sp>
      <p:sp>
        <p:nvSpPr>
          <p:cNvPr id="141" name="CustomShape 2"/>
          <p:cNvSpPr/>
          <p:nvPr/>
        </p:nvSpPr>
        <p:spPr>
          <a:xfrm>
            <a:off x="1201320" y="6175080"/>
            <a:ext cx="4781880" cy="9126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e8950e"/>
                </a:solidFill>
                <a:latin typeface="Calisto MT"/>
              </a:rPr>
              <a:t>Strategy time – 0.0005sec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55992b"/>
                </a:solidFill>
                <a:latin typeface="Calisto MT"/>
              </a:rPr>
              <a:t>Migration time – 0.013sec (13 migrations)</a:t>
            </a:r>
            <a:endParaRPr/>
          </a:p>
        </p:txBody>
      </p:sp>
      <p:sp>
        <p:nvSpPr>
          <p:cNvPr id="142" name="CustomShape 3"/>
          <p:cNvSpPr/>
          <p:nvPr/>
        </p:nvSpPr>
        <p:spPr>
          <a:xfrm>
            <a:off x="2654280" y="1085400"/>
            <a:ext cx="3191760" cy="3646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sto MT"/>
              </a:rPr>
              <a:t>Timeline of 200 ms</a:t>
            </a:r>
            <a:endParaRPr/>
          </a:p>
        </p:txBody>
      </p:sp>
      <p:pic>
        <p:nvPicPr>
          <p:cNvPr descr="" id="143" name="Content Placeholder 3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1493280"/>
            <a:ext cx="8546040" cy="4681440"/>
          </a:xfrm>
          <a:prstGeom prst="rect">
            <a:avLst/>
          </a:prstGeom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20960"/>
            <a:ext cx="7770600" cy="14295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GreedyLB </a:t>
            </a:r>
            <a:r>
              <a:rPr lang="en-US" sz="4800">
                <a:solidFill>
                  <a:srgbClr val="ffffff"/>
                </a:solidFill>
                <a:latin typeface="Calisto MT"/>
              </a:rPr>
              <a:t>
</a:t>
            </a:r>
            <a:r>
              <a:rPr lang="en-US" sz="4800">
                <a:solidFill>
                  <a:srgbClr val="ffffff"/>
                </a:solidFill>
                <a:latin typeface="Calisto MT"/>
              </a:rPr>
              <a:t>Utilization before LB</a:t>
            </a:r>
            <a:endParaRPr/>
          </a:p>
        </p:txBody>
      </p:sp>
      <p:pic>
        <p:nvPicPr>
          <p:cNvPr descr="" id="79" name="Content Placeholder 3"/>
          <p:cNvPicPr/>
          <p:nvPr/>
        </p:nvPicPr>
        <p:blipFill>
          <a:blip r:embed="rId1"/>
          <a:stretch>
            <a:fillRect/>
          </a:stretch>
        </p:blipFill>
        <p:spPr>
          <a:xfrm>
            <a:off x="685800" y="1777680"/>
            <a:ext cx="7770600" cy="4256640"/>
          </a:xfrm>
          <a:prstGeom prst="rect">
            <a:avLst/>
          </a:prstGeom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20960"/>
            <a:ext cx="7770600" cy="14295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GreedyLB</a:t>
            </a:r>
            <a:r>
              <a:rPr lang="en-US" sz="4800">
                <a:solidFill>
                  <a:srgbClr val="ffffff"/>
                </a:solidFill>
                <a:latin typeface="Calisto MT"/>
              </a:rPr>
              <a:t>
</a:t>
            </a:r>
            <a:r>
              <a:rPr lang="en-US" sz="4800">
                <a:solidFill>
                  <a:srgbClr val="ffffff"/>
                </a:solidFill>
                <a:latin typeface="Calisto MT"/>
              </a:rPr>
              <a:t>Utililzation after LB</a:t>
            </a:r>
            <a:endParaRPr/>
          </a:p>
        </p:txBody>
      </p:sp>
      <p:pic>
        <p:nvPicPr>
          <p:cNvPr descr="" id="81" name="Content Placeholder 3"/>
          <p:cNvPicPr/>
          <p:nvPr/>
        </p:nvPicPr>
        <p:blipFill>
          <a:blip r:embed="rId1"/>
          <a:stretch>
            <a:fillRect/>
          </a:stretch>
        </p:blipFill>
        <p:spPr>
          <a:xfrm>
            <a:off x="685800" y="1869120"/>
            <a:ext cx="7770600" cy="4256640"/>
          </a:xfrm>
          <a:prstGeom prst="rect">
            <a:avLst/>
          </a:prstGeom>
        </p:spPr>
      </p:pic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20960"/>
            <a:ext cx="7770600" cy="14295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GreedyLB</a:t>
            </a:r>
            <a:endParaRPr/>
          </a:p>
        </p:txBody>
      </p:sp>
      <p:pic>
        <p:nvPicPr>
          <p:cNvPr descr="" id="83" name="Content Placeholder 3"/>
          <p:cNvPicPr/>
          <p:nvPr/>
        </p:nvPicPr>
        <p:blipFill>
          <a:blip r:embed="rId1"/>
          <a:stretch>
            <a:fillRect/>
          </a:stretch>
        </p:blipFill>
        <p:spPr>
          <a:xfrm>
            <a:off x="514080" y="1342800"/>
            <a:ext cx="7770600" cy="4256640"/>
          </a:xfrm>
          <a:prstGeom prst="rect">
            <a:avLst/>
          </a:prstGeom>
        </p:spPr>
      </p:pic>
      <p:sp>
        <p:nvSpPr>
          <p:cNvPr id="84" name="CustomShape 2"/>
          <p:cNvSpPr/>
          <p:nvPr/>
        </p:nvSpPr>
        <p:spPr>
          <a:xfrm>
            <a:off x="1292760" y="5961240"/>
            <a:ext cx="5102280" cy="6390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>
                <a:solidFill>
                  <a:srgbClr val="ffffff"/>
                </a:solidFill>
                <a:latin typeface="Calisto MT"/>
              </a:rPr>
              <a:t>Before LB – 85ms/step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>
                <a:solidFill>
                  <a:srgbClr val="ffffff"/>
                </a:solidFill>
                <a:latin typeface="Calisto MT"/>
              </a:rPr>
              <a:t>After LB – 60 ms/step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20960"/>
            <a:ext cx="7770600" cy="14295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GreedyLB</a:t>
            </a:r>
            <a:endParaRPr/>
          </a:p>
        </p:txBody>
      </p:sp>
      <p:sp>
        <p:nvSpPr>
          <p:cNvPr id="86" name="CustomShape 2"/>
          <p:cNvSpPr/>
          <p:nvPr/>
        </p:nvSpPr>
        <p:spPr>
          <a:xfrm>
            <a:off x="6243120" y="6176520"/>
            <a:ext cx="2213280" cy="6382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en-US">
                <a:solidFill>
                  <a:srgbClr val="ffffff"/>
                </a:solidFill>
                <a:latin typeface="Calisto MT"/>
              </a:rPr>
              <a:t>LB took 100  msec</a:t>
            </a:r>
            <a:endParaRPr/>
          </a:p>
        </p:txBody>
      </p:sp>
      <p:sp>
        <p:nvSpPr>
          <p:cNvPr id="87" name="CustomShape 3"/>
          <p:cNvSpPr/>
          <p:nvPr/>
        </p:nvSpPr>
        <p:spPr>
          <a:xfrm>
            <a:off x="2345400" y="6325920"/>
            <a:ext cx="3180240" cy="3646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sto MT"/>
              </a:rPr>
              <a:t>Timeline of 140ms</a:t>
            </a:r>
            <a:endParaRPr/>
          </a:p>
        </p:txBody>
      </p:sp>
      <p:pic>
        <p:nvPicPr>
          <p:cNvPr descr="" id="88" name="Content Placeholder 4"/>
          <p:cNvPicPr/>
          <p:nvPr/>
        </p:nvPicPr>
        <p:blipFill>
          <a:blip r:embed="rId1"/>
          <a:stretch>
            <a:fillRect/>
          </a:stretch>
        </p:blipFill>
        <p:spPr>
          <a:xfrm>
            <a:off x="685800" y="1869120"/>
            <a:ext cx="7770600" cy="4256640"/>
          </a:xfrm>
          <a:prstGeom prst="rect">
            <a:avLst/>
          </a:prstGeom>
        </p:spPr>
      </p:pic>
      <p:sp>
        <p:nvSpPr>
          <p:cNvPr id="89" name="CustomShape 4"/>
          <p:cNvSpPr/>
          <p:nvPr/>
        </p:nvSpPr>
        <p:spPr>
          <a:xfrm>
            <a:off x="1000800" y="1140840"/>
            <a:ext cx="1151280" cy="1186920"/>
          </a:xfrm>
          <a:prstGeom prst="rect">
            <a:avLst/>
          </a:prstGeom>
          <a:solidFill>
            <a:srgbClr val="ff6953"/>
          </a:solidFill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sto MT"/>
              </a:rPr>
              <a:t>Statistics collection</a:t>
            </a:r>
            <a:endParaRPr/>
          </a:p>
        </p:txBody>
      </p:sp>
      <p:sp>
        <p:nvSpPr>
          <p:cNvPr id="90" name="CustomShape 5"/>
          <p:cNvSpPr/>
          <p:nvPr/>
        </p:nvSpPr>
        <p:spPr>
          <a:xfrm>
            <a:off x="2423160" y="1293120"/>
            <a:ext cx="3183480" cy="364680"/>
          </a:xfrm>
          <a:prstGeom prst="rect">
            <a:avLst/>
          </a:prstGeom>
          <a:solidFill>
            <a:srgbClr val="2c19ff"/>
          </a:solidFill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sto MT"/>
              </a:rPr>
              <a:t>Strategy decision time</a:t>
            </a:r>
            <a:endParaRPr/>
          </a:p>
        </p:txBody>
      </p:sp>
      <p:sp>
        <p:nvSpPr>
          <p:cNvPr id="91" name="CustomShape 6"/>
          <p:cNvSpPr/>
          <p:nvPr/>
        </p:nvSpPr>
        <p:spPr>
          <a:xfrm>
            <a:off x="6866280" y="1869120"/>
            <a:ext cx="344160" cy="4103280"/>
          </a:xfrm>
          <a:prstGeom prst="rect">
            <a:avLst/>
          </a:prstGeom>
          <a:ln w="28440">
            <a:solidFill>
              <a:srgbClr val="fbc3c8"/>
            </a:solidFill>
            <a:round/>
          </a:ln>
        </p:spPr>
      </p:sp>
      <p:sp>
        <p:nvSpPr>
          <p:cNvPr id="92" name="CustomShape 7"/>
          <p:cNvSpPr/>
          <p:nvPr/>
        </p:nvSpPr>
        <p:spPr>
          <a:xfrm>
            <a:off x="6298560" y="678960"/>
            <a:ext cx="1374480" cy="913320"/>
          </a:xfrm>
          <a:prstGeom prst="rect">
            <a:avLst/>
          </a:prstGeom>
          <a:solidFill>
            <a:srgbClr val="ff6953"/>
          </a:solidFill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sto MT"/>
              </a:rPr>
              <a:t>Object Migration time</a:t>
            </a:r>
            <a:endParaRPr/>
          </a:p>
        </p:txBody>
      </p:sp>
      <p:sp>
        <p:nvSpPr>
          <p:cNvPr id="93" name="CustomShape 8"/>
          <p:cNvSpPr/>
          <p:nvPr/>
        </p:nvSpPr>
        <p:spPr>
          <a:xfrm>
            <a:off x="1576800" y="1787040"/>
            <a:ext cx="134280" cy="451080"/>
          </a:xfrm>
          <a:prstGeom prst="straightConnector1">
            <a:avLst/>
          </a:prstGeom>
          <a:ln w="19080">
            <a:solidFill>
              <a:srgbClr val="f88792"/>
            </a:solidFill>
            <a:round/>
            <a:tailEnd len="med" type="triangle" w="med"/>
          </a:ln>
        </p:spPr>
      </p:sp>
      <p:sp>
        <p:nvSpPr>
          <p:cNvPr id="94" name="CustomShape 9"/>
          <p:cNvSpPr/>
          <p:nvPr/>
        </p:nvSpPr>
        <p:spPr>
          <a:xfrm>
            <a:off x="3644640" y="1640880"/>
            <a:ext cx="134280" cy="736920"/>
          </a:xfrm>
          <a:prstGeom prst="straightConnector1">
            <a:avLst/>
          </a:prstGeom>
          <a:ln w="19080">
            <a:solidFill>
              <a:srgbClr val="1d86cd"/>
            </a:solidFill>
            <a:round/>
            <a:tailEnd len="med" type="triangle" w="med"/>
          </a:ln>
        </p:spPr>
      </p:sp>
      <p:sp>
        <p:nvSpPr>
          <p:cNvPr id="95" name="CustomShape 10"/>
          <p:cNvSpPr/>
          <p:nvPr/>
        </p:nvSpPr>
        <p:spPr>
          <a:xfrm>
            <a:off x="6982920" y="1640880"/>
            <a:ext cx="134280" cy="736920"/>
          </a:xfrm>
          <a:prstGeom prst="straightConnector1">
            <a:avLst/>
          </a:prstGeom>
          <a:ln w="19080">
            <a:solidFill>
              <a:srgbClr val="ffffff"/>
            </a:solidFill>
            <a:round/>
            <a:tailEnd len="med" type="triangle" w="med"/>
          </a:ln>
        </p:spPr>
      </p:sp>
    </p:spTree>
  </p:cSld>
  <p:timing>
    <p:tnLst>
      <p:par>
        <p:cTn dur="indefinite" id="1" nodeType="tmRoot" restart="never">
          <p:childTnLst>
            <p:seq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7" nodeType="with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id="11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3" nodeType="with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9" nodeType="with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21" nodeType="with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685800" y="120960"/>
            <a:ext cx="7770600" cy="14295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Costs of Balancing Load</a:t>
            </a:r>
            <a:endParaRPr/>
          </a:p>
        </p:txBody>
      </p:sp>
      <p:sp>
        <p:nvSpPr>
          <p:cNvPr id="97" name="TextShape 2"/>
          <p:cNvSpPr txBox="1"/>
          <p:nvPr/>
        </p:nvSpPr>
        <p:spPr>
          <a:xfrm>
            <a:off x="685800" y="1869120"/>
            <a:ext cx="7770600" cy="42566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Blip>
                <a:blip r:embed="rId1"/>
              </a:buBlip>
            </a:pPr>
            <a:r>
              <a:rPr lang="en-US" sz="2200">
                <a:solidFill>
                  <a:srgbClr val="ffffff"/>
                </a:solidFill>
                <a:latin typeface="Calisto MT"/>
              </a:rPr>
              <a:t>Costs</a:t>
            </a:r>
            <a:endParaRPr/>
          </a:p>
          <a:p>
            <a:pPr lvl="1">
              <a:lnSpc>
                <a:spcPct val="100000"/>
              </a:lnSpc>
              <a:buBlip>
                <a:blip r:embed="rId2"/>
              </a:buBlip>
            </a:pPr>
            <a:r>
              <a:rPr lang="en-US" sz="2000">
                <a:solidFill>
                  <a:srgbClr val="ffffff"/>
                </a:solidFill>
                <a:latin typeface="Calisto MT"/>
              </a:rPr>
              <a:t>Statistics collection</a:t>
            </a:r>
            <a:endParaRPr/>
          </a:p>
          <a:p>
            <a:pPr lvl="1">
              <a:lnSpc>
                <a:spcPct val="100000"/>
              </a:lnSpc>
              <a:buBlip>
                <a:blip r:embed="rId3"/>
              </a:buBlip>
            </a:pPr>
            <a:r>
              <a:rPr lang="en-US" sz="2000">
                <a:solidFill>
                  <a:srgbClr val="ffffff"/>
                </a:solidFill>
                <a:latin typeface="Calisto MT"/>
              </a:rPr>
              <a:t>Decision making</a:t>
            </a:r>
            <a:endParaRPr/>
          </a:p>
          <a:p>
            <a:pPr lvl="1">
              <a:lnSpc>
                <a:spcPct val="100000"/>
              </a:lnSpc>
              <a:buBlip>
                <a:blip r:embed="rId4"/>
              </a:buBlip>
            </a:pPr>
            <a:r>
              <a:rPr lang="en-US" sz="2000">
                <a:solidFill>
                  <a:srgbClr val="ffffff"/>
                </a:solidFill>
                <a:latin typeface="Calisto MT"/>
              </a:rPr>
              <a:t>Object Migration</a:t>
            </a:r>
            <a:endParaRPr/>
          </a:p>
          <a:p>
            <a:pPr>
              <a:lnSpc>
                <a:spcPct val="100000"/>
              </a:lnSpc>
              <a:buBlip>
                <a:blip r:embed="rId5"/>
              </a:buBlip>
            </a:pPr>
            <a:r>
              <a:rPr lang="en-US" sz="2200">
                <a:solidFill>
                  <a:srgbClr val="ffffff"/>
                </a:solidFill>
                <a:latin typeface="Calisto MT"/>
              </a:rPr>
              <a:t>In our example, the migration cost was small because the objects were relatively tiny</a:t>
            </a:r>
            <a:endParaRPr/>
          </a:p>
          <a:p>
            <a:pPr lvl="1">
              <a:lnSpc>
                <a:spcPct val="100000"/>
              </a:lnSpc>
              <a:buBlip>
                <a:blip r:embed="rId6"/>
              </a:buBlip>
            </a:pPr>
            <a:r>
              <a:rPr lang="en-US" sz="2000">
                <a:solidFill>
                  <a:srgbClr val="ffffff"/>
                </a:solidFill>
                <a:latin typeface="Calisto MT"/>
              </a:rPr>
              <a:t>In real apps, each object may occupy (say) 5-10% of processor memory</a:t>
            </a:r>
            <a:endParaRPr/>
          </a:p>
          <a:p>
            <a:pPr>
              <a:lnSpc>
                <a:spcPct val="100000"/>
              </a:lnSpc>
              <a:buBlip>
                <a:blip r:embed="rId7"/>
              </a:buBlip>
            </a:pPr>
            <a:r>
              <a:rPr lang="en-US" sz="2200">
                <a:solidFill>
                  <a:srgbClr val="ffffff"/>
                </a:solidFill>
                <a:latin typeface="Calisto MT"/>
              </a:rPr>
              <a:t>Can we trade off some quality of load balancing for a reduction in load balancing time?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685800" y="120960"/>
            <a:ext cx="7770600" cy="14295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RefineLB</a:t>
            </a:r>
            <a:endParaRPr/>
          </a:p>
        </p:txBody>
      </p:sp>
      <p:sp>
        <p:nvSpPr>
          <p:cNvPr id="99" name="TextShape 2"/>
          <p:cNvSpPr txBox="1"/>
          <p:nvPr/>
        </p:nvSpPr>
        <p:spPr>
          <a:xfrm>
            <a:off x="366120" y="1144080"/>
            <a:ext cx="8683200" cy="55832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begin </a:t>
            </a:r>
            <a:endParaRPr/>
          </a:p>
          <a:p>
            <a:r>
              <a:rPr lang="en-US" sz="1400">
                <a:solidFill>
                  <a:srgbClr val="ffffff"/>
                </a:solidFill>
                <a:latin typeface="Calisto MT"/>
              </a:rPr>
              <a:t>Data:</a:t>
            </a:r>
            <a:endParaRPr/>
          </a:p>
          <a:p>
            <a:pPr lvl="1">
              <a:buBlip>
                <a:blip r:embed="rId1"/>
              </a:buBlip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Vt (the set of objects),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
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Vp (the set of processors), </a:t>
            </a:r>
            <a:endParaRPr/>
          </a:p>
          <a:p>
            <a:r>
              <a:rPr lang="en-US" sz="1400">
                <a:solidFill>
                  <a:srgbClr val="ffffff"/>
                </a:solidFill>
                <a:latin typeface="Calisto MT"/>
              </a:rPr>
              <a:t> 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Result: P : Vt −→ Vp (An object mapping) </a:t>
            </a:r>
            <a:endParaRPr/>
          </a:p>
          <a:p>
            <a:endParaRPr/>
          </a:p>
          <a:p>
            <a:r>
              <a:rPr lang="en-US" sz="1400">
                <a:solidFill>
                  <a:srgbClr val="ffffff"/>
                </a:solidFill>
                <a:latin typeface="Calisto MT"/>
              </a:rPr>
              <a:t>// build heap;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
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ProcessorHeap heavyProcs(Vp);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
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Set *lightProcs;</a:t>
            </a:r>
            <a:endParaRPr/>
          </a:p>
          <a:p>
            <a:r>
              <a:rPr lang="en-US" sz="1400">
                <a:solidFill>
                  <a:srgbClr val="ffffff"/>
                </a:solidFill>
                <a:latin typeface="Calisto MT"/>
              </a:rPr>
              <a:t>While (!done) </a:t>
            </a:r>
            <a:endParaRPr/>
          </a:p>
          <a:p>
            <a:pPr lvl="1">
              <a:buBlip>
                <a:blip r:embed="rId2"/>
              </a:buBlip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donor </a:t>
            </a:r>
            <a:r>
              <a:rPr lang="en-US" sz="1400">
                <a:solidFill>
                  <a:srgbClr val="ffffff"/>
                </a:solidFill>
                <a:latin typeface="Wingdings"/>
              </a:rPr>
              <a:t>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 heavyProcessors-&gt;deleteMax()</a:t>
            </a:r>
            <a:endParaRPr/>
          </a:p>
          <a:p>
            <a:pPr lvl="1">
              <a:buBlip>
                <a:blip r:embed="rId3"/>
              </a:buBlip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While (ligthProcs) </a:t>
            </a:r>
            <a:endParaRPr/>
          </a:p>
          <a:p>
            <a:pPr lvl="2">
              <a:buBlip>
                <a:blip r:embed="rId4"/>
              </a:buBlip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obj, lightProc </a:t>
            </a:r>
            <a:r>
              <a:rPr lang="en-US" sz="1400">
                <a:solidFill>
                  <a:srgbClr val="ffffff"/>
                </a:solidFill>
                <a:latin typeface="Wingdings"/>
              </a:rPr>
              <a:t>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 BestObjFromDonor(donor)</a:t>
            </a:r>
            <a:endParaRPr/>
          </a:p>
          <a:p>
            <a:pPr lvl="2">
              <a:buBlip>
                <a:blip r:embed="rId5"/>
              </a:buBlip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if (obj.load + lightProc.load &gt; avg_load)</a:t>
            </a:r>
            <a:endParaRPr/>
          </a:p>
          <a:p>
            <a:pPr lvl="3">
              <a:buBlip>
                <a:blip r:embed="rId6"/>
              </a:buBlip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continue;</a:t>
            </a:r>
            <a:endParaRPr/>
          </a:p>
          <a:p>
            <a:pPr lvl="2">
              <a:buBlip>
                <a:blip r:embed="rId7"/>
              </a:buBlip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 </a:t>
            </a:r>
            <a:r>
              <a:rPr lang="en-US" sz="1400">
                <a:solidFill>
                  <a:srgbClr val="ffffff"/>
                </a:solidFill>
                <a:latin typeface="Calisto MT"/>
              </a:rPr>
              <a:t>if (obj_obtained) </a:t>
            </a:r>
            <a:endParaRPr/>
          </a:p>
          <a:p>
            <a:pPr lvl="3">
              <a:buBlip>
                <a:blip r:embed="rId8"/>
              </a:buBlip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break;</a:t>
            </a:r>
            <a:endParaRPr/>
          </a:p>
          <a:p>
            <a:pPr lvl="1">
              <a:buBlip>
                <a:blip r:embed="rId9"/>
              </a:buBlip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deAssign(obj, donor)</a:t>
            </a:r>
            <a:endParaRPr/>
          </a:p>
          <a:p>
            <a:pPr lvl="1">
              <a:buBlip>
                <a:blip r:embed="rId10"/>
              </a:buBlip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assign(obj, lightProc)</a:t>
            </a:r>
            <a:endParaRPr/>
          </a:p>
          <a:p>
            <a:pPr>
              <a:lnSpc>
                <a:spcPct val="100000"/>
              </a:lnSpc>
            </a:pPr>
            <a:r>
              <a:rPr lang="en-US" sz="1400">
                <a:solidFill>
                  <a:srgbClr val="ffffff"/>
                </a:solidFill>
                <a:latin typeface="Calisto MT"/>
              </a:rPr>
              <a:t>end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685800" y="120960"/>
            <a:ext cx="7770600" cy="14295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800">
                <a:solidFill>
                  <a:srgbClr val="ffffff"/>
                </a:solidFill>
                <a:latin typeface="Calisto MT"/>
              </a:rPr>
              <a:t>RefineLB</a:t>
            </a:r>
            <a:endParaRPr/>
          </a:p>
        </p:txBody>
      </p:sp>
      <p:pic>
        <p:nvPicPr>
          <p:cNvPr descr="" id="101" name="Content Placeholder 3"/>
          <p:cNvPicPr/>
          <p:nvPr/>
        </p:nvPicPr>
        <p:blipFill>
          <a:blip r:embed="rId1"/>
          <a:stretch>
            <a:fillRect/>
          </a:stretch>
        </p:blipFill>
        <p:spPr>
          <a:xfrm>
            <a:off x="685800" y="1445760"/>
            <a:ext cx="7770600" cy="4256640"/>
          </a:xfrm>
          <a:prstGeom prst="rect">
            <a:avLst/>
          </a:prstGeom>
        </p:spPr>
      </p:pic>
      <p:sp>
        <p:nvSpPr>
          <p:cNvPr id="102" name="CustomShape 2"/>
          <p:cNvSpPr/>
          <p:nvPr/>
        </p:nvSpPr>
        <p:spPr>
          <a:xfrm>
            <a:off x="2025000" y="5763960"/>
            <a:ext cx="2825640" cy="11869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>
                <a:solidFill>
                  <a:srgbClr val="ffffff"/>
                </a:solidFill>
                <a:latin typeface="Calisto MT"/>
              </a:rPr>
              <a:t>Before LB – 85ms/step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>
                <a:solidFill>
                  <a:srgbClr val="ffffff"/>
                </a:solidFill>
                <a:latin typeface="Calisto MT"/>
              </a:rPr>
              <a:t>After LB – 67ms/step 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