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2C0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46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46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468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86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75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222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57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607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3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68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980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805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E7E50-CEDA-46B5-94FB-9633F7E7D07F}" type="datetimeFigureOut">
              <a:rPr lang="fr-FR" smtClean="0"/>
              <a:t>14/08/2016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49DFB-A6EF-4FF0-9A8B-5A1D770BA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335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8.png"/><Relationship Id="rId1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image" Target="../media/image17.png"/><Relationship Id="rId17" Type="http://schemas.openxmlformats.org/officeDocument/2006/relationships/image" Target="../media/image21.png"/><Relationship Id="rId2" Type="http://schemas.openxmlformats.org/officeDocument/2006/relationships/image" Target="../media/image1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4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9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Connecteur en angle 70"/>
          <p:cNvCxnSpPr>
            <a:stCxn id="53" idx="3"/>
          </p:cNvCxnSpPr>
          <p:nvPr/>
        </p:nvCxnSpPr>
        <p:spPr>
          <a:xfrm flipV="1">
            <a:off x="2848271" y="1424709"/>
            <a:ext cx="989956" cy="284836"/>
          </a:xfrm>
          <a:prstGeom prst="bentConnector3">
            <a:avLst>
              <a:gd name="adj1" fmla="val 75016"/>
            </a:avLst>
          </a:prstGeom>
          <a:ln w="12700">
            <a:solidFill>
              <a:srgbClr val="92D05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d:\Profiles\jcaillon\AppData\Local\Temp\archive_fold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570" y="1287072"/>
            <a:ext cx="249838" cy="24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3868396" y="5285968"/>
            <a:ext cx="2195298" cy="401930"/>
            <a:chOff x="4590648" y="2148283"/>
            <a:chExt cx="2497174" cy="457200"/>
          </a:xfrm>
        </p:grpSpPr>
        <p:pic>
          <p:nvPicPr>
            <p:cNvPr id="1032" name="Picture 8" descr="d:\Profiles\jcaillon\AppData\Local\Temp\upload_to_ftp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0648" y="2148283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ZoneTexte 13"/>
            <p:cNvSpPr txBox="1"/>
            <p:nvPr/>
          </p:nvSpPr>
          <p:spPr>
            <a:xfrm>
              <a:off x="5049767" y="2163409"/>
              <a:ext cx="203805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solidFill>
                    <a:srgbClr val="FF0000"/>
                  </a:solidFill>
                </a:rPr>
                <a:t>Or… </a:t>
              </a:r>
              <a:r>
                <a:rPr lang="fr-FR" sz="1100" b="1" dirty="0" smtClean="0"/>
                <a:t>Distant directory </a:t>
              </a:r>
            </a:p>
            <a:p>
              <a:r>
                <a:rPr lang="fr-FR" sz="1100" b="1" dirty="0" smtClean="0"/>
                <a:t>(</a:t>
              </a:r>
              <a:r>
                <a:rPr lang="fr-FR" sz="1100" b="1" dirty="0" err="1" smtClean="0"/>
                <a:t>shared</a:t>
              </a:r>
              <a:r>
                <a:rPr lang="fr-FR" sz="1100" b="1" dirty="0" smtClean="0"/>
                <a:t> directory or FTP)</a:t>
              </a:r>
              <a:endParaRPr lang="fr-FR" sz="1100" b="1" dirty="0"/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0" y="619240"/>
            <a:ext cx="2790979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b="1" u="sng" dirty="0" err="1" smtClean="0">
                <a:solidFill>
                  <a:schemeClr val="accent1">
                    <a:lumMod val="75000"/>
                  </a:schemeClr>
                </a:solidFill>
              </a:rPr>
              <a:t>Step</a:t>
            </a:r>
            <a:r>
              <a:rPr lang="fr-FR" sz="1200" b="1" u="sng" dirty="0" smtClean="0">
                <a:solidFill>
                  <a:schemeClr val="accent1">
                    <a:lumMod val="75000"/>
                  </a:schemeClr>
                </a:solidFill>
              </a:rPr>
              <a:t> 0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: Compile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then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deploy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*.r code</a:t>
            </a:r>
            <a:endParaRPr lang="fr-FR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793676" y="788656"/>
            <a:ext cx="2295573" cy="401930"/>
            <a:chOff x="107977" y="2148283"/>
            <a:chExt cx="2611238" cy="457200"/>
          </a:xfrm>
        </p:grpSpPr>
        <p:sp>
          <p:nvSpPr>
            <p:cNvPr id="26" name="ZoneTexte 25"/>
            <p:cNvSpPr txBox="1"/>
            <p:nvPr/>
          </p:nvSpPr>
          <p:spPr>
            <a:xfrm>
              <a:off x="567510" y="2255741"/>
              <a:ext cx="2151705" cy="297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FF0000"/>
                  </a:solidFill>
                </a:rPr>
                <a:t>From</a:t>
              </a:r>
              <a:r>
                <a:rPr lang="fr-FR" sz="1100" b="1" dirty="0" smtClean="0">
                  <a:solidFill>
                    <a:srgbClr val="FF0000"/>
                  </a:solidFill>
                </a:rPr>
                <a:t>…</a:t>
              </a:r>
              <a:r>
                <a:rPr lang="fr-FR" sz="1100" b="1" dirty="0" smtClean="0"/>
                <a:t> </a:t>
              </a:r>
              <a:r>
                <a:rPr lang="fr-FR" sz="1100" b="1" dirty="0" smtClean="0">
                  <a:solidFill>
                    <a:srgbClr val="006600"/>
                  </a:solidFill>
                </a:rPr>
                <a:t>Source directory</a:t>
              </a:r>
              <a:endParaRPr lang="fr-FR" sz="1100" b="1" dirty="0">
                <a:solidFill>
                  <a:srgbClr val="006600"/>
                </a:solidFill>
              </a:endParaRPr>
            </a:p>
          </p:txBody>
        </p:sp>
        <p:grpSp>
          <p:nvGrpSpPr>
            <p:cNvPr id="27" name="Groupe 26"/>
            <p:cNvGrpSpPr/>
            <p:nvPr/>
          </p:nvGrpSpPr>
          <p:grpSpPr>
            <a:xfrm>
              <a:off x="107977" y="2148283"/>
              <a:ext cx="457200" cy="457200"/>
              <a:chOff x="107504" y="216565"/>
              <a:chExt cx="914400" cy="914400"/>
            </a:xfrm>
          </p:grpSpPr>
          <p:pic>
            <p:nvPicPr>
              <p:cNvPr id="28" name="Picture 2" descr="d:\Profiles\jcaillon\AppData\Local\Temp\folder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504" y="216565"/>
                <a:ext cx="914400" cy="914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4" descr="D:\Repo\3P\3PA\Images\FileExplorer\model\3fr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104" y="479883"/>
                <a:ext cx="457200" cy="45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1" name="Groupe 10"/>
          <p:cNvGrpSpPr/>
          <p:nvPr/>
        </p:nvGrpSpPr>
        <p:grpSpPr>
          <a:xfrm>
            <a:off x="3821732" y="806015"/>
            <a:ext cx="2455220" cy="401930"/>
            <a:chOff x="2386271" y="2148283"/>
            <a:chExt cx="2792838" cy="457200"/>
          </a:xfrm>
        </p:grpSpPr>
        <p:grpSp>
          <p:nvGrpSpPr>
            <p:cNvPr id="30" name="Groupe 29"/>
            <p:cNvGrpSpPr/>
            <p:nvPr/>
          </p:nvGrpSpPr>
          <p:grpSpPr>
            <a:xfrm>
              <a:off x="2386271" y="2148283"/>
              <a:ext cx="457200" cy="457200"/>
              <a:chOff x="2892291" y="206927"/>
              <a:chExt cx="914400" cy="914400"/>
            </a:xfrm>
          </p:grpSpPr>
          <p:pic>
            <p:nvPicPr>
              <p:cNvPr id="31" name="Picture 2" descr="d:\Profiles\jcaillon\AppData\Local\Temp\folder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2291" y="206927"/>
                <a:ext cx="914400" cy="914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5" descr="D:\Repo\3P\3PA\Images\FileExplorer\model\avi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479883"/>
                <a:ext cx="435301" cy="4353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3" name="ZoneTexte 32"/>
            <p:cNvSpPr txBox="1"/>
            <p:nvPr/>
          </p:nvSpPr>
          <p:spPr>
            <a:xfrm>
              <a:off x="2843807" y="2248047"/>
              <a:ext cx="2335302" cy="297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solidFill>
                    <a:srgbClr val="FF0000"/>
                  </a:solidFill>
                </a:rPr>
                <a:t>To… </a:t>
              </a:r>
              <a:r>
                <a:rPr lang="fr-FR" sz="1100" b="1" dirty="0" err="1" smtClean="0">
                  <a:solidFill>
                    <a:srgbClr val="7030A0"/>
                  </a:solidFill>
                </a:rPr>
                <a:t>Deployment</a:t>
              </a:r>
              <a:r>
                <a:rPr lang="fr-FR" sz="1100" b="1" dirty="0" smtClean="0">
                  <a:solidFill>
                    <a:srgbClr val="7030A0"/>
                  </a:solidFill>
                </a:rPr>
                <a:t> directory</a:t>
              </a:r>
              <a:endParaRPr lang="fr-FR" sz="1100" b="1" dirty="0">
                <a:solidFill>
                  <a:srgbClr val="7030A0"/>
                </a:solidFill>
              </a:endParaRPr>
            </a:p>
          </p:txBody>
        </p:sp>
      </p:grpSp>
      <p:pic>
        <p:nvPicPr>
          <p:cNvPr id="1033" name="Picture 9" descr="D:\Repo\3P\3PA\Images\FileExplorer\model\csv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65" y="1181823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Repo\3P\3PA\Images\FileExplorer\model\clas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38" y="2012991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D:\Repo\3P\3PA\Images\FileExplorer\model\doc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65" y="2224773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:\Repo\3P\3PA\Images\FileExplorer\model\3fr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65" y="1808122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ZoneTexte 37"/>
          <p:cNvSpPr txBox="1"/>
          <p:nvPr/>
        </p:nvSpPr>
        <p:spPr>
          <a:xfrm>
            <a:off x="922248" y="1172152"/>
            <a:ext cx="1709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\client\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mainwindow.w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20323" y="1381040"/>
            <a:ext cx="1639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\client\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mainprog.p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921532" y="1798451"/>
            <a:ext cx="14226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\server\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query.p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921532" y="2230342"/>
            <a:ext cx="1994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\server\</a:t>
            </a:r>
            <a:r>
              <a:rPr lang="fr-FR" sz="800" dirty="0" smtClean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base\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trig_table.t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43" name="Picture 12" descr="D:\Repo\3P\3PA\Images\FileExplorer\model\3fr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65" y="1390333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ZoneTexte 43"/>
          <p:cNvSpPr txBox="1"/>
          <p:nvPr/>
        </p:nvSpPr>
        <p:spPr>
          <a:xfrm>
            <a:off x="924689" y="2010207"/>
            <a:ext cx="18775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\server\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class\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main.cls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52" name="Picture 12" descr="D:\Repo\3P\3PA\Images\FileExplorer\model\3fr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65" y="1596632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ZoneTexte 52"/>
          <p:cNvSpPr txBox="1"/>
          <p:nvPr/>
        </p:nvSpPr>
        <p:spPr>
          <a:xfrm>
            <a:off x="924689" y="1601823"/>
            <a:ext cx="19235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client</a:t>
            </a:r>
            <a:r>
              <a:rPr lang="fr-FR" sz="800" dirty="0" err="1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-server</a:t>
            </a:r>
            <a:r>
              <a:rPr lang="fr-FR" sz="8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common.p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4039656" y="1309293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$deploy</a:t>
            </a:r>
            <a:r>
              <a:rPr lang="fr-FR" sz="800" dirty="0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\client.pl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4038940" y="1714868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$deploy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\server.pl</a:t>
            </a:r>
            <a:endParaRPr lang="fr-FR" sz="800" dirty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4036194" y="2101628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fr-FR" sz="800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deploy</a:t>
            </a:r>
            <a:r>
              <a:rPr lang="fr-FR" sz="800" dirty="0" smtClean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\triggers\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trig_table.r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67" name="Picture 13" descr="D:\Repo\3P\3PA\Images\FileExplorer\model\avi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799" y="2113350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ZoneTexte 68"/>
          <p:cNvSpPr txBox="1"/>
          <p:nvPr/>
        </p:nvSpPr>
        <p:spPr>
          <a:xfrm>
            <a:off x="5111169" y="1602931"/>
            <a:ext cx="1689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class\</a:t>
            </a:r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main.r</a:t>
            </a:r>
            <a:endParaRPr lang="fr-FR" sz="800" dirty="0" smtClean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query.r</a:t>
            </a:r>
            <a:endParaRPr lang="fr-FR" sz="800" dirty="0" smtClean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</a:t>
            </a:r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ommon.r</a:t>
            </a:r>
            <a:endParaRPr lang="fr-FR" sz="800" dirty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15" name="Connecteur droit 14"/>
          <p:cNvCxnSpPr/>
          <p:nvPr/>
        </p:nvCxnSpPr>
        <p:spPr>
          <a:xfrm>
            <a:off x="5146729" y="1722488"/>
            <a:ext cx="0" cy="23083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>
            <a:off x="5137457" y="1304317"/>
            <a:ext cx="0" cy="230832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5114427" y="1175544"/>
            <a:ext cx="1689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</a:t>
            </a:r>
            <a:r>
              <a:rPr lang="fr-FR" sz="800" dirty="0" err="1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ainwindow.r</a:t>
            </a:r>
            <a:endParaRPr lang="fr-FR" sz="800" dirty="0" smtClean="0">
              <a:solidFill>
                <a:schemeClr val="tx2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mainprog.r</a:t>
            </a:r>
            <a:endParaRPr lang="fr-FR" sz="800" dirty="0" smtClean="0">
              <a:solidFill>
                <a:schemeClr val="tx2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</a:t>
            </a:r>
            <a:r>
              <a:rPr lang="fr-FR" sz="800" dirty="0" err="1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ommon.r</a:t>
            </a:r>
            <a:endParaRPr lang="fr-FR" sz="800" dirty="0">
              <a:solidFill>
                <a:schemeClr val="tx2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35" name="Connecteur en angle 34"/>
          <p:cNvCxnSpPr>
            <a:stCxn id="38" idx="3"/>
          </p:cNvCxnSpPr>
          <p:nvPr/>
        </p:nvCxnSpPr>
        <p:spPr>
          <a:xfrm>
            <a:off x="2632247" y="1279874"/>
            <a:ext cx="1205980" cy="144835"/>
          </a:xfrm>
          <a:prstGeom prst="bentConnector3">
            <a:avLst>
              <a:gd name="adj1" fmla="val 79486"/>
            </a:avLst>
          </a:prstGeom>
          <a:ln w="12700">
            <a:solidFill>
              <a:srgbClr val="00206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en angle 47"/>
          <p:cNvCxnSpPr>
            <a:stCxn id="39" idx="3"/>
          </p:cNvCxnSpPr>
          <p:nvPr/>
        </p:nvCxnSpPr>
        <p:spPr>
          <a:xfrm flipV="1">
            <a:off x="2560239" y="1424709"/>
            <a:ext cx="1277988" cy="64053"/>
          </a:xfrm>
          <a:prstGeom prst="bentConnector3">
            <a:avLst>
              <a:gd name="adj1" fmla="val 80744"/>
            </a:avLst>
          </a:prstGeom>
          <a:ln w="12700">
            <a:solidFill>
              <a:srgbClr val="00206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en angle 72"/>
          <p:cNvCxnSpPr>
            <a:stCxn id="53" idx="3"/>
          </p:cNvCxnSpPr>
          <p:nvPr/>
        </p:nvCxnSpPr>
        <p:spPr>
          <a:xfrm>
            <a:off x="2848271" y="1709545"/>
            <a:ext cx="986528" cy="121624"/>
          </a:xfrm>
          <a:prstGeom prst="bentConnector3">
            <a:avLst>
              <a:gd name="adj1" fmla="val 50241"/>
            </a:avLst>
          </a:prstGeom>
          <a:ln w="12700">
            <a:solidFill>
              <a:srgbClr val="92D05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en angle 76"/>
          <p:cNvCxnSpPr>
            <a:stCxn id="40" idx="3"/>
          </p:cNvCxnSpPr>
          <p:nvPr/>
        </p:nvCxnSpPr>
        <p:spPr>
          <a:xfrm flipV="1">
            <a:off x="2344215" y="1831169"/>
            <a:ext cx="1490584" cy="75004"/>
          </a:xfrm>
          <a:prstGeom prst="bentConnector3">
            <a:avLst>
              <a:gd name="adj1" fmla="val 67040"/>
            </a:avLst>
          </a:prstGeom>
          <a:ln w="12700">
            <a:solidFill>
              <a:srgbClr val="00B0F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en angle 78"/>
          <p:cNvCxnSpPr>
            <a:stCxn id="44" idx="3"/>
          </p:cNvCxnSpPr>
          <p:nvPr/>
        </p:nvCxnSpPr>
        <p:spPr>
          <a:xfrm flipV="1">
            <a:off x="2802234" y="1831169"/>
            <a:ext cx="1032565" cy="286760"/>
          </a:xfrm>
          <a:prstGeom prst="bentConnector3">
            <a:avLst>
              <a:gd name="adj1" fmla="val 50000"/>
            </a:avLst>
          </a:prstGeom>
          <a:ln w="12700">
            <a:solidFill>
              <a:srgbClr val="00B0F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en angle 80"/>
          <p:cNvCxnSpPr>
            <a:stCxn id="41" idx="3"/>
            <a:endCxn id="67" idx="1"/>
          </p:cNvCxnSpPr>
          <p:nvPr/>
        </p:nvCxnSpPr>
        <p:spPr>
          <a:xfrm flipV="1">
            <a:off x="2915816" y="2219095"/>
            <a:ext cx="918983" cy="118969"/>
          </a:xfrm>
          <a:prstGeom prst="bentConnector3">
            <a:avLst>
              <a:gd name="adj1" fmla="val 50000"/>
            </a:avLst>
          </a:prstGeom>
          <a:ln w="127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" name="Picture 9" descr="D:\Repo\3P\3PA\Images\FileExplorer\model\csv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65" y="2456065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" name="ZoneTexte 109"/>
          <p:cNvSpPr txBox="1"/>
          <p:nvPr/>
        </p:nvSpPr>
        <p:spPr>
          <a:xfrm>
            <a:off x="922248" y="2446394"/>
            <a:ext cx="21786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\server</a:t>
            </a:r>
            <a:r>
              <a:rPr lang="fr-FR" sz="8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\backup\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mainwindow.w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12" name="Picture 12" descr="D:\Repo\3P\3PA\Images\FileExplorer\model\3fr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65" y="2671509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ZoneTexte 112"/>
          <p:cNvSpPr txBox="1"/>
          <p:nvPr/>
        </p:nvSpPr>
        <p:spPr>
          <a:xfrm>
            <a:off x="921532" y="2661838"/>
            <a:ext cx="1994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\server</a:t>
            </a:r>
            <a:r>
              <a:rPr lang="fr-FR" sz="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\backup\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query.p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25" name="ZoneTexte 1024"/>
          <p:cNvSpPr txBox="1"/>
          <p:nvPr/>
        </p:nvSpPr>
        <p:spPr>
          <a:xfrm>
            <a:off x="128990" y="1244926"/>
            <a:ext cx="646331" cy="52943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000" dirty="0" err="1" smtClean="0">
                <a:solidFill>
                  <a:srgbClr val="002060"/>
                </a:solidFill>
              </a:rPr>
              <a:t>Include</a:t>
            </a:r>
            <a:endParaRPr lang="fr-FR" sz="1000" dirty="0" smtClean="0">
              <a:solidFill>
                <a:srgbClr val="002060"/>
              </a:solidFill>
            </a:endParaRPr>
          </a:p>
          <a:p>
            <a:pPr algn="ctr"/>
            <a:r>
              <a:rPr lang="fr-FR" sz="1000" dirty="0" err="1" smtClean="0">
                <a:solidFill>
                  <a:srgbClr val="002060"/>
                </a:solidFill>
              </a:rPr>
              <a:t>Filter</a:t>
            </a:r>
            <a:r>
              <a:rPr lang="fr-FR" sz="1000" dirty="0" smtClean="0">
                <a:solidFill>
                  <a:srgbClr val="002060"/>
                </a:solidFill>
              </a:rPr>
              <a:t> </a:t>
            </a:r>
            <a:r>
              <a:rPr lang="fr-FR" sz="1000" dirty="0" err="1" smtClean="0">
                <a:solidFill>
                  <a:srgbClr val="002060"/>
                </a:solidFill>
              </a:rPr>
              <a:t>rule</a:t>
            </a:r>
            <a:r>
              <a:rPr lang="fr-FR" sz="1000" dirty="0" smtClean="0">
                <a:solidFill>
                  <a:srgbClr val="002060"/>
                </a:solidFill>
              </a:rPr>
              <a:t> 1</a:t>
            </a:r>
            <a:endParaRPr lang="fr-FR" sz="900" dirty="0">
              <a:solidFill>
                <a:srgbClr val="002060"/>
              </a:solidFill>
            </a:endParaRPr>
          </a:p>
        </p:txBody>
      </p:sp>
      <p:sp>
        <p:nvSpPr>
          <p:cNvPr id="115" name="ZoneTexte 114"/>
          <p:cNvSpPr txBox="1"/>
          <p:nvPr/>
        </p:nvSpPr>
        <p:spPr>
          <a:xfrm>
            <a:off x="128990" y="1807946"/>
            <a:ext cx="646331" cy="57583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000" dirty="0" err="1" smtClean="0">
                <a:solidFill>
                  <a:srgbClr val="00B050"/>
                </a:solidFill>
              </a:rPr>
              <a:t>Include</a:t>
            </a:r>
            <a:endParaRPr lang="fr-FR" sz="1000" dirty="0" smtClean="0">
              <a:solidFill>
                <a:srgbClr val="00B050"/>
              </a:solidFill>
            </a:endParaRPr>
          </a:p>
          <a:p>
            <a:pPr algn="ctr"/>
            <a:r>
              <a:rPr lang="fr-FR" sz="1000" dirty="0" err="1" smtClean="0">
                <a:solidFill>
                  <a:srgbClr val="00B050"/>
                </a:solidFill>
              </a:rPr>
              <a:t>Filter</a:t>
            </a:r>
            <a:r>
              <a:rPr lang="fr-FR" sz="1000" dirty="0" smtClean="0">
                <a:solidFill>
                  <a:srgbClr val="00B050"/>
                </a:solidFill>
              </a:rPr>
              <a:t> </a:t>
            </a:r>
            <a:r>
              <a:rPr lang="fr-FR" sz="1000" dirty="0" err="1" smtClean="0">
                <a:solidFill>
                  <a:srgbClr val="00B050"/>
                </a:solidFill>
              </a:rPr>
              <a:t>rule</a:t>
            </a:r>
            <a:r>
              <a:rPr lang="fr-FR" sz="1000" dirty="0" smtClean="0">
                <a:solidFill>
                  <a:srgbClr val="00B050"/>
                </a:solidFill>
              </a:rPr>
              <a:t> 2</a:t>
            </a:r>
            <a:endParaRPr lang="fr-FR" sz="900" dirty="0">
              <a:solidFill>
                <a:srgbClr val="00B050"/>
              </a:solidFill>
            </a:endParaRPr>
          </a:p>
        </p:txBody>
      </p:sp>
      <p:sp>
        <p:nvSpPr>
          <p:cNvPr id="116" name="ZoneTexte 115"/>
          <p:cNvSpPr txBox="1"/>
          <p:nvPr/>
        </p:nvSpPr>
        <p:spPr>
          <a:xfrm>
            <a:off x="120859" y="2383785"/>
            <a:ext cx="800219" cy="5777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000" dirty="0" err="1" smtClean="0">
                <a:solidFill>
                  <a:srgbClr val="FF0000"/>
                </a:solidFill>
              </a:rPr>
              <a:t>Exclude</a:t>
            </a:r>
            <a:endParaRPr lang="fr-FR" sz="1000" dirty="0">
              <a:solidFill>
                <a:srgbClr val="FF0000"/>
              </a:solidFill>
            </a:endParaRPr>
          </a:p>
          <a:p>
            <a:pPr algn="ctr"/>
            <a:r>
              <a:rPr lang="fr-FR" sz="1000" dirty="0" err="1" smtClean="0">
                <a:solidFill>
                  <a:srgbClr val="FF0000"/>
                </a:solidFill>
              </a:rPr>
              <a:t>Filter</a:t>
            </a:r>
            <a:r>
              <a:rPr lang="fr-FR" sz="1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fr-FR" sz="1000" dirty="0" err="1" smtClean="0">
                <a:solidFill>
                  <a:srgbClr val="FF0000"/>
                </a:solidFill>
              </a:rPr>
              <a:t>rule</a:t>
            </a:r>
            <a:r>
              <a:rPr lang="fr-FR" sz="1000" dirty="0" smtClean="0">
                <a:solidFill>
                  <a:srgbClr val="FF0000"/>
                </a:solidFill>
              </a:rPr>
              <a:t> 3</a:t>
            </a:r>
          </a:p>
          <a:p>
            <a:pPr algn="ctr"/>
            <a:endParaRPr lang="fr-FR" sz="1000" dirty="0" smtClean="0">
              <a:solidFill>
                <a:srgbClr val="FF0000"/>
              </a:solidFill>
            </a:endParaRPr>
          </a:p>
        </p:txBody>
      </p:sp>
      <p:sp>
        <p:nvSpPr>
          <p:cNvPr id="1040" name="Accolade ouvrante 1039"/>
          <p:cNvSpPr/>
          <p:nvPr/>
        </p:nvSpPr>
        <p:spPr>
          <a:xfrm>
            <a:off x="701056" y="1201304"/>
            <a:ext cx="92620" cy="597147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Accolade ouvrante 119"/>
          <p:cNvSpPr/>
          <p:nvPr/>
        </p:nvSpPr>
        <p:spPr>
          <a:xfrm>
            <a:off x="694180" y="1817267"/>
            <a:ext cx="92620" cy="597147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Accolade ouvrante 120"/>
          <p:cNvSpPr/>
          <p:nvPr/>
        </p:nvSpPr>
        <p:spPr>
          <a:xfrm>
            <a:off x="692945" y="2478681"/>
            <a:ext cx="92620" cy="398602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2" name="ZoneTexte 1041"/>
          <p:cNvSpPr txBox="1"/>
          <p:nvPr/>
        </p:nvSpPr>
        <p:spPr>
          <a:xfrm>
            <a:off x="2978684" y="2492896"/>
            <a:ext cx="1300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i="1" dirty="0" err="1" smtClean="0">
                <a:solidFill>
                  <a:srgbClr val="FF0000"/>
                </a:solidFill>
              </a:rPr>
              <a:t>Excluded</a:t>
            </a:r>
            <a:r>
              <a:rPr lang="fr-FR" sz="800" i="1" dirty="0" smtClean="0">
                <a:solidFill>
                  <a:srgbClr val="FF0000"/>
                </a:solidFill>
              </a:rPr>
              <a:t> </a:t>
            </a:r>
            <a:r>
              <a:rPr lang="fr-FR" sz="800" i="1" dirty="0" err="1" smtClean="0">
                <a:solidFill>
                  <a:srgbClr val="FF0000"/>
                </a:solidFill>
              </a:rPr>
              <a:t>from</a:t>
            </a:r>
            <a:r>
              <a:rPr lang="fr-FR" sz="800" i="1" dirty="0" smtClean="0">
                <a:solidFill>
                  <a:srgbClr val="FF0000"/>
                </a:solidFill>
              </a:rPr>
              <a:t> </a:t>
            </a:r>
            <a:r>
              <a:rPr lang="fr-FR" sz="800" i="1" dirty="0" err="1" smtClean="0">
                <a:solidFill>
                  <a:srgbClr val="FF0000"/>
                </a:solidFill>
              </a:rPr>
              <a:t>deployment</a:t>
            </a:r>
            <a:r>
              <a:rPr lang="fr-FR" sz="800" i="1" dirty="0" smtClean="0">
                <a:solidFill>
                  <a:srgbClr val="FF0000"/>
                </a:solidFill>
              </a:rPr>
              <a:t> </a:t>
            </a:r>
            <a:r>
              <a:rPr lang="fr-FR" sz="800" i="1" dirty="0" err="1" smtClean="0">
                <a:solidFill>
                  <a:srgbClr val="FF0000"/>
                </a:solidFill>
              </a:rPr>
              <a:t>step</a:t>
            </a:r>
            <a:r>
              <a:rPr lang="fr-FR" sz="800" i="1" dirty="0" smtClean="0">
                <a:solidFill>
                  <a:srgbClr val="FF0000"/>
                </a:solidFill>
              </a:rPr>
              <a:t> 0 by </a:t>
            </a:r>
            <a:r>
              <a:rPr lang="fr-FR" sz="800" i="1" dirty="0" err="1" smtClean="0">
                <a:solidFill>
                  <a:srgbClr val="FF0000"/>
                </a:solidFill>
              </a:rPr>
              <a:t>filter</a:t>
            </a:r>
            <a:r>
              <a:rPr lang="fr-FR" sz="800" i="1" dirty="0" smtClean="0">
                <a:solidFill>
                  <a:srgbClr val="FF0000"/>
                </a:solidFill>
              </a:rPr>
              <a:t> </a:t>
            </a:r>
            <a:r>
              <a:rPr lang="fr-FR" sz="800" i="1" dirty="0" err="1" smtClean="0">
                <a:solidFill>
                  <a:srgbClr val="FF0000"/>
                </a:solidFill>
              </a:rPr>
              <a:t>rule</a:t>
            </a:r>
            <a:r>
              <a:rPr lang="fr-FR" sz="800" i="1" dirty="0" smtClean="0">
                <a:solidFill>
                  <a:srgbClr val="FF0000"/>
                </a:solidFill>
              </a:rPr>
              <a:t> 3</a:t>
            </a:r>
            <a:endParaRPr lang="fr-FR" sz="800" i="1" dirty="0">
              <a:solidFill>
                <a:srgbClr val="FF0000"/>
              </a:solidFill>
            </a:endParaRPr>
          </a:p>
        </p:txBody>
      </p:sp>
      <p:sp>
        <p:nvSpPr>
          <p:cNvPr id="1043" name="Accolade fermante 1042"/>
          <p:cNvSpPr/>
          <p:nvPr/>
        </p:nvSpPr>
        <p:spPr>
          <a:xfrm>
            <a:off x="2971064" y="2553770"/>
            <a:ext cx="45719" cy="24697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4" name="ZoneTexte 1043"/>
          <p:cNvSpPr txBox="1"/>
          <p:nvPr/>
        </p:nvSpPr>
        <p:spPr>
          <a:xfrm>
            <a:off x="2854307" y="1090784"/>
            <a:ext cx="8482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2060"/>
                </a:solidFill>
              </a:rPr>
              <a:t>Transfer </a:t>
            </a:r>
            <a:r>
              <a:rPr lang="fr-FR" sz="800" dirty="0" err="1" smtClean="0">
                <a:solidFill>
                  <a:srgbClr val="002060"/>
                </a:solidFill>
              </a:rPr>
              <a:t>rule</a:t>
            </a:r>
            <a:r>
              <a:rPr lang="fr-FR" sz="800" dirty="0" smtClean="0">
                <a:solidFill>
                  <a:srgbClr val="002060"/>
                </a:solidFill>
              </a:rPr>
              <a:t> 1</a:t>
            </a:r>
            <a:endParaRPr lang="fr-FR" sz="800" dirty="0">
              <a:solidFill>
                <a:srgbClr val="002060"/>
              </a:solidFill>
            </a:endParaRPr>
          </a:p>
        </p:txBody>
      </p:sp>
      <p:sp>
        <p:nvSpPr>
          <p:cNvPr id="126" name="ZoneTexte 125"/>
          <p:cNvSpPr txBox="1"/>
          <p:nvPr/>
        </p:nvSpPr>
        <p:spPr>
          <a:xfrm>
            <a:off x="2790979" y="1528511"/>
            <a:ext cx="1014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</a:rPr>
              <a:t>Transfer </a:t>
            </a:r>
            <a:r>
              <a:rPr lang="fr-FR" sz="800" dirty="0" err="1" smtClean="0">
                <a:solidFill>
                  <a:srgbClr val="006600"/>
                </a:solidFill>
              </a:rPr>
              <a:t>rule</a:t>
            </a:r>
            <a:r>
              <a:rPr lang="fr-FR" sz="800" dirty="0" smtClean="0">
                <a:solidFill>
                  <a:srgbClr val="006600"/>
                </a:solidFill>
              </a:rPr>
              <a:t>  2 + 3</a:t>
            </a:r>
            <a:endParaRPr lang="fr-FR" sz="800" dirty="0">
              <a:solidFill>
                <a:srgbClr val="006600"/>
              </a:solidFill>
            </a:endParaRPr>
          </a:p>
        </p:txBody>
      </p:sp>
      <p:sp>
        <p:nvSpPr>
          <p:cNvPr id="127" name="ZoneTexte 126"/>
          <p:cNvSpPr txBox="1"/>
          <p:nvPr/>
        </p:nvSpPr>
        <p:spPr>
          <a:xfrm>
            <a:off x="2607465" y="1724089"/>
            <a:ext cx="10364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B0F0"/>
                </a:solidFill>
              </a:rPr>
              <a:t>Transfer </a:t>
            </a:r>
            <a:r>
              <a:rPr lang="fr-FR" sz="800" dirty="0" err="1" smtClean="0">
                <a:solidFill>
                  <a:srgbClr val="00B0F0"/>
                </a:solidFill>
              </a:rPr>
              <a:t>rule</a:t>
            </a:r>
            <a:r>
              <a:rPr lang="fr-FR" sz="800" dirty="0" smtClean="0">
                <a:solidFill>
                  <a:srgbClr val="00B0F0"/>
                </a:solidFill>
              </a:rPr>
              <a:t> 4</a:t>
            </a:r>
            <a:endParaRPr lang="fr-FR" sz="800" dirty="0">
              <a:solidFill>
                <a:srgbClr val="00B0F0"/>
              </a:solidFill>
            </a:endParaRPr>
          </a:p>
        </p:txBody>
      </p:sp>
      <p:sp>
        <p:nvSpPr>
          <p:cNvPr id="128" name="ZoneTexte 127"/>
          <p:cNvSpPr txBox="1"/>
          <p:nvPr/>
        </p:nvSpPr>
        <p:spPr>
          <a:xfrm>
            <a:off x="2853319" y="2302915"/>
            <a:ext cx="8482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FFC000"/>
                </a:solidFill>
              </a:rPr>
              <a:t>Transfer </a:t>
            </a:r>
            <a:r>
              <a:rPr lang="fr-FR" sz="800" dirty="0" err="1" smtClean="0">
                <a:solidFill>
                  <a:srgbClr val="FFC000"/>
                </a:solidFill>
              </a:rPr>
              <a:t>rule</a:t>
            </a:r>
            <a:r>
              <a:rPr lang="fr-FR" sz="800" dirty="0" smtClean="0">
                <a:solidFill>
                  <a:srgbClr val="FFC000"/>
                </a:solidFill>
              </a:rPr>
              <a:t> 6</a:t>
            </a:r>
            <a:endParaRPr lang="fr-FR" sz="800" dirty="0">
              <a:solidFill>
                <a:srgbClr val="FFC000"/>
              </a:solidFill>
            </a:endParaRPr>
          </a:p>
        </p:txBody>
      </p:sp>
      <p:sp>
        <p:nvSpPr>
          <p:cNvPr id="129" name="ZoneTexte 128"/>
          <p:cNvSpPr txBox="1"/>
          <p:nvPr/>
        </p:nvSpPr>
        <p:spPr>
          <a:xfrm>
            <a:off x="0" y="2904228"/>
            <a:ext cx="3441152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b="1" u="sng" dirty="0" err="1" smtClean="0">
                <a:solidFill>
                  <a:schemeClr val="accent1">
                    <a:lumMod val="75000"/>
                  </a:schemeClr>
                </a:solidFill>
              </a:rPr>
              <a:t>Step</a:t>
            </a:r>
            <a:r>
              <a:rPr lang="fr-FR" sz="1200" b="1" u="sng" dirty="0" smtClean="0">
                <a:solidFill>
                  <a:schemeClr val="accent1">
                    <a:lumMod val="75000"/>
                  </a:schemeClr>
                </a:solidFill>
              </a:rPr>
              <a:t> 1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: custom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deployment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any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type of file</a:t>
            </a:r>
            <a:endParaRPr lang="fr-FR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46" name="Picture 14" descr="d:\Profiles\jcaillon\AppData\Local\Temp\filled_filter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79" y="254296"/>
            <a:ext cx="183381" cy="18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15" descr="d:\Profiles\jcaillon\AppData\Local\Temp\clear_filters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7" y="2568160"/>
            <a:ext cx="182835" cy="18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55" y="428275"/>
            <a:ext cx="183381" cy="18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ZoneTexte 134"/>
          <p:cNvSpPr txBox="1"/>
          <p:nvPr/>
        </p:nvSpPr>
        <p:spPr>
          <a:xfrm>
            <a:off x="-7644" y="2011"/>
            <a:ext cx="55157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Define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rules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to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customize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your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deployment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:</a:t>
            </a:r>
            <a:endParaRPr lang="fr-FR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6" name="ZoneTexte 135"/>
          <p:cNvSpPr txBox="1"/>
          <p:nvPr/>
        </p:nvSpPr>
        <p:spPr>
          <a:xfrm>
            <a:off x="348927" y="227614"/>
            <a:ext cx="60094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err="1" smtClean="0"/>
              <a:t>Filter</a:t>
            </a:r>
            <a:r>
              <a:rPr lang="fr-FR" sz="900" b="1" dirty="0" smtClean="0"/>
              <a:t> </a:t>
            </a:r>
            <a:r>
              <a:rPr lang="fr-FR" sz="900" b="1" dirty="0" err="1" smtClean="0"/>
              <a:t>rules</a:t>
            </a:r>
            <a:r>
              <a:rPr lang="fr-FR" sz="900" b="1" dirty="0" smtClean="0"/>
              <a:t> : </a:t>
            </a:r>
            <a:r>
              <a:rPr lang="fr-FR" sz="900" b="1" dirty="0" err="1" smtClean="0"/>
              <a:t>include</a:t>
            </a:r>
            <a:r>
              <a:rPr lang="fr-FR" sz="900" b="1" dirty="0" smtClean="0"/>
              <a:t> or </a:t>
            </a:r>
            <a:r>
              <a:rPr lang="fr-FR" sz="900" b="1" dirty="0" err="1" smtClean="0"/>
              <a:t>exclude</a:t>
            </a:r>
            <a:r>
              <a:rPr lang="fr-FR" sz="900" b="1" dirty="0" smtClean="0"/>
              <a:t> files</a:t>
            </a:r>
          </a:p>
        </p:txBody>
      </p:sp>
      <p:sp>
        <p:nvSpPr>
          <p:cNvPr id="138" name="ZoneTexte 137"/>
          <p:cNvSpPr txBox="1"/>
          <p:nvPr/>
        </p:nvSpPr>
        <p:spPr>
          <a:xfrm>
            <a:off x="348928" y="402711"/>
            <a:ext cx="59273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/>
              <a:t>Transfer </a:t>
            </a:r>
            <a:r>
              <a:rPr lang="fr-FR" sz="900" b="1" dirty="0" err="1" smtClean="0"/>
              <a:t>rules</a:t>
            </a:r>
            <a:r>
              <a:rPr lang="fr-FR" sz="900" b="1" dirty="0" smtClean="0"/>
              <a:t> : </a:t>
            </a:r>
            <a:r>
              <a:rPr lang="fr-FR" sz="900" b="1" dirty="0" err="1" smtClean="0"/>
              <a:t>choose</a:t>
            </a:r>
            <a:r>
              <a:rPr lang="fr-FR" sz="900" b="1" dirty="0" smtClean="0"/>
              <a:t> how and </a:t>
            </a:r>
            <a:r>
              <a:rPr lang="fr-FR" sz="900" b="1" dirty="0" err="1" smtClean="0"/>
              <a:t>where</a:t>
            </a:r>
            <a:r>
              <a:rPr lang="fr-FR" sz="900" b="1" dirty="0" smtClean="0"/>
              <a:t> to </a:t>
            </a:r>
            <a:r>
              <a:rPr lang="fr-FR" sz="900" b="1" dirty="0" err="1" smtClean="0"/>
              <a:t>transfer</a:t>
            </a:r>
            <a:r>
              <a:rPr lang="fr-FR" sz="900" b="1" dirty="0" smtClean="0"/>
              <a:t> a file </a:t>
            </a:r>
            <a:r>
              <a:rPr lang="fr-FR" sz="900" b="1" dirty="0" err="1" smtClean="0"/>
              <a:t>depending</a:t>
            </a:r>
            <a:r>
              <a:rPr lang="fr-FR" sz="900" b="1" dirty="0" smtClean="0"/>
              <a:t> on </a:t>
            </a:r>
            <a:r>
              <a:rPr lang="fr-FR" sz="900" b="1" dirty="0" err="1" smtClean="0"/>
              <a:t>its</a:t>
            </a:r>
            <a:r>
              <a:rPr lang="fr-FR" sz="900" b="1" dirty="0" smtClean="0"/>
              <a:t> source </a:t>
            </a:r>
            <a:r>
              <a:rPr lang="fr-FR" sz="900" b="1" dirty="0" err="1" smtClean="0"/>
              <a:t>path</a:t>
            </a:r>
            <a:endParaRPr lang="fr-FR" sz="900" b="1" dirty="0"/>
          </a:p>
        </p:txBody>
      </p:sp>
      <p:pic>
        <p:nvPicPr>
          <p:cNvPr id="140" name="Picture 14" descr="d:\Profiles\jcaillon\AppData\Local\Temp\filled_filter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2003857"/>
            <a:ext cx="183381" cy="18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" name="Picture 14" descr="d:\Profiles\jcaillon\AppData\Local\Temp\filled_filter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426938"/>
            <a:ext cx="183381" cy="18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718" y="1136495"/>
            <a:ext cx="135755" cy="1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42" y="1571380"/>
            <a:ext cx="135755" cy="1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768" y="1768354"/>
            <a:ext cx="135755" cy="1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358" y="2338068"/>
            <a:ext cx="135755" cy="1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" name="ZoneTexte 146"/>
          <p:cNvSpPr txBox="1"/>
          <p:nvPr/>
        </p:nvSpPr>
        <p:spPr>
          <a:xfrm>
            <a:off x="-9798" y="6510536"/>
            <a:ext cx="73181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/>
              <a:t>N.B. : All the </a:t>
            </a:r>
            <a:r>
              <a:rPr lang="fr-FR" sz="900" b="1" dirty="0" err="1" smtClean="0"/>
              <a:t>rules</a:t>
            </a:r>
            <a:r>
              <a:rPr lang="fr-FR" sz="900" b="1" dirty="0" smtClean="0"/>
              <a:t> are </a:t>
            </a:r>
            <a:r>
              <a:rPr lang="fr-FR" sz="900" b="1" dirty="0" err="1" smtClean="0"/>
              <a:t>available</a:t>
            </a:r>
            <a:r>
              <a:rPr lang="fr-FR" sz="900" b="1" dirty="0" smtClean="0"/>
              <a:t> for </a:t>
            </a:r>
            <a:r>
              <a:rPr lang="fr-FR" sz="900" b="1" dirty="0" err="1" smtClean="0"/>
              <a:t>any</a:t>
            </a:r>
            <a:r>
              <a:rPr lang="fr-FR" sz="900" b="1" dirty="0" smtClean="0"/>
              <a:t> </a:t>
            </a:r>
            <a:r>
              <a:rPr lang="fr-FR" sz="900" b="1" dirty="0" err="1" smtClean="0"/>
              <a:t>step</a:t>
            </a:r>
            <a:r>
              <a:rPr lang="fr-FR" sz="900" b="1" dirty="0" smtClean="0"/>
              <a:t>, </a:t>
            </a:r>
            <a:r>
              <a:rPr lang="fr-FR" sz="900" b="1" dirty="0" err="1" smtClean="0"/>
              <a:t>I’ve</a:t>
            </a:r>
            <a:r>
              <a:rPr lang="fr-FR" sz="900" b="1" dirty="0" smtClean="0"/>
              <a:t> </a:t>
            </a:r>
            <a:r>
              <a:rPr lang="fr-FR" sz="900" b="1" dirty="0" err="1" smtClean="0"/>
              <a:t>just</a:t>
            </a:r>
            <a:r>
              <a:rPr lang="fr-FR" sz="900" b="1" dirty="0" smtClean="0"/>
              <a:t> </a:t>
            </a:r>
            <a:r>
              <a:rPr lang="fr-FR" sz="900" b="1" dirty="0" err="1" smtClean="0"/>
              <a:t>simplified</a:t>
            </a:r>
            <a:r>
              <a:rPr lang="fr-FR" sz="900" b="1" dirty="0" smtClean="0"/>
              <a:t> </a:t>
            </a:r>
            <a:r>
              <a:rPr lang="fr-FR" sz="900" b="1" dirty="0" err="1" smtClean="0"/>
              <a:t>things</a:t>
            </a:r>
            <a:r>
              <a:rPr lang="fr-FR" sz="900" b="1" dirty="0" smtClean="0"/>
              <a:t> for the </a:t>
            </a:r>
            <a:r>
              <a:rPr lang="fr-FR" sz="900" b="1" dirty="0" err="1" smtClean="0"/>
              <a:t>sake</a:t>
            </a:r>
            <a:r>
              <a:rPr lang="fr-FR" sz="900" b="1" dirty="0" smtClean="0"/>
              <a:t> of </a:t>
            </a:r>
            <a:r>
              <a:rPr lang="fr-FR" sz="900" b="1" dirty="0" err="1" smtClean="0"/>
              <a:t>comprehensiveness</a:t>
            </a:r>
            <a:r>
              <a:rPr lang="fr-FR" sz="900" b="1" dirty="0" smtClean="0"/>
              <a:t> (i.e. </a:t>
            </a:r>
            <a:r>
              <a:rPr lang="fr-FR" sz="900" b="1" dirty="0" err="1" smtClean="0"/>
              <a:t>you</a:t>
            </a:r>
            <a:r>
              <a:rPr lang="fr-FR" sz="900" b="1" dirty="0" smtClean="0"/>
              <a:t> </a:t>
            </a:r>
            <a:r>
              <a:rPr lang="fr-FR" sz="900" b="1" dirty="0" err="1" smtClean="0"/>
              <a:t>can</a:t>
            </a:r>
            <a:r>
              <a:rPr lang="fr-FR" sz="900" b="1" dirty="0" smtClean="0"/>
              <a:t> </a:t>
            </a:r>
            <a:r>
              <a:rPr lang="fr-FR" sz="900" b="1" dirty="0" err="1" smtClean="0"/>
              <a:t>send</a:t>
            </a:r>
            <a:r>
              <a:rPr lang="fr-FR" sz="900" b="1" dirty="0" smtClean="0"/>
              <a:t> to FTP </a:t>
            </a:r>
            <a:r>
              <a:rPr lang="fr-FR" sz="900" b="1" dirty="0" err="1" smtClean="0"/>
              <a:t>from</a:t>
            </a:r>
            <a:r>
              <a:rPr lang="fr-FR" sz="900" b="1" dirty="0" smtClean="0"/>
              <a:t> </a:t>
            </a:r>
            <a:r>
              <a:rPr lang="fr-FR" sz="900" b="1" dirty="0" err="1" smtClean="0"/>
              <a:t>step</a:t>
            </a:r>
            <a:r>
              <a:rPr lang="fr-FR" sz="900" b="1" dirty="0" smtClean="0"/>
              <a:t> 0)</a:t>
            </a:r>
            <a:endParaRPr lang="fr-FR" sz="900" b="1" dirty="0"/>
          </a:p>
        </p:txBody>
      </p:sp>
      <p:cxnSp>
        <p:nvCxnSpPr>
          <p:cNvPr id="148" name="Connecteur en angle 147"/>
          <p:cNvCxnSpPr>
            <a:stCxn id="171" idx="3"/>
            <a:endCxn id="117" idx="1"/>
          </p:cNvCxnSpPr>
          <p:nvPr/>
        </p:nvCxnSpPr>
        <p:spPr>
          <a:xfrm flipV="1">
            <a:off x="2143453" y="3708591"/>
            <a:ext cx="1740217" cy="95664"/>
          </a:xfrm>
          <a:prstGeom prst="bentConnector3">
            <a:avLst>
              <a:gd name="adj1" fmla="val 93012"/>
            </a:avLst>
          </a:prstGeom>
          <a:ln w="12700">
            <a:solidFill>
              <a:srgbClr val="92D05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ZoneTexte 162"/>
          <p:cNvSpPr txBox="1"/>
          <p:nvPr/>
        </p:nvSpPr>
        <p:spPr>
          <a:xfrm>
            <a:off x="934745" y="3895726"/>
            <a:ext cx="133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conf</a:t>
            </a:r>
            <a:r>
              <a:rPr lang="fr-FR" sz="8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data.7z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64" name="ZoneTexte 163"/>
          <p:cNvSpPr txBox="1"/>
          <p:nvPr/>
        </p:nvSpPr>
        <p:spPr>
          <a:xfrm>
            <a:off x="929737" y="3475750"/>
            <a:ext cx="1213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fr-FR" sz="8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base.d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68" name="ZoneTexte 167"/>
          <p:cNvSpPr txBox="1"/>
          <p:nvPr/>
        </p:nvSpPr>
        <p:spPr>
          <a:xfrm>
            <a:off x="929737" y="4104772"/>
            <a:ext cx="16305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conf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>
                <a:latin typeface="Consolas" panose="020B0609020204030204" pitchFamily="49" charset="0"/>
                <a:cs typeface="Consolas" panose="020B0609020204030204" pitchFamily="49" charset="0"/>
              </a:rPr>
              <a:t>settings.xml</a:t>
            </a:r>
          </a:p>
        </p:txBody>
      </p:sp>
      <p:sp>
        <p:nvSpPr>
          <p:cNvPr id="171" name="ZoneTexte 170"/>
          <p:cNvSpPr txBox="1"/>
          <p:nvPr/>
        </p:nvSpPr>
        <p:spPr>
          <a:xfrm>
            <a:off x="934103" y="3696533"/>
            <a:ext cx="1209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fr-FR" sz="8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base.df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72" name="ZoneTexte 171"/>
          <p:cNvSpPr txBox="1"/>
          <p:nvPr/>
        </p:nvSpPr>
        <p:spPr>
          <a:xfrm>
            <a:off x="4032004" y="3601391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fr-FR" sz="800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deploy</a:t>
            </a:r>
            <a:r>
              <a:rPr lang="fr-FR" sz="8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fr-FR" sz="8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endParaRPr lang="fr-FR" sz="800" dirty="0">
              <a:solidFill>
                <a:srgbClr val="00B05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73" name="ZoneTexte 172"/>
          <p:cNvSpPr txBox="1"/>
          <p:nvPr/>
        </p:nvSpPr>
        <p:spPr>
          <a:xfrm>
            <a:off x="4029844" y="4006966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fr-FR" sz="800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deploy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\conf.zip</a:t>
            </a:r>
          </a:p>
        </p:txBody>
      </p:sp>
      <p:cxnSp>
        <p:nvCxnSpPr>
          <p:cNvPr id="177" name="Connecteur droit 176"/>
          <p:cNvCxnSpPr/>
          <p:nvPr/>
        </p:nvCxnSpPr>
        <p:spPr>
          <a:xfrm>
            <a:off x="5109964" y="4008236"/>
            <a:ext cx="0" cy="23083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177"/>
          <p:cNvCxnSpPr/>
          <p:nvPr/>
        </p:nvCxnSpPr>
        <p:spPr>
          <a:xfrm>
            <a:off x="4788024" y="3596415"/>
            <a:ext cx="0" cy="23083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en angle 181"/>
          <p:cNvCxnSpPr>
            <a:stCxn id="168" idx="3"/>
            <a:endCxn id="107" idx="1"/>
          </p:cNvCxnSpPr>
          <p:nvPr/>
        </p:nvCxnSpPr>
        <p:spPr>
          <a:xfrm flipV="1">
            <a:off x="2560239" y="4107418"/>
            <a:ext cx="1309280" cy="105076"/>
          </a:xfrm>
          <a:prstGeom prst="bentConnector3">
            <a:avLst>
              <a:gd name="adj1" fmla="val 50000"/>
            </a:avLst>
          </a:prstGeom>
          <a:ln w="12700">
            <a:solidFill>
              <a:srgbClr val="00B0F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ZoneTexte 188"/>
          <p:cNvSpPr txBox="1"/>
          <p:nvPr/>
        </p:nvSpPr>
        <p:spPr>
          <a:xfrm>
            <a:off x="134038" y="3410092"/>
            <a:ext cx="646331" cy="52943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000" dirty="0" err="1" smtClean="0">
                <a:solidFill>
                  <a:srgbClr val="002060"/>
                </a:solidFill>
              </a:rPr>
              <a:t>Include</a:t>
            </a:r>
            <a:endParaRPr lang="fr-FR" sz="1000" dirty="0" smtClean="0">
              <a:solidFill>
                <a:srgbClr val="002060"/>
              </a:solidFill>
            </a:endParaRPr>
          </a:p>
          <a:p>
            <a:pPr algn="ctr"/>
            <a:r>
              <a:rPr lang="fr-FR" sz="1000" dirty="0" err="1" smtClean="0">
                <a:solidFill>
                  <a:srgbClr val="002060"/>
                </a:solidFill>
              </a:rPr>
              <a:t>Filter</a:t>
            </a:r>
            <a:r>
              <a:rPr lang="fr-FR" sz="1000" dirty="0" smtClean="0">
                <a:solidFill>
                  <a:srgbClr val="002060"/>
                </a:solidFill>
              </a:rPr>
              <a:t> </a:t>
            </a:r>
            <a:r>
              <a:rPr lang="fr-FR" sz="1000" dirty="0" err="1" smtClean="0">
                <a:solidFill>
                  <a:srgbClr val="002060"/>
                </a:solidFill>
              </a:rPr>
              <a:t>rule</a:t>
            </a:r>
            <a:r>
              <a:rPr lang="fr-FR" sz="1000" dirty="0" smtClean="0">
                <a:solidFill>
                  <a:srgbClr val="002060"/>
                </a:solidFill>
              </a:rPr>
              <a:t> 1</a:t>
            </a:r>
            <a:endParaRPr lang="fr-FR" sz="900" dirty="0">
              <a:solidFill>
                <a:srgbClr val="002060"/>
              </a:solidFill>
            </a:endParaRPr>
          </a:p>
        </p:txBody>
      </p:sp>
      <p:sp>
        <p:nvSpPr>
          <p:cNvPr id="191" name="ZoneTexte 190"/>
          <p:cNvSpPr txBox="1"/>
          <p:nvPr/>
        </p:nvSpPr>
        <p:spPr>
          <a:xfrm>
            <a:off x="145981" y="4241460"/>
            <a:ext cx="800219" cy="56712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000" dirty="0" err="1" smtClean="0">
                <a:solidFill>
                  <a:srgbClr val="FF0000"/>
                </a:solidFill>
              </a:rPr>
              <a:t>Exclude</a:t>
            </a:r>
            <a:endParaRPr lang="fr-FR" sz="1000" dirty="0">
              <a:solidFill>
                <a:srgbClr val="FF0000"/>
              </a:solidFill>
            </a:endParaRPr>
          </a:p>
          <a:p>
            <a:pPr algn="ctr"/>
            <a:r>
              <a:rPr lang="fr-FR" sz="1000" dirty="0" err="1" smtClean="0">
                <a:solidFill>
                  <a:srgbClr val="FF0000"/>
                </a:solidFill>
              </a:rPr>
              <a:t>Filter</a:t>
            </a:r>
            <a:r>
              <a:rPr lang="fr-FR" sz="1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fr-FR" sz="1000" dirty="0" err="1" smtClean="0">
                <a:solidFill>
                  <a:srgbClr val="FF0000"/>
                </a:solidFill>
              </a:rPr>
              <a:t>rule</a:t>
            </a:r>
            <a:r>
              <a:rPr lang="fr-FR" sz="1000" dirty="0" smtClean="0">
                <a:solidFill>
                  <a:srgbClr val="FF0000"/>
                </a:solidFill>
              </a:rPr>
              <a:t> 3</a:t>
            </a:r>
          </a:p>
          <a:p>
            <a:pPr algn="ctr"/>
            <a:endParaRPr lang="fr-FR" sz="1000" dirty="0" smtClean="0">
              <a:solidFill>
                <a:srgbClr val="FF0000"/>
              </a:solidFill>
            </a:endParaRPr>
          </a:p>
        </p:txBody>
      </p:sp>
      <p:sp>
        <p:nvSpPr>
          <p:cNvPr id="192" name="Accolade ouvrante 191"/>
          <p:cNvSpPr/>
          <p:nvPr/>
        </p:nvSpPr>
        <p:spPr>
          <a:xfrm>
            <a:off x="706104" y="3493403"/>
            <a:ext cx="87572" cy="402324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3" name="Accolade ouvrante 192"/>
          <p:cNvSpPr/>
          <p:nvPr/>
        </p:nvSpPr>
        <p:spPr>
          <a:xfrm>
            <a:off x="699228" y="3914148"/>
            <a:ext cx="94448" cy="404409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4" name="Accolade ouvrante 193"/>
          <p:cNvSpPr/>
          <p:nvPr/>
        </p:nvSpPr>
        <p:spPr>
          <a:xfrm>
            <a:off x="706104" y="4346196"/>
            <a:ext cx="87571" cy="18780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5" name="ZoneTexte 194"/>
          <p:cNvSpPr txBox="1"/>
          <p:nvPr/>
        </p:nvSpPr>
        <p:spPr>
          <a:xfrm>
            <a:off x="2742208" y="4327146"/>
            <a:ext cx="26598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i="1" dirty="0" err="1" smtClean="0">
                <a:solidFill>
                  <a:srgbClr val="FF0000"/>
                </a:solidFill>
              </a:rPr>
              <a:t>Excluded</a:t>
            </a:r>
            <a:r>
              <a:rPr lang="fr-FR" sz="800" i="1" dirty="0" smtClean="0">
                <a:solidFill>
                  <a:srgbClr val="FF0000"/>
                </a:solidFill>
              </a:rPr>
              <a:t> </a:t>
            </a:r>
            <a:r>
              <a:rPr lang="fr-FR" sz="800" i="1" dirty="0" err="1" smtClean="0">
                <a:solidFill>
                  <a:srgbClr val="FF0000"/>
                </a:solidFill>
              </a:rPr>
              <a:t>from</a:t>
            </a:r>
            <a:r>
              <a:rPr lang="fr-FR" sz="800" i="1" dirty="0" smtClean="0">
                <a:solidFill>
                  <a:srgbClr val="FF0000"/>
                </a:solidFill>
              </a:rPr>
              <a:t> </a:t>
            </a:r>
            <a:r>
              <a:rPr lang="fr-FR" sz="800" i="1" dirty="0" err="1" smtClean="0">
                <a:solidFill>
                  <a:srgbClr val="FF0000"/>
                </a:solidFill>
              </a:rPr>
              <a:t>deployment</a:t>
            </a:r>
            <a:r>
              <a:rPr lang="fr-FR" sz="800" i="1" dirty="0" smtClean="0">
                <a:solidFill>
                  <a:srgbClr val="FF0000"/>
                </a:solidFill>
              </a:rPr>
              <a:t> </a:t>
            </a:r>
            <a:r>
              <a:rPr lang="fr-FR" sz="800" i="1" dirty="0" err="1" smtClean="0">
                <a:solidFill>
                  <a:srgbClr val="FF0000"/>
                </a:solidFill>
              </a:rPr>
              <a:t>step</a:t>
            </a:r>
            <a:r>
              <a:rPr lang="fr-FR" sz="800" i="1" dirty="0" smtClean="0">
                <a:solidFill>
                  <a:srgbClr val="FF0000"/>
                </a:solidFill>
              </a:rPr>
              <a:t> 1 by </a:t>
            </a:r>
            <a:r>
              <a:rPr lang="fr-FR" sz="800" i="1" dirty="0" err="1" smtClean="0">
                <a:solidFill>
                  <a:srgbClr val="FF0000"/>
                </a:solidFill>
              </a:rPr>
              <a:t>filter</a:t>
            </a:r>
            <a:r>
              <a:rPr lang="fr-FR" sz="800" i="1" dirty="0" smtClean="0">
                <a:solidFill>
                  <a:srgbClr val="FF0000"/>
                </a:solidFill>
              </a:rPr>
              <a:t> </a:t>
            </a:r>
            <a:r>
              <a:rPr lang="fr-FR" sz="800" i="1" dirty="0" err="1" smtClean="0">
                <a:solidFill>
                  <a:srgbClr val="FF0000"/>
                </a:solidFill>
              </a:rPr>
              <a:t>rule</a:t>
            </a:r>
            <a:r>
              <a:rPr lang="fr-FR" sz="800" i="1" dirty="0" smtClean="0">
                <a:solidFill>
                  <a:srgbClr val="FF0000"/>
                </a:solidFill>
              </a:rPr>
              <a:t> 3</a:t>
            </a:r>
            <a:endParaRPr lang="fr-FR" sz="800" i="1" dirty="0">
              <a:solidFill>
                <a:srgbClr val="FF0000"/>
              </a:solidFill>
            </a:endParaRPr>
          </a:p>
        </p:txBody>
      </p:sp>
      <p:sp>
        <p:nvSpPr>
          <p:cNvPr id="196" name="Accolade fermante 195"/>
          <p:cNvSpPr/>
          <p:nvPr/>
        </p:nvSpPr>
        <p:spPr>
          <a:xfrm>
            <a:off x="2692970" y="4373074"/>
            <a:ext cx="53430" cy="12348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8" name="ZoneTexte 197"/>
          <p:cNvSpPr txBox="1"/>
          <p:nvPr/>
        </p:nvSpPr>
        <p:spPr>
          <a:xfrm>
            <a:off x="2729654" y="3388809"/>
            <a:ext cx="1014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</a:rPr>
              <a:t>Transfer </a:t>
            </a:r>
            <a:r>
              <a:rPr lang="fr-FR" sz="800" dirty="0" err="1" smtClean="0">
                <a:solidFill>
                  <a:srgbClr val="006600"/>
                </a:solidFill>
              </a:rPr>
              <a:t>rule</a:t>
            </a:r>
            <a:r>
              <a:rPr lang="fr-FR" sz="800" dirty="0" smtClean="0">
                <a:solidFill>
                  <a:srgbClr val="006600"/>
                </a:solidFill>
              </a:rPr>
              <a:t>  1</a:t>
            </a:r>
            <a:endParaRPr lang="fr-FR" sz="800" dirty="0">
              <a:solidFill>
                <a:srgbClr val="006600"/>
              </a:solidFill>
            </a:endParaRPr>
          </a:p>
        </p:txBody>
      </p:sp>
      <p:sp>
        <p:nvSpPr>
          <p:cNvPr id="199" name="ZoneTexte 198"/>
          <p:cNvSpPr txBox="1"/>
          <p:nvPr/>
        </p:nvSpPr>
        <p:spPr>
          <a:xfrm>
            <a:off x="3070554" y="3916159"/>
            <a:ext cx="8482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B0F0"/>
                </a:solidFill>
              </a:rPr>
              <a:t>Transfer </a:t>
            </a:r>
            <a:r>
              <a:rPr lang="fr-FR" sz="800" dirty="0" err="1" smtClean="0">
                <a:solidFill>
                  <a:srgbClr val="00B0F0"/>
                </a:solidFill>
              </a:rPr>
              <a:t>rule</a:t>
            </a:r>
            <a:r>
              <a:rPr lang="fr-FR" sz="800" dirty="0" smtClean="0">
                <a:solidFill>
                  <a:srgbClr val="00B0F0"/>
                </a:solidFill>
              </a:rPr>
              <a:t> 2</a:t>
            </a:r>
            <a:endParaRPr lang="fr-FR" sz="800" dirty="0">
              <a:solidFill>
                <a:srgbClr val="00B0F0"/>
              </a:solidFill>
            </a:endParaRPr>
          </a:p>
        </p:txBody>
      </p:sp>
      <p:pic>
        <p:nvPicPr>
          <p:cNvPr id="201" name="Picture 15" descr="d:\Profiles\jcaillon\AppData\Local\Temp\clear_filters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0" y="4387640"/>
            <a:ext cx="182835" cy="18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" name="Picture 14" descr="d:\Profiles\jcaillon\AppData\Local\Temp\filled_filter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6" y="3592104"/>
            <a:ext cx="183381" cy="18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479" y="3429000"/>
            <a:ext cx="135755" cy="1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578" y="3945880"/>
            <a:ext cx="135755" cy="1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6" name="Groupe 105"/>
          <p:cNvGrpSpPr/>
          <p:nvPr/>
        </p:nvGrpSpPr>
        <p:grpSpPr>
          <a:xfrm>
            <a:off x="798724" y="3085138"/>
            <a:ext cx="2686826" cy="401930"/>
            <a:chOff x="798724" y="3411916"/>
            <a:chExt cx="3056293" cy="457200"/>
          </a:xfrm>
        </p:grpSpPr>
        <p:sp>
          <p:nvSpPr>
            <p:cNvPr id="150" name="ZoneTexte 149"/>
            <p:cNvSpPr txBox="1"/>
            <p:nvPr/>
          </p:nvSpPr>
          <p:spPr>
            <a:xfrm>
              <a:off x="1258254" y="3519374"/>
              <a:ext cx="2596763" cy="297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FF0000"/>
                  </a:solidFill>
                </a:rPr>
                <a:t>From</a:t>
              </a:r>
              <a:r>
                <a:rPr lang="fr-FR" sz="1100" b="1" dirty="0" smtClean="0">
                  <a:solidFill>
                    <a:srgbClr val="FF0000"/>
                  </a:solidFill>
                </a:rPr>
                <a:t>…</a:t>
              </a:r>
              <a:r>
                <a:rPr lang="fr-FR" sz="1100" b="1" dirty="0" smtClean="0"/>
                <a:t> </a:t>
              </a:r>
              <a:r>
                <a:rPr lang="fr-FR" sz="1100" b="1" dirty="0" smtClean="0">
                  <a:solidFill>
                    <a:srgbClr val="006600"/>
                  </a:solidFill>
                </a:rPr>
                <a:t>Source directory</a:t>
              </a:r>
              <a:endParaRPr lang="fr-FR" sz="1100" b="1" dirty="0">
                <a:solidFill>
                  <a:srgbClr val="006600"/>
                </a:solidFill>
              </a:endParaRPr>
            </a:p>
          </p:txBody>
        </p:sp>
        <p:grpSp>
          <p:nvGrpSpPr>
            <p:cNvPr id="1053" name="Groupe 1052"/>
            <p:cNvGrpSpPr/>
            <p:nvPr/>
          </p:nvGrpSpPr>
          <p:grpSpPr>
            <a:xfrm>
              <a:off x="798724" y="3411916"/>
              <a:ext cx="457200" cy="457200"/>
              <a:chOff x="798724" y="3411916"/>
              <a:chExt cx="457200" cy="457200"/>
            </a:xfrm>
          </p:grpSpPr>
          <p:pic>
            <p:nvPicPr>
              <p:cNvPr id="152" name="Picture 2" descr="d:\Profiles\jcaillon\AppData\Local\Temp\folder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724" y="3411916"/>
                <a:ext cx="457200" cy="45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52" name="Picture 18" descr="D:\Repo\3P\3PA\Images\FileExplorer\model\powerpoint.png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6715" y="3551808"/>
                <a:ext cx="219861" cy="2198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054" name="Groupe 1053"/>
          <p:cNvGrpSpPr/>
          <p:nvPr/>
        </p:nvGrpSpPr>
        <p:grpSpPr>
          <a:xfrm>
            <a:off x="3851920" y="3085138"/>
            <a:ext cx="2664295" cy="401930"/>
            <a:chOff x="3851920" y="3411916"/>
            <a:chExt cx="3030663" cy="457200"/>
          </a:xfrm>
        </p:grpSpPr>
        <p:sp>
          <p:nvSpPr>
            <p:cNvPr id="156" name="ZoneTexte 155"/>
            <p:cNvSpPr txBox="1"/>
            <p:nvPr/>
          </p:nvSpPr>
          <p:spPr>
            <a:xfrm>
              <a:off x="4309306" y="3529039"/>
              <a:ext cx="2573277" cy="297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solidFill>
                    <a:srgbClr val="FF0000"/>
                  </a:solidFill>
                </a:rPr>
                <a:t>To… </a:t>
              </a:r>
              <a:r>
                <a:rPr lang="fr-FR" sz="1100" b="1" dirty="0" err="1" smtClean="0">
                  <a:solidFill>
                    <a:srgbClr val="7030A0"/>
                  </a:solidFill>
                </a:rPr>
                <a:t>Deployment</a:t>
              </a:r>
              <a:r>
                <a:rPr lang="fr-FR" sz="1100" b="1" dirty="0" smtClean="0">
                  <a:solidFill>
                    <a:srgbClr val="7030A0"/>
                  </a:solidFill>
                </a:rPr>
                <a:t> directory</a:t>
              </a:r>
              <a:endParaRPr lang="fr-FR" sz="1100" b="1" dirty="0">
                <a:solidFill>
                  <a:srgbClr val="7030A0"/>
                </a:solidFill>
              </a:endParaRPr>
            </a:p>
          </p:txBody>
        </p:sp>
        <p:grpSp>
          <p:nvGrpSpPr>
            <p:cNvPr id="210" name="Groupe 209"/>
            <p:cNvGrpSpPr/>
            <p:nvPr/>
          </p:nvGrpSpPr>
          <p:grpSpPr>
            <a:xfrm>
              <a:off x="3851920" y="3411916"/>
              <a:ext cx="457200" cy="457200"/>
              <a:chOff x="798724" y="3411916"/>
              <a:chExt cx="457200" cy="457200"/>
            </a:xfrm>
          </p:grpSpPr>
          <p:pic>
            <p:nvPicPr>
              <p:cNvPr id="211" name="Picture 2" descr="d:\Profiles\jcaillon\AppData\Local\Temp\folder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724" y="3411916"/>
                <a:ext cx="457200" cy="45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2" name="Picture 18" descr="D:\Repo\3P\3PA\Images\FileExplorer\model\powerpoint.png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6715" y="3551808"/>
                <a:ext cx="219861" cy="2198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055" name="Picture 19" descr="D:\Repo\3P\3PA\Images\FileExplorer\model\jpg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" y="3691342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0" descr="D:\Repo\3P\3PA\Images\FileExplorer\model\exe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38" y="3482306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21" descr="d:\Profiles\jcaillon\AppData\Local\Temp\7z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48" y="3902417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22" descr="d:\Profiles\jcaillon\AppData\Local\Temp\xml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68" y="4107067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6" name="ZoneTexte 225"/>
          <p:cNvSpPr txBox="1"/>
          <p:nvPr/>
        </p:nvSpPr>
        <p:spPr>
          <a:xfrm>
            <a:off x="136803" y="3806670"/>
            <a:ext cx="646331" cy="57583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000" dirty="0" err="1" smtClean="0">
                <a:solidFill>
                  <a:srgbClr val="00B050"/>
                </a:solidFill>
              </a:rPr>
              <a:t>Include</a:t>
            </a:r>
            <a:endParaRPr lang="fr-FR" sz="1000" dirty="0" smtClean="0">
              <a:solidFill>
                <a:srgbClr val="00B050"/>
              </a:solidFill>
            </a:endParaRPr>
          </a:p>
          <a:p>
            <a:pPr algn="ctr"/>
            <a:r>
              <a:rPr lang="fr-FR" sz="1000" dirty="0" err="1" smtClean="0">
                <a:solidFill>
                  <a:srgbClr val="00B050"/>
                </a:solidFill>
              </a:rPr>
              <a:t>Filter</a:t>
            </a:r>
            <a:r>
              <a:rPr lang="fr-FR" sz="1000" dirty="0" smtClean="0">
                <a:solidFill>
                  <a:srgbClr val="00B050"/>
                </a:solidFill>
              </a:rPr>
              <a:t> </a:t>
            </a:r>
            <a:r>
              <a:rPr lang="fr-FR" sz="1000" dirty="0" err="1" smtClean="0">
                <a:solidFill>
                  <a:srgbClr val="00B050"/>
                </a:solidFill>
              </a:rPr>
              <a:t>rule</a:t>
            </a:r>
            <a:r>
              <a:rPr lang="fr-FR" sz="1000" dirty="0" smtClean="0">
                <a:solidFill>
                  <a:srgbClr val="00B050"/>
                </a:solidFill>
              </a:rPr>
              <a:t> 2</a:t>
            </a:r>
            <a:endParaRPr lang="fr-FR" sz="900" dirty="0">
              <a:solidFill>
                <a:srgbClr val="00B050"/>
              </a:solidFill>
            </a:endParaRPr>
          </a:p>
        </p:txBody>
      </p:sp>
      <p:pic>
        <p:nvPicPr>
          <p:cNvPr id="227" name="Picture 14" descr="d:\Profiles\jcaillon\AppData\Local\Temp\filled_filter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1" y="4002581"/>
            <a:ext cx="183381" cy="18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9" name="ZoneTexte 228"/>
          <p:cNvSpPr txBox="1"/>
          <p:nvPr/>
        </p:nvSpPr>
        <p:spPr>
          <a:xfrm>
            <a:off x="934744" y="4320216"/>
            <a:ext cx="19185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conf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old</a:t>
            </a:r>
            <a:r>
              <a:rPr lang="fr-FR" sz="8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settings.xml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230" name="Picture 22" descr="d:\Profiles\jcaillon\AppData\Local\Temp\xml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75" y="4322511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1" name="ZoneTexte 230"/>
          <p:cNvSpPr txBox="1"/>
          <p:nvPr/>
        </p:nvSpPr>
        <p:spPr>
          <a:xfrm>
            <a:off x="-7643" y="4778244"/>
            <a:ext cx="4261494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b="1" u="sng" dirty="0" err="1" smtClean="0">
                <a:solidFill>
                  <a:schemeClr val="accent1">
                    <a:lumMod val="75000"/>
                  </a:schemeClr>
                </a:solidFill>
              </a:rPr>
              <a:t>Step</a:t>
            </a:r>
            <a:r>
              <a:rPr lang="fr-FR" sz="1200" b="1" u="sng" dirty="0" smtClean="0">
                <a:solidFill>
                  <a:schemeClr val="accent1">
                    <a:lumMod val="75000"/>
                  </a:schemeClr>
                </a:solidFill>
              </a:rPr>
              <a:t> 2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(and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above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) : custom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deployment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any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type of file</a:t>
            </a:r>
            <a:endParaRPr lang="fr-FR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42" name="Groupe 241"/>
          <p:cNvGrpSpPr/>
          <p:nvPr/>
        </p:nvGrpSpPr>
        <p:grpSpPr>
          <a:xfrm>
            <a:off x="805375" y="4988241"/>
            <a:ext cx="2356177" cy="401930"/>
            <a:chOff x="798724" y="3411916"/>
            <a:chExt cx="2680176" cy="457200"/>
          </a:xfrm>
        </p:grpSpPr>
        <p:sp>
          <p:nvSpPr>
            <p:cNvPr id="243" name="ZoneTexte 242"/>
            <p:cNvSpPr txBox="1"/>
            <p:nvPr/>
          </p:nvSpPr>
          <p:spPr>
            <a:xfrm>
              <a:off x="1258255" y="3519374"/>
              <a:ext cx="2220645" cy="297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FF0000"/>
                  </a:solidFill>
                </a:rPr>
                <a:t>From</a:t>
              </a:r>
              <a:r>
                <a:rPr lang="fr-FR" sz="1100" b="1" dirty="0" smtClean="0">
                  <a:solidFill>
                    <a:srgbClr val="FF0000"/>
                  </a:solidFill>
                </a:rPr>
                <a:t>…</a:t>
              </a:r>
              <a:r>
                <a:rPr lang="fr-FR" sz="1100" b="1" dirty="0" smtClean="0"/>
                <a:t> </a:t>
              </a:r>
              <a:r>
                <a:rPr lang="fr-FR" sz="1100" b="1" dirty="0" err="1" smtClean="0">
                  <a:solidFill>
                    <a:srgbClr val="7030A0"/>
                  </a:solidFill>
                </a:rPr>
                <a:t>Deployment</a:t>
              </a:r>
              <a:r>
                <a:rPr lang="fr-FR" sz="1100" b="1" dirty="0" smtClean="0">
                  <a:solidFill>
                    <a:srgbClr val="7030A0"/>
                  </a:solidFill>
                </a:rPr>
                <a:t> directory</a:t>
              </a:r>
              <a:endParaRPr lang="fr-FR" sz="1100" b="1" dirty="0">
                <a:solidFill>
                  <a:srgbClr val="7030A0"/>
                </a:solidFill>
              </a:endParaRPr>
            </a:p>
          </p:txBody>
        </p:sp>
        <p:grpSp>
          <p:nvGrpSpPr>
            <p:cNvPr id="244" name="Groupe 243"/>
            <p:cNvGrpSpPr/>
            <p:nvPr/>
          </p:nvGrpSpPr>
          <p:grpSpPr>
            <a:xfrm>
              <a:off x="798724" y="3411916"/>
              <a:ext cx="457200" cy="457200"/>
              <a:chOff x="798724" y="3411916"/>
              <a:chExt cx="457200" cy="457200"/>
            </a:xfrm>
          </p:grpSpPr>
          <p:pic>
            <p:nvPicPr>
              <p:cNvPr id="245" name="Picture 2" descr="d:\Profiles\jcaillon\AppData\Local\Temp\folder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724" y="3411916"/>
                <a:ext cx="457200" cy="45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6" name="Picture 18" descr="D:\Repo\3P\3PA\Images\FileExplorer\model\powerpoint.png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6715" y="3551808"/>
                <a:ext cx="219861" cy="2198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47" name="Groupe 246"/>
          <p:cNvGrpSpPr/>
          <p:nvPr/>
        </p:nvGrpSpPr>
        <p:grpSpPr>
          <a:xfrm>
            <a:off x="3858571" y="4988241"/>
            <a:ext cx="2417665" cy="401930"/>
            <a:chOff x="3851920" y="3411916"/>
            <a:chExt cx="2750119" cy="457200"/>
          </a:xfrm>
        </p:grpSpPr>
        <p:sp>
          <p:nvSpPr>
            <p:cNvPr id="248" name="ZoneTexte 247"/>
            <p:cNvSpPr txBox="1"/>
            <p:nvPr/>
          </p:nvSpPr>
          <p:spPr>
            <a:xfrm>
              <a:off x="4309307" y="3529039"/>
              <a:ext cx="2292732" cy="297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solidFill>
                    <a:srgbClr val="FF0000"/>
                  </a:solidFill>
                </a:rPr>
                <a:t>To… </a:t>
              </a:r>
              <a:r>
                <a:rPr lang="fr-FR" sz="1100" b="1" dirty="0" err="1" smtClean="0">
                  <a:solidFill>
                    <a:srgbClr val="7030A0"/>
                  </a:solidFill>
                </a:rPr>
                <a:t>Deployment</a:t>
              </a:r>
              <a:r>
                <a:rPr lang="fr-FR" sz="1100" b="1" dirty="0" smtClean="0">
                  <a:solidFill>
                    <a:srgbClr val="7030A0"/>
                  </a:solidFill>
                </a:rPr>
                <a:t> directory</a:t>
              </a:r>
              <a:endParaRPr lang="fr-FR" sz="1100" b="1" dirty="0">
                <a:solidFill>
                  <a:srgbClr val="7030A0"/>
                </a:solidFill>
              </a:endParaRPr>
            </a:p>
          </p:txBody>
        </p:sp>
        <p:grpSp>
          <p:nvGrpSpPr>
            <p:cNvPr id="249" name="Groupe 248"/>
            <p:cNvGrpSpPr/>
            <p:nvPr/>
          </p:nvGrpSpPr>
          <p:grpSpPr>
            <a:xfrm>
              <a:off x="3851920" y="3411916"/>
              <a:ext cx="457200" cy="457200"/>
              <a:chOff x="798724" y="3411916"/>
              <a:chExt cx="457200" cy="457200"/>
            </a:xfrm>
          </p:grpSpPr>
          <p:pic>
            <p:nvPicPr>
              <p:cNvPr id="250" name="Picture 2" descr="d:\Profiles\jcaillon\AppData\Local\Temp\folder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724" y="3411916"/>
                <a:ext cx="457200" cy="45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1" name="Picture 18" descr="D:\Repo\3P\3PA\Images\FileExplorer\model\powerpoint.png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6715" y="3551808"/>
                <a:ext cx="219861" cy="2198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252" name="Picture 6" descr="d:\Profiles\jcaillon\AppData\Local\Temp\archive_fold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570" y="1698612"/>
            <a:ext cx="249838" cy="24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23" descr="d:\Profiles\jcaillon\AppData\Local\Temp\winrar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519" y="4006448"/>
            <a:ext cx="201940" cy="20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4" name="ZoneTexte 253"/>
          <p:cNvSpPr txBox="1"/>
          <p:nvPr/>
        </p:nvSpPr>
        <p:spPr>
          <a:xfrm>
            <a:off x="4775324" y="3528844"/>
            <a:ext cx="168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fr-FR" sz="800" dirty="0" err="1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ase.d</a:t>
            </a:r>
            <a:endParaRPr lang="fr-FR" sz="800" dirty="0" smtClean="0">
              <a:solidFill>
                <a:srgbClr val="0066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fr-FR" sz="800" dirty="0" err="1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ase.df</a:t>
            </a:r>
            <a:endParaRPr lang="fr-FR" sz="800" dirty="0">
              <a:solidFill>
                <a:srgbClr val="0066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257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493" y="1971245"/>
            <a:ext cx="135755" cy="1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8" name="ZoneTexte 257"/>
          <p:cNvSpPr txBox="1"/>
          <p:nvPr/>
        </p:nvSpPr>
        <p:spPr>
          <a:xfrm>
            <a:off x="3154116" y="1954932"/>
            <a:ext cx="2127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dirty="0" smtClean="0">
                <a:solidFill>
                  <a:srgbClr val="00B0F0"/>
                </a:solidFill>
              </a:rPr>
              <a:t>5</a:t>
            </a:r>
            <a:endParaRPr lang="fr-FR" sz="700" dirty="0">
              <a:solidFill>
                <a:srgbClr val="00B0F0"/>
              </a:solidFill>
            </a:endParaRPr>
          </a:p>
        </p:txBody>
      </p:sp>
      <p:pic>
        <p:nvPicPr>
          <p:cNvPr id="117" name="Picture 24" descr="d:\Profiles\jcaillon\AppData\Local\Temp\opened_folder1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670" y="3600227"/>
            <a:ext cx="216728" cy="21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2" name="Connecteur en angle 261"/>
          <p:cNvCxnSpPr>
            <a:stCxn id="164" idx="3"/>
            <a:endCxn id="117" idx="1"/>
          </p:cNvCxnSpPr>
          <p:nvPr/>
        </p:nvCxnSpPr>
        <p:spPr>
          <a:xfrm>
            <a:off x="2143453" y="3583472"/>
            <a:ext cx="1740217" cy="125119"/>
          </a:xfrm>
          <a:prstGeom prst="bentConnector3">
            <a:avLst>
              <a:gd name="adj1" fmla="val 93058"/>
            </a:avLst>
          </a:prstGeom>
          <a:ln w="12700">
            <a:solidFill>
              <a:srgbClr val="92D05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eur en angle 269"/>
          <p:cNvCxnSpPr>
            <a:stCxn id="107" idx="1"/>
            <a:endCxn id="163" idx="3"/>
          </p:cNvCxnSpPr>
          <p:nvPr/>
        </p:nvCxnSpPr>
        <p:spPr>
          <a:xfrm rot="10800000">
            <a:off x="2267745" y="4003448"/>
            <a:ext cx="1601774" cy="103970"/>
          </a:xfrm>
          <a:prstGeom prst="bentConnector3">
            <a:avLst>
              <a:gd name="adj1" fmla="val 63875"/>
            </a:avLst>
          </a:prstGeom>
          <a:ln w="12700">
            <a:solidFill>
              <a:srgbClr val="00B0F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ZoneTexte 273"/>
          <p:cNvSpPr txBox="1"/>
          <p:nvPr/>
        </p:nvSpPr>
        <p:spPr>
          <a:xfrm>
            <a:off x="5101805" y="3954542"/>
            <a:ext cx="168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subfolder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\data.7z</a:t>
            </a:r>
          </a:p>
          <a:p>
            <a:r>
              <a:rPr lang="fr-FR" sz="8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</a:t>
            </a:r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ubfolder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\settings.xml</a:t>
            </a:r>
            <a:endParaRPr lang="fr-FR" sz="800" dirty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75" name="ZoneTexte 274"/>
          <p:cNvSpPr txBox="1"/>
          <p:nvPr/>
        </p:nvSpPr>
        <p:spPr>
          <a:xfrm>
            <a:off x="944477" y="5703138"/>
            <a:ext cx="1213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fr-FR" sz="800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deploy</a:t>
            </a:r>
            <a:r>
              <a:rPr lang="fr-FR" sz="8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fr-FR" sz="8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base.d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276" name="Picture 20" descr="D:\Repo\3P\3PA\Images\FileExplorer\model\exe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78" y="5709694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7" name="ZoneTexte 276"/>
          <p:cNvSpPr txBox="1"/>
          <p:nvPr/>
        </p:nvSpPr>
        <p:spPr>
          <a:xfrm>
            <a:off x="952550" y="5923014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fr-FR" sz="800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deploy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\conf.zip</a:t>
            </a:r>
          </a:p>
        </p:txBody>
      </p:sp>
      <p:pic>
        <p:nvPicPr>
          <p:cNvPr id="278" name="Picture 23" descr="d:\Profiles\jcaillon\AppData\Local\Temp\winrar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200" y="5922496"/>
            <a:ext cx="201940" cy="20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Accolade ouvrante 278"/>
          <p:cNvSpPr/>
          <p:nvPr/>
        </p:nvSpPr>
        <p:spPr>
          <a:xfrm>
            <a:off x="736637" y="5705145"/>
            <a:ext cx="87572" cy="402324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1" name="ZoneTexte 280"/>
          <p:cNvSpPr txBox="1"/>
          <p:nvPr/>
        </p:nvSpPr>
        <p:spPr>
          <a:xfrm>
            <a:off x="145604" y="5082708"/>
            <a:ext cx="646331" cy="115460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000" dirty="0" smtClean="0">
                <a:solidFill>
                  <a:srgbClr val="002060"/>
                </a:solidFill>
              </a:rPr>
              <a:t>No </a:t>
            </a:r>
            <a:r>
              <a:rPr lang="fr-FR" sz="1000" dirty="0" err="1" smtClean="0">
                <a:solidFill>
                  <a:srgbClr val="002060"/>
                </a:solidFill>
              </a:rPr>
              <a:t>filters</a:t>
            </a:r>
            <a:r>
              <a:rPr lang="fr-FR" sz="1000" dirty="0" smtClean="0">
                <a:solidFill>
                  <a:srgbClr val="002060"/>
                </a:solidFill>
              </a:rPr>
              <a:t>  for </a:t>
            </a:r>
            <a:r>
              <a:rPr lang="fr-FR" sz="1000" dirty="0" err="1" smtClean="0">
                <a:solidFill>
                  <a:srgbClr val="002060"/>
                </a:solidFill>
              </a:rPr>
              <a:t>step</a:t>
            </a:r>
            <a:r>
              <a:rPr lang="fr-FR" sz="1000" dirty="0" smtClean="0">
                <a:solidFill>
                  <a:srgbClr val="002060"/>
                </a:solidFill>
              </a:rPr>
              <a:t> 2</a:t>
            </a:r>
          </a:p>
          <a:p>
            <a:pPr algn="ctr"/>
            <a:r>
              <a:rPr lang="fr-FR" sz="1000" dirty="0" smtClean="0">
                <a:solidFill>
                  <a:srgbClr val="002060"/>
                </a:solidFill>
              </a:rPr>
              <a:t>&gt; All the files are </a:t>
            </a:r>
            <a:r>
              <a:rPr lang="fr-FR" sz="1000" dirty="0" err="1" smtClean="0">
                <a:solidFill>
                  <a:srgbClr val="002060"/>
                </a:solidFill>
              </a:rPr>
              <a:t>eligible</a:t>
            </a:r>
            <a:r>
              <a:rPr lang="fr-FR" sz="1000" dirty="0" smtClean="0">
                <a:solidFill>
                  <a:srgbClr val="002060"/>
                </a:solidFill>
              </a:rPr>
              <a:t> to </a:t>
            </a:r>
            <a:r>
              <a:rPr lang="fr-FR" sz="1000" dirty="0" err="1" smtClean="0">
                <a:solidFill>
                  <a:srgbClr val="002060"/>
                </a:solidFill>
              </a:rPr>
              <a:t>transfers</a:t>
            </a:r>
            <a:endParaRPr lang="fr-FR" sz="900" dirty="0">
              <a:solidFill>
                <a:srgbClr val="002060"/>
              </a:solidFill>
            </a:endParaRPr>
          </a:p>
        </p:txBody>
      </p:sp>
      <p:pic>
        <p:nvPicPr>
          <p:cNvPr id="259" name="Picture 25" descr="d:\Profiles\jcaillon\AppData\Local\Temp\internet_folder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780" y="5706968"/>
            <a:ext cx="213320" cy="21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0" name="Picture 26" descr="d:\Profiles\jcaillon\AppData\Local\Temp\skydrive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780" y="5921184"/>
            <a:ext cx="217274" cy="21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4" name="ZoneTexte 283"/>
          <p:cNvSpPr txBox="1"/>
          <p:nvPr/>
        </p:nvSpPr>
        <p:spPr>
          <a:xfrm>
            <a:off x="4054121" y="5705145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\\windows_server\deploy\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base.d</a:t>
            </a:r>
            <a:endParaRPr lang="fr-FR" sz="8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85" name="ZoneTexte 284"/>
          <p:cNvSpPr txBox="1"/>
          <p:nvPr/>
        </p:nvSpPr>
        <p:spPr>
          <a:xfrm>
            <a:off x="4067302" y="5926420"/>
            <a:ext cx="27243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ftp://user:password@host:port/deploy/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conf.zip</a:t>
            </a:r>
            <a:endParaRPr lang="fr-FR" sz="8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86" name="ZoneTexte 285"/>
          <p:cNvSpPr txBox="1"/>
          <p:nvPr/>
        </p:nvSpPr>
        <p:spPr>
          <a:xfrm>
            <a:off x="-7645" y="6237312"/>
            <a:ext cx="5004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Rince and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repeat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step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2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while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there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are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transfer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rules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fr-FR" sz="1200" b="1" dirty="0" err="1" smtClean="0">
                <a:solidFill>
                  <a:schemeClr val="accent1">
                    <a:lumMod val="75000"/>
                  </a:schemeClr>
                </a:solidFill>
              </a:rPr>
              <a:t>step</a:t>
            </a:r>
            <a:r>
              <a:rPr lang="fr-FR" sz="1200" b="1" dirty="0" smtClean="0">
                <a:solidFill>
                  <a:schemeClr val="accent1">
                    <a:lumMod val="75000"/>
                  </a:schemeClr>
                </a:solidFill>
              </a:rPr>
              <a:t> + 1 </a:t>
            </a:r>
            <a:endParaRPr lang="fr-FR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1" name="Accolade fermante 260"/>
          <p:cNvSpPr/>
          <p:nvPr/>
        </p:nvSpPr>
        <p:spPr>
          <a:xfrm>
            <a:off x="4541520" y="265714"/>
            <a:ext cx="72008" cy="33807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3" name="ZoneTexte 262"/>
          <p:cNvSpPr txBox="1"/>
          <p:nvPr/>
        </p:nvSpPr>
        <p:spPr>
          <a:xfrm>
            <a:off x="4605907" y="260648"/>
            <a:ext cx="1859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 smtClean="0"/>
              <a:t>Rules</a:t>
            </a:r>
            <a:r>
              <a:rPr lang="fr-FR" sz="800" dirty="0" smtClean="0"/>
              <a:t> are </a:t>
            </a:r>
            <a:r>
              <a:rPr lang="fr-FR" sz="800" dirty="0" err="1" smtClean="0"/>
              <a:t>linked</a:t>
            </a:r>
            <a:r>
              <a:rPr lang="fr-FR" sz="800" dirty="0" smtClean="0"/>
              <a:t> to a </a:t>
            </a:r>
            <a:r>
              <a:rPr lang="fr-FR" sz="800" dirty="0" err="1" smtClean="0"/>
              <a:t>particular</a:t>
            </a:r>
            <a:r>
              <a:rPr lang="fr-FR" sz="800" dirty="0" smtClean="0"/>
              <a:t> </a:t>
            </a:r>
            <a:r>
              <a:rPr lang="fr-FR" sz="800" dirty="0" err="1" smtClean="0"/>
              <a:t>step</a:t>
            </a:r>
            <a:endParaRPr lang="fr-FR" sz="800" dirty="0" smtClean="0"/>
          </a:p>
          <a:p>
            <a:r>
              <a:rPr lang="fr-FR" sz="800" dirty="0" smtClean="0"/>
              <a:t>And </a:t>
            </a:r>
            <a:r>
              <a:rPr lang="fr-FR" sz="800" dirty="0" err="1" smtClean="0"/>
              <a:t>apply</a:t>
            </a:r>
            <a:r>
              <a:rPr lang="fr-FR" sz="800" dirty="0" smtClean="0"/>
              <a:t> to a </a:t>
            </a:r>
            <a:r>
              <a:rPr lang="fr-FR" sz="800" dirty="0" err="1" smtClean="0"/>
              <a:t>particular</a:t>
            </a:r>
            <a:r>
              <a:rPr lang="fr-FR" sz="800" dirty="0" smtClean="0"/>
              <a:t> </a:t>
            </a:r>
            <a:r>
              <a:rPr lang="fr-FR" sz="800" dirty="0" err="1" smtClean="0"/>
              <a:t>environment</a:t>
            </a:r>
            <a:endParaRPr lang="fr-FR" sz="800" dirty="0"/>
          </a:p>
        </p:txBody>
      </p:sp>
      <p:cxnSp>
        <p:nvCxnSpPr>
          <p:cNvPr id="289" name="Connecteur en angle 288"/>
          <p:cNvCxnSpPr>
            <a:stCxn id="275" idx="3"/>
            <a:endCxn id="259" idx="1"/>
          </p:cNvCxnSpPr>
          <p:nvPr/>
        </p:nvCxnSpPr>
        <p:spPr>
          <a:xfrm>
            <a:off x="2158193" y="5810860"/>
            <a:ext cx="1716587" cy="2768"/>
          </a:xfrm>
          <a:prstGeom prst="bentConnector3">
            <a:avLst>
              <a:gd name="adj1" fmla="val 50000"/>
            </a:avLst>
          </a:prstGeom>
          <a:ln w="12700">
            <a:solidFill>
              <a:srgbClr val="92D05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Connecteur en angle 291"/>
          <p:cNvCxnSpPr>
            <a:stCxn id="260" idx="1"/>
            <a:endCxn id="277" idx="3"/>
          </p:cNvCxnSpPr>
          <p:nvPr/>
        </p:nvCxnSpPr>
        <p:spPr>
          <a:xfrm rot="10800000" flipV="1">
            <a:off x="2104678" y="6029820"/>
            <a:ext cx="1770102" cy="915"/>
          </a:xfrm>
          <a:prstGeom prst="bentConnector3">
            <a:avLst>
              <a:gd name="adj1" fmla="val 50000"/>
            </a:avLst>
          </a:prstGeom>
          <a:ln w="12700">
            <a:solidFill>
              <a:srgbClr val="00B0F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ZoneTexte 296"/>
          <p:cNvSpPr txBox="1"/>
          <p:nvPr/>
        </p:nvSpPr>
        <p:spPr>
          <a:xfrm>
            <a:off x="2592916" y="5842128"/>
            <a:ext cx="8482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B0F0"/>
                </a:solidFill>
              </a:rPr>
              <a:t>Transfer </a:t>
            </a:r>
            <a:r>
              <a:rPr lang="fr-FR" sz="800" dirty="0" err="1" smtClean="0">
                <a:solidFill>
                  <a:srgbClr val="00B0F0"/>
                </a:solidFill>
              </a:rPr>
              <a:t>rule</a:t>
            </a:r>
            <a:r>
              <a:rPr lang="fr-FR" sz="800" dirty="0" smtClean="0">
                <a:solidFill>
                  <a:srgbClr val="00B0F0"/>
                </a:solidFill>
              </a:rPr>
              <a:t> 2</a:t>
            </a:r>
            <a:endParaRPr lang="fr-FR" sz="800" dirty="0">
              <a:solidFill>
                <a:srgbClr val="00B0F0"/>
              </a:solidFill>
            </a:endParaRPr>
          </a:p>
        </p:txBody>
      </p:sp>
      <p:pic>
        <p:nvPicPr>
          <p:cNvPr id="298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702" y="5871849"/>
            <a:ext cx="135755" cy="1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9" name="ZoneTexte 298"/>
          <p:cNvSpPr txBox="1"/>
          <p:nvPr/>
        </p:nvSpPr>
        <p:spPr>
          <a:xfrm>
            <a:off x="2593818" y="5618510"/>
            <a:ext cx="1014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</a:rPr>
              <a:t>Transfer </a:t>
            </a:r>
            <a:r>
              <a:rPr lang="fr-FR" sz="800" dirty="0" err="1" smtClean="0">
                <a:solidFill>
                  <a:srgbClr val="006600"/>
                </a:solidFill>
              </a:rPr>
              <a:t>rule</a:t>
            </a:r>
            <a:r>
              <a:rPr lang="fr-FR" sz="800" dirty="0" smtClean="0">
                <a:solidFill>
                  <a:srgbClr val="006600"/>
                </a:solidFill>
              </a:rPr>
              <a:t>  1</a:t>
            </a:r>
            <a:endParaRPr lang="fr-FR" sz="800" dirty="0">
              <a:solidFill>
                <a:srgbClr val="006600"/>
              </a:solidFill>
            </a:endParaRPr>
          </a:p>
        </p:txBody>
      </p:sp>
      <p:pic>
        <p:nvPicPr>
          <p:cNvPr id="300" name="Picture 17" descr="d:\Profiles\jcaillon\AppData\Local\Temp\fork_lift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405" y="5658701"/>
            <a:ext cx="135755" cy="13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Profiles\jcaillon\Downloads\Anchor-96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078" y="2740206"/>
            <a:ext cx="280508" cy="28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467586" y="2731798"/>
            <a:ext cx="11863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100" dirty="0"/>
          </a:p>
        </p:txBody>
      </p:sp>
      <p:sp>
        <p:nvSpPr>
          <p:cNvPr id="157" name="ZoneTexte 156"/>
          <p:cNvSpPr txBox="1"/>
          <p:nvPr/>
        </p:nvSpPr>
        <p:spPr>
          <a:xfrm>
            <a:off x="4481630" y="2723560"/>
            <a:ext cx="2316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At the end of </a:t>
            </a:r>
            <a:r>
              <a:rPr lang="fr-FR" sz="800" dirty="0" err="1" smtClean="0"/>
              <a:t>each</a:t>
            </a:r>
            <a:r>
              <a:rPr lang="fr-FR" sz="800" dirty="0" smtClean="0"/>
              <a:t> </a:t>
            </a:r>
            <a:r>
              <a:rPr lang="fr-FR" sz="800" dirty="0" err="1" smtClean="0"/>
              <a:t>step</a:t>
            </a:r>
            <a:r>
              <a:rPr lang="fr-FR" sz="800" dirty="0" smtClean="0"/>
              <a:t>, </a:t>
            </a:r>
            <a:r>
              <a:rPr lang="fr-FR" sz="800" dirty="0" err="1" smtClean="0"/>
              <a:t>you</a:t>
            </a:r>
            <a:r>
              <a:rPr lang="fr-FR" sz="800" dirty="0" smtClean="0"/>
              <a:t> </a:t>
            </a:r>
            <a:r>
              <a:rPr lang="fr-FR" sz="800" dirty="0" err="1" smtClean="0"/>
              <a:t>can</a:t>
            </a:r>
            <a:r>
              <a:rPr lang="fr-FR" sz="800" dirty="0" smtClean="0"/>
              <a:t> </a:t>
            </a:r>
            <a:r>
              <a:rPr lang="fr-FR" sz="800" dirty="0" err="1" smtClean="0"/>
              <a:t>create</a:t>
            </a:r>
            <a:r>
              <a:rPr lang="fr-FR" sz="800" dirty="0" smtClean="0"/>
              <a:t> a </a:t>
            </a:r>
            <a:r>
              <a:rPr lang="fr-FR" sz="800" dirty="0" err="1" smtClean="0"/>
              <a:t>progress</a:t>
            </a:r>
            <a:r>
              <a:rPr lang="fr-FR" sz="800" dirty="0" smtClean="0"/>
              <a:t> program </a:t>
            </a:r>
            <a:r>
              <a:rPr lang="fr-FR" sz="800" dirty="0" err="1" smtClean="0"/>
              <a:t>that</a:t>
            </a:r>
            <a:r>
              <a:rPr lang="fr-FR" sz="800" dirty="0" smtClean="0"/>
              <a:t> </a:t>
            </a:r>
            <a:r>
              <a:rPr lang="fr-FR" sz="800" dirty="0" err="1" smtClean="0"/>
              <a:t>will</a:t>
            </a:r>
            <a:r>
              <a:rPr lang="fr-FR" sz="800" dirty="0" smtClean="0"/>
              <a:t> </a:t>
            </a:r>
            <a:r>
              <a:rPr lang="fr-FR" sz="800" dirty="0" err="1" smtClean="0"/>
              <a:t>be</a:t>
            </a:r>
            <a:r>
              <a:rPr lang="fr-FR" sz="800" dirty="0" smtClean="0"/>
              <a:t> </a:t>
            </a:r>
            <a:r>
              <a:rPr lang="fr-FR" sz="800" dirty="0" err="1" smtClean="0"/>
              <a:t>executed</a:t>
            </a:r>
            <a:r>
              <a:rPr lang="fr-FR" sz="800" dirty="0" smtClean="0"/>
              <a:t> to do </a:t>
            </a:r>
            <a:r>
              <a:rPr lang="fr-FR" sz="800" dirty="0" err="1" smtClean="0"/>
              <a:t>any</a:t>
            </a:r>
            <a:r>
              <a:rPr lang="fr-FR" sz="800" dirty="0" smtClean="0"/>
              <a:t> actions</a:t>
            </a:r>
            <a:endParaRPr lang="fr-FR" sz="800" dirty="0"/>
          </a:p>
        </p:txBody>
      </p:sp>
      <p:sp>
        <p:nvSpPr>
          <p:cNvPr id="4" name="Rectangle 3"/>
          <p:cNvSpPr/>
          <p:nvPr/>
        </p:nvSpPr>
        <p:spPr>
          <a:xfrm>
            <a:off x="4139784" y="2707084"/>
            <a:ext cx="2610768" cy="358923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3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:\Profiles\jcaillon\AppData\Local\Temp\archive_fold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642" y="1143057"/>
            <a:ext cx="249838" cy="24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4493642" y="3284984"/>
            <a:ext cx="2195298" cy="401930"/>
            <a:chOff x="4590648" y="2148283"/>
            <a:chExt cx="2497174" cy="457200"/>
          </a:xfrm>
        </p:grpSpPr>
        <p:pic>
          <p:nvPicPr>
            <p:cNvPr id="7" name="Picture 8" descr="d:\Profiles\jcaillon\AppData\Local\Temp\upload_to_ftp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0648" y="2148283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ZoneTexte 7"/>
            <p:cNvSpPr txBox="1"/>
            <p:nvPr/>
          </p:nvSpPr>
          <p:spPr>
            <a:xfrm>
              <a:off x="5049767" y="2163409"/>
              <a:ext cx="203805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solidFill>
                    <a:srgbClr val="FF0000"/>
                  </a:solidFill>
                </a:rPr>
                <a:t>Or… </a:t>
              </a:r>
              <a:r>
                <a:rPr lang="fr-FR" sz="1100" b="1" dirty="0" smtClean="0"/>
                <a:t>Distant directory </a:t>
              </a:r>
            </a:p>
            <a:p>
              <a:r>
                <a:rPr lang="fr-FR" sz="1100" b="1" dirty="0" smtClean="0"/>
                <a:t>(</a:t>
              </a:r>
              <a:r>
                <a:rPr lang="fr-FR" sz="1100" b="1" dirty="0" err="1" smtClean="0"/>
                <a:t>shared</a:t>
              </a:r>
              <a:r>
                <a:rPr lang="fr-FR" sz="1100" b="1" dirty="0" smtClean="0"/>
                <a:t> directory or FTP)</a:t>
              </a:r>
              <a:endParaRPr lang="fr-FR" sz="1100" b="1" dirty="0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836780" y="1176543"/>
            <a:ext cx="2295573" cy="401930"/>
            <a:chOff x="107977" y="2148283"/>
            <a:chExt cx="2611238" cy="457200"/>
          </a:xfrm>
        </p:grpSpPr>
        <p:sp>
          <p:nvSpPr>
            <p:cNvPr id="10" name="ZoneTexte 9"/>
            <p:cNvSpPr txBox="1"/>
            <p:nvPr/>
          </p:nvSpPr>
          <p:spPr>
            <a:xfrm>
              <a:off x="567510" y="2255741"/>
              <a:ext cx="2151705" cy="297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err="1" smtClean="0">
                  <a:solidFill>
                    <a:srgbClr val="FF0000"/>
                  </a:solidFill>
                </a:rPr>
                <a:t>From</a:t>
              </a:r>
              <a:r>
                <a:rPr lang="fr-FR" sz="1100" b="1" dirty="0" smtClean="0">
                  <a:solidFill>
                    <a:srgbClr val="FF0000"/>
                  </a:solidFill>
                </a:rPr>
                <a:t>…</a:t>
              </a:r>
              <a:r>
                <a:rPr lang="fr-FR" sz="1100" b="1" dirty="0" smtClean="0"/>
                <a:t> </a:t>
              </a:r>
              <a:r>
                <a:rPr lang="fr-FR" sz="1100" b="1" dirty="0" smtClean="0">
                  <a:solidFill>
                    <a:srgbClr val="006600"/>
                  </a:solidFill>
                </a:rPr>
                <a:t>Source directory</a:t>
              </a:r>
              <a:endParaRPr lang="fr-FR" sz="1100" b="1" dirty="0">
                <a:solidFill>
                  <a:srgbClr val="006600"/>
                </a:solidFill>
              </a:endParaRPr>
            </a:p>
          </p:txBody>
        </p:sp>
        <p:grpSp>
          <p:nvGrpSpPr>
            <p:cNvPr id="11" name="Groupe 10"/>
            <p:cNvGrpSpPr/>
            <p:nvPr/>
          </p:nvGrpSpPr>
          <p:grpSpPr>
            <a:xfrm>
              <a:off x="107977" y="2148283"/>
              <a:ext cx="457200" cy="457200"/>
              <a:chOff x="107504" y="216565"/>
              <a:chExt cx="914400" cy="914400"/>
            </a:xfrm>
          </p:grpSpPr>
          <p:pic>
            <p:nvPicPr>
              <p:cNvPr id="12" name="Picture 2" descr="d:\Profiles\jcaillon\AppData\Local\Temp\folder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504" y="216565"/>
                <a:ext cx="914400" cy="914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4" descr="D:\Repo\3P\3PA\Images\FileExplorer\model\3fr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104" y="479883"/>
                <a:ext cx="457200" cy="45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9" name="Picture 9" descr="D:\Repo\3P\3PA\Images\FileExplorer\model\csv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69" y="1569710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D:\Repo\3P\3PA\Images\FileExplorer\model\clas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42" y="1991000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1" descr="D:\Repo\3P\3PA\Images\FileExplorer\model\doc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69" y="2202782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965352" y="1560039"/>
            <a:ext cx="1709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\client\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mainwindow.w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963427" y="1768927"/>
            <a:ext cx="16399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\client\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mainprog.p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964636" y="2208351"/>
            <a:ext cx="1994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\server\</a:t>
            </a:r>
            <a:r>
              <a:rPr lang="fr-FR" sz="800" dirty="0" smtClean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base\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trig_table.t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27" name="Picture 12" descr="D:\Repo\3P\3PA\Images\FileExplorer\model\3fr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69" y="1778220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ZoneTexte 27"/>
          <p:cNvSpPr txBox="1"/>
          <p:nvPr/>
        </p:nvSpPr>
        <p:spPr>
          <a:xfrm>
            <a:off x="967793" y="1988216"/>
            <a:ext cx="18775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\server\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class\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main.cls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687728" y="1165278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$deploy</a:t>
            </a:r>
            <a:r>
              <a:rPr lang="fr-FR" sz="800" dirty="0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\client.pl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687012" y="1570853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$deploy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\server.pl</a:t>
            </a:r>
            <a:endParaRPr lang="fr-FR" sz="800" dirty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684266" y="1957613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fr-FR" sz="800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deploy</a:t>
            </a:r>
            <a:r>
              <a:rPr lang="fr-FR" sz="800" dirty="0" smtClean="0">
                <a:solidFill>
                  <a:schemeClr val="accent6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\triggers\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trig_table.r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34" name="Picture 13" descr="D:\Repo\3P\3PA\Images\FileExplorer\model\avi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871" y="1969335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ZoneTexte 34"/>
          <p:cNvSpPr txBox="1"/>
          <p:nvPr/>
        </p:nvSpPr>
        <p:spPr>
          <a:xfrm>
            <a:off x="5759241" y="1458916"/>
            <a:ext cx="1689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class\</a:t>
            </a:r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main.r</a:t>
            </a:r>
            <a:endParaRPr lang="fr-FR" sz="800" dirty="0" smtClean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query.r</a:t>
            </a:r>
            <a:endParaRPr lang="fr-FR" sz="800" dirty="0" smtClean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</a:t>
            </a:r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ommon.r</a:t>
            </a:r>
            <a:endParaRPr lang="fr-FR" sz="800" dirty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36" name="Connecteur droit 35"/>
          <p:cNvCxnSpPr/>
          <p:nvPr/>
        </p:nvCxnSpPr>
        <p:spPr>
          <a:xfrm>
            <a:off x="5794801" y="1578473"/>
            <a:ext cx="0" cy="23083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5785529" y="1160302"/>
            <a:ext cx="0" cy="230832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5762499" y="1031529"/>
            <a:ext cx="1689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</a:t>
            </a:r>
            <a:r>
              <a:rPr lang="fr-FR" sz="800" dirty="0" err="1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ainwindow.r</a:t>
            </a:r>
            <a:endParaRPr lang="fr-FR" sz="800" dirty="0" smtClean="0">
              <a:solidFill>
                <a:schemeClr val="tx2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mainprog.r</a:t>
            </a:r>
            <a:endParaRPr lang="fr-FR" sz="800" dirty="0" smtClean="0">
              <a:solidFill>
                <a:schemeClr val="tx2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</a:t>
            </a:r>
            <a:r>
              <a:rPr lang="fr-FR" sz="800" dirty="0" err="1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ommon.r</a:t>
            </a:r>
            <a:endParaRPr lang="fr-FR" sz="800" dirty="0">
              <a:solidFill>
                <a:schemeClr val="tx2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964091" y="3032356"/>
            <a:ext cx="133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conf</a:t>
            </a:r>
            <a:r>
              <a:rPr lang="fr-FR" sz="8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data.7z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959083" y="2612380"/>
            <a:ext cx="1213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fr-FR" sz="8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base.d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2" name="ZoneTexte 71"/>
          <p:cNvSpPr txBox="1"/>
          <p:nvPr/>
        </p:nvSpPr>
        <p:spPr>
          <a:xfrm>
            <a:off x="959083" y="3241402"/>
            <a:ext cx="16305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conf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>
                <a:latin typeface="Consolas" panose="020B0609020204030204" pitchFamily="49" charset="0"/>
                <a:cs typeface="Consolas" panose="020B0609020204030204" pitchFamily="49" charset="0"/>
              </a:rPr>
              <a:t>settings.xml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963449" y="2833163"/>
            <a:ext cx="1209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$source</a:t>
            </a:r>
            <a:r>
              <a:rPr lang="fr-FR" sz="8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fr-FR" sz="8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base.df</a:t>
            </a:r>
            <a:endParaRPr lang="fr-FR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4633401" y="2326963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fr-FR" sz="800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deploy</a:t>
            </a:r>
            <a:r>
              <a:rPr lang="fr-FR" sz="8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r>
              <a:rPr lang="fr-FR" sz="800" dirty="0" err="1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</a:t>
            </a:r>
            <a:r>
              <a:rPr lang="fr-FR" sz="800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</a:t>
            </a:r>
            <a:endParaRPr lang="fr-FR" sz="800" dirty="0">
              <a:solidFill>
                <a:srgbClr val="00B05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4631241" y="2732538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</a:t>
            </a:r>
            <a:r>
              <a:rPr lang="fr-FR" sz="800" dirty="0" err="1" smtClean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deploy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\conf.zip</a:t>
            </a:r>
          </a:p>
        </p:txBody>
      </p:sp>
      <p:cxnSp>
        <p:nvCxnSpPr>
          <p:cNvPr id="76" name="Connecteur droit 75"/>
          <p:cNvCxnSpPr/>
          <p:nvPr/>
        </p:nvCxnSpPr>
        <p:spPr>
          <a:xfrm>
            <a:off x="5711361" y="2733808"/>
            <a:ext cx="0" cy="23083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5389421" y="2321987"/>
            <a:ext cx="0" cy="23083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" name="Picture 19" descr="D:\Repo\3P\3PA\Images\FileExplorer\model\jp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89" y="2827972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20" descr="D:\Repo\3P\3PA\Images\FileExplorer\model\ex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18936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21" descr="d:\Profiles\jcaillon\AppData\Local\Temp\7z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94" y="3039047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2" descr="d:\Profiles\jcaillon\AppData\Local\Temp\xml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14" y="3243697"/>
            <a:ext cx="211490" cy="2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6" name="Groupe 115"/>
          <p:cNvGrpSpPr/>
          <p:nvPr/>
        </p:nvGrpSpPr>
        <p:grpSpPr>
          <a:xfrm>
            <a:off x="4470916" y="716967"/>
            <a:ext cx="2417665" cy="401930"/>
            <a:chOff x="3851920" y="3411916"/>
            <a:chExt cx="2750119" cy="457200"/>
          </a:xfrm>
        </p:grpSpPr>
        <p:sp>
          <p:nvSpPr>
            <p:cNvPr id="117" name="ZoneTexte 116"/>
            <p:cNvSpPr txBox="1"/>
            <p:nvPr/>
          </p:nvSpPr>
          <p:spPr>
            <a:xfrm>
              <a:off x="4309307" y="3529039"/>
              <a:ext cx="2292732" cy="297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solidFill>
                    <a:srgbClr val="FF0000"/>
                  </a:solidFill>
                </a:rPr>
                <a:t>To… </a:t>
              </a:r>
              <a:r>
                <a:rPr lang="fr-FR" sz="1100" b="1" dirty="0" err="1" smtClean="0">
                  <a:solidFill>
                    <a:srgbClr val="7030A0"/>
                  </a:solidFill>
                </a:rPr>
                <a:t>Deployment</a:t>
              </a:r>
              <a:r>
                <a:rPr lang="fr-FR" sz="1100" b="1" dirty="0" smtClean="0">
                  <a:solidFill>
                    <a:srgbClr val="7030A0"/>
                  </a:solidFill>
                </a:rPr>
                <a:t> directory</a:t>
              </a:r>
              <a:endParaRPr lang="fr-FR" sz="1100" b="1" dirty="0">
                <a:solidFill>
                  <a:srgbClr val="7030A0"/>
                </a:solidFill>
              </a:endParaRPr>
            </a:p>
          </p:txBody>
        </p:sp>
        <p:grpSp>
          <p:nvGrpSpPr>
            <p:cNvPr id="118" name="Groupe 117"/>
            <p:cNvGrpSpPr/>
            <p:nvPr/>
          </p:nvGrpSpPr>
          <p:grpSpPr>
            <a:xfrm>
              <a:off x="3851920" y="3411916"/>
              <a:ext cx="457200" cy="457200"/>
              <a:chOff x="798724" y="3411916"/>
              <a:chExt cx="457200" cy="457200"/>
            </a:xfrm>
          </p:grpSpPr>
          <p:pic>
            <p:nvPicPr>
              <p:cNvPr id="119" name="Picture 2" descr="d:\Profiles\jcaillon\AppData\Local\Temp\folder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724" y="3411916"/>
                <a:ext cx="457200" cy="457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0" name="Picture 18" descr="D:\Repo\3P\3PA\Images\FileExplorer\model\powerpoint.png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6715" y="3551808"/>
                <a:ext cx="219861" cy="2198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21" name="Picture 6" descr="d:\Profiles\jcaillon\AppData\Local\Temp\archive_fold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642" y="1554597"/>
            <a:ext cx="249838" cy="24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23" descr="d:\Profiles\jcaillon\AppData\Local\Temp\winrar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916" y="2732020"/>
            <a:ext cx="201940" cy="20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" name="ZoneTexte 122"/>
          <p:cNvSpPr txBox="1"/>
          <p:nvPr/>
        </p:nvSpPr>
        <p:spPr>
          <a:xfrm>
            <a:off x="5376721" y="2254416"/>
            <a:ext cx="168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fr-FR" sz="800" dirty="0" err="1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ase.d</a:t>
            </a:r>
            <a:endParaRPr lang="fr-FR" sz="800" dirty="0" smtClean="0">
              <a:solidFill>
                <a:srgbClr val="0066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fr-FR" sz="800" dirty="0" err="1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fr-FR" sz="800" dirty="0" err="1" smtClean="0">
                <a:solidFill>
                  <a:srgbClr val="0066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ase.df</a:t>
            </a:r>
            <a:endParaRPr lang="fr-FR" sz="800" dirty="0">
              <a:solidFill>
                <a:srgbClr val="0066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26" name="Picture 24" descr="d:\Profiles\jcaillon\AppData\Local\Temp\opened_folder1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067" y="2325799"/>
            <a:ext cx="216728" cy="21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" name="ZoneTexte 128"/>
          <p:cNvSpPr txBox="1"/>
          <p:nvPr/>
        </p:nvSpPr>
        <p:spPr>
          <a:xfrm>
            <a:off x="5703202" y="2680114"/>
            <a:ext cx="1689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subfolder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\data.7z</a:t>
            </a:r>
          </a:p>
          <a:p>
            <a:r>
              <a:rPr lang="fr-FR" sz="800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</a:t>
            </a:r>
            <a:r>
              <a:rPr lang="fr-FR" sz="800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ubfolder</a:t>
            </a:r>
            <a:r>
              <a:rPr lang="fr-FR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\settings.xml</a:t>
            </a:r>
            <a:endParaRPr lang="fr-FR" sz="800" dirty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36" name="Picture 25" descr="d:\Profiles\jcaillon\AppData\Local\Temp\internet_folder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670" y="3735894"/>
            <a:ext cx="213320" cy="21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26" descr="d:\Profiles\jcaillon\AppData\Local\Temp\skydrive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670" y="3950110"/>
            <a:ext cx="217274" cy="21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" name="ZoneTexte 137"/>
          <p:cNvSpPr txBox="1"/>
          <p:nvPr/>
        </p:nvSpPr>
        <p:spPr>
          <a:xfrm>
            <a:off x="4673011" y="3734071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\\windows_server\deploy\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base.d</a:t>
            </a:r>
            <a:endParaRPr lang="fr-FR" sz="8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4686192" y="3955346"/>
            <a:ext cx="27243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ftp://user:password@host:port/deploy/</a:t>
            </a:r>
            <a:r>
              <a:rPr lang="fr-FR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conf.zip</a:t>
            </a:r>
            <a:endParaRPr lang="fr-FR" sz="8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71" name="Accolade fermante 170"/>
          <p:cNvSpPr/>
          <p:nvPr/>
        </p:nvSpPr>
        <p:spPr>
          <a:xfrm>
            <a:off x="2874242" y="1578473"/>
            <a:ext cx="113582" cy="83579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ZoneTexte 171"/>
          <p:cNvSpPr txBox="1"/>
          <p:nvPr/>
        </p:nvSpPr>
        <p:spPr>
          <a:xfrm rot="16200000">
            <a:off x="2592760" y="1843738"/>
            <a:ext cx="10796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COMPILE</a:t>
            </a:r>
            <a:endParaRPr lang="fr-FR" sz="1600" dirty="0"/>
          </a:p>
        </p:txBody>
      </p:sp>
      <p:cxnSp>
        <p:nvCxnSpPr>
          <p:cNvPr id="174" name="Connecteur en arc 173"/>
          <p:cNvCxnSpPr/>
          <p:nvPr/>
        </p:nvCxnSpPr>
        <p:spPr>
          <a:xfrm flipV="1">
            <a:off x="3335093" y="1271011"/>
            <a:ext cx="1062783" cy="551849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en arc 177"/>
          <p:cNvCxnSpPr/>
          <p:nvPr/>
        </p:nvCxnSpPr>
        <p:spPr>
          <a:xfrm flipV="1">
            <a:off x="3340597" y="1804435"/>
            <a:ext cx="1029652" cy="256413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Connecteur en arc 180"/>
          <p:cNvCxnSpPr/>
          <p:nvPr/>
        </p:nvCxnSpPr>
        <p:spPr>
          <a:xfrm flipV="1">
            <a:off x="2632247" y="2434163"/>
            <a:ext cx="1709538" cy="604884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Connecteur en arc 186"/>
          <p:cNvCxnSpPr>
            <a:stCxn id="72" idx="3"/>
          </p:cNvCxnSpPr>
          <p:nvPr/>
        </p:nvCxnSpPr>
        <p:spPr>
          <a:xfrm>
            <a:off x="2589585" y="3349124"/>
            <a:ext cx="1752200" cy="492669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8" name="ZoneTexte 187"/>
          <p:cNvSpPr txBox="1"/>
          <p:nvPr/>
        </p:nvSpPr>
        <p:spPr>
          <a:xfrm>
            <a:off x="3444328" y="965920"/>
            <a:ext cx="10448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err="1" smtClean="0">
                <a:solidFill>
                  <a:srgbClr val="002060"/>
                </a:solidFill>
              </a:rPr>
              <a:t>Deploy</a:t>
            </a:r>
            <a:r>
              <a:rPr lang="fr-FR" sz="900" b="1" dirty="0" smtClean="0">
                <a:solidFill>
                  <a:srgbClr val="002060"/>
                </a:solidFill>
              </a:rPr>
              <a:t> to .</a:t>
            </a:r>
            <a:r>
              <a:rPr lang="fr-FR" sz="900" b="1" dirty="0" err="1" smtClean="0">
                <a:solidFill>
                  <a:srgbClr val="002060"/>
                </a:solidFill>
              </a:rPr>
              <a:t>pl</a:t>
            </a:r>
            <a:endParaRPr lang="fr-FR" sz="900" b="1" dirty="0">
              <a:solidFill>
                <a:srgbClr val="002060"/>
              </a:solidFill>
            </a:endParaRPr>
          </a:p>
        </p:txBody>
      </p:sp>
      <p:sp>
        <p:nvSpPr>
          <p:cNvPr id="189" name="ZoneTexte 188"/>
          <p:cNvSpPr txBox="1"/>
          <p:nvPr/>
        </p:nvSpPr>
        <p:spPr>
          <a:xfrm>
            <a:off x="3447662" y="2061428"/>
            <a:ext cx="10448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err="1" smtClean="0">
                <a:solidFill>
                  <a:srgbClr val="002060"/>
                </a:solidFill>
              </a:rPr>
              <a:t>Add</a:t>
            </a:r>
            <a:r>
              <a:rPr lang="fr-FR" sz="900" b="1" dirty="0" smtClean="0">
                <a:solidFill>
                  <a:srgbClr val="002060"/>
                </a:solidFill>
              </a:rPr>
              <a:t> to .zip files</a:t>
            </a:r>
            <a:endParaRPr lang="fr-FR" sz="900" b="1" dirty="0">
              <a:solidFill>
                <a:srgbClr val="002060"/>
              </a:solidFill>
            </a:endParaRPr>
          </a:p>
        </p:txBody>
      </p:sp>
      <p:sp>
        <p:nvSpPr>
          <p:cNvPr id="190" name="ZoneTexte 189"/>
          <p:cNvSpPr txBox="1"/>
          <p:nvPr/>
        </p:nvSpPr>
        <p:spPr>
          <a:xfrm>
            <a:off x="3449437" y="2636912"/>
            <a:ext cx="1044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err="1" smtClean="0">
                <a:solidFill>
                  <a:srgbClr val="002060"/>
                </a:solidFill>
              </a:rPr>
              <a:t>Send</a:t>
            </a:r>
            <a:r>
              <a:rPr lang="fr-FR" sz="900" b="1" dirty="0" smtClean="0">
                <a:solidFill>
                  <a:srgbClr val="002060"/>
                </a:solidFill>
              </a:rPr>
              <a:t> to FTP servers</a:t>
            </a:r>
            <a:endParaRPr lang="fr-FR" sz="900" b="1" dirty="0">
              <a:solidFill>
                <a:srgbClr val="002060"/>
              </a:solidFill>
            </a:endParaRPr>
          </a:p>
        </p:txBody>
      </p:sp>
      <p:sp>
        <p:nvSpPr>
          <p:cNvPr id="191" name="ZoneTexte 190"/>
          <p:cNvSpPr txBox="1"/>
          <p:nvPr/>
        </p:nvSpPr>
        <p:spPr>
          <a:xfrm>
            <a:off x="3455182" y="3068960"/>
            <a:ext cx="10448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err="1" smtClean="0">
                <a:solidFill>
                  <a:srgbClr val="002060"/>
                </a:solidFill>
              </a:rPr>
              <a:t>Dispatch</a:t>
            </a:r>
            <a:r>
              <a:rPr lang="fr-FR" sz="900" b="1" dirty="0" smtClean="0">
                <a:solidFill>
                  <a:srgbClr val="002060"/>
                </a:solidFill>
              </a:rPr>
              <a:t> to </a:t>
            </a:r>
            <a:r>
              <a:rPr lang="fr-FR" sz="900" b="1" dirty="0" err="1" smtClean="0">
                <a:solidFill>
                  <a:srgbClr val="002060"/>
                </a:solidFill>
              </a:rPr>
              <a:t>sub</a:t>
            </a:r>
            <a:r>
              <a:rPr lang="fr-FR" sz="900" b="1" dirty="0" smtClean="0">
                <a:solidFill>
                  <a:srgbClr val="002060"/>
                </a:solidFill>
              </a:rPr>
              <a:t> </a:t>
            </a:r>
            <a:r>
              <a:rPr lang="fr-FR" sz="900" b="1" dirty="0" err="1" smtClean="0">
                <a:solidFill>
                  <a:srgbClr val="002060"/>
                </a:solidFill>
              </a:rPr>
              <a:t>folders</a:t>
            </a:r>
            <a:r>
              <a:rPr lang="fr-FR" sz="900" b="1" dirty="0" smtClean="0">
                <a:solidFill>
                  <a:srgbClr val="002060"/>
                </a:solidFill>
              </a:rPr>
              <a:t> / distant </a:t>
            </a:r>
            <a:r>
              <a:rPr lang="fr-FR" sz="900" b="1" dirty="0" err="1" smtClean="0">
                <a:solidFill>
                  <a:srgbClr val="002060"/>
                </a:solidFill>
              </a:rPr>
              <a:t>folders</a:t>
            </a:r>
            <a:endParaRPr lang="fr-FR" sz="9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26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397</Words>
  <Application>Microsoft Office PowerPoint</Application>
  <PresentationFormat>Affichage à l'écran (4:3)</PresentationFormat>
  <Paragraphs>112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Consolas</vt:lpstr>
      <vt:lpstr>Wingdings</vt:lpstr>
      <vt:lpstr>Thème Office</vt:lpstr>
      <vt:lpstr>Présentation PowerPoint</vt:lpstr>
      <vt:lpstr>Présentation PowerPoint</vt:lpstr>
    </vt:vector>
  </TitlesOfParts>
  <Company>Sopra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jcaillon</dc:creator>
  <cp:lastModifiedBy>Julien</cp:lastModifiedBy>
  <cp:revision>103</cp:revision>
  <dcterms:created xsi:type="dcterms:W3CDTF">2016-08-08T14:02:10Z</dcterms:created>
  <dcterms:modified xsi:type="dcterms:W3CDTF">2016-08-14T14:40:48Z</dcterms:modified>
</cp:coreProperties>
</file>