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06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74747"/>
    <a:srgbClr val="224886"/>
    <a:srgbClr val="FC4D5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92" d="100"/>
          <a:sy n="92" d="100"/>
        </p:scale>
        <p:origin x="-2016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notesMaster" Target="notesMasters/notesMaster1.xml"/><Relationship Id="rId10" Type="http://schemas.openxmlformats.org/officeDocument/2006/relationships/printerSettings" Target="printerSettings/printerSettings1.bin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8C1EC82-348E-F44A-9F62-728186B1C34B}" type="datetimeFigureOut">
              <a:rPr lang="en-US" smtClean="0"/>
              <a:t>4/08/15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8C1EAA-5145-4345-820D-323992CFEC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3311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AU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8F24D-EB19-4AE0-B015-2BEA6D5224F2}" type="datetimeFigureOut">
              <a:rPr lang="en-US" smtClean="0"/>
              <a:t>4/08/15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DB41E-3FB9-7E4D-9BF1-17CF38BE0A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20199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8F24D-EB19-4AE0-B015-2BEA6D5224F2}" type="datetimeFigureOut">
              <a:rPr lang="en-US" smtClean="0"/>
              <a:t>4/08/15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D9BD3-E57B-4194-A545-2804EB95D9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94982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8F24D-EB19-4AE0-B015-2BEA6D5224F2}" type="datetimeFigureOut">
              <a:rPr lang="en-US" smtClean="0"/>
              <a:t>4/08/15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D9BD3-E57B-4194-A545-2804EB95D9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79412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8F24D-EB19-4AE0-B015-2BEA6D5224F2}" type="datetimeFigureOut">
              <a:rPr lang="en-US" smtClean="0"/>
              <a:t>4/08/15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D9BD3-E57B-4194-A545-2804EB95D9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59333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8F24D-EB19-4AE0-B015-2BEA6D5224F2}" type="datetimeFigureOut">
              <a:rPr lang="en-US" smtClean="0"/>
              <a:t>4/08/15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D9BD3-E57B-4194-A545-2804EB95D9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89526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8F24D-EB19-4AE0-B015-2BEA6D5224F2}" type="datetimeFigureOut">
              <a:rPr lang="en-US" smtClean="0"/>
              <a:t>4/08/15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D9BD3-E57B-4194-A545-2804EB95D9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43016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8F24D-EB19-4AE0-B015-2BEA6D5224F2}" type="datetimeFigureOut">
              <a:rPr lang="en-US" smtClean="0"/>
              <a:t>4/08/15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D9BD3-E57B-4194-A545-2804EB95D9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79409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8F24D-EB19-4AE0-B015-2BEA6D5224F2}" type="datetimeFigureOut">
              <a:rPr lang="en-US" smtClean="0"/>
              <a:t>4/08/15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D9BD3-E57B-4194-A545-2804EB95D9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60677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8F24D-EB19-4AE0-B015-2BEA6D5224F2}" type="datetimeFigureOut">
              <a:rPr lang="en-US" smtClean="0"/>
              <a:t>4/08/15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D9BD3-E57B-4194-A545-2804EB95D9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91287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8F24D-EB19-4AE0-B015-2BEA6D5224F2}" type="datetimeFigureOut">
              <a:rPr lang="en-US" smtClean="0"/>
              <a:t>4/08/15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D9BD3-E57B-4194-A545-2804EB95D9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01161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AU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8F24D-EB19-4AE0-B015-2BEA6D5224F2}" type="datetimeFigureOut">
              <a:rPr lang="en-US" smtClean="0"/>
              <a:t>4/08/15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D9BD3-E57B-4194-A545-2804EB95D9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65745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>
                <a:lumMod val="95000"/>
                <a:lumOff val="5000"/>
              </a:schemeClr>
            </a:gs>
            <a:gs pos="100000">
              <a:schemeClr val="bg1">
                <a:lumMod val="75000"/>
                <a:lumOff val="2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78F24D-EB19-4AE0-B015-2BEA6D5224F2}" type="datetimeFigureOut">
              <a:rPr lang="en-US" smtClean="0"/>
              <a:t>4/08/15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0D9BD3-E57B-4194-A545-2804EB95D9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771123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907" r:id="rId1"/>
    <p:sldLayoutId id="2147483908" r:id="rId2"/>
    <p:sldLayoutId id="2147483909" r:id="rId3"/>
    <p:sldLayoutId id="2147483910" r:id="rId4"/>
    <p:sldLayoutId id="2147483911" r:id="rId5"/>
    <p:sldLayoutId id="2147483912" r:id="rId6"/>
    <p:sldLayoutId id="2147483913" r:id="rId7"/>
    <p:sldLayoutId id="2147483914" r:id="rId8"/>
    <p:sldLayoutId id="2147483915" r:id="rId9"/>
    <p:sldLayoutId id="2147483916" r:id="rId10"/>
    <p:sldLayoutId id="214748391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5472" y="248786"/>
            <a:ext cx="3095602" cy="73262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332535" y="1806977"/>
            <a:ext cx="648711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 err="1" smtClean="0">
                <a:latin typeface="Didot"/>
                <a:cs typeface="Didot"/>
              </a:rPr>
              <a:t>MeteorJS</a:t>
            </a:r>
            <a:endParaRPr lang="en-US" sz="4800" b="1" dirty="0" smtClean="0">
              <a:latin typeface="Didot"/>
              <a:cs typeface="Didot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042547" y="3417543"/>
            <a:ext cx="60098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An easy way to do anything</a:t>
            </a:r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2912827" y="5895050"/>
            <a:ext cx="42519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Peter Ilfrich – IBM Research Australia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88760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Didot"/>
                <a:cs typeface="Didot"/>
              </a:rPr>
              <a:t>Overview</a:t>
            </a:r>
            <a:endParaRPr lang="en-US" b="1" dirty="0">
              <a:latin typeface="Didot"/>
              <a:cs typeface="Didot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457200" y="5538776"/>
            <a:ext cx="2919795" cy="968959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Command Line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457200" y="4307937"/>
            <a:ext cx="2919795" cy="951137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Persistent Storage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457200" y="3103287"/>
            <a:ext cx="2919795" cy="946408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Server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457200" y="1417638"/>
            <a:ext cx="2919795" cy="1449955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endParaRPr lang="en-US" dirty="0" smtClean="0"/>
          </a:p>
          <a:p>
            <a:pPr algn="ctr"/>
            <a:r>
              <a:rPr lang="en-US" dirty="0" smtClean="0"/>
              <a:t>Client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457200" y="1417638"/>
            <a:ext cx="917591" cy="75597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700" dirty="0" smtClean="0"/>
              <a:t>Browser</a:t>
            </a:r>
            <a:endParaRPr lang="en-US" sz="1700" dirty="0"/>
          </a:p>
        </p:txBody>
      </p:sp>
      <p:sp>
        <p:nvSpPr>
          <p:cNvPr id="11" name="Rectangle 10"/>
          <p:cNvSpPr/>
          <p:nvPr/>
        </p:nvSpPr>
        <p:spPr>
          <a:xfrm>
            <a:off x="1466442" y="1417638"/>
            <a:ext cx="917591" cy="75597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iOS</a:t>
            </a:r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2459404" y="1417638"/>
            <a:ext cx="917591" cy="75597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700" dirty="0" smtClean="0"/>
              <a:t>Android</a:t>
            </a:r>
            <a:endParaRPr lang="en-US" sz="1700" dirty="0"/>
          </a:p>
        </p:txBody>
      </p:sp>
      <p:sp>
        <p:nvSpPr>
          <p:cNvPr id="17" name="Rectangle 16"/>
          <p:cNvSpPr/>
          <p:nvPr/>
        </p:nvSpPr>
        <p:spPr>
          <a:xfrm>
            <a:off x="3836323" y="1417637"/>
            <a:ext cx="4850477" cy="1449955"/>
          </a:xfrm>
          <a:prstGeom prst="rect">
            <a:avLst/>
          </a:prstGeom>
          <a:noFill/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err="1" smtClean="0"/>
              <a:t>MiniMongo</a:t>
            </a:r>
            <a:r>
              <a:rPr lang="en-US" dirty="0" smtClean="0"/>
              <a:t> in-memory / in-browser database</a:t>
            </a:r>
          </a:p>
          <a:p>
            <a:r>
              <a:rPr lang="en-US" dirty="0" smtClean="0"/>
              <a:t>Blaze </a:t>
            </a:r>
            <a:r>
              <a:rPr lang="en-US" dirty="0"/>
              <a:t>templates using mustache tags {{..}}</a:t>
            </a:r>
          </a:p>
          <a:p>
            <a:r>
              <a:rPr lang="en-US" dirty="0"/>
              <a:t>HTTP support, call to server methods (AJAX)</a:t>
            </a:r>
          </a:p>
          <a:p>
            <a:r>
              <a:rPr lang="en-US" dirty="0"/>
              <a:t>Session </a:t>
            </a:r>
            <a:r>
              <a:rPr lang="en-US" dirty="0" smtClean="0"/>
              <a:t>support</a:t>
            </a:r>
            <a:endParaRPr lang="en-US" dirty="0"/>
          </a:p>
        </p:txBody>
      </p:sp>
      <p:sp>
        <p:nvSpPr>
          <p:cNvPr id="18" name="Rectangle 17"/>
          <p:cNvSpPr/>
          <p:nvPr/>
        </p:nvSpPr>
        <p:spPr>
          <a:xfrm>
            <a:off x="3836323" y="3103287"/>
            <a:ext cx="4850477" cy="946408"/>
          </a:xfrm>
          <a:prstGeom prst="rect">
            <a:avLst/>
          </a:prstGeom>
          <a:noFill/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err="1"/>
              <a:t>NodeJS</a:t>
            </a:r>
            <a:r>
              <a:rPr lang="en-US" dirty="0"/>
              <a:t> server, support for server-side methods, publications, routes and DDP connections to the client</a:t>
            </a:r>
          </a:p>
        </p:txBody>
      </p:sp>
      <p:sp>
        <p:nvSpPr>
          <p:cNvPr id="19" name="Rectangle 18"/>
          <p:cNvSpPr/>
          <p:nvPr/>
        </p:nvSpPr>
        <p:spPr>
          <a:xfrm>
            <a:off x="3836323" y="4307937"/>
            <a:ext cx="4850477" cy="946408"/>
          </a:xfrm>
          <a:prstGeom prst="rect">
            <a:avLst/>
          </a:prstGeom>
          <a:noFill/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b="1" dirty="0" err="1"/>
              <a:t>MongoDB</a:t>
            </a:r>
            <a:r>
              <a:rPr lang="en-US" dirty="0"/>
              <a:t>, document-based DB, support for most query elements, optional packages for aggregation and “joins”</a:t>
            </a:r>
          </a:p>
        </p:txBody>
      </p:sp>
      <p:sp>
        <p:nvSpPr>
          <p:cNvPr id="20" name="Rectangle 19"/>
          <p:cNvSpPr/>
          <p:nvPr/>
        </p:nvSpPr>
        <p:spPr>
          <a:xfrm>
            <a:off x="3844686" y="5548233"/>
            <a:ext cx="4850477" cy="946408"/>
          </a:xfrm>
          <a:prstGeom prst="rect">
            <a:avLst/>
          </a:prstGeom>
          <a:noFill/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/>
              <a:t>Create application, add packages, access database, build for mobile, deployment</a:t>
            </a:r>
          </a:p>
        </p:txBody>
      </p:sp>
    </p:spTree>
    <p:extLst>
      <p:ext uri="{BB962C8B-B14F-4D97-AF65-F5344CB8AC3E}">
        <p14:creationId xmlns:p14="http://schemas.microsoft.com/office/powerpoint/2010/main" val="30990692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Didot"/>
                <a:cs typeface="Didot"/>
              </a:rPr>
              <a:t>Client</a:t>
            </a:r>
            <a:endParaRPr lang="en-US" b="1" dirty="0">
              <a:latin typeface="Didot"/>
              <a:cs typeface="Didot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57200" y="6180384"/>
            <a:ext cx="8229600" cy="677616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Server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759409" y="5931597"/>
            <a:ext cx="3155473" cy="576138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75000"/>
                  <a:lumOff val="25000"/>
                </a:schemeClr>
              </a:gs>
              <a:gs pos="100000">
                <a:schemeClr val="bg1">
                  <a:lumMod val="50000"/>
                  <a:lumOff val="50000"/>
                </a:schemeClr>
              </a:gs>
            </a:gsLst>
            <a:lin ang="16200000" scaled="0"/>
            <a:tileRect/>
          </a:gra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Publications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5158743" y="5931597"/>
            <a:ext cx="3187144" cy="576138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75000"/>
                  <a:lumOff val="25000"/>
                </a:schemeClr>
              </a:gs>
              <a:gs pos="100000">
                <a:schemeClr val="bg1">
                  <a:lumMod val="50000"/>
                  <a:lumOff val="50000"/>
                </a:schemeClr>
              </a:gs>
            </a:gsLst>
            <a:lin ang="16200000" scaled="0"/>
            <a:tileRect/>
          </a:gra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Methods</a:t>
            </a:r>
            <a:endParaRPr lang="en-US" dirty="0">
              <a:solidFill>
                <a:schemeClr val="tx1"/>
              </a:solidFill>
            </a:endParaRPr>
          </a:p>
        </p:txBody>
      </p:sp>
      <p:grpSp>
        <p:nvGrpSpPr>
          <p:cNvPr id="59" name="Group 58"/>
          <p:cNvGrpSpPr/>
          <p:nvPr/>
        </p:nvGrpSpPr>
        <p:grpSpPr>
          <a:xfrm>
            <a:off x="759409" y="3810364"/>
            <a:ext cx="3155474" cy="1257028"/>
            <a:chOff x="759409" y="3810364"/>
            <a:chExt cx="3155474" cy="1257028"/>
          </a:xfrm>
        </p:grpSpPr>
        <p:sp>
          <p:nvSpPr>
            <p:cNvPr id="4" name="Rectangle 3"/>
            <p:cNvSpPr/>
            <p:nvPr/>
          </p:nvSpPr>
          <p:spPr>
            <a:xfrm>
              <a:off x="759409" y="3810364"/>
              <a:ext cx="3155474" cy="1257028"/>
            </a:xfrm>
            <a:prstGeom prst="rect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err="1" smtClean="0"/>
                <a:t>MiniMongo</a:t>
              </a:r>
              <a:endParaRPr lang="en-US" dirty="0" smtClean="0"/>
            </a:p>
            <a:p>
              <a:pPr algn="ctr"/>
              <a:endParaRPr lang="en-US" dirty="0" smtClean="0"/>
            </a:p>
            <a:p>
              <a:pPr algn="ctr"/>
              <a:endParaRPr lang="en-US" dirty="0" smtClean="0"/>
            </a:p>
          </p:txBody>
        </p:sp>
        <p:sp>
          <p:nvSpPr>
            <p:cNvPr id="9" name="Rectangle 8"/>
            <p:cNvSpPr/>
            <p:nvPr/>
          </p:nvSpPr>
          <p:spPr>
            <a:xfrm>
              <a:off x="759409" y="4412689"/>
              <a:ext cx="3155473" cy="654703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 err="1" smtClean="0"/>
                <a:t>Meteor.subscribe</a:t>
              </a:r>
              <a:r>
                <a:rPr lang="en-US" dirty="0" smtClean="0"/>
                <a:t>()</a:t>
              </a:r>
              <a:endParaRPr lang="en-US" dirty="0"/>
            </a:p>
          </p:txBody>
        </p:sp>
      </p:grpSp>
      <p:cxnSp>
        <p:nvCxnSpPr>
          <p:cNvPr id="11" name="Straight Connector 10"/>
          <p:cNvCxnSpPr>
            <a:stCxn id="9" idx="2"/>
            <a:endCxn id="6" idx="0"/>
          </p:cNvCxnSpPr>
          <p:nvPr/>
        </p:nvCxnSpPr>
        <p:spPr>
          <a:xfrm>
            <a:off x="2337146" y="5067392"/>
            <a:ext cx="0" cy="864205"/>
          </a:xfrm>
          <a:prstGeom prst="line">
            <a:avLst/>
          </a:prstGeom>
          <a:ln w="57150" cmpd="sng">
            <a:headEnd type="triangle"/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grpSp>
        <p:nvGrpSpPr>
          <p:cNvPr id="60" name="Group 59"/>
          <p:cNvGrpSpPr/>
          <p:nvPr/>
        </p:nvGrpSpPr>
        <p:grpSpPr>
          <a:xfrm>
            <a:off x="5158744" y="3810364"/>
            <a:ext cx="3187144" cy="1257028"/>
            <a:chOff x="5158743" y="3810364"/>
            <a:chExt cx="3187144" cy="1257028"/>
          </a:xfrm>
        </p:grpSpPr>
        <p:sp>
          <p:nvSpPr>
            <p:cNvPr id="13" name="Rectangle 12"/>
            <p:cNvSpPr/>
            <p:nvPr/>
          </p:nvSpPr>
          <p:spPr>
            <a:xfrm>
              <a:off x="5158743" y="3810364"/>
              <a:ext cx="3187144" cy="1257028"/>
            </a:xfrm>
            <a:prstGeom prst="rect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 smtClean="0"/>
            </a:p>
            <a:p>
              <a:pPr algn="ctr"/>
              <a:r>
                <a:rPr lang="en-US" dirty="0" smtClean="0"/>
                <a:t>Events</a:t>
              </a:r>
            </a:p>
            <a:p>
              <a:pPr algn="ctr"/>
              <a:endParaRPr lang="en-US" dirty="0"/>
            </a:p>
            <a:p>
              <a:pPr algn="ctr"/>
              <a:endParaRPr lang="en-US" dirty="0" smtClean="0"/>
            </a:p>
            <a:p>
              <a:pPr algn="ctr"/>
              <a:endParaRPr lang="en-US" dirty="0"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5158743" y="4412689"/>
              <a:ext cx="3187144" cy="654703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 err="1" smtClean="0"/>
                <a:t>Template.foo.events</a:t>
              </a:r>
              <a:r>
                <a:rPr lang="en-US" dirty="0" smtClean="0"/>
                <a:t>()</a:t>
              </a:r>
            </a:p>
            <a:p>
              <a:pPr algn="ctr"/>
              <a:r>
                <a:rPr lang="en-US" dirty="0" err="1" smtClean="0"/>
                <a:t>Meteor.call</a:t>
              </a:r>
              <a:r>
                <a:rPr lang="en-US" dirty="0" smtClean="0"/>
                <a:t>()</a:t>
              </a:r>
              <a:endParaRPr lang="en-US" dirty="0"/>
            </a:p>
          </p:txBody>
        </p:sp>
      </p:grpSp>
      <p:grpSp>
        <p:nvGrpSpPr>
          <p:cNvPr id="61" name="Group 60"/>
          <p:cNvGrpSpPr/>
          <p:nvPr/>
        </p:nvGrpSpPr>
        <p:grpSpPr>
          <a:xfrm>
            <a:off x="5158742" y="1525456"/>
            <a:ext cx="3187146" cy="1576376"/>
            <a:chOff x="5158742" y="1525456"/>
            <a:chExt cx="3187146" cy="1576376"/>
          </a:xfrm>
        </p:grpSpPr>
        <p:sp>
          <p:nvSpPr>
            <p:cNvPr id="15" name="Rectangle 14"/>
            <p:cNvSpPr/>
            <p:nvPr/>
          </p:nvSpPr>
          <p:spPr>
            <a:xfrm>
              <a:off x="5158742" y="1525456"/>
              <a:ext cx="3187146" cy="1576374"/>
            </a:xfrm>
            <a:prstGeom prst="rect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Templates</a:t>
              </a:r>
            </a:p>
            <a:p>
              <a:pPr algn="ctr"/>
              <a:endParaRPr lang="en-US" b="1" dirty="0" smtClean="0"/>
            </a:p>
            <a:p>
              <a:pPr algn="ctr"/>
              <a:endParaRPr lang="en-US" b="1" dirty="0"/>
            </a:p>
            <a:p>
              <a:pPr algn="ctr"/>
              <a:endParaRPr lang="en-US" b="1" dirty="0" smtClean="0"/>
            </a:p>
          </p:txBody>
        </p:sp>
        <p:sp>
          <p:nvSpPr>
            <p:cNvPr id="17" name="Rectangle 16"/>
            <p:cNvSpPr/>
            <p:nvPr/>
          </p:nvSpPr>
          <p:spPr>
            <a:xfrm>
              <a:off x="5158743" y="2313644"/>
              <a:ext cx="3187145" cy="788188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{{helper}}, {{</a:t>
              </a:r>
              <a:r>
                <a:rPr lang="en-US" dirty="0" err="1" smtClean="0"/>
                <a:t>helper.attribute</a:t>
              </a:r>
              <a:r>
                <a:rPr lang="en-US" dirty="0" smtClean="0"/>
                <a:t>}}</a:t>
              </a:r>
            </a:p>
            <a:p>
              <a:pPr algn="ctr"/>
              <a:r>
                <a:rPr lang="en-US" dirty="0" smtClean="0"/>
                <a:t>{{#each}}, {{#if}}</a:t>
              </a:r>
              <a:endParaRPr lang="en-US" dirty="0"/>
            </a:p>
          </p:txBody>
        </p:sp>
      </p:grpSp>
      <p:grpSp>
        <p:nvGrpSpPr>
          <p:cNvPr id="62" name="Group 61"/>
          <p:cNvGrpSpPr/>
          <p:nvPr/>
        </p:nvGrpSpPr>
        <p:grpSpPr>
          <a:xfrm>
            <a:off x="759410" y="1532001"/>
            <a:ext cx="3155474" cy="1569830"/>
            <a:chOff x="759410" y="1532001"/>
            <a:chExt cx="3155474" cy="1569830"/>
          </a:xfrm>
        </p:grpSpPr>
        <p:sp>
          <p:nvSpPr>
            <p:cNvPr id="16" name="Rectangle 15"/>
            <p:cNvSpPr/>
            <p:nvPr/>
          </p:nvSpPr>
          <p:spPr>
            <a:xfrm>
              <a:off x="759410" y="1532001"/>
              <a:ext cx="3155474" cy="1569829"/>
            </a:xfrm>
            <a:prstGeom prst="rect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Helpers</a:t>
              </a:r>
            </a:p>
            <a:p>
              <a:pPr algn="ctr"/>
              <a:endParaRPr lang="en-US" dirty="0" smtClean="0"/>
            </a:p>
            <a:p>
              <a:pPr algn="ctr"/>
              <a:endParaRPr lang="en-US" dirty="0" smtClean="0"/>
            </a:p>
            <a:p>
              <a:pPr algn="ctr"/>
              <a:endParaRPr lang="en-US" dirty="0"/>
            </a:p>
          </p:txBody>
        </p:sp>
        <p:sp>
          <p:nvSpPr>
            <p:cNvPr id="19" name="Rectangle 18"/>
            <p:cNvSpPr/>
            <p:nvPr/>
          </p:nvSpPr>
          <p:spPr>
            <a:xfrm>
              <a:off x="759410" y="2316917"/>
              <a:ext cx="3155474" cy="784914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 err="1" smtClean="0"/>
                <a:t>Template.foo.helpers</a:t>
              </a:r>
              <a:r>
                <a:rPr lang="en-US" dirty="0" smtClean="0"/>
                <a:t>()</a:t>
              </a:r>
            </a:p>
            <a:p>
              <a:pPr algn="ctr"/>
              <a:r>
                <a:rPr lang="en-US" dirty="0" err="1" smtClean="0"/>
                <a:t>collection.find</a:t>
              </a:r>
              <a:r>
                <a:rPr lang="en-US" dirty="0" smtClean="0"/>
                <a:t>()</a:t>
              </a:r>
              <a:endParaRPr lang="en-US" dirty="0"/>
            </a:p>
          </p:txBody>
        </p:sp>
      </p:grpSp>
      <p:cxnSp>
        <p:nvCxnSpPr>
          <p:cNvPr id="20" name="Straight Connector 19"/>
          <p:cNvCxnSpPr>
            <a:stCxn id="19" idx="2"/>
            <a:endCxn id="4" idx="0"/>
          </p:cNvCxnSpPr>
          <p:nvPr/>
        </p:nvCxnSpPr>
        <p:spPr>
          <a:xfrm flipH="1">
            <a:off x="2337146" y="3101831"/>
            <a:ext cx="1" cy="708533"/>
          </a:xfrm>
          <a:prstGeom prst="line">
            <a:avLst/>
          </a:prstGeom>
          <a:ln w="57150" cmpd="sng">
            <a:headEnd type="triangle"/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2" name="Straight Connector 21"/>
          <p:cNvCxnSpPr>
            <a:stCxn id="14" idx="2"/>
            <a:endCxn id="8" idx="0"/>
          </p:cNvCxnSpPr>
          <p:nvPr/>
        </p:nvCxnSpPr>
        <p:spPr>
          <a:xfrm flipH="1">
            <a:off x="6752315" y="5067392"/>
            <a:ext cx="1" cy="864205"/>
          </a:xfrm>
          <a:prstGeom prst="line">
            <a:avLst/>
          </a:prstGeom>
          <a:ln w="57150" cmpd="sng">
            <a:headEnd type="triangle"/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39" name="Straight Connector 38"/>
          <p:cNvCxnSpPr>
            <a:stCxn id="15" idx="2"/>
            <a:endCxn id="13" idx="0"/>
          </p:cNvCxnSpPr>
          <p:nvPr/>
        </p:nvCxnSpPr>
        <p:spPr>
          <a:xfrm>
            <a:off x="6752315" y="3101830"/>
            <a:ext cx="1" cy="708534"/>
          </a:xfrm>
          <a:prstGeom prst="line">
            <a:avLst/>
          </a:prstGeom>
          <a:ln w="57150" cmpd="sng">
            <a:headEnd type="triangle"/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42" name="Straight Connector 41"/>
          <p:cNvCxnSpPr>
            <a:stCxn id="15" idx="1"/>
            <a:endCxn id="16" idx="3"/>
          </p:cNvCxnSpPr>
          <p:nvPr/>
        </p:nvCxnSpPr>
        <p:spPr>
          <a:xfrm flipH="1">
            <a:off x="3914884" y="2313643"/>
            <a:ext cx="1243858" cy="3273"/>
          </a:xfrm>
          <a:prstGeom prst="line">
            <a:avLst/>
          </a:prstGeom>
          <a:ln w="57150" cmpd="sng">
            <a:headEnd type="triangle"/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63" name="Straight Connector 62"/>
          <p:cNvCxnSpPr>
            <a:stCxn id="4" idx="3"/>
            <a:endCxn id="13" idx="1"/>
          </p:cNvCxnSpPr>
          <p:nvPr/>
        </p:nvCxnSpPr>
        <p:spPr>
          <a:xfrm>
            <a:off x="3914883" y="4438878"/>
            <a:ext cx="1243861" cy="0"/>
          </a:xfrm>
          <a:prstGeom prst="line">
            <a:avLst/>
          </a:prstGeom>
          <a:ln w="57150" cmpd="sng">
            <a:headEnd type="triangle"/>
            <a:tailEnd type="non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084898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Rectangle 43"/>
          <p:cNvSpPr/>
          <p:nvPr/>
        </p:nvSpPr>
        <p:spPr>
          <a:xfrm>
            <a:off x="470293" y="1758083"/>
            <a:ext cx="3839309" cy="1148787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Xcode</a:t>
            </a:r>
            <a:endParaRPr lang="en-US" dirty="0" smtClean="0"/>
          </a:p>
          <a:p>
            <a:pPr algn="ctr"/>
            <a:endParaRPr lang="en-US" dirty="0"/>
          </a:p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Didot"/>
                <a:cs typeface="Didot"/>
              </a:rPr>
              <a:t>Mobile</a:t>
            </a:r>
            <a:endParaRPr lang="en-US" b="1" dirty="0">
              <a:latin typeface="Didot"/>
              <a:cs typeface="Didot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57200" y="4916808"/>
            <a:ext cx="2737554" cy="1257026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Client CSS</a:t>
            </a:r>
          </a:p>
        </p:txBody>
      </p:sp>
      <p:sp>
        <p:nvSpPr>
          <p:cNvPr id="6" name="Rectangle 5"/>
          <p:cNvSpPr/>
          <p:nvPr/>
        </p:nvSpPr>
        <p:spPr>
          <a:xfrm>
            <a:off x="3739949" y="4916808"/>
            <a:ext cx="4946849" cy="1257026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JavaScript</a:t>
            </a:r>
          </a:p>
          <a:p>
            <a:pPr algn="ctr"/>
            <a:endParaRPr lang="en-US" dirty="0"/>
          </a:p>
          <a:p>
            <a:pPr algn="ctr"/>
            <a:endParaRPr lang="en-US" dirty="0" smtClean="0"/>
          </a:p>
          <a:p>
            <a:pPr algn="ctr"/>
            <a:endParaRPr lang="en-US" dirty="0" smtClean="0"/>
          </a:p>
        </p:txBody>
      </p:sp>
      <p:sp>
        <p:nvSpPr>
          <p:cNvPr id="8" name="Rectangle 7"/>
          <p:cNvSpPr/>
          <p:nvPr/>
        </p:nvSpPr>
        <p:spPr>
          <a:xfrm>
            <a:off x="3739949" y="5545321"/>
            <a:ext cx="1890147" cy="615419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/>
              <a:t>Compiled </a:t>
            </a:r>
            <a:r>
              <a:rPr lang="en-US" sz="1600" dirty="0" smtClean="0"/>
              <a:t>Templates</a:t>
            </a:r>
            <a:endParaRPr lang="en-US" sz="1600" dirty="0"/>
          </a:p>
        </p:txBody>
      </p:sp>
      <p:sp>
        <p:nvSpPr>
          <p:cNvPr id="9" name="Rectangle 8"/>
          <p:cNvSpPr/>
          <p:nvPr/>
        </p:nvSpPr>
        <p:spPr>
          <a:xfrm>
            <a:off x="5643189" y="5545321"/>
            <a:ext cx="1721084" cy="615419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/>
              <a:t>Client-only JS</a:t>
            </a:r>
          </a:p>
        </p:txBody>
      </p:sp>
      <p:sp>
        <p:nvSpPr>
          <p:cNvPr id="10" name="Rectangle 9"/>
          <p:cNvSpPr/>
          <p:nvPr/>
        </p:nvSpPr>
        <p:spPr>
          <a:xfrm>
            <a:off x="470293" y="3397899"/>
            <a:ext cx="8216506" cy="1027881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r>
              <a:rPr lang="en-US" dirty="0" smtClean="0"/>
              <a:t>Cordova</a:t>
            </a:r>
          </a:p>
        </p:txBody>
      </p:sp>
      <p:sp>
        <p:nvSpPr>
          <p:cNvPr id="14" name="Rectangle 13"/>
          <p:cNvSpPr/>
          <p:nvPr/>
        </p:nvSpPr>
        <p:spPr>
          <a:xfrm>
            <a:off x="470293" y="3397899"/>
            <a:ext cx="4104000" cy="497573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err="1"/>
              <a:t>iOS</a:t>
            </a:r>
            <a:r>
              <a:rPr lang="en-US" dirty="0"/>
              <a:t> </a:t>
            </a:r>
            <a:r>
              <a:rPr lang="en-US" i="1" dirty="0" err="1"/>
              <a:t>xcodeproj</a:t>
            </a:r>
            <a:endParaRPr lang="en-US" i="1" dirty="0"/>
          </a:p>
        </p:txBody>
      </p:sp>
      <p:cxnSp>
        <p:nvCxnSpPr>
          <p:cNvPr id="16" name="Straight Arrow Connector 15"/>
          <p:cNvCxnSpPr>
            <a:stCxn id="5" idx="0"/>
          </p:cNvCxnSpPr>
          <p:nvPr/>
        </p:nvCxnSpPr>
        <p:spPr>
          <a:xfrm flipV="1">
            <a:off x="1825977" y="4425780"/>
            <a:ext cx="7077" cy="491028"/>
          </a:xfrm>
          <a:prstGeom prst="straightConnector1">
            <a:avLst/>
          </a:prstGeom>
          <a:ln w="57150" cmpd="sng">
            <a:headEnd type="none"/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>
            <a:stCxn id="6" idx="0"/>
          </p:cNvCxnSpPr>
          <p:nvPr/>
        </p:nvCxnSpPr>
        <p:spPr>
          <a:xfrm flipV="1">
            <a:off x="6213374" y="4425780"/>
            <a:ext cx="0" cy="491028"/>
          </a:xfrm>
          <a:prstGeom prst="straightConnector1">
            <a:avLst/>
          </a:prstGeom>
          <a:ln w="57150" cmpd="sng">
            <a:headEnd type="none"/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>
            <a:stCxn id="30" idx="0"/>
          </p:cNvCxnSpPr>
          <p:nvPr/>
        </p:nvCxnSpPr>
        <p:spPr>
          <a:xfrm flipV="1">
            <a:off x="6634799" y="2906870"/>
            <a:ext cx="6466" cy="491029"/>
          </a:xfrm>
          <a:prstGeom prst="straightConnector1">
            <a:avLst/>
          </a:prstGeom>
          <a:ln w="57150" cmpd="sng">
            <a:headEnd type="none"/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>
            <a:stCxn id="14" idx="0"/>
          </p:cNvCxnSpPr>
          <p:nvPr/>
        </p:nvCxnSpPr>
        <p:spPr>
          <a:xfrm flipV="1">
            <a:off x="2522293" y="2906870"/>
            <a:ext cx="0" cy="491029"/>
          </a:xfrm>
          <a:prstGeom prst="straightConnector1">
            <a:avLst/>
          </a:prstGeom>
          <a:ln w="57150" cmpd="sng">
            <a:headEnd type="none"/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30" name="Rectangle 29"/>
          <p:cNvSpPr/>
          <p:nvPr/>
        </p:nvSpPr>
        <p:spPr>
          <a:xfrm>
            <a:off x="4582799" y="3397899"/>
            <a:ext cx="4104000" cy="497573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Android </a:t>
            </a:r>
            <a:r>
              <a:rPr lang="en-US" i="1" dirty="0" err="1" smtClean="0"/>
              <a:t>apk</a:t>
            </a:r>
            <a:endParaRPr lang="en-US" i="1" dirty="0"/>
          </a:p>
        </p:txBody>
      </p:sp>
      <p:sp>
        <p:nvSpPr>
          <p:cNvPr id="33" name="Rectangle 32"/>
          <p:cNvSpPr/>
          <p:nvPr/>
        </p:nvSpPr>
        <p:spPr>
          <a:xfrm>
            <a:off x="4834395" y="1758083"/>
            <a:ext cx="3839309" cy="1148787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Android Studio</a:t>
            </a:r>
          </a:p>
          <a:p>
            <a:pPr algn="ctr"/>
            <a:endParaRPr lang="en-US" dirty="0"/>
          </a:p>
          <a:p>
            <a:pPr algn="ctr"/>
            <a:endParaRPr lang="en-US" dirty="0"/>
          </a:p>
        </p:txBody>
      </p:sp>
      <p:sp>
        <p:nvSpPr>
          <p:cNvPr id="41" name="Rectangle 40"/>
          <p:cNvSpPr/>
          <p:nvPr/>
        </p:nvSpPr>
        <p:spPr>
          <a:xfrm>
            <a:off x="470293" y="2291451"/>
            <a:ext cx="1921722" cy="615419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Simulator</a:t>
            </a:r>
            <a:endParaRPr lang="en-US" dirty="0"/>
          </a:p>
        </p:txBody>
      </p:sp>
      <p:sp>
        <p:nvSpPr>
          <p:cNvPr id="50" name="Rectangle 49"/>
          <p:cNvSpPr/>
          <p:nvPr/>
        </p:nvSpPr>
        <p:spPr>
          <a:xfrm>
            <a:off x="7392104" y="2291451"/>
            <a:ext cx="1281600" cy="615419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AppStore</a:t>
            </a:r>
            <a:endParaRPr lang="en-US" dirty="0"/>
          </a:p>
        </p:txBody>
      </p:sp>
      <p:sp>
        <p:nvSpPr>
          <p:cNvPr id="51" name="Rectangle 50"/>
          <p:cNvSpPr/>
          <p:nvPr/>
        </p:nvSpPr>
        <p:spPr>
          <a:xfrm>
            <a:off x="2392015" y="2291451"/>
            <a:ext cx="1921722" cy="615419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AppStore</a:t>
            </a:r>
            <a:endParaRPr lang="en-US" dirty="0"/>
          </a:p>
        </p:txBody>
      </p:sp>
      <p:sp>
        <p:nvSpPr>
          <p:cNvPr id="54" name="Rectangle 53"/>
          <p:cNvSpPr/>
          <p:nvPr/>
        </p:nvSpPr>
        <p:spPr>
          <a:xfrm>
            <a:off x="4834395" y="2291451"/>
            <a:ext cx="1281600" cy="615419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Simulator</a:t>
            </a:r>
            <a:endParaRPr lang="en-US" dirty="0"/>
          </a:p>
        </p:txBody>
      </p:sp>
      <p:sp>
        <p:nvSpPr>
          <p:cNvPr id="55" name="Rectangle 54"/>
          <p:cNvSpPr/>
          <p:nvPr/>
        </p:nvSpPr>
        <p:spPr>
          <a:xfrm>
            <a:off x="6115995" y="2291451"/>
            <a:ext cx="1281600" cy="615419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Device</a:t>
            </a:r>
            <a:endParaRPr lang="en-US" dirty="0"/>
          </a:p>
        </p:txBody>
      </p:sp>
      <p:sp>
        <p:nvSpPr>
          <p:cNvPr id="56" name="Rectangle 55"/>
          <p:cNvSpPr/>
          <p:nvPr/>
        </p:nvSpPr>
        <p:spPr>
          <a:xfrm>
            <a:off x="7392104" y="5545321"/>
            <a:ext cx="1294696" cy="615419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Shared JS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5073819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Didot"/>
                <a:cs typeface="Didot"/>
              </a:rPr>
              <a:t>Server</a:t>
            </a:r>
            <a:endParaRPr lang="en-US" b="1" dirty="0">
              <a:latin typeface="Didot"/>
              <a:cs typeface="Didot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4936156" y="3443731"/>
            <a:ext cx="1793775" cy="1787335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Methods</a:t>
            </a:r>
          </a:p>
          <a:p>
            <a:pPr algn="ctr"/>
            <a:endParaRPr lang="en-US" dirty="0"/>
          </a:p>
          <a:p>
            <a:pPr algn="ctr"/>
            <a:endParaRPr lang="en-US" dirty="0" smtClean="0"/>
          </a:p>
          <a:p>
            <a:pPr algn="ctr"/>
            <a:endParaRPr lang="en-US" dirty="0" smtClean="0"/>
          </a:p>
        </p:txBody>
      </p:sp>
      <p:sp>
        <p:nvSpPr>
          <p:cNvPr id="5" name="Rectangle 4"/>
          <p:cNvSpPr/>
          <p:nvPr/>
        </p:nvSpPr>
        <p:spPr>
          <a:xfrm>
            <a:off x="457200" y="4569819"/>
            <a:ext cx="2108014" cy="661247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DB Initialization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2749586" y="4569819"/>
            <a:ext cx="2003267" cy="661248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DB Migration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457200" y="5970878"/>
            <a:ext cx="8229600" cy="887122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MongoDB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6893025" y="3443731"/>
            <a:ext cx="1793775" cy="1787335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Publications</a:t>
            </a:r>
          </a:p>
          <a:p>
            <a:pPr algn="ctr"/>
            <a:endParaRPr lang="en-US" dirty="0"/>
          </a:p>
          <a:p>
            <a:pPr algn="ctr"/>
            <a:endParaRPr lang="en-US" dirty="0" smtClean="0"/>
          </a:p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457201" y="3443731"/>
            <a:ext cx="2108014" cy="851112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Tracker / </a:t>
            </a:r>
            <a:r>
              <a:rPr lang="en-US" dirty="0" err="1" smtClean="0"/>
              <a:t>Autorun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457201" y="1507632"/>
            <a:ext cx="8229599" cy="851112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Client</a:t>
            </a:r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2749585" y="3443731"/>
            <a:ext cx="2003267" cy="851112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Configuration</a:t>
            </a:r>
          </a:p>
          <a:p>
            <a:pPr algn="ctr"/>
            <a:r>
              <a:rPr lang="en-US" dirty="0" smtClean="0"/>
              <a:t>Security</a:t>
            </a:r>
          </a:p>
        </p:txBody>
      </p:sp>
      <p:cxnSp>
        <p:nvCxnSpPr>
          <p:cNvPr id="13" name="Straight Connector 12"/>
          <p:cNvCxnSpPr>
            <a:endCxn id="9" idx="0"/>
          </p:cNvCxnSpPr>
          <p:nvPr/>
        </p:nvCxnSpPr>
        <p:spPr>
          <a:xfrm>
            <a:off x="7789913" y="2358744"/>
            <a:ext cx="0" cy="1084987"/>
          </a:xfrm>
          <a:prstGeom prst="line">
            <a:avLst/>
          </a:prstGeom>
          <a:ln w="57150" cmpd="sng">
            <a:headEnd type="triangle"/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6" name="Straight Connector 15"/>
          <p:cNvCxnSpPr>
            <a:endCxn id="4" idx="0"/>
          </p:cNvCxnSpPr>
          <p:nvPr/>
        </p:nvCxnSpPr>
        <p:spPr>
          <a:xfrm>
            <a:off x="5833044" y="2358744"/>
            <a:ext cx="0" cy="1084987"/>
          </a:xfrm>
          <a:prstGeom prst="line">
            <a:avLst/>
          </a:prstGeom>
          <a:ln w="57150" cmpd="sng">
            <a:headEnd type="triangle"/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9" name="Straight Connector 18"/>
          <p:cNvCxnSpPr>
            <a:stCxn id="4" idx="2"/>
          </p:cNvCxnSpPr>
          <p:nvPr/>
        </p:nvCxnSpPr>
        <p:spPr>
          <a:xfrm>
            <a:off x="5833044" y="5231066"/>
            <a:ext cx="0" cy="739812"/>
          </a:xfrm>
          <a:prstGeom prst="line">
            <a:avLst/>
          </a:prstGeom>
          <a:ln w="57150" cmpd="sng">
            <a:headEnd type="triangle"/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1" name="Straight Connector 20"/>
          <p:cNvCxnSpPr>
            <a:stCxn id="9" idx="2"/>
          </p:cNvCxnSpPr>
          <p:nvPr/>
        </p:nvCxnSpPr>
        <p:spPr>
          <a:xfrm>
            <a:off x="7789913" y="5231066"/>
            <a:ext cx="0" cy="739812"/>
          </a:xfrm>
          <a:prstGeom prst="line">
            <a:avLst/>
          </a:prstGeom>
          <a:ln w="57150" cmpd="sng">
            <a:headEnd type="triangle"/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>
            <a:stCxn id="5" idx="2"/>
          </p:cNvCxnSpPr>
          <p:nvPr/>
        </p:nvCxnSpPr>
        <p:spPr>
          <a:xfrm>
            <a:off x="1511207" y="5231066"/>
            <a:ext cx="7610" cy="739812"/>
          </a:xfrm>
          <a:prstGeom prst="straightConnector1">
            <a:avLst/>
          </a:prstGeom>
          <a:ln w="57150" cmpd="sng">
            <a:headEnd type="none"/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>
            <a:stCxn id="6" idx="2"/>
          </p:cNvCxnSpPr>
          <p:nvPr/>
        </p:nvCxnSpPr>
        <p:spPr>
          <a:xfrm>
            <a:off x="3751220" y="5231067"/>
            <a:ext cx="0" cy="739811"/>
          </a:xfrm>
          <a:prstGeom prst="straightConnector1">
            <a:avLst/>
          </a:prstGeom>
          <a:ln w="57150" cmpd="sng">
            <a:headEnd type="none"/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>
            <a:stCxn id="12" idx="0"/>
          </p:cNvCxnSpPr>
          <p:nvPr/>
        </p:nvCxnSpPr>
        <p:spPr>
          <a:xfrm flipV="1">
            <a:off x="3751219" y="2358744"/>
            <a:ext cx="1" cy="1084987"/>
          </a:xfrm>
          <a:prstGeom prst="straightConnector1">
            <a:avLst/>
          </a:prstGeom>
          <a:ln w="57150" cmpd="sng">
            <a:headEnd type="none"/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37" name="Rectangle 36"/>
          <p:cNvSpPr/>
          <p:nvPr/>
        </p:nvSpPr>
        <p:spPr>
          <a:xfrm>
            <a:off x="4936156" y="4402924"/>
            <a:ext cx="1793775" cy="828143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 err="1" smtClean="0"/>
              <a:t>Meteor.methods</a:t>
            </a:r>
            <a:r>
              <a:rPr lang="en-US" sz="1600" dirty="0" smtClean="0"/>
              <a:t>()</a:t>
            </a:r>
            <a:endParaRPr lang="en-US" sz="1600" dirty="0"/>
          </a:p>
        </p:txBody>
      </p:sp>
      <p:sp>
        <p:nvSpPr>
          <p:cNvPr id="38" name="Rectangle 37"/>
          <p:cNvSpPr/>
          <p:nvPr/>
        </p:nvSpPr>
        <p:spPr>
          <a:xfrm>
            <a:off x="6882331" y="4402924"/>
            <a:ext cx="1793775" cy="828143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 err="1" smtClean="0"/>
              <a:t>Meteor.publish</a:t>
            </a:r>
            <a:r>
              <a:rPr lang="en-US" sz="1600" dirty="0" smtClean="0"/>
              <a:t>()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8931577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Didot"/>
                <a:cs typeface="Didot"/>
              </a:rPr>
              <a:t>Command Line</a:t>
            </a:r>
            <a:endParaRPr lang="en-US" b="1" dirty="0">
              <a:latin typeface="Didot"/>
              <a:cs typeface="Didot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797187" y="1472586"/>
            <a:ext cx="2499652" cy="430669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Create Project</a:t>
            </a:r>
          </a:p>
        </p:txBody>
      </p:sp>
      <p:sp>
        <p:nvSpPr>
          <p:cNvPr id="5" name="Rectangle 4"/>
          <p:cNvSpPr/>
          <p:nvPr/>
        </p:nvSpPr>
        <p:spPr>
          <a:xfrm>
            <a:off x="797187" y="2101624"/>
            <a:ext cx="2499652" cy="430669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Add &amp; Remove Packages</a:t>
            </a:r>
          </a:p>
        </p:txBody>
      </p:sp>
      <p:sp>
        <p:nvSpPr>
          <p:cNvPr id="6" name="Rectangle 5"/>
          <p:cNvSpPr/>
          <p:nvPr/>
        </p:nvSpPr>
        <p:spPr>
          <a:xfrm>
            <a:off x="797187" y="2790634"/>
            <a:ext cx="2499652" cy="430669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Start Server</a:t>
            </a:r>
          </a:p>
        </p:txBody>
      </p:sp>
      <p:sp>
        <p:nvSpPr>
          <p:cNvPr id="7" name="Rectangle 6"/>
          <p:cNvSpPr/>
          <p:nvPr/>
        </p:nvSpPr>
        <p:spPr>
          <a:xfrm>
            <a:off x="797187" y="4118402"/>
            <a:ext cx="2499652" cy="430669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Reset Project</a:t>
            </a:r>
          </a:p>
        </p:txBody>
      </p:sp>
      <p:sp>
        <p:nvSpPr>
          <p:cNvPr id="8" name="Rectangle 7"/>
          <p:cNvSpPr/>
          <p:nvPr/>
        </p:nvSpPr>
        <p:spPr>
          <a:xfrm>
            <a:off x="797187" y="3452623"/>
            <a:ext cx="2499652" cy="430669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Access Database</a:t>
            </a:r>
          </a:p>
        </p:txBody>
      </p:sp>
      <p:sp>
        <p:nvSpPr>
          <p:cNvPr id="9" name="Rectangle 8"/>
          <p:cNvSpPr/>
          <p:nvPr/>
        </p:nvSpPr>
        <p:spPr>
          <a:xfrm>
            <a:off x="797187" y="4797691"/>
            <a:ext cx="2499652" cy="430669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Add Mobile Platform</a:t>
            </a:r>
          </a:p>
        </p:txBody>
      </p:sp>
      <p:sp>
        <p:nvSpPr>
          <p:cNvPr id="10" name="Rectangle 9"/>
          <p:cNvSpPr/>
          <p:nvPr/>
        </p:nvSpPr>
        <p:spPr>
          <a:xfrm>
            <a:off x="797187" y="5459679"/>
            <a:ext cx="2499652" cy="430669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Bundle for Mobile</a:t>
            </a:r>
          </a:p>
        </p:txBody>
      </p:sp>
      <p:sp>
        <p:nvSpPr>
          <p:cNvPr id="11" name="Rectangle 10"/>
          <p:cNvSpPr/>
          <p:nvPr/>
        </p:nvSpPr>
        <p:spPr>
          <a:xfrm>
            <a:off x="3931886" y="1472586"/>
            <a:ext cx="4754914" cy="430669"/>
          </a:xfrm>
          <a:prstGeom prst="rect">
            <a:avLst/>
          </a:prstGeom>
          <a:noFill/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>
                <a:latin typeface="Menlo Regular"/>
                <a:cs typeface="Menlo Regular"/>
              </a:rPr>
              <a:t>meteor create &lt;</a:t>
            </a:r>
            <a:r>
              <a:rPr lang="en-US" dirty="0" err="1" smtClean="0">
                <a:latin typeface="Menlo Regular"/>
                <a:cs typeface="Menlo Regular"/>
              </a:rPr>
              <a:t>appname</a:t>
            </a:r>
            <a:r>
              <a:rPr lang="en-US" dirty="0" smtClean="0">
                <a:latin typeface="Menlo Regular"/>
                <a:cs typeface="Menlo Regular"/>
              </a:rPr>
              <a:t>&gt;</a:t>
            </a:r>
            <a:endParaRPr lang="en-US" dirty="0">
              <a:latin typeface="Menlo Regular"/>
              <a:cs typeface="Menlo Regular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3931886" y="2124855"/>
            <a:ext cx="4754914" cy="430669"/>
          </a:xfrm>
          <a:prstGeom prst="rect">
            <a:avLst/>
          </a:prstGeom>
          <a:noFill/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>
                <a:latin typeface="Menlo Regular"/>
                <a:cs typeface="Menlo Regular"/>
              </a:rPr>
              <a:t>meteor </a:t>
            </a:r>
            <a:r>
              <a:rPr lang="en-US" dirty="0" err="1" smtClean="0">
                <a:latin typeface="Menlo Regular"/>
                <a:cs typeface="Menlo Regular"/>
              </a:rPr>
              <a:t>add|remove</a:t>
            </a:r>
            <a:r>
              <a:rPr lang="en-US" dirty="0" smtClean="0">
                <a:latin typeface="Menlo Regular"/>
                <a:cs typeface="Menlo Regular"/>
              </a:rPr>
              <a:t> &lt;</a:t>
            </a:r>
            <a:r>
              <a:rPr lang="en-US" dirty="0" err="1" smtClean="0">
                <a:latin typeface="Menlo Regular"/>
                <a:cs typeface="Menlo Regular"/>
              </a:rPr>
              <a:t>packagename</a:t>
            </a:r>
            <a:r>
              <a:rPr lang="en-US" dirty="0" smtClean="0">
                <a:latin typeface="Menlo Regular"/>
                <a:cs typeface="Menlo Regular"/>
              </a:rPr>
              <a:t>&gt;</a:t>
            </a:r>
            <a:endParaRPr lang="en-US" dirty="0">
              <a:latin typeface="Menlo Regular"/>
              <a:cs typeface="Menlo Regular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3931886" y="2790634"/>
            <a:ext cx="4754914" cy="430669"/>
          </a:xfrm>
          <a:prstGeom prst="rect">
            <a:avLst/>
          </a:prstGeom>
          <a:noFill/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>
                <a:latin typeface="Menlo Regular"/>
                <a:cs typeface="Menlo Regular"/>
              </a:rPr>
              <a:t>meteor </a:t>
            </a:r>
            <a:r>
              <a:rPr lang="en-US" dirty="0" smtClean="0">
                <a:solidFill>
                  <a:schemeClr val="tx1">
                    <a:lumMod val="50000"/>
                  </a:schemeClr>
                </a:solidFill>
                <a:latin typeface="Menlo Regular"/>
                <a:cs typeface="Menlo Regular"/>
              </a:rPr>
              <a:t>[--port </a:t>
            </a:r>
            <a:r>
              <a:rPr lang="en-US" dirty="0" err="1" smtClean="0">
                <a:solidFill>
                  <a:schemeClr val="tx1">
                    <a:lumMod val="50000"/>
                  </a:schemeClr>
                </a:solidFill>
                <a:latin typeface="Menlo Regular"/>
                <a:cs typeface="Menlo Regular"/>
              </a:rPr>
              <a:t>xxxx</a:t>
            </a:r>
            <a:r>
              <a:rPr lang="en-US" dirty="0" smtClean="0">
                <a:solidFill>
                  <a:schemeClr val="tx1">
                    <a:lumMod val="50000"/>
                  </a:schemeClr>
                </a:solidFill>
                <a:latin typeface="Menlo Regular"/>
                <a:cs typeface="Menlo Regular"/>
              </a:rPr>
              <a:t>]</a:t>
            </a:r>
            <a:endParaRPr lang="en-US" dirty="0">
              <a:solidFill>
                <a:schemeClr val="tx1">
                  <a:lumMod val="50000"/>
                </a:schemeClr>
              </a:solidFill>
              <a:latin typeface="Menlo Regular"/>
              <a:cs typeface="Menlo Regular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3931886" y="3452623"/>
            <a:ext cx="4754914" cy="430669"/>
          </a:xfrm>
          <a:prstGeom prst="rect">
            <a:avLst/>
          </a:prstGeom>
          <a:noFill/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>
                <a:latin typeface="Menlo Regular"/>
                <a:cs typeface="Menlo Regular"/>
              </a:rPr>
              <a:t>meteor mongo</a:t>
            </a:r>
            <a:endParaRPr lang="en-US" dirty="0">
              <a:latin typeface="Menlo Regular"/>
              <a:cs typeface="Menlo Regular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3931886" y="4797691"/>
            <a:ext cx="4754914" cy="430669"/>
          </a:xfrm>
          <a:prstGeom prst="rect">
            <a:avLst/>
          </a:prstGeom>
          <a:noFill/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>
                <a:latin typeface="Menlo Regular"/>
                <a:cs typeface="Menlo Regular"/>
              </a:rPr>
              <a:t>meteor add-platform &lt;platform&gt;</a:t>
            </a:r>
            <a:endParaRPr lang="en-US" dirty="0">
              <a:latin typeface="Menlo Regular"/>
              <a:cs typeface="Menlo Regular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3931886" y="4118402"/>
            <a:ext cx="4754914" cy="430669"/>
          </a:xfrm>
          <a:prstGeom prst="rect">
            <a:avLst/>
          </a:prstGeom>
          <a:noFill/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>
                <a:latin typeface="Menlo Regular"/>
                <a:cs typeface="Menlo Regular"/>
              </a:rPr>
              <a:t>meteor reset</a:t>
            </a:r>
            <a:endParaRPr lang="en-US" dirty="0">
              <a:latin typeface="Menlo Regular"/>
              <a:cs typeface="Menlo Regular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3931886" y="5459679"/>
            <a:ext cx="4754914" cy="430669"/>
          </a:xfrm>
          <a:prstGeom prst="rect">
            <a:avLst/>
          </a:prstGeom>
          <a:noFill/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>
                <a:latin typeface="Menlo Regular"/>
                <a:cs typeface="Menlo Regular"/>
              </a:rPr>
              <a:t>meteor build </a:t>
            </a:r>
            <a:r>
              <a:rPr lang="en-US" dirty="0" smtClean="0">
                <a:solidFill>
                  <a:schemeClr val="tx1">
                    <a:lumMod val="50000"/>
                  </a:schemeClr>
                </a:solidFill>
                <a:latin typeface="Menlo Regular"/>
                <a:cs typeface="Menlo Regular"/>
              </a:rPr>
              <a:t>[--server http://..]</a:t>
            </a:r>
            <a:endParaRPr lang="en-US" dirty="0">
              <a:solidFill>
                <a:schemeClr val="tx1">
                  <a:lumMod val="50000"/>
                </a:schemeClr>
              </a:solidFill>
              <a:latin typeface="Menlo Regular"/>
              <a:cs typeface="Menlo Regular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797187" y="6088719"/>
            <a:ext cx="2499652" cy="430669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Deploy to </a:t>
            </a:r>
            <a:r>
              <a:rPr lang="en-US" dirty="0" err="1" smtClean="0"/>
              <a:t>meteor.com</a:t>
            </a:r>
            <a:endParaRPr lang="en-US" dirty="0" smtClean="0"/>
          </a:p>
        </p:txBody>
      </p:sp>
      <p:sp>
        <p:nvSpPr>
          <p:cNvPr id="19" name="Rectangle 18"/>
          <p:cNvSpPr/>
          <p:nvPr/>
        </p:nvSpPr>
        <p:spPr>
          <a:xfrm>
            <a:off x="3918374" y="6088719"/>
            <a:ext cx="4768426" cy="430669"/>
          </a:xfrm>
          <a:prstGeom prst="rect">
            <a:avLst/>
          </a:prstGeom>
          <a:noFill/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>
                <a:latin typeface="Menlo Regular"/>
                <a:cs typeface="Menlo Regular"/>
              </a:rPr>
              <a:t>meteor deploy</a:t>
            </a:r>
            <a:endParaRPr lang="en-US" dirty="0">
              <a:latin typeface="Menlo Regular"/>
              <a:cs typeface="Menlo Regular"/>
            </a:endParaRPr>
          </a:p>
        </p:txBody>
      </p:sp>
    </p:spTree>
    <p:extLst>
      <p:ext uri="{BB962C8B-B14F-4D97-AF65-F5344CB8AC3E}">
        <p14:creationId xmlns:p14="http://schemas.microsoft.com/office/powerpoint/2010/main" val="3270439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Didot"/>
                <a:cs typeface="Didot"/>
              </a:rPr>
              <a:t>Packages</a:t>
            </a:r>
            <a:endParaRPr lang="en-US" b="1" dirty="0">
              <a:latin typeface="Didot"/>
              <a:cs typeface="Didot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457200" y="2067026"/>
            <a:ext cx="2582918" cy="4147561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b="1" u="sng" dirty="0" smtClean="0"/>
              <a:t>Routing</a:t>
            </a:r>
          </a:p>
          <a:p>
            <a:r>
              <a:rPr lang="en-US" dirty="0" err="1" smtClean="0"/>
              <a:t>iron:router</a:t>
            </a:r>
            <a:endParaRPr lang="en-US" dirty="0" smtClean="0"/>
          </a:p>
          <a:p>
            <a:endParaRPr lang="en-US" dirty="0" smtClean="0"/>
          </a:p>
          <a:p>
            <a:r>
              <a:rPr lang="en-US" b="1" u="sng" dirty="0" smtClean="0"/>
              <a:t>Data</a:t>
            </a:r>
            <a:endParaRPr lang="en-US" b="1" u="sng" dirty="0"/>
          </a:p>
          <a:p>
            <a:r>
              <a:rPr lang="en-US" dirty="0"/>
              <a:t>reactive-</a:t>
            </a:r>
            <a:r>
              <a:rPr lang="en-US" dirty="0" err="1"/>
              <a:t>var</a:t>
            </a:r>
            <a:r>
              <a:rPr lang="en-US" dirty="0"/>
              <a:t/>
            </a:r>
            <a:br>
              <a:rPr lang="en-US" dirty="0"/>
            </a:br>
            <a:r>
              <a:rPr lang="en-US" dirty="0" err="1"/>
              <a:t>tmeasday:publish-</a:t>
            </a:r>
            <a:r>
              <a:rPr lang="en-US" dirty="0" err="1" smtClean="0"/>
              <a:t>counts</a:t>
            </a:r>
            <a:endParaRPr lang="en-US" dirty="0" smtClean="0"/>
          </a:p>
          <a:p>
            <a:r>
              <a:rPr lang="en-US" dirty="0"/>
              <a:t>aldeed:collection2</a:t>
            </a:r>
          </a:p>
          <a:p>
            <a:endParaRPr lang="en-US" dirty="0" smtClean="0"/>
          </a:p>
          <a:p>
            <a:r>
              <a:rPr lang="en-US" b="1" u="sng" dirty="0" smtClean="0"/>
              <a:t>Authentication</a:t>
            </a:r>
            <a:endParaRPr lang="en-US" b="1" u="sng" dirty="0"/>
          </a:p>
          <a:p>
            <a:r>
              <a:rPr lang="en-US" dirty="0" smtClean="0"/>
              <a:t>accounts</a:t>
            </a:r>
            <a:r>
              <a:rPr lang="en-US" dirty="0"/>
              <a:t>-</a:t>
            </a:r>
            <a:r>
              <a:rPr lang="en-US" dirty="0" smtClean="0"/>
              <a:t>password</a:t>
            </a:r>
            <a:r>
              <a:rPr lang="en-US" dirty="0"/>
              <a:t/>
            </a:r>
            <a:br>
              <a:rPr lang="en-US" dirty="0"/>
            </a:br>
            <a:endParaRPr lang="en-US" dirty="0" smtClean="0"/>
          </a:p>
          <a:p>
            <a:r>
              <a:rPr lang="en-US" b="1" u="sng" dirty="0" smtClean="0"/>
              <a:t>Utilities</a:t>
            </a:r>
          </a:p>
          <a:p>
            <a:r>
              <a:rPr lang="en-US" dirty="0" err="1" smtClean="0"/>
              <a:t>momentjs:moment</a:t>
            </a:r>
            <a:endParaRPr lang="en-US" dirty="0" smtClean="0"/>
          </a:p>
          <a:p>
            <a:r>
              <a:rPr lang="en-US" dirty="0" err="1"/>
              <a:t>johdirr:meteor-git-</a:t>
            </a:r>
            <a:r>
              <a:rPr lang="en-US" dirty="0" err="1" smtClean="0"/>
              <a:t>rev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3242793" y="5255202"/>
            <a:ext cx="2351025" cy="95938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dirty="0" smtClean="0"/>
              <a:t>email</a:t>
            </a:r>
          </a:p>
          <a:p>
            <a:r>
              <a:rPr lang="en-US" dirty="0"/>
              <a:t>browser-</a:t>
            </a:r>
            <a:r>
              <a:rPr lang="en-US" dirty="0" smtClean="0"/>
              <a:t>policy</a:t>
            </a:r>
          </a:p>
          <a:p>
            <a:r>
              <a:rPr lang="en-US" dirty="0" err="1" smtClean="0"/>
              <a:t>nimble:restivus</a:t>
            </a:r>
            <a:endParaRPr lang="en-US" dirty="0" smtClean="0"/>
          </a:p>
        </p:txBody>
      </p:sp>
      <p:sp>
        <p:nvSpPr>
          <p:cNvPr id="6" name="Rectangle 5"/>
          <p:cNvSpPr/>
          <p:nvPr/>
        </p:nvSpPr>
        <p:spPr>
          <a:xfrm>
            <a:off x="5769469" y="2067026"/>
            <a:ext cx="2917331" cy="4147561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b="1" u="sng" dirty="0" smtClean="0"/>
              <a:t>Basics</a:t>
            </a:r>
          </a:p>
          <a:p>
            <a:r>
              <a:rPr lang="en-US" dirty="0" err="1" smtClean="0"/>
              <a:t>jquery</a:t>
            </a:r>
            <a:endParaRPr lang="en-US" dirty="0" smtClean="0"/>
          </a:p>
          <a:p>
            <a:r>
              <a:rPr lang="en-US" dirty="0" smtClean="0"/>
              <a:t>mizzao:bootstrap-3</a:t>
            </a:r>
          </a:p>
          <a:p>
            <a:r>
              <a:rPr lang="en-US" dirty="0" err="1" smtClean="0"/>
              <a:t>fortawesome:fontawesome</a:t>
            </a:r>
            <a:endParaRPr lang="en-US" dirty="0" smtClean="0"/>
          </a:p>
          <a:p>
            <a:endParaRPr lang="en-US" dirty="0" smtClean="0"/>
          </a:p>
          <a:p>
            <a:r>
              <a:rPr lang="en-US" b="1" u="sng" dirty="0" smtClean="0"/>
              <a:t>Visualization</a:t>
            </a:r>
          </a:p>
          <a:p>
            <a:r>
              <a:rPr lang="en-US" dirty="0" smtClean="0"/>
              <a:t>peernohell:c3</a:t>
            </a:r>
          </a:p>
          <a:p>
            <a:r>
              <a:rPr lang="en-US" dirty="0" smtClean="0"/>
              <a:t>sergeyt:d3</a:t>
            </a:r>
          </a:p>
          <a:p>
            <a:r>
              <a:rPr lang="en-US" dirty="0" err="1" smtClean="0"/>
              <a:t>dburles:googlemaps</a:t>
            </a:r>
            <a:endParaRPr lang="en-US" dirty="0" smtClean="0"/>
          </a:p>
          <a:p>
            <a:endParaRPr lang="en-US" dirty="0" smtClean="0"/>
          </a:p>
          <a:p>
            <a:r>
              <a:rPr lang="en-US" b="1" u="sng" dirty="0" smtClean="0"/>
              <a:t>Utilities</a:t>
            </a:r>
          </a:p>
          <a:p>
            <a:r>
              <a:rPr lang="en-US" dirty="0" smtClean="0"/>
              <a:t>less</a:t>
            </a:r>
          </a:p>
          <a:p>
            <a:r>
              <a:rPr lang="en-US" dirty="0" err="1" smtClean="0"/>
              <a:t>mrt:filesaver</a:t>
            </a: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http</a:t>
            </a:r>
          </a:p>
        </p:txBody>
      </p:sp>
      <p:sp>
        <p:nvSpPr>
          <p:cNvPr id="7" name="Rectangle 6"/>
          <p:cNvSpPr/>
          <p:nvPr/>
        </p:nvSpPr>
        <p:spPr>
          <a:xfrm>
            <a:off x="457200" y="1417638"/>
            <a:ext cx="2582918" cy="649388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Shared Packages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3242794" y="4700021"/>
            <a:ext cx="2351024" cy="555181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Server-Side Packages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5769469" y="1417638"/>
            <a:ext cx="2917331" cy="649388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Client-Side Packages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3242792" y="2067025"/>
            <a:ext cx="2351025" cy="824109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dirty="0" err="1" smtClean="0"/>
              <a:t>mdg:geolocation</a:t>
            </a:r>
            <a:endParaRPr lang="en-US" dirty="0" smtClean="0"/>
          </a:p>
          <a:p>
            <a:r>
              <a:rPr lang="en-US" dirty="0" err="1" smtClean="0"/>
              <a:t>mdg:camera</a:t>
            </a:r>
            <a:endParaRPr lang="en-US" dirty="0" smtClean="0"/>
          </a:p>
        </p:txBody>
      </p:sp>
      <p:sp>
        <p:nvSpPr>
          <p:cNvPr id="11" name="Rectangle 10"/>
          <p:cNvSpPr/>
          <p:nvPr/>
        </p:nvSpPr>
        <p:spPr>
          <a:xfrm>
            <a:off x="3242793" y="1417638"/>
            <a:ext cx="2351024" cy="649388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Mobile Packages</a:t>
            </a:r>
            <a:endParaRPr lang="en-US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42793" y="3081080"/>
            <a:ext cx="2351025" cy="14440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8387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Black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 Black .thmx</Template>
  <TotalTime>8114</TotalTime>
  <Words>308</Words>
  <Application>Microsoft Macintosh PowerPoint</Application>
  <PresentationFormat>On-screen Show (4:3)</PresentationFormat>
  <Paragraphs>125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Black</vt:lpstr>
      <vt:lpstr>PowerPoint Presentation</vt:lpstr>
      <vt:lpstr>Overview</vt:lpstr>
      <vt:lpstr>Client</vt:lpstr>
      <vt:lpstr>Mobile</vt:lpstr>
      <vt:lpstr>Server</vt:lpstr>
      <vt:lpstr>Command Line</vt:lpstr>
      <vt:lpstr>Packages</vt:lpstr>
    </vt:vector>
  </TitlesOfParts>
  <Company>IBM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Peter Ilfrich</dc:creator>
  <cp:lastModifiedBy>Peter Ilfrich</cp:lastModifiedBy>
  <cp:revision>58</cp:revision>
  <dcterms:created xsi:type="dcterms:W3CDTF">2015-06-04T12:16:12Z</dcterms:created>
  <dcterms:modified xsi:type="dcterms:W3CDTF">2015-08-04T13:33:30Z</dcterms:modified>
</cp:coreProperties>
</file>