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notesMasterIdLst>
    <p:notesMasterId r:id="rId41"/>
  </p:notesMasterIdLst>
  <p:handoutMasterIdLst>
    <p:handoutMasterId r:id="rId42"/>
  </p:handoutMasterIdLst>
  <p:sldIdLst>
    <p:sldId id="280" r:id="rId2"/>
    <p:sldId id="279" r:id="rId3"/>
    <p:sldId id="282" r:id="rId4"/>
    <p:sldId id="281" r:id="rId5"/>
    <p:sldId id="284" r:id="rId6"/>
    <p:sldId id="285" r:id="rId7"/>
    <p:sldId id="286" r:id="rId8"/>
    <p:sldId id="287" r:id="rId9"/>
    <p:sldId id="288" r:id="rId10"/>
    <p:sldId id="292" r:id="rId11"/>
    <p:sldId id="289" r:id="rId12"/>
    <p:sldId id="298" r:id="rId13"/>
    <p:sldId id="299" r:id="rId14"/>
    <p:sldId id="300" r:id="rId15"/>
    <p:sldId id="283" r:id="rId16"/>
    <p:sldId id="291" r:id="rId17"/>
    <p:sldId id="301" r:id="rId18"/>
    <p:sldId id="290" r:id="rId19"/>
    <p:sldId id="305" r:id="rId20"/>
    <p:sldId id="306" r:id="rId21"/>
    <p:sldId id="307" r:id="rId22"/>
    <p:sldId id="309" r:id="rId23"/>
    <p:sldId id="310" r:id="rId24"/>
    <p:sldId id="311" r:id="rId25"/>
    <p:sldId id="294" r:id="rId26"/>
    <p:sldId id="308" r:id="rId27"/>
    <p:sldId id="293" r:id="rId28"/>
    <p:sldId id="303" r:id="rId29"/>
    <p:sldId id="312" r:id="rId30"/>
    <p:sldId id="304" r:id="rId31"/>
    <p:sldId id="313" r:id="rId32"/>
    <p:sldId id="314" r:id="rId33"/>
    <p:sldId id="315" r:id="rId34"/>
    <p:sldId id="316" r:id="rId35"/>
    <p:sldId id="317" r:id="rId36"/>
    <p:sldId id="318" r:id="rId37"/>
    <p:sldId id="319" r:id="rId38"/>
    <p:sldId id="296" r:id="rId39"/>
    <p:sldId id="302" r:id="rId40"/>
  </p:sldIdLst>
  <p:sldSz cx="12192000" cy="6858000"/>
  <p:notesSz cx="9388475" cy="7102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810C302-A7DC-4AAB-B853-04062C0F3144}">
          <p14:sldIdLst>
            <p14:sldId id="280"/>
            <p14:sldId id="279"/>
            <p14:sldId id="282"/>
            <p14:sldId id="281"/>
            <p14:sldId id="284"/>
            <p14:sldId id="285"/>
            <p14:sldId id="286"/>
            <p14:sldId id="287"/>
            <p14:sldId id="288"/>
            <p14:sldId id="292"/>
            <p14:sldId id="289"/>
            <p14:sldId id="298"/>
            <p14:sldId id="299"/>
            <p14:sldId id="300"/>
            <p14:sldId id="283"/>
            <p14:sldId id="291"/>
            <p14:sldId id="301"/>
            <p14:sldId id="290"/>
            <p14:sldId id="305"/>
            <p14:sldId id="306"/>
            <p14:sldId id="307"/>
            <p14:sldId id="309"/>
            <p14:sldId id="310"/>
            <p14:sldId id="311"/>
            <p14:sldId id="294"/>
            <p14:sldId id="308"/>
            <p14:sldId id="293"/>
            <p14:sldId id="303"/>
            <p14:sldId id="312"/>
            <p14:sldId id="304"/>
            <p14:sldId id="313"/>
            <p14:sldId id="314"/>
            <p14:sldId id="315"/>
            <p14:sldId id="316"/>
            <p14:sldId id="317"/>
            <p14:sldId id="318"/>
            <p14:sldId id="319"/>
            <p14:sldId id="296"/>
            <p14:sldId id="30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568"/>
    <a:srgbClr val="FCCDB6"/>
    <a:srgbClr val="D9D9D9"/>
    <a:srgbClr val="0074AF"/>
    <a:srgbClr val="00B0F0"/>
    <a:srgbClr val="6EAA2E"/>
    <a:srgbClr val="0084B4"/>
    <a:srgbClr val="EFF1F3"/>
    <a:srgbClr val="FFFFFF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59" autoAdjust="0"/>
    <p:restoredTop sz="96445" autoAdjust="0"/>
  </p:normalViewPr>
  <p:slideViewPr>
    <p:cSldViewPr snapToGrid="0">
      <p:cViewPr varScale="1">
        <p:scale>
          <a:sx n="159" d="100"/>
          <a:sy n="159" d="100"/>
        </p:scale>
        <p:origin x="150" y="21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2" d="100"/>
        <a:sy n="82" d="100"/>
      </p:scale>
      <p:origin x="0" y="0"/>
    </p:cViewPr>
  </p:sorterViewPr>
  <p:notesViewPr>
    <p:cSldViewPr snapToGrid="0">
      <p:cViewPr varScale="1">
        <p:scale>
          <a:sx n="114" d="100"/>
          <a:sy n="114" d="100"/>
        </p:scale>
        <p:origin x="135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068339" cy="356357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317963" y="1"/>
            <a:ext cx="4068339" cy="356357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7CCA049B-3A46-4BDA-A8F5-2925B00FE570}" type="datetimeFigureOut">
              <a:rPr lang="en-US" smtClean="0"/>
              <a:t>4/25/2018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746119"/>
            <a:ext cx="4068339" cy="356356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317963" y="6746119"/>
            <a:ext cx="4068339" cy="356356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DBAA5490-FD59-4087-AC7E-016E8A4124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0926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4-19T10:11:35.905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434 0,'-9'2,"0"-1,0 2,1-1,-1 1,0 0,-5 3,-11 4,-5 3,0 0,-21 14,15-8,27-13,0-1,0 1,1 1,-1 0,1 0,1 0,0 1,0 0,-5 9,-7 11,2 1,-6 15,3-5,15-27,0 0,0 0,2 0,0 1,0 0,1 0,0-1,1 3,0 14,1 0,1-1,2 6,-2-29,0-1,0 1,1-1,-1 0,1 1,0-1,1 0,-1 0,1 0,0 0,0-1,0 1,0-1,1 0,-1 0,1 0,0 0,2 1,-1 0,2-1,-1 1,0-1,1 0,-1-1,1 1,0-1,-1-1,1 1,0-1,7 0,88-2,-102 1</inkml:trace>
  <inkml:trace contextRef="#ctx0" brushRef="#br0" timeOffset="1325.2409">309 523,'-3'5,"1"-1,0 1,1 0,-1 0,1 0,0 0,0 1,0 2,0-2,-1 11,0 1,1-1,1 13,0-19,1 1,-2-1,0 0,0 0,-1 0,0 0,0 0,-2-1,1 1,-1 0,3-10</inkml:trace>
  <inkml:trace contextRef="#ctx0" brushRef="#br0" timeOffset="2346.3718">401 497,'8'8,"0"0,1-1,-1 0,2 0,-1-1,1 0,-1 0,2-1,-1 0,0-1,2 0,-12-4,1 0,-1 0,1 0,-1 1,1-1,-1 0,1 0,-1 1,1-1,-1 0,1 1,-1-1,0 0,1 1,-1-1,1 1,-1-1,0 1,1-1,-1 1,0-1,0 1,0-1,1 1,-1-1,0 1,0-1,0 1,0 0,0-1,0 1,0 0,-8 21,-22 19,28-39,-90 93,39-44,53-50</inkml:trace>
  <inkml:trace contextRef="#ctx0" brushRef="#br0" timeOffset="3775.7768">434 497,'0'-2,"0"1,-1-1,1 1,-1 0,0-1,1 1,-1 0,0 0,0-1,0 1,0 0,0 0,0 0,0 0,0 0,0 0,0 1,0-1,-1 0,1 0,0 1,-1-1,1 1,0-1,-1 1,1 0,-1 0,1-1,-42-4,0 9,26-1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4-19T10:11:42.992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125 0,'15'0,"0"1,1 0,-1 1,0 1,-1 1,1 0,0 0,-1 2,0-1,0 2,-1 0,0 1,0 0,0 1,-1 0,-1 1,0 0,0 1,-1 1,0-1,-1 1,0 1,-1 0,3 7,-7-11,0 1,-1-1,0 1,0 0,-1 0,0 0,-1 1,-1-1,1 0,-1 0,-1 1,0-1,-1 0,0 0,0 0,-4 8,1-2,0-1,-2 0,1 0,-2-1,0 0,-1-1,0 1,-1-2,-1 1,-5 4,-4 2,0-2,-1 0,-14 8,29-20,-1-1,1-1,-1 1,0-1,0 0,0-1,-1 0,1 0,-1-1,1 1,-1-2,1 1,-1-1,0 0,0-1,7 1,1 0</inkml:trace>
  <inkml:trace contextRef="#ctx0" brushRef="#br0" timeOffset="721.8185">145 417,'0'286,"0"-282</inkml:trace>
  <inkml:trace contextRef="#ctx0" brushRef="#br0" timeOffset="1717.41">151 384,'-46'42,"30"-28,0 1,1 0,0 1,1 0,1 1,-2 3,15-18,0 0,0 0,0 0,0 0,0-1,0 1,0 0,1 0,-1 0,1-1,-1 1,1 0,0 0,-1-1,1 1,0-1,0 1,0 0,0-1,1 0,-1 1,0-1,1 0,0 1,39 36,-36-34,21 19,-9-7,1-2,0 0,1 0,18 8,-33-20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4-19T10:12:02.748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339 0,'-3'83,"-4"-1,-6 15,2-13,4-4,5 70,1-58,-4 16,-11 41,3-47,5 2,5 90,9 177,2 49,20-177,-4-56,22 338,-38-403,-6 35,-2-134,-11 260,-11 0,-18 29,32-224,4 0,5 13,-1-18,-3 0,-9 46,5-52,3 0,4 0,3 13,-1-45,11 131,-26 69,-1 12,14-254</inkml:trace>
  <inkml:trace contextRef="#ctx0" brushRef="#br0" timeOffset="1343.7064">81 5854,'61'2,"-2"2,1 3,16 5,-74-12,0 0,0 0,1 0,-1 1,0-1,0 1,0-1,0 1,0 0,0 0,0 0,0 0,-1 0,1 0,0 0,0 1,-1-1,1 1,-1-1,1 1,-1 0,0-1,0 1,0 0,0 0,0 0,0 0,0 0,0 0,-1 0,1 0,-1 0,0 0,1 0,-1 0,0 1,0-1,-1 0,1 0,0 0,-1 0,0 2,-4 10,0 0,-1 0,-1-1,0 0,-1 0,-3 2,-14 28,17-21,6-15,0-1,0 1,-1-1,1 0,-2 0,1 0,-1-1,1 1,-1-1,-4 4,4-10,0 0,0-1,0 1,0-1,0 0,1-1,-1 1,0 0,1-1,0 0,-3-3,6 6,-38-31,4 4,2-2,-12-14,36 35,1-1,-1 0,2 0,-1-1,1 0,1 0,0-1,0 1,1-1,0 0,0-3,3 8,1 2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068339" cy="356357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317963" y="1"/>
            <a:ext cx="4068339" cy="356357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44C46CEC-428A-4DD0-A7C7-21AF8DE33E93}" type="datetimeFigureOut">
              <a:rPr lang="en-US" smtClean="0"/>
              <a:t>4/25/2018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63813" y="887413"/>
            <a:ext cx="4260850" cy="23971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8848" y="3418066"/>
            <a:ext cx="7510780" cy="2796600"/>
          </a:xfrm>
          <a:prstGeom prst="rect">
            <a:avLst/>
          </a:prstGeom>
        </p:spPr>
        <p:txBody>
          <a:bodyPr vert="horz" lIns="94229" tIns="47114" rIns="94229" bIns="47114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746119"/>
            <a:ext cx="4068339" cy="356356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317963" y="6746119"/>
            <a:ext cx="4068339" cy="356356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4CBCEA92-F142-4D57-B507-37BDAF4471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020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echempower.com/benchmarks/#section=data-r15&amp;hw=ph&amp;test=plaintext&amp;l=hra0al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8282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2604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3670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6508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3447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3983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964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75938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2248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1520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3370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64564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09010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83427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67114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11996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46441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72201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94909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43142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13976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0017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98504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97854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3324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6515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719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1440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https://www.techempower.com/benchmarks/#section=data-r15&amp;hw=ph&amp;test=plaintext&amp;l=hra0al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0944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4427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6454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2192000" cy="1225485"/>
          </a:xfrm>
          <a:prstGeom prst="rect">
            <a:avLst/>
          </a:prstGeom>
          <a:solidFill>
            <a:srgbClr val="007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0636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CEEE197-7B3D-420C-8D35-83CAE6B361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solidFill>
            <a:schemeClr val="bg1">
              <a:lumMod val="95000"/>
            </a:schemeClr>
          </a:solidFill>
        </p:spPr>
        <p:txBody>
          <a:bodyPr vert="horz" lIns="457200" tIns="45720" rIns="457200" bIns="45720" rtlCol="0" anchor="ctr">
            <a:noAutofit/>
          </a:bodyPr>
          <a:lstStyle>
            <a:lvl1pPr>
              <a:defRPr lang="en-US" sz="3400" spc="160" baseline="0" dirty="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31DF37-A75B-4E6B-92EC-63887FBF68A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173079"/>
            <a:ext cx="12192000" cy="56849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62543769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1050758"/>
          </a:xfrm>
          <a:prstGeom prst="rect">
            <a:avLst/>
          </a:prstGeom>
        </p:spPr>
        <p:txBody>
          <a:bodyPr vert="horz" lIns="457200" tIns="45720" rIns="457200" bIns="45720" rtlCol="0" anchor="ctr">
            <a:noAutofit/>
          </a:bodyPr>
          <a:lstStyle/>
          <a:p>
            <a:pPr lvl="0" algn="ctr">
              <a:lnSpc>
                <a:spcPct val="90000"/>
              </a:lnSpc>
              <a:spcBef>
                <a:spcPct val="0"/>
              </a:spcBef>
              <a:buNone/>
              <a:tabLst>
                <a:tab pos="10579100" algn="l"/>
              </a:tabLst>
            </a:pPr>
            <a:endParaRPr lang="en-US" sz="3400" b="0" i="0" spc="160" baseline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Segoe UI Semibold" panose="020B0702040204020203" pitchFamily="34" charset="0"/>
              <a:ea typeface="+mj-ea"/>
              <a:cs typeface="Segoe UI Semibold" panose="020B0702040204020203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50758"/>
          </a:xfrm>
          <a:prstGeom prst="rect">
            <a:avLst/>
          </a:prstGeom>
        </p:spPr>
        <p:txBody>
          <a:bodyPr vert="horz" lIns="457200" tIns="45720" rIns="457200" bIns="45720" rtlCol="0" anchor="ctr">
            <a:noAutofit/>
          </a:bodyPr>
          <a:lstStyle/>
          <a:p>
            <a:pPr lvl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>
                <a:tab pos="10579100" algn="l"/>
              </a:tabLst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275347"/>
            <a:ext cx="12192000" cy="1949765"/>
          </a:xfrm>
          <a:prstGeom prst="rect">
            <a:avLst/>
          </a:prstGeom>
        </p:spPr>
        <p:txBody>
          <a:bodyPr vert="horz" lIns="457200" tIns="45720" rIns="457200" bIns="45720" rtlCol="0">
            <a:sp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71799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7" r:id="rId2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tabLst>
          <a:tab pos="10579100" algn="l"/>
        </a:tabLst>
        <a:defRPr lang="en-US" sz="3400" b="0" i="0" kern="1200" spc="160" baseline="0" dirty="0">
          <a:gradFill>
            <a:gsLst>
              <a:gs pos="0">
                <a:schemeClr val="tx2"/>
              </a:gs>
              <a:gs pos="100000">
                <a:schemeClr val="tx2"/>
              </a:gs>
            </a:gsLst>
            <a:lin ang="5400000" scaled="1"/>
          </a:gradFill>
          <a:latin typeface="Segoe UI Semibold" panose="020B0702040204020203" pitchFamily="34" charset="0"/>
          <a:ea typeface="+mj-ea"/>
          <a:cs typeface="Segoe UI Semibold" panose="020B0702040204020203" pitchFamily="34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>
              <a:lumMod val="85000"/>
              <a:lumOff val="15000"/>
            </a:schemeClr>
          </a:solidFill>
          <a:latin typeface="+mj-lt"/>
          <a:ea typeface="+mn-ea"/>
          <a:cs typeface="+mn-cs"/>
        </a:defRPr>
      </a:lvl1pPr>
      <a:lvl2pPr marL="0" indent="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2"/>
          </a:solidFill>
          <a:latin typeface="+mj-lt"/>
          <a:ea typeface="+mn-ea"/>
          <a:cs typeface="+mn-cs"/>
        </a:defRPr>
      </a:lvl2pPr>
      <a:lvl3pPr marL="0" indent="0" algn="ctr" defTabSz="914400" rtl="0" eaLnBrk="1" latinLnBrk="0" hangingPunct="1">
        <a:lnSpc>
          <a:spcPct val="90000"/>
        </a:lnSpc>
        <a:spcBef>
          <a:spcPts val="1200"/>
        </a:spcBef>
        <a:spcAft>
          <a:spcPts val="1200"/>
        </a:spcAft>
        <a:buFont typeface="Arial" panose="020B0604020202020204" pitchFamily="34" charset="0"/>
        <a:buNone/>
        <a:defRPr sz="2000" b="1" kern="1200">
          <a:solidFill>
            <a:schemeClr val="tx2"/>
          </a:solidFill>
          <a:latin typeface="+mn-lt"/>
          <a:ea typeface="+mn-ea"/>
          <a:cs typeface="+mn-cs"/>
        </a:defRPr>
      </a:lvl3pPr>
      <a:lvl4pPr marL="0" indent="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0" indent="0" algn="ctr" defTabSz="914400" rtl="0" eaLnBrk="1" latinLnBrk="0" hangingPunct="1">
        <a:lnSpc>
          <a:spcPct val="90000"/>
        </a:lnSpc>
        <a:spcBef>
          <a:spcPts val="500"/>
        </a:spcBef>
        <a:spcAft>
          <a:spcPts val="1200"/>
        </a:spcAft>
        <a:buFont typeface="Arial" panose="020B0604020202020204" pitchFamily="34" charset="0"/>
        <a:buNone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platform-status.mozilla.org/#web-assembly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o.microsoft.com/fwlink/?linkid=870389" TargetMode="External"/><Relationship Id="rId5" Type="http://schemas.openxmlformats.org/officeDocument/2006/relationships/hyperlink" Target="https://www.visualstudio.com/vs/preview" TargetMode="External"/><Relationship Id="rId4" Type="http://schemas.openxmlformats.org/officeDocument/2006/relationships/hyperlink" Target="https://www.microsoft.com/net/download/dotnet-core/sdk-2.1.300-preview2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aspnet/Blazor/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MiLAE6HMr10" TargetMode="External"/><Relationship Id="rId5" Type="http://schemas.openxmlformats.org/officeDocument/2006/relationships/hyperlink" Target="http://blog.stevensanderson.com/2018/02/06/blazor-intro/" TargetMode="External"/><Relationship Id="rId4" Type="http://schemas.openxmlformats.org/officeDocument/2006/relationships/hyperlink" Target="http://blazor.net/docs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customXml" Target="../ink/ink2.xml"/><Relationship Id="rId4" Type="http://schemas.openxmlformats.org/officeDocument/2006/relationships/image" Target="../media/image9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45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B81649E-E633-4538-A579-2DBFFDD56103}"/>
              </a:ext>
            </a:extLst>
          </p:cNvPr>
          <p:cNvSpPr txBox="1"/>
          <p:nvPr/>
        </p:nvSpPr>
        <p:spPr>
          <a:xfrm>
            <a:off x="3090860" y="953155"/>
            <a:ext cx="6010275" cy="2677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600" b="1" dirty="0" err="1"/>
              <a:t>Blazor</a:t>
            </a:r>
            <a:endParaRPr lang="en-US" sz="11500" b="1" dirty="0"/>
          </a:p>
          <a:p>
            <a:pPr algn="ctr"/>
            <a:r>
              <a:rPr lang="en-US" sz="3600" dirty="0"/>
              <a:t>An experimental .NET framework for the browser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C1B9E99-BFEC-4843-A15E-A9373AE84D61}"/>
              </a:ext>
            </a:extLst>
          </p:cNvPr>
          <p:cNvSpPr txBox="1"/>
          <p:nvPr/>
        </p:nvSpPr>
        <p:spPr>
          <a:xfrm>
            <a:off x="4792565" y="5124450"/>
            <a:ext cx="26068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Brian Jablonsky</a:t>
            </a:r>
          </a:p>
        </p:txBody>
      </p:sp>
    </p:spTree>
    <p:extLst>
      <p:ext uri="{BB962C8B-B14F-4D97-AF65-F5344CB8AC3E}">
        <p14:creationId xmlns:p14="http://schemas.microsoft.com/office/powerpoint/2010/main" val="646350457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E2161-D92B-42C0-AF4F-2B434AC18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>
                <a:latin typeface="Segoe UI" panose="020B0502040204020203" pitchFamily="34" charset="0"/>
                <a:cs typeface="Segoe UI" panose="020B0502040204020203" pitchFamily="34" charset="0"/>
              </a:rPr>
              <a:t>How </a:t>
            </a:r>
            <a:r>
              <a:rPr lang="en-US" sz="5400" b="1" dirty="0" err="1">
                <a:latin typeface="Segoe UI" panose="020B0502040204020203" pitchFamily="34" charset="0"/>
                <a:cs typeface="Segoe UI" panose="020B0502040204020203" pitchFamily="34" charset="0"/>
              </a:rPr>
              <a:t>Blazor</a:t>
            </a:r>
            <a:r>
              <a:rPr lang="en-US" sz="5400" b="1" dirty="0">
                <a:latin typeface="Segoe UI" panose="020B0502040204020203" pitchFamily="34" charset="0"/>
                <a:cs typeface="Segoe UI" panose="020B0502040204020203" pitchFamily="34" charset="0"/>
              </a:rPr>
              <a:t> Works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9960B45-E6EE-4C56-8F48-090187AD6207}"/>
              </a:ext>
            </a:extLst>
          </p:cNvPr>
          <p:cNvSpPr txBox="1"/>
          <p:nvPr/>
        </p:nvSpPr>
        <p:spPr>
          <a:xfrm>
            <a:off x="0" y="1050758"/>
            <a:ext cx="12191999" cy="1908215"/>
          </a:xfrm>
          <a:prstGeom prst="rect">
            <a:avLst/>
          </a:prstGeom>
          <a:noFill/>
        </p:spPr>
        <p:txBody>
          <a:bodyPr wrap="square" lIns="640080" tIns="457200" rIns="640080" bIns="457200" rtlCol="0">
            <a:spAutoFit/>
          </a:bodyPr>
          <a:lstStyle/>
          <a:p>
            <a:pPr marL="971550" lvl="1" indent="-514350">
              <a:buFont typeface="+mj-lt"/>
              <a:buAutoNum type="arabicPeriod" startAt="4"/>
            </a:pPr>
            <a:r>
              <a:rPr lang="en-US" sz="3200" dirty="0" err="1"/>
              <a:t>Blazor</a:t>
            </a:r>
            <a:r>
              <a:rPr lang="en-US" sz="3200" dirty="0"/>
              <a:t> allows DOM manipulation/browser API calls from the .NET runtime via JavaScript interoperability</a:t>
            </a:r>
            <a:endParaRPr lang="en-US" dirty="0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251A0B96-654A-4190-BCC7-1AB66F7D5D99}"/>
              </a:ext>
            </a:extLst>
          </p:cNvPr>
          <p:cNvGrpSpPr/>
          <p:nvPr/>
        </p:nvGrpSpPr>
        <p:grpSpPr>
          <a:xfrm>
            <a:off x="1444989" y="3138257"/>
            <a:ext cx="9302020" cy="2918844"/>
            <a:chOff x="810531" y="3069677"/>
            <a:chExt cx="9302020" cy="2918844"/>
          </a:xfrm>
        </p:grpSpPr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A5EA8AA8-C117-47CE-9F80-9CB858BB76BC}"/>
                </a:ext>
              </a:extLst>
            </p:cNvPr>
            <p:cNvCxnSpPr>
              <a:cxnSpLocks/>
            </p:cNvCxnSpPr>
            <p:nvPr/>
          </p:nvCxnSpPr>
          <p:spPr>
            <a:xfrm>
              <a:off x="3736791" y="3527270"/>
              <a:ext cx="1896314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8C07866E-9C40-410A-A2FA-549AE7EDD0E2}"/>
                </a:ext>
              </a:extLst>
            </p:cNvPr>
            <p:cNvSpPr/>
            <p:nvPr/>
          </p:nvSpPr>
          <p:spPr>
            <a:xfrm>
              <a:off x="2488523" y="3069677"/>
              <a:ext cx="1248268" cy="940054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C#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38C4BB1-4812-4751-9E11-D3DCB0B4A1B1}"/>
                </a:ext>
              </a:extLst>
            </p:cNvPr>
            <p:cNvSpPr txBox="1"/>
            <p:nvPr/>
          </p:nvSpPr>
          <p:spPr>
            <a:xfrm>
              <a:off x="3993412" y="3157938"/>
              <a:ext cx="13830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Render Tree</a:t>
              </a:r>
            </a:p>
          </p:txBody>
        </p: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32F0B0AE-AA27-4153-8318-7F2EF16428CC}"/>
                </a:ext>
              </a:extLst>
            </p:cNvPr>
            <p:cNvSpPr/>
            <p:nvPr/>
          </p:nvSpPr>
          <p:spPr>
            <a:xfrm>
              <a:off x="5633104" y="3069677"/>
              <a:ext cx="1291567" cy="940054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/>
                <a:t>Blazor</a:t>
              </a:r>
              <a:r>
                <a:rPr lang="en-US" dirty="0"/>
                <a:t> JavaScript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9C1A2A63-DB29-4531-96E2-C1FB9EE66F94}"/>
                </a:ext>
              </a:extLst>
            </p:cNvPr>
            <p:cNvCxnSpPr>
              <a:cxnSpLocks/>
            </p:cNvCxnSpPr>
            <p:nvPr/>
          </p:nvCxnSpPr>
          <p:spPr>
            <a:xfrm>
              <a:off x="6924671" y="3527270"/>
              <a:ext cx="1896314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03EE839-C903-4E15-BE43-9BEBA613E255}"/>
                </a:ext>
              </a:extLst>
            </p:cNvPr>
            <p:cNvSpPr txBox="1"/>
            <p:nvPr/>
          </p:nvSpPr>
          <p:spPr>
            <a:xfrm>
              <a:off x="7089600" y="3170371"/>
              <a:ext cx="15664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Change DOM</a:t>
              </a:r>
            </a:p>
          </p:txBody>
        </p:sp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E8A555BD-94C9-4AA7-A036-FF71B7A6716C}"/>
                </a:ext>
              </a:extLst>
            </p:cNvPr>
            <p:cNvSpPr/>
            <p:nvPr/>
          </p:nvSpPr>
          <p:spPr>
            <a:xfrm>
              <a:off x="8820984" y="3069677"/>
              <a:ext cx="1291567" cy="940054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DOM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AFB35746-BFF4-421C-AA97-5C447E972AF9}"/>
                </a:ext>
              </a:extLst>
            </p:cNvPr>
            <p:cNvCxnSpPr>
              <a:cxnSpLocks/>
              <a:stCxn id="15" idx="2"/>
            </p:cNvCxnSpPr>
            <p:nvPr/>
          </p:nvCxnSpPr>
          <p:spPr>
            <a:xfrm flipH="1">
              <a:off x="3736791" y="4009731"/>
              <a:ext cx="2542097" cy="722289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F9440EB-BADB-4827-9164-25EC9E504D09}"/>
                </a:ext>
              </a:extLst>
            </p:cNvPr>
            <p:cNvSpPr txBox="1"/>
            <p:nvPr/>
          </p:nvSpPr>
          <p:spPr>
            <a:xfrm>
              <a:off x="5090404" y="4282658"/>
              <a:ext cx="15113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Event Trigger</a:t>
              </a:r>
            </a:p>
          </p:txBody>
        </p:sp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5A801264-28B3-48FF-9677-C9CB789F66E4}"/>
                </a:ext>
              </a:extLst>
            </p:cNvPr>
            <p:cNvSpPr/>
            <p:nvPr/>
          </p:nvSpPr>
          <p:spPr>
            <a:xfrm>
              <a:off x="2488523" y="4282658"/>
              <a:ext cx="1248268" cy="940054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C#</a:t>
              </a: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F91B85BD-90E0-4514-BCCD-656518C333F6}"/>
                </a:ext>
              </a:extLst>
            </p:cNvPr>
            <p:cNvCxnSpPr>
              <a:cxnSpLocks/>
              <a:stCxn id="23" idx="3"/>
            </p:cNvCxnSpPr>
            <p:nvPr/>
          </p:nvCxnSpPr>
          <p:spPr>
            <a:xfrm>
              <a:off x="3736791" y="4752685"/>
              <a:ext cx="1896314" cy="753375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36AB46D-C753-4CFF-A303-D8658C7B5175}"/>
                </a:ext>
              </a:extLst>
            </p:cNvPr>
            <p:cNvSpPr txBox="1"/>
            <p:nvPr/>
          </p:nvSpPr>
          <p:spPr>
            <a:xfrm>
              <a:off x="3774570" y="5362348"/>
              <a:ext cx="16019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UI Differences</a:t>
              </a:r>
            </a:p>
          </p:txBody>
        </p:sp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7989E93B-540F-4698-A251-9FBBA48DD414}"/>
                </a:ext>
              </a:extLst>
            </p:cNvPr>
            <p:cNvSpPr/>
            <p:nvPr/>
          </p:nvSpPr>
          <p:spPr>
            <a:xfrm>
              <a:off x="5633104" y="5048467"/>
              <a:ext cx="1291567" cy="940054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/>
                <a:t>Blazor</a:t>
              </a:r>
              <a:r>
                <a:rPr lang="en-US" dirty="0"/>
                <a:t> JavaScript</a:t>
              </a: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CF9E23C5-8E91-49D5-82B7-6078398FAF1A}"/>
                </a:ext>
              </a:extLst>
            </p:cNvPr>
            <p:cNvCxnSpPr>
              <a:cxnSpLocks/>
            </p:cNvCxnSpPr>
            <p:nvPr/>
          </p:nvCxnSpPr>
          <p:spPr>
            <a:xfrm>
              <a:off x="6924671" y="5506060"/>
              <a:ext cx="1896314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2277178-0409-401C-9545-5189A2046C1D}"/>
                </a:ext>
              </a:extLst>
            </p:cNvPr>
            <p:cNvSpPr txBox="1"/>
            <p:nvPr/>
          </p:nvSpPr>
          <p:spPr>
            <a:xfrm>
              <a:off x="7089600" y="5149161"/>
              <a:ext cx="15664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Change DOM</a:t>
              </a:r>
            </a:p>
          </p:txBody>
        </p:sp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FDF9D3A9-4DFC-4BE7-8468-0901D2131F3A}"/>
                </a:ext>
              </a:extLst>
            </p:cNvPr>
            <p:cNvSpPr/>
            <p:nvPr/>
          </p:nvSpPr>
          <p:spPr>
            <a:xfrm>
              <a:off x="8820984" y="5048467"/>
              <a:ext cx="1291567" cy="940054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DOM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87AFA895-0A8C-4503-A9DE-58B9E374740D}"/>
                </a:ext>
              </a:extLst>
            </p:cNvPr>
            <p:cNvSpPr txBox="1"/>
            <p:nvPr/>
          </p:nvSpPr>
          <p:spPr>
            <a:xfrm>
              <a:off x="810531" y="4568019"/>
              <a:ext cx="15669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Process Event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02873822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E2161-D92B-42C0-AF4F-2B434AC18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 err="1">
                <a:latin typeface="Segoe UI" panose="020B0502040204020203" pitchFamily="34" charset="0"/>
                <a:cs typeface="Segoe UI" panose="020B0502040204020203" pitchFamily="34" charset="0"/>
              </a:rPr>
              <a:t>WebAssembly</a:t>
            </a:r>
            <a:r>
              <a:rPr lang="en-US" sz="5400" b="1" dirty="0">
                <a:latin typeface="Segoe UI" panose="020B0502040204020203" pitchFamily="34" charset="0"/>
                <a:cs typeface="Segoe UI" panose="020B0502040204020203" pitchFamily="34" charset="0"/>
              </a:rPr>
              <a:t> Crash Course</a:t>
            </a:r>
            <a:endParaRPr lang="en-US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9506557-6398-4134-BD1D-DE9F2FAA70A0}"/>
              </a:ext>
            </a:extLst>
          </p:cNvPr>
          <p:cNvSpPr txBox="1"/>
          <p:nvPr/>
        </p:nvSpPr>
        <p:spPr>
          <a:xfrm>
            <a:off x="0" y="1050758"/>
            <a:ext cx="12191999" cy="3539430"/>
          </a:xfrm>
          <a:prstGeom prst="rect">
            <a:avLst/>
          </a:prstGeom>
          <a:noFill/>
        </p:spPr>
        <p:txBody>
          <a:bodyPr wrap="square" lIns="640080" tIns="457200" rIns="640080" bIns="457200" rtlCol="0">
            <a:spAutoFit/>
          </a:bodyPr>
          <a:lstStyle/>
          <a:p>
            <a:pPr marL="971550" lvl="1" indent="-5143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 err="1"/>
              <a:t>WebAssembly</a:t>
            </a:r>
            <a:r>
              <a:rPr lang="en-US" sz="3200" dirty="0"/>
              <a:t> (</a:t>
            </a:r>
            <a:r>
              <a:rPr lang="en-US" sz="3200" dirty="0" err="1"/>
              <a:t>wasm</a:t>
            </a:r>
            <a:r>
              <a:rPr lang="en-US" sz="3200" dirty="0"/>
              <a:t>) is a binary instruction format for a stack-based virtual machine</a:t>
            </a:r>
          </a:p>
          <a:p>
            <a:pPr marL="971550" lvl="1" indent="-5143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New type of code that can be run in a browser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3200" dirty="0"/>
              <a:t>Developed out of performance problems from JavaScript</a:t>
            </a:r>
          </a:p>
        </p:txBody>
      </p:sp>
    </p:spTree>
    <p:extLst>
      <p:ext uri="{BB962C8B-B14F-4D97-AF65-F5344CB8AC3E}">
        <p14:creationId xmlns:p14="http://schemas.microsoft.com/office/powerpoint/2010/main" val="3634932198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E2161-D92B-42C0-AF4F-2B434AC18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 err="1">
                <a:latin typeface="Segoe UI" panose="020B0502040204020203" pitchFamily="34" charset="0"/>
                <a:cs typeface="Segoe UI" panose="020B0502040204020203" pitchFamily="34" charset="0"/>
              </a:rPr>
              <a:t>WebAssembly</a:t>
            </a:r>
            <a:r>
              <a:rPr lang="en-US" sz="5400" b="1" dirty="0">
                <a:latin typeface="Segoe UI" panose="020B0502040204020203" pitchFamily="34" charset="0"/>
                <a:cs typeface="Segoe UI" panose="020B0502040204020203" pitchFamily="34" charset="0"/>
              </a:rPr>
              <a:t> Crash Course</a:t>
            </a:r>
            <a:endParaRPr lang="en-US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9506557-6398-4134-BD1D-DE9F2FAA70A0}"/>
              </a:ext>
            </a:extLst>
          </p:cNvPr>
          <p:cNvSpPr txBox="1"/>
          <p:nvPr/>
        </p:nvSpPr>
        <p:spPr>
          <a:xfrm>
            <a:off x="0" y="1050758"/>
            <a:ext cx="12191999" cy="5847755"/>
          </a:xfrm>
          <a:prstGeom prst="rect">
            <a:avLst/>
          </a:prstGeom>
          <a:noFill/>
        </p:spPr>
        <p:txBody>
          <a:bodyPr wrap="square" lIns="640080" tIns="457200" rIns="640080" bIns="457200" rtlCol="0">
            <a:spAutoFit/>
          </a:bodyPr>
          <a:lstStyle/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3200" dirty="0" err="1"/>
              <a:t>WebAssembly</a:t>
            </a:r>
            <a:r>
              <a:rPr lang="en-US" sz="3200" dirty="0"/>
              <a:t> Goals:</a:t>
            </a:r>
          </a:p>
          <a:p>
            <a:pPr marL="1428750" lvl="2" indent="-514350">
              <a:buFont typeface="Arial" panose="020B0604020202020204" pitchFamily="34" charset="0"/>
              <a:buChar char="•"/>
            </a:pPr>
            <a:r>
              <a:rPr lang="en-US" sz="3200" dirty="0"/>
              <a:t>Fast, efficient, and portable</a:t>
            </a:r>
          </a:p>
          <a:p>
            <a:pPr marL="1885950" lvl="3" indent="-514350">
              <a:buFont typeface="Arial" panose="020B0604020202020204" pitchFamily="34" charset="0"/>
              <a:buChar char="•"/>
            </a:pPr>
            <a:r>
              <a:rPr lang="en-US" sz="3200" dirty="0" err="1"/>
              <a:t>Wasm</a:t>
            </a:r>
            <a:r>
              <a:rPr lang="en-US" sz="3200" dirty="0"/>
              <a:t> code can be executed at near-native speed in the browser</a:t>
            </a:r>
          </a:p>
          <a:p>
            <a:pPr marL="1428750" lvl="2" indent="-514350">
              <a:buFont typeface="Arial" panose="020B0604020202020204" pitchFamily="34" charset="0"/>
              <a:buChar char="•"/>
            </a:pPr>
            <a:r>
              <a:rPr lang="en-US" sz="3200" dirty="0"/>
              <a:t>Readable and </a:t>
            </a:r>
            <a:r>
              <a:rPr lang="en-US" sz="3200" dirty="0" err="1"/>
              <a:t>debuggable</a:t>
            </a:r>
            <a:endParaRPr lang="en-US" sz="3200" dirty="0"/>
          </a:p>
          <a:p>
            <a:pPr marL="1885950" lvl="3" indent="-514350">
              <a:buFont typeface="Arial" panose="020B0604020202020204" pitchFamily="34" charset="0"/>
              <a:buChar char="•"/>
            </a:pPr>
            <a:r>
              <a:rPr lang="en-US" sz="3200" dirty="0" err="1"/>
              <a:t>Wasm</a:t>
            </a:r>
            <a:r>
              <a:rPr lang="en-US" sz="3200" dirty="0"/>
              <a:t> code is a low-level assembly language but is in a human-readable text format</a:t>
            </a:r>
          </a:p>
          <a:p>
            <a:pPr marL="1428750" lvl="2" indent="-514350">
              <a:buFont typeface="Arial" panose="020B0604020202020204" pitchFamily="34" charset="0"/>
              <a:buChar char="•"/>
            </a:pPr>
            <a:r>
              <a:rPr lang="en-US" sz="3200" dirty="0"/>
              <a:t>Secure</a:t>
            </a:r>
          </a:p>
          <a:p>
            <a:pPr marL="1885950" lvl="3" indent="-514350">
              <a:buFont typeface="Arial" panose="020B0604020202020204" pitchFamily="34" charset="0"/>
              <a:buChar char="•"/>
            </a:pPr>
            <a:r>
              <a:rPr lang="en-US" sz="3200" dirty="0"/>
              <a:t>Designed to run in a safe, sandboxed execution environment like JavaScript in the browser</a:t>
            </a:r>
          </a:p>
        </p:txBody>
      </p:sp>
    </p:spTree>
    <p:extLst>
      <p:ext uri="{BB962C8B-B14F-4D97-AF65-F5344CB8AC3E}">
        <p14:creationId xmlns:p14="http://schemas.microsoft.com/office/powerpoint/2010/main" val="3754316811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E2161-D92B-42C0-AF4F-2B434AC18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 err="1">
                <a:latin typeface="Segoe UI" panose="020B0502040204020203" pitchFamily="34" charset="0"/>
                <a:cs typeface="Segoe UI" panose="020B0502040204020203" pitchFamily="34" charset="0"/>
              </a:rPr>
              <a:t>WebAssembly</a:t>
            </a:r>
            <a:r>
              <a:rPr lang="en-US" sz="5400" b="1" dirty="0">
                <a:latin typeface="Segoe UI" panose="020B0502040204020203" pitchFamily="34" charset="0"/>
                <a:cs typeface="Segoe UI" panose="020B0502040204020203" pitchFamily="34" charset="0"/>
              </a:rPr>
              <a:t> Crash Course</a:t>
            </a:r>
            <a:endParaRPr lang="en-US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9506557-6398-4134-BD1D-DE9F2FAA70A0}"/>
              </a:ext>
            </a:extLst>
          </p:cNvPr>
          <p:cNvSpPr txBox="1"/>
          <p:nvPr/>
        </p:nvSpPr>
        <p:spPr>
          <a:xfrm>
            <a:off x="0" y="1050758"/>
            <a:ext cx="12191999" cy="5740033"/>
          </a:xfrm>
          <a:prstGeom prst="rect">
            <a:avLst/>
          </a:prstGeom>
          <a:noFill/>
        </p:spPr>
        <p:txBody>
          <a:bodyPr wrap="square" lIns="640080" tIns="457200" rIns="640080" bIns="457200" rtlCol="0">
            <a:spAutoFit/>
          </a:bodyPr>
          <a:lstStyle/>
          <a:p>
            <a:pPr marL="971550" lvl="1" indent="-5143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The web platform consists of two parts:</a:t>
            </a:r>
          </a:p>
          <a:p>
            <a:pPr marL="1428750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3200" dirty="0"/>
              <a:t>A virtual machine to run code</a:t>
            </a:r>
          </a:p>
          <a:p>
            <a:pPr marL="1428750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3200" dirty="0"/>
              <a:t>Set of APIs to control the browser</a:t>
            </a:r>
          </a:p>
          <a:p>
            <a:pPr marL="971550" lvl="1" indent="-5143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Traditionally, the browser’s VM has only been able to load JavaScript</a:t>
            </a:r>
          </a:p>
          <a:p>
            <a:pPr marL="971550" lvl="1" indent="-5143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 err="1"/>
              <a:t>WebAssembly</a:t>
            </a:r>
            <a:r>
              <a:rPr lang="en-US" sz="3200" dirty="0"/>
              <a:t> adds an additional VM to run a compact binary format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971550" lvl="1" indent="-514350">
              <a:buFont typeface="Arial" panose="020B0604020202020204" pitchFamily="34" charset="0"/>
              <a:buChar char="•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184629838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E2161-D92B-42C0-AF4F-2B434AC18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 err="1">
                <a:latin typeface="Segoe UI" panose="020B0502040204020203" pitchFamily="34" charset="0"/>
                <a:cs typeface="Segoe UI" panose="020B0502040204020203" pitchFamily="34" charset="0"/>
              </a:rPr>
              <a:t>WebAssembly</a:t>
            </a:r>
            <a:r>
              <a:rPr lang="en-US" sz="5400" b="1" dirty="0">
                <a:latin typeface="Segoe UI" panose="020B0502040204020203" pitchFamily="34" charset="0"/>
                <a:cs typeface="Segoe UI" panose="020B0502040204020203" pitchFamily="34" charset="0"/>
              </a:rPr>
              <a:t> Crash Course</a:t>
            </a:r>
            <a:endParaRPr lang="en-US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9506557-6398-4134-BD1D-DE9F2FAA70A0}"/>
              </a:ext>
            </a:extLst>
          </p:cNvPr>
          <p:cNvSpPr txBox="1"/>
          <p:nvPr/>
        </p:nvSpPr>
        <p:spPr>
          <a:xfrm>
            <a:off x="0" y="1050758"/>
            <a:ext cx="12191999" cy="3046988"/>
          </a:xfrm>
          <a:prstGeom prst="rect">
            <a:avLst/>
          </a:prstGeom>
          <a:noFill/>
        </p:spPr>
        <p:txBody>
          <a:bodyPr wrap="square" lIns="640080" tIns="457200" rIns="640080" bIns="457200" rtlCol="0">
            <a:spAutoFit/>
          </a:bodyPr>
          <a:lstStyle/>
          <a:p>
            <a:pPr marL="971550" lvl="1" indent="-5143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 err="1"/>
              <a:t>WebAssembly</a:t>
            </a:r>
            <a:r>
              <a:rPr lang="en-US" sz="3200" dirty="0"/>
              <a:t> is not meant to replace JavaScript</a:t>
            </a:r>
          </a:p>
          <a:p>
            <a:pPr marL="971550" lvl="1" indent="-5143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Intended to be a compilation target of source languages</a:t>
            </a:r>
          </a:p>
          <a:p>
            <a:pPr marL="971550" lvl="1" indent="-5143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 err="1"/>
              <a:t>WebAssembly</a:t>
            </a:r>
            <a:r>
              <a:rPr lang="en-US" sz="3200" dirty="0"/>
              <a:t> can’t directly access the DOM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BE0C187-660E-4D41-9BD8-2C468090C8FC}"/>
              </a:ext>
            </a:extLst>
          </p:cNvPr>
          <p:cNvGrpSpPr/>
          <p:nvPr/>
        </p:nvGrpSpPr>
        <p:grpSpPr>
          <a:xfrm>
            <a:off x="990600" y="4467224"/>
            <a:ext cx="10072451" cy="1495425"/>
            <a:chOff x="990600" y="3952874"/>
            <a:chExt cx="10072451" cy="1495425"/>
          </a:xfrm>
        </p:grpSpPr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F4DCC53D-F939-497D-8ADF-03658A6939A3}"/>
                </a:ext>
              </a:extLst>
            </p:cNvPr>
            <p:cNvCxnSpPr>
              <a:cxnSpLocks/>
            </p:cNvCxnSpPr>
            <p:nvPr/>
          </p:nvCxnSpPr>
          <p:spPr>
            <a:xfrm>
              <a:off x="3238500" y="4676775"/>
              <a:ext cx="2990850" cy="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AE77663B-C8DD-4046-AC68-32BC8BF13832}"/>
                </a:ext>
              </a:extLst>
            </p:cNvPr>
            <p:cNvSpPr/>
            <p:nvPr/>
          </p:nvSpPr>
          <p:spPr>
            <a:xfrm>
              <a:off x="990600" y="3952874"/>
              <a:ext cx="1985728" cy="1495425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C/C++/C# source code</a:t>
              </a:r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B268B131-1268-482E-BF8A-A4FE3D9787CA}"/>
                </a:ext>
              </a:extLst>
            </p:cNvPr>
            <p:cNvSpPr/>
            <p:nvPr/>
          </p:nvSpPr>
          <p:spPr>
            <a:xfrm>
              <a:off x="3729037" y="4387465"/>
              <a:ext cx="1985728" cy="626242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/>
                <a:t>Wasm</a:t>
              </a:r>
              <a:r>
                <a:rPr lang="en-US" dirty="0"/>
                <a:t> compiler</a:t>
              </a:r>
            </a:p>
          </p:txBody>
        </p:sp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4197D3F9-46A2-43C2-83BD-DBACFBE02D8D}"/>
                </a:ext>
              </a:extLst>
            </p:cNvPr>
            <p:cNvSpPr/>
            <p:nvPr/>
          </p:nvSpPr>
          <p:spPr>
            <a:xfrm>
              <a:off x="6486524" y="3952875"/>
              <a:ext cx="1985727" cy="1495424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/>
                <a:t>wasm</a:t>
              </a:r>
              <a:r>
                <a:rPr lang="en-US" dirty="0"/>
                <a:t> module</a:t>
              </a: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0FF8E95E-F42D-4472-9F2D-A668BBEBCDBC}"/>
                </a:ext>
              </a:extLst>
            </p:cNvPr>
            <p:cNvSpPr/>
            <p:nvPr/>
          </p:nvSpPr>
          <p:spPr>
            <a:xfrm>
              <a:off x="9077324" y="3952875"/>
              <a:ext cx="1985727" cy="1495424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HTML</a:t>
              </a:r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0C683B3D-0DD1-40AB-BCC9-E1F9157BB8D8}"/>
                </a:ext>
              </a:extLst>
            </p:cNvPr>
            <p:cNvSpPr/>
            <p:nvPr/>
          </p:nvSpPr>
          <p:spPr>
            <a:xfrm>
              <a:off x="9298662" y="4566584"/>
              <a:ext cx="1543050" cy="76741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JavaScript “glue” code</a:t>
              </a:r>
            </a:p>
          </p:txBody>
        </p:sp>
        <p:sp>
          <p:nvSpPr>
            <p:cNvPr id="12" name="Plus Sign 11">
              <a:extLst>
                <a:ext uri="{FF2B5EF4-FFF2-40B4-BE49-F238E27FC236}">
                  <a16:creationId xmlns:a16="http://schemas.microsoft.com/office/drawing/2014/main" id="{11DB74F9-645C-409F-B51C-FA9A74E47637}"/>
                </a:ext>
              </a:extLst>
            </p:cNvPr>
            <p:cNvSpPr/>
            <p:nvPr/>
          </p:nvSpPr>
          <p:spPr>
            <a:xfrm>
              <a:off x="8611774" y="4523145"/>
              <a:ext cx="354881" cy="354881"/>
            </a:xfrm>
            <a:prstGeom prst="mathPl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67187791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E2161-D92B-42C0-AF4F-2B434AC18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>
                <a:latin typeface="Segoe UI" panose="020B0502040204020203" pitchFamily="34" charset="0"/>
                <a:cs typeface="Segoe UI" panose="020B0502040204020203" pitchFamily="34" charset="0"/>
              </a:rPr>
              <a:t>Why?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9960B45-E6EE-4C56-8F48-090187AD6207}"/>
              </a:ext>
            </a:extLst>
          </p:cNvPr>
          <p:cNvSpPr txBox="1"/>
          <p:nvPr/>
        </p:nvSpPr>
        <p:spPr>
          <a:xfrm>
            <a:off x="0" y="1050758"/>
            <a:ext cx="12191999" cy="4832092"/>
          </a:xfrm>
          <a:prstGeom prst="rect">
            <a:avLst/>
          </a:prstGeom>
          <a:noFill/>
        </p:spPr>
        <p:txBody>
          <a:bodyPr wrap="square" lIns="640080" tIns="457200" rIns="640080" bIns="457200" rtlCol="0">
            <a:spAutoFit/>
          </a:bodyPr>
          <a:lstStyle/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Full Stack development using C# and .NET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.NET advantages:</a:t>
            </a:r>
          </a:p>
          <a:p>
            <a:pPr marL="1200150" lvl="2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High Performance</a:t>
            </a:r>
          </a:p>
          <a:p>
            <a:pPr marL="1200150" lvl="2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Scalability</a:t>
            </a:r>
          </a:p>
          <a:p>
            <a:pPr marL="1200150" lvl="2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Maintainability</a:t>
            </a:r>
          </a:p>
          <a:p>
            <a:pPr marL="1200150" lvl="2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Cross Platform</a:t>
            </a:r>
          </a:p>
          <a:p>
            <a:pPr marL="1200150" lvl="2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Visual Studio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2421275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E2161-D92B-42C0-AF4F-2B434AC18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>
                <a:latin typeface="Segoe UI" panose="020B0502040204020203" pitchFamily="34" charset="0"/>
                <a:cs typeface="Segoe UI" panose="020B0502040204020203" pitchFamily="34" charset="0"/>
              </a:rPr>
              <a:t>Features</a:t>
            </a:r>
            <a:endParaRPr lang="en-US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2F7B82A-911B-4FC0-8726-BE2EA099309F}"/>
              </a:ext>
            </a:extLst>
          </p:cNvPr>
          <p:cNvSpPr txBox="1"/>
          <p:nvPr/>
        </p:nvSpPr>
        <p:spPr>
          <a:xfrm>
            <a:off x="0" y="1050758"/>
            <a:ext cx="12191999" cy="5401479"/>
          </a:xfrm>
          <a:prstGeom prst="rect">
            <a:avLst/>
          </a:prstGeom>
          <a:noFill/>
        </p:spPr>
        <p:txBody>
          <a:bodyPr wrap="square" lIns="640080" tIns="457200" rIns="640080" bIns="457200" rtlCol="0">
            <a:spAutoFit/>
          </a:bodyPr>
          <a:lstStyle/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Component model for building composable UI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Routing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Layouts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Forms and validation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Dependency injection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JavaScript interop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Live reloading in the browser during development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Server-side rendering</a:t>
            </a:r>
          </a:p>
        </p:txBody>
      </p:sp>
    </p:spTree>
    <p:extLst>
      <p:ext uri="{BB962C8B-B14F-4D97-AF65-F5344CB8AC3E}">
        <p14:creationId xmlns:p14="http://schemas.microsoft.com/office/powerpoint/2010/main" val="3918598601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E2161-D92B-42C0-AF4F-2B434AC18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>
                <a:latin typeface="Segoe UI" panose="020B0502040204020203" pitchFamily="34" charset="0"/>
                <a:cs typeface="Segoe UI" panose="020B0502040204020203" pitchFamily="34" charset="0"/>
              </a:rPr>
              <a:t>Features</a:t>
            </a:r>
            <a:endParaRPr lang="en-US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2F7B82A-911B-4FC0-8726-BE2EA099309F}"/>
              </a:ext>
            </a:extLst>
          </p:cNvPr>
          <p:cNvSpPr txBox="1"/>
          <p:nvPr/>
        </p:nvSpPr>
        <p:spPr>
          <a:xfrm>
            <a:off x="0" y="1050758"/>
            <a:ext cx="12191999" cy="3616375"/>
          </a:xfrm>
          <a:prstGeom prst="rect">
            <a:avLst/>
          </a:prstGeom>
          <a:noFill/>
        </p:spPr>
        <p:txBody>
          <a:bodyPr wrap="square" lIns="640080" tIns="457200" rIns="640080" bIns="457200" rtlCol="0">
            <a:spAutoFit/>
          </a:bodyPr>
          <a:lstStyle/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Full .NET debugging both in browsers and in the IDE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Rich IntelliSense and tooling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Ability to run on older (non-</a:t>
            </a:r>
            <a:r>
              <a:rPr lang="en-US" sz="3200" dirty="0" err="1"/>
              <a:t>WebAssembly</a:t>
            </a:r>
            <a:r>
              <a:rPr lang="en-US" sz="3200" dirty="0"/>
              <a:t>) browsers via asm.js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Publishing and app size trimming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7643758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E2161-D92B-42C0-AF4F-2B434AC18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>
                <a:latin typeface="Segoe UI" panose="020B0502040204020203" pitchFamily="34" charset="0"/>
                <a:cs typeface="Segoe UI" panose="020B0502040204020203" pitchFamily="34" charset="0"/>
              </a:rPr>
              <a:t>Roadmap</a:t>
            </a:r>
            <a:endParaRPr lang="en-US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DCDBB0-CBD3-46FF-B02E-CDADB6AC1894}"/>
              </a:ext>
            </a:extLst>
          </p:cNvPr>
          <p:cNvSpPr txBox="1"/>
          <p:nvPr/>
        </p:nvSpPr>
        <p:spPr>
          <a:xfrm>
            <a:off x="0" y="1050758"/>
            <a:ext cx="12191999" cy="3385542"/>
          </a:xfrm>
          <a:prstGeom prst="rect">
            <a:avLst/>
          </a:prstGeom>
          <a:noFill/>
        </p:spPr>
        <p:txBody>
          <a:bodyPr wrap="square" lIns="640080" tIns="457200" rIns="640080" bIns="457200" rtlCol="0">
            <a:spAutoFit/>
          </a:bodyPr>
          <a:lstStyle/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3200" dirty="0"/>
              <a:t>March 2017 – </a:t>
            </a:r>
            <a:r>
              <a:rPr lang="en-US" sz="3200" dirty="0" err="1"/>
              <a:t>WebAssembly</a:t>
            </a:r>
            <a:r>
              <a:rPr lang="en-US" sz="3200" dirty="0"/>
              <a:t> announces 1.0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3200" dirty="0"/>
              <a:t>August 2017 – Mono announces prototype </a:t>
            </a:r>
            <a:r>
              <a:rPr lang="en-US" sz="3200" dirty="0" err="1"/>
              <a:t>WebAssembly</a:t>
            </a:r>
            <a:endParaRPr lang="en-US" sz="3200" dirty="0"/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3200" dirty="0"/>
              <a:t>February 2018 – </a:t>
            </a:r>
            <a:r>
              <a:rPr lang="en-US" sz="3200" dirty="0" err="1"/>
              <a:t>Blazor</a:t>
            </a:r>
            <a:r>
              <a:rPr lang="en-US" sz="3200" dirty="0"/>
              <a:t> is publicly available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7846504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E2161-D92B-42C0-AF4F-2B434AC18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>
                <a:latin typeface="Segoe UI" panose="020B0502040204020203" pitchFamily="34" charset="0"/>
                <a:cs typeface="Segoe UI" panose="020B0502040204020203" pitchFamily="34" charset="0"/>
              </a:rPr>
              <a:t>Roadmap</a:t>
            </a:r>
            <a:endParaRPr lang="en-US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DCDBB0-CBD3-46FF-B02E-CDADB6AC1894}"/>
              </a:ext>
            </a:extLst>
          </p:cNvPr>
          <p:cNvSpPr txBox="1"/>
          <p:nvPr/>
        </p:nvSpPr>
        <p:spPr>
          <a:xfrm>
            <a:off x="0" y="1050758"/>
            <a:ext cx="12191999" cy="5847755"/>
          </a:xfrm>
          <a:prstGeom prst="rect">
            <a:avLst/>
          </a:prstGeom>
          <a:noFill/>
        </p:spPr>
        <p:txBody>
          <a:bodyPr wrap="square" lIns="640080" tIns="457200" rIns="640080" bIns="457200" rtlCol="0">
            <a:spAutoFit/>
          </a:bodyPr>
          <a:lstStyle/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3200" dirty="0"/>
              <a:t>March 22, 2018 – </a:t>
            </a:r>
            <a:r>
              <a:rPr lang="en-US" sz="3200" dirty="0" err="1"/>
              <a:t>Blazor</a:t>
            </a:r>
            <a:r>
              <a:rPr lang="en-US" sz="3200" dirty="0"/>
              <a:t> 0.1.0 is released</a:t>
            </a:r>
          </a:p>
          <a:p>
            <a:pPr marL="1428750" lvl="2" indent="-514350">
              <a:buFont typeface="Arial" panose="020B0604020202020204" pitchFamily="34" charset="0"/>
              <a:buChar char="•"/>
            </a:pPr>
            <a:r>
              <a:rPr lang="en-US" sz="3200" dirty="0"/>
              <a:t>Support @page with custom route template on components </a:t>
            </a:r>
          </a:p>
          <a:p>
            <a:pPr marL="1428750" lvl="2" indent="-514350">
              <a:buFont typeface="Arial" panose="020B0604020202020204" pitchFamily="34" charset="0"/>
              <a:buChar char="•"/>
            </a:pPr>
            <a:r>
              <a:rPr lang="en-US" sz="3200" dirty="0"/>
              <a:t>Standard BCL </a:t>
            </a:r>
            <a:r>
              <a:rPr lang="en-US" sz="3200" dirty="0" err="1"/>
              <a:t>HttpClient</a:t>
            </a:r>
            <a:endParaRPr lang="en-US" sz="3200" dirty="0"/>
          </a:p>
          <a:p>
            <a:pPr marL="1428750" lvl="2" indent="-514350">
              <a:buFont typeface="Arial" panose="020B0604020202020204" pitchFamily="34" charset="0"/>
              <a:buChar char="•"/>
            </a:pPr>
            <a:r>
              <a:rPr lang="en-US" sz="3200" dirty="0"/>
              <a:t>Add ASP.NET Core hosted project template</a:t>
            </a:r>
          </a:p>
          <a:p>
            <a:pPr marL="1428750" lvl="2" indent="-514350">
              <a:buFont typeface="Arial" panose="020B0604020202020204" pitchFamily="34" charset="0"/>
              <a:buChar char="•"/>
            </a:pPr>
            <a:r>
              <a:rPr lang="en-US" sz="3200" dirty="0"/>
              <a:t>VS </a:t>
            </a:r>
            <a:r>
              <a:rPr lang="en-US" sz="3200" dirty="0" err="1"/>
              <a:t>Blazor</a:t>
            </a:r>
            <a:r>
              <a:rPr lang="en-US" sz="3200" dirty="0"/>
              <a:t> editor</a:t>
            </a:r>
          </a:p>
          <a:p>
            <a:pPr marL="1428750" lvl="2" indent="-514350">
              <a:buFont typeface="Arial" panose="020B0604020202020204" pitchFamily="34" charset="0"/>
              <a:buChar char="•"/>
            </a:pPr>
            <a:r>
              <a:rPr lang="en-US" sz="3200" dirty="0"/>
              <a:t>Basic JavaScript interop</a:t>
            </a:r>
          </a:p>
          <a:p>
            <a:pPr marL="1428750" lvl="2" indent="-514350">
              <a:buFont typeface="Arial" panose="020B0604020202020204" pitchFamily="34" charset="0"/>
              <a:buChar char="•"/>
            </a:pPr>
            <a:r>
              <a:rPr lang="en-US" sz="3200" dirty="0"/>
              <a:t>Publishing</a:t>
            </a:r>
          </a:p>
          <a:p>
            <a:pPr marL="1428750" lvl="2" indent="-514350">
              <a:buFont typeface="Arial" panose="020B0604020202020204" pitchFamily="34" charset="0"/>
              <a:buChar char="•"/>
            </a:pPr>
            <a:r>
              <a:rPr lang="en-US" sz="3200" dirty="0"/>
              <a:t>Development host </a:t>
            </a:r>
          </a:p>
          <a:p>
            <a:pPr marL="1428750" lvl="2" indent="-514350">
              <a:buFont typeface="Arial" panose="020B0604020202020204" pitchFamily="34" charset="0"/>
              <a:buChar char="•"/>
            </a:pPr>
            <a:r>
              <a:rPr lang="en-US" sz="3200" dirty="0"/>
              <a:t>Compilation</a:t>
            </a:r>
          </a:p>
        </p:txBody>
      </p:sp>
    </p:spTree>
    <p:extLst>
      <p:ext uri="{BB962C8B-B14F-4D97-AF65-F5344CB8AC3E}">
        <p14:creationId xmlns:p14="http://schemas.microsoft.com/office/powerpoint/2010/main" val="4006163227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E2161-D92B-42C0-AF4F-2B434AC18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>
                <a:latin typeface="Segoe UI" panose="020B0502040204020203" pitchFamily="34" charset="0"/>
                <a:cs typeface="Segoe UI" panose="020B0502040204020203" pitchFamily="34" charset="0"/>
              </a:rPr>
              <a:t>Overview</a:t>
            </a:r>
            <a:endParaRPr lang="en-US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9960B45-E6EE-4C56-8F48-090187AD6207}"/>
              </a:ext>
            </a:extLst>
          </p:cNvPr>
          <p:cNvSpPr txBox="1"/>
          <p:nvPr/>
        </p:nvSpPr>
        <p:spPr>
          <a:xfrm>
            <a:off x="0" y="1050758"/>
            <a:ext cx="12191999" cy="5970865"/>
          </a:xfrm>
          <a:prstGeom prst="rect">
            <a:avLst/>
          </a:prstGeom>
          <a:noFill/>
        </p:spPr>
        <p:txBody>
          <a:bodyPr wrap="square" lIns="640080" tIns="457200" rIns="640080" bIns="457200" rtlCol="0">
            <a:spAutoFit/>
          </a:bodyPr>
          <a:lstStyle/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What is </a:t>
            </a:r>
            <a:r>
              <a:rPr lang="en-US" sz="3200" dirty="0" err="1"/>
              <a:t>Blazor</a:t>
            </a:r>
            <a:r>
              <a:rPr lang="en-US" sz="3200" dirty="0"/>
              <a:t>?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How </a:t>
            </a:r>
            <a:r>
              <a:rPr lang="en-US" sz="3200" dirty="0" err="1"/>
              <a:t>Blazor</a:t>
            </a:r>
            <a:r>
              <a:rPr lang="en-US" sz="3200" dirty="0"/>
              <a:t> Works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 err="1"/>
              <a:t>WebAssembly</a:t>
            </a:r>
            <a:r>
              <a:rPr lang="en-US" sz="3200" dirty="0"/>
              <a:t> Crash Course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Why?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Features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Roadmap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FAQ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Code Examples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2017432"/>
      </p:ext>
    </p:extLst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E2161-D92B-42C0-AF4F-2B434AC18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>
                <a:latin typeface="Segoe UI" panose="020B0502040204020203" pitchFamily="34" charset="0"/>
                <a:cs typeface="Segoe UI" panose="020B0502040204020203" pitchFamily="34" charset="0"/>
              </a:rPr>
              <a:t>Roadmap</a:t>
            </a:r>
            <a:endParaRPr lang="en-US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956F8EB-BC3D-4F0E-91AA-FFDE0CC0E676}"/>
              </a:ext>
            </a:extLst>
          </p:cNvPr>
          <p:cNvSpPr txBox="1"/>
          <p:nvPr/>
        </p:nvSpPr>
        <p:spPr>
          <a:xfrm>
            <a:off x="0" y="1050758"/>
            <a:ext cx="12191999" cy="2893100"/>
          </a:xfrm>
          <a:prstGeom prst="rect">
            <a:avLst/>
          </a:prstGeom>
          <a:noFill/>
        </p:spPr>
        <p:txBody>
          <a:bodyPr wrap="square" lIns="640080" tIns="457200" rIns="640080" bIns="457200" rtlCol="0">
            <a:spAutoFit/>
          </a:bodyPr>
          <a:lstStyle/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3200" dirty="0"/>
              <a:t>April 17, 2018 – </a:t>
            </a:r>
            <a:r>
              <a:rPr lang="en-US" sz="3200" dirty="0" err="1"/>
              <a:t>Blazor</a:t>
            </a:r>
            <a:r>
              <a:rPr lang="en-US" sz="3200" dirty="0"/>
              <a:t> 0.2.0 is released</a:t>
            </a:r>
          </a:p>
          <a:p>
            <a:pPr marL="1428750" lvl="2" indent="-514350">
              <a:buFont typeface="Arial" panose="020B0604020202020204" pitchFamily="34" charset="0"/>
              <a:buChar char="•"/>
            </a:pPr>
            <a:r>
              <a:rPr lang="en-US" sz="3200" dirty="0"/>
              <a:t>Improved event handling</a:t>
            </a:r>
          </a:p>
          <a:p>
            <a:pPr marL="1428750" lvl="2" indent="-514350">
              <a:buFont typeface="Arial" panose="020B0604020202020204" pitchFamily="34" charset="0"/>
              <a:buChar char="•"/>
            </a:pPr>
            <a:r>
              <a:rPr lang="en-US" sz="3200" dirty="0"/>
              <a:t>Build reusable component libraries</a:t>
            </a:r>
          </a:p>
          <a:p>
            <a:pPr marL="1428750" lvl="2" indent="-514350">
              <a:buFont typeface="Arial" panose="020B0604020202020204" pitchFamily="34" charset="0"/>
              <a:buChar char="•"/>
            </a:pPr>
            <a:r>
              <a:rPr lang="en-US" sz="3200" dirty="0"/>
              <a:t>Improved JavaScript interop</a:t>
            </a:r>
          </a:p>
        </p:txBody>
      </p:sp>
    </p:spTree>
    <p:extLst>
      <p:ext uri="{BB962C8B-B14F-4D97-AF65-F5344CB8AC3E}">
        <p14:creationId xmlns:p14="http://schemas.microsoft.com/office/powerpoint/2010/main" val="3502298293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E2161-D92B-42C0-AF4F-2B434AC18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>
                <a:latin typeface="Segoe UI" panose="020B0502040204020203" pitchFamily="34" charset="0"/>
                <a:cs typeface="Segoe UI" panose="020B0502040204020203" pitchFamily="34" charset="0"/>
              </a:rPr>
              <a:t>Roadmap</a:t>
            </a:r>
            <a:endParaRPr lang="en-US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956F8EB-BC3D-4F0E-91AA-FFDE0CC0E676}"/>
              </a:ext>
            </a:extLst>
          </p:cNvPr>
          <p:cNvSpPr txBox="1"/>
          <p:nvPr/>
        </p:nvSpPr>
        <p:spPr>
          <a:xfrm>
            <a:off x="0" y="1050758"/>
            <a:ext cx="12191999" cy="5847755"/>
          </a:xfrm>
          <a:prstGeom prst="rect">
            <a:avLst/>
          </a:prstGeom>
          <a:noFill/>
        </p:spPr>
        <p:txBody>
          <a:bodyPr wrap="square" lIns="640080" tIns="457200" rIns="640080" bIns="457200" rtlCol="0">
            <a:spAutoFit/>
          </a:bodyPr>
          <a:lstStyle/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3200" dirty="0"/>
              <a:t>Beyond 0.2.0</a:t>
            </a:r>
          </a:p>
          <a:p>
            <a:pPr marL="1428750" lvl="2" indent="-514350">
              <a:buFont typeface="Arial" panose="020B0604020202020204" pitchFamily="34" charset="0"/>
              <a:buChar char="•"/>
            </a:pPr>
            <a:r>
              <a:rPr lang="en-US" sz="3200" dirty="0"/>
              <a:t>Finish Component Model</a:t>
            </a:r>
          </a:p>
          <a:p>
            <a:pPr marL="1428750" lvl="2" indent="-514350">
              <a:buFont typeface="Arial" panose="020B0604020202020204" pitchFamily="34" charset="0"/>
              <a:buChar char="•"/>
            </a:pPr>
            <a:r>
              <a:rPr lang="en-US" sz="3200" dirty="0"/>
              <a:t>ASP.NET Core </a:t>
            </a:r>
            <a:r>
              <a:rPr lang="en-US" sz="3200" dirty="0" err="1"/>
              <a:t>Blazor</a:t>
            </a:r>
            <a:r>
              <a:rPr lang="en-US" sz="3200" dirty="0"/>
              <a:t> Language Services for Mac</a:t>
            </a:r>
          </a:p>
          <a:p>
            <a:pPr marL="1428750" lvl="2" indent="-514350">
              <a:buFont typeface="Arial" panose="020B0604020202020204" pitchFamily="34" charset="0"/>
              <a:buChar char="•"/>
            </a:pPr>
            <a:r>
              <a:rPr lang="en-US" sz="3200" dirty="0"/>
              <a:t>Forms and Validations</a:t>
            </a:r>
          </a:p>
          <a:p>
            <a:pPr marL="1428750" lvl="2" indent="-514350">
              <a:buFont typeface="Arial" panose="020B0604020202020204" pitchFamily="34" charset="0"/>
              <a:buChar char="•"/>
            </a:pPr>
            <a:r>
              <a:rPr lang="en-US" sz="3200" dirty="0"/>
              <a:t>Client-side Debugging</a:t>
            </a:r>
          </a:p>
          <a:p>
            <a:pPr marL="1428750" lvl="2" indent="-514350">
              <a:buFont typeface="Arial" panose="020B0604020202020204" pitchFamily="34" charset="0"/>
              <a:buChar char="•"/>
            </a:pPr>
            <a:r>
              <a:rPr lang="en-US" sz="3200" dirty="0"/>
              <a:t>Real-time web client (</a:t>
            </a:r>
            <a:r>
              <a:rPr lang="en-US" sz="3200" dirty="0" err="1"/>
              <a:t>SignalR</a:t>
            </a:r>
            <a:r>
              <a:rPr lang="en-US" sz="3200" dirty="0"/>
              <a:t>/Web Sockets)</a:t>
            </a:r>
          </a:p>
          <a:p>
            <a:pPr marL="1428750" lvl="2" indent="-514350">
              <a:buFont typeface="Arial" panose="020B0604020202020204" pitchFamily="34" charset="0"/>
              <a:buChar char="•"/>
            </a:pPr>
            <a:r>
              <a:rPr lang="en-US" sz="3200" dirty="0"/>
              <a:t>Testing/Tests</a:t>
            </a:r>
          </a:p>
          <a:p>
            <a:pPr marL="1428750" lvl="2" indent="-514350">
              <a:buFont typeface="Arial" panose="020B0604020202020204" pitchFamily="34" charset="0"/>
              <a:buChar char="•"/>
            </a:pPr>
            <a:r>
              <a:rPr lang="en-US" sz="3200" dirty="0"/>
              <a:t>Routing Enhancements</a:t>
            </a:r>
          </a:p>
          <a:p>
            <a:pPr marL="1428750" lvl="2" indent="-514350">
              <a:buFont typeface="Arial" panose="020B0604020202020204" pitchFamily="34" charset="0"/>
              <a:buChar char="•"/>
            </a:pPr>
            <a:r>
              <a:rPr lang="en-US" sz="3200" dirty="0"/>
              <a:t>Security/Authorization</a:t>
            </a:r>
          </a:p>
          <a:p>
            <a:pPr marL="1428750" lvl="2" indent="-514350">
              <a:buFont typeface="Arial" panose="020B0604020202020204" pitchFamily="34" charset="0"/>
              <a:buChar char="•"/>
            </a:pPr>
            <a:r>
              <a:rPr lang="en-US" sz="3200" dirty="0"/>
              <a:t>State Management</a:t>
            </a:r>
          </a:p>
        </p:txBody>
      </p:sp>
    </p:spTree>
    <p:extLst>
      <p:ext uri="{BB962C8B-B14F-4D97-AF65-F5344CB8AC3E}">
        <p14:creationId xmlns:p14="http://schemas.microsoft.com/office/powerpoint/2010/main" val="311837109"/>
      </p:ext>
    </p:extLst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E2161-D92B-42C0-AF4F-2B434AC18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>
                <a:latin typeface="Segoe UI" panose="020B0502040204020203" pitchFamily="34" charset="0"/>
                <a:cs typeface="Segoe UI" panose="020B0502040204020203" pitchFamily="34" charset="0"/>
              </a:rPr>
              <a:t>FAQ</a:t>
            </a:r>
            <a:endParaRPr lang="en-US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956F8EB-BC3D-4F0E-91AA-FFDE0CC0E676}"/>
              </a:ext>
            </a:extLst>
          </p:cNvPr>
          <p:cNvSpPr txBox="1"/>
          <p:nvPr/>
        </p:nvSpPr>
        <p:spPr>
          <a:xfrm>
            <a:off x="0" y="1050758"/>
            <a:ext cx="12191999" cy="4108817"/>
          </a:xfrm>
          <a:prstGeom prst="rect">
            <a:avLst/>
          </a:prstGeom>
          <a:noFill/>
        </p:spPr>
        <p:txBody>
          <a:bodyPr wrap="square" lIns="640080" tIns="457200" rIns="640080" bIns="457200" rtlCol="0">
            <a:spAutoFit/>
          </a:bodyPr>
          <a:lstStyle/>
          <a:p>
            <a:pPr marL="971550" lvl="1" indent="-5143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Does </a:t>
            </a:r>
            <a:r>
              <a:rPr lang="en-US" sz="3200" dirty="0" err="1"/>
              <a:t>Blazor</a:t>
            </a:r>
            <a:r>
              <a:rPr lang="en-US" sz="3200" dirty="0"/>
              <a:t> compile my entire .NET assembly into </a:t>
            </a:r>
            <a:r>
              <a:rPr lang="en-US" sz="3200" dirty="0" err="1"/>
              <a:t>WebAssembly</a:t>
            </a:r>
            <a:r>
              <a:rPr lang="en-US" sz="3200" dirty="0"/>
              <a:t>?</a:t>
            </a:r>
          </a:p>
          <a:p>
            <a:pPr marL="1428750" lvl="2" indent="-5143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No. </a:t>
            </a:r>
          </a:p>
          <a:p>
            <a:pPr marL="1428750" lvl="2" indent="-5143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Only .NET runtime is compiled into </a:t>
            </a:r>
            <a:r>
              <a:rPr lang="en-US" sz="3200" dirty="0" err="1"/>
              <a:t>WebAssembly</a:t>
            </a:r>
            <a:r>
              <a:rPr lang="en-US" sz="3200" dirty="0"/>
              <a:t>.</a:t>
            </a:r>
          </a:p>
          <a:p>
            <a:pPr marL="1428750" lvl="2" indent="-5143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Could be support for full static ahead-of-time compilation into </a:t>
            </a:r>
            <a:r>
              <a:rPr lang="en-US" sz="3200" dirty="0" err="1"/>
              <a:t>WebAssembly</a:t>
            </a:r>
            <a:r>
              <a:rPr lang="en-US" sz="3200" dirty="0"/>
              <a:t> in the future.</a:t>
            </a:r>
          </a:p>
        </p:txBody>
      </p:sp>
    </p:spTree>
    <p:extLst>
      <p:ext uri="{BB962C8B-B14F-4D97-AF65-F5344CB8AC3E}">
        <p14:creationId xmlns:p14="http://schemas.microsoft.com/office/powerpoint/2010/main" val="3648286304"/>
      </p:ext>
    </p:extLst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E2161-D92B-42C0-AF4F-2B434AC18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>
                <a:latin typeface="Segoe UI" panose="020B0502040204020203" pitchFamily="34" charset="0"/>
                <a:cs typeface="Segoe UI" panose="020B0502040204020203" pitchFamily="34" charset="0"/>
              </a:rPr>
              <a:t>FAQ</a:t>
            </a:r>
            <a:endParaRPr lang="en-US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956F8EB-BC3D-4F0E-91AA-FFDE0CC0E676}"/>
              </a:ext>
            </a:extLst>
          </p:cNvPr>
          <p:cNvSpPr txBox="1"/>
          <p:nvPr/>
        </p:nvSpPr>
        <p:spPr>
          <a:xfrm>
            <a:off x="0" y="1050758"/>
            <a:ext cx="12191999" cy="3123932"/>
          </a:xfrm>
          <a:prstGeom prst="rect">
            <a:avLst/>
          </a:prstGeom>
          <a:noFill/>
        </p:spPr>
        <p:txBody>
          <a:bodyPr wrap="square" lIns="640080" tIns="457200" rIns="640080" bIns="457200" rtlCol="0">
            <a:spAutoFit/>
          </a:bodyPr>
          <a:lstStyle/>
          <a:p>
            <a:pPr marL="971550" lvl="1" indent="-5143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Won’t the app size huge for the .NET runtime?</a:t>
            </a:r>
          </a:p>
          <a:p>
            <a:pPr marL="1428750" lvl="2" indent="-5143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Not really.</a:t>
            </a:r>
          </a:p>
          <a:p>
            <a:pPr marL="1428750" lvl="2" indent="-5143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Runs on full Mono Desktop profile right now.</a:t>
            </a:r>
          </a:p>
          <a:p>
            <a:pPr marL="1428750" lvl="2" indent="-5143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Plans to reduce size by using custom profile.</a:t>
            </a:r>
          </a:p>
        </p:txBody>
      </p:sp>
    </p:spTree>
    <p:extLst>
      <p:ext uri="{BB962C8B-B14F-4D97-AF65-F5344CB8AC3E}">
        <p14:creationId xmlns:p14="http://schemas.microsoft.com/office/powerpoint/2010/main" val="3409854852"/>
      </p:ext>
    </p:extLst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E2161-D92B-42C0-AF4F-2B434AC18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>
                <a:latin typeface="Segoe UI" panose="020B0502040204020203" pitchFamily="34" charset="0"/>
                <a:cs typeface="Segoe UI" panose="020B0502040204020203" pitchFamily="34" charset="0"/>
              </a:rPr>
              <a:t>FAQ</a:t>
            </a:r>
            <a:endParaRPr lang="en-US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956F8EB-BC3D-4F0E-91AA-FFDE0CC0E676}"/>
              </a:ext>
            </a:extLst>
          </p:cNvPr>
          <p:cNvSpPr txBox="1"/>
          <p:nvPr/>
        </p:nvSpPr>
        <p:spPr>
          <a:xfrm>
            <a:off x="0" y="1050758"/>
            <a:ext cx="12191999" cy="2554545"/>
          </a:xfrm>
          <a:prstGeom prst="rect">
            <a:avLst/>
          </a:prstGeom>
          <a:noFill/>
        </p:spPr>
        <p:txBody>
          <a:bodyPr wrap="square" lIns="640080" tIns="457200" rIns="640080" bIns="457200" rtlCol="0">
            <a:spAutoFit/>
          </a:bodyPr>
          <a:lstStyle/>
          <a:p>
            <a:pPr marL="971550" lvl="1" indent="-5143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Can I use </a:t>
            </a:r>
            <a:r>
              <a:rPr lang="en-US" sz="3200" dirty="0" err="1"/>
              <a:t>Blazor</a:t>
            </a:r>
            <a:r>
              <a:rPr lang="en-US" sz="3200" dirty="0"/>
              <a:t> without .NET backend?</a:t>
            </a:r>
          </a:p>
          <a:p>
            <a:pPr marL="1428750" lvl="2" indent="-5143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Yup.</a:t>
            </a:r>
          </a:p>
          <a:p>
            <a:pPr marL="1428750" lvl="2" indent="-5143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Can be deployed as set of static files.</a:t>
            </a:r>
          </a:p>
        </p:txBody>
      </p:sp>
    </p:spTree>
    <p:extLst>
      <p:ext uri="{BB962C8B-B14F-4D97-AF65-F5344CB8AC3E}">
        <p14:creationId xmlns:p14="http://schemas.microsoft.com/office/powerpoint/2010/main" val="2331235849"/>
      </p:ext>
    </p:extLst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E2161-D92B-42C0-AF4F-2B434AC18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>
                <a:latin typeface="Segoe UI" panose="020B0502040204020203" pitchFamily="34" charset="0"/>
                <a:cs typeface="Segoe UI" panose="020B0502040204020203" pitchFamily="34" charset="0"/>
              </a:rPr>
              <a:t>Setup</a:t>
            </a:r>
            <a:endParaRPr lang="en-US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ACC608F-A04B-46C3-A4D9-0FD40D95D159}"/>
              </a:ext>
            </a:extLst>
          </p:cNvPr>
          <p:cNvSpPr txBox="1"/>
          <p:nvPr/>
        </p:nvSpPr>
        <p:spPr>
          <a:xfrm>
            <a:off x="0" y="1050758"/>
            <a:ext cx="12191999" cy="5847755"/>
          </a:xfrm>
          <a:prstGeom prst="rect">
            <a:avLst/>
          </a:prstGeom>
          <a:noFill/>
        </p:spPr>
        <p:txBody>
          <a:bodyPr wrap="square" lIns="640080" tIns="457200" rIns="640080" bIns="457200" rtlCol="0">
            <a:spAutoFit/>
          </a:bodyPr>
          <a:lstStyle/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3200" dirty="0" err="1"/>
              <a:t>WebAssembly</a:t>
            </a:r>
            <a:r>
              <a:rPr lang="en-US" sz="3200" dirty="0"/>
              <a:t> compatible browser</a:t>
            </a:r>
          </a:p>
          <a:p>
            <a:pPr marL="1428750" lvl="2" indent="-514350">
              <a:buFont typeface="Arial" panose="020B0604020202020204" pitchFamily="34" charset="0"/>
              <a:buChar char="•"/>
            </a:pPr>
            <a:r>
              <a:rPr lang="en-US" sz="3200" dirty="0">
                <a:hlinkClick r:id="rId3"/>
              </a:rPr>
              <a:t>https://platform-status.mozilla.org/#web-assembly</a:t>
            </a:r>
            <a:endParaRPr lang="en-US" sz="3200" dirty="0"/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3200" dirty="0"/>
              <a:t>.NET Core 2.1 Preview 2 SDK</a:t>
            </a:r>
          </a:p>
          <a:p>
            <a:pPr marL="1428750" lvl="2" indent="-514350">
              <a:buFont typeface="Arial" panose="020B0604020202020204" pitchFamily="34" charset="0"/>
              <a:buChar char="•"/>
            </a:pPr>
            <a:r>
              <a:rPr lang="en-US" sz="3200" dirty="0"/>
              <a:t>At least v.2.1.300-preview2-008533</a:t>
            </a:r>
          </a:p>
          <a:p>
            <a:pPr marL="1428750" lvl="2" indent="-514350">
              <a:buFont typeface="Arial" panose="020B0604020202020204" pitchFamily="34" charset="0"/>
              <a:buChar char="•"/>
            </a:pPr>
            <a:r>
              <a:rPr lang="en-US" sz="3200" dirty="0">
                <a:hlinkClick r:id="rId4"/>
              </a:rPr>
              <a:t>https://www.microsoft.com/net/download/dotnet-core/sdk-2.1.300-preview2</a:t>
            </a:r>
            <a:endParaRPr lang="en-US" sz="3200" dirty="0"/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3200" dirty="0"/>
              <a:t>Visual Studio 2017 Preview (15.7)</a:t>
            </a:r>
          </a:p>
          <a:p>
            <a:pPr marL="1428750" lvl="2" indent="-514350">
              <a:buFont typeface="Arial" panose="020B0604020202020204" pitchFamily="34" charset="0"/>
              <a:buChar char="•"/>
            </a:pPr>
            <a:r>
              <a:rPr lang="en-US" sz="3200" dirty="0">
                <a:hlinkClick r:id="rId5"/>
              </a:rPr>
              <a:t>https://www.visualstudio.com/vs/preview</a:t>
            </a:r>
            <a:endParaRPr lang="en-US" sz="3200" dirty="0"/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fr-FR" sz="3200" dirty="0"/>
              <a:t>ASP.NET </a:t>
            </a:r>
            <a:r>
              <a:rPr lang="fr-FR" sz="3200" dirty="0" err="1"/>
              <a:t>Core</a:t>
            </a:r>
            <a:r>
              <a:rPr lang="fr-FR" sz="3200" dirty="0"/>
              <a:t> </a:t>
            </a:r>
            <a:r>
              <a:rPr lang="fr-FR" sz="3200" dirty="0" err="1"/>
              <a:t>Blazor</a:t>
            </a:r>
            <a:r>
              <a:rPr lang="fr-FR" sz="3200" dirty="0"/>
              <a:t> </a:t>
            </a:r>
            <a:r>
              <a:rPr lang="fr-FR" sz="3200" dirty="0" err="1"/>
              <a:t>Language</a:t>
            </a:r>
            <a:r>
              <a:rPr lang="fr-FR" sz="3200" dirty="0"/>
              <a:t> Services extension</a:t>
            </a:r>
          </a:p>
          <a:p>
            <a:pPr marL="1428750" lvl="2" indent="-514350">
              <a:buFont typeface="Arial" panose="020B0604020202020204" pitchFamily="34" charset="0"/>
              <a:buChar char="•"/>
            </a:pPr>
            <a:r>
              <a:rPr lang="en-US" sz="3200" dirty="0">
                <a:hlinkClick r:id="rId6"/>
              </a:rPr>
              <a:t>https://go.microsoft.com/fwlink/?linkid=870389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469856018"/>
      </p:ext>
    </p:extLst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E2161-D92B-42C0-AF4F-2B434AC18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>
                <a:latin typeface="Segoe UI" panose="020B0502040204020203" pitchFamily="34" charset="0"/>
                <a:cs typeface="Segoe UI" panose="020B0502040204020203" pitchFamily="34" charset="0"/>
              </a:rPr>
              <a:t>Setup</a:t>
            </a:r>
            <a:endParaRPr lang="en-US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ACC608F-A04B-46C3-A4D9-0FD40D95D159}"/>
              </a:ext>
            </a:extLst>
          </p:cNvPr>
          <p:cNvSpPr txBox="1"/>
          <p:nvPr/>
        </p:nvSpPr>
        <p:spPr>
          <a:xfrm>
            <a:off x="0" y="1050758"/>
            <a:ext cx="12191999" cy="1908215"/>
          </a:xfrm>
          <a:prstGeom prst="rect">
            <a:avLst/>
          </a:prstGeom>
          <a:noFill/>
        </p:spPr>
        <p:txBody>
          <a:bodyPr wrap="square" lIns="640080" tIns="457200" rIns="640080" bIns="457200" rtlCol="0">
            <a:spAutoFit/>
          </a:bodyPr>
          <a:lstStyle/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3200" dirty="0"/>
              <a:t>Visual Studio Code/command line</a:t>
            </a:r>
          </a:p>
          <a:p>
            <a:pPr marL="1428750" lvl="2" indent="-514350">
              <a:buFont typeface="Arial" panose="020B0604020202020204" pitchFamily="34" charset="0"/>
              <a:buChar char="•"/>
            </a:pPr>
            <a:endParaRPr lang="en-US" sz="3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3B3FAE-A9FB-412E-98F7-0B296FABFA4B}"/>
              </a:ext>
            </a:extLst>
          </p:cNvPr>
          <p:cNvSpPr txBox="1"/>
          <p:nvPr/>
        </p:nvSpPr>
        <p:spPr>
          <a:xfrm>
            <a:off x="1549177" y="2217906"/>
            <a:ext cx="9093643" cy="107721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 marL="0" lvl="2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dotnet new -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Microsoft.AspNetCore.Blazor.Templates</a:t>
            </a:r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2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dotnet new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blazor</a:t>
            </a:r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7043690"/>
      </p:ext>
    </p:extLst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E2161-D92B-42C0-AF4F-2B434AC18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>
                <a:latin typeface="Segoe UI" panose="020B0502040204020203" pitchFamily="34" charset="0"/>
                <a:cs typeface="Segoe UI" panose="020B0502040204020203" pitchFamily="34" charset="0"/>
              </a:rPr>
              <a:t>Code Example</a:t>
            </a:r>
            <a:endParaRPr lang="en-US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3C87A09-6ACD-4035-97E7-D47AE28659A0}"/>
              </a:ext>
            </a:extLst>
          </p:cNvPr>
          <p:cNvSpPr txBox="1"/>
          <p:nvPr/>
        </p:nvSpPr>
        <p:spPr>
          <a:xfrm>
            <a:off x="0" y="1050758"/>
            <a:ext cx="12191999" cy="1415772"/>
          </a:xfrm>
          <a:prstGeom prst="rect">
            <a:avLst/>
          </a:prstGeom>
          <a:noFill/>
        </p:spPr>
        <p:txBody>
          <a:bodyPr wrap="square" lIns="640080" tIns="457200" rIns="640080" bIns="457200" rtlCol="0">
            <a:spAutoFit/>
          </a:bodyPr>
          <a:lstStyle/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3200" dirty="0"/>
              <a:t>New Project</a:t>
            </a:r>
          </a:p>
        </p:txBody>
      </p:sp>
    </p:spTree>
    <p:extLst>
      <p:ext uri="{BB962C8B-B14F-4D97-AF65-F5344CB8AC3E}">
        <p14:creationId xmlns:p14="http://schemas.microsoft.com/office/powerpoint/2010/main" val="1566495552"/>
      </p:ext>
    </p:extLst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E2161-D92B-42C0-AF4F-2B434AC18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>
                <a:latin typeface="Segoe UI" panose="020B0502040204020203" pitchFamily="34" charset="0"/>
                <a:cs typeface="Segoe UI" panose="020B0502040204020203" pitchFamily="34" charset="0"/>
              </a:rPr>
              <a:t>Components</a:t>
            </a:r>
            <a:endParaRPr lang="en-US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ACC608F-A04B-46C3-A4D9-0FD40D95D159}"/>
              </a:ext>
            </a:extLst>
          </p:cNvPr>
          <p:cNvSpPr txBox="1"/>
          <p:nvPr/>
        </p:nvSpPr>
        <p:spPr>
          <a:xfrm>
            <a:off x="0" y="1050758"/>
            <a:ext cx="12191999" cy="4370427"/>
          </a:xfrm>
          <a:prstGeom prst="rect">
            <a:avLst/>
          </a:prstGeom>
          <a:noFill/>
        </p:spPr>
        <p:txBody>
          <a:bodyPr wrap="square" lIns="640080" tIns="457200" rIns="640080" bIns="457200" rtlCol="0">
            <a:spAutoFit/>
          </a:bodyPr>
          <a:lstStyle/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3200" dirty="0"/>
              <a:t>Fundamental building block of web apps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3200" dirty="0"/>
              <a:t>Components are self-contained UI 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3200" dirty="0"/>
              <a:t>Includes HTML and logic to inject data or respond to events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3200" dirty="0"/>
              <a:t>They can be nested, reused, and shared between projects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3200" dirty="0"/>
              <a:t>Written using C#/Razor and HTML</a:t>
            </a:r>
          </a:p>
        </p:txBody>
      </p:sp>
    </p:spTree>
    <p:extLst>
      <p:ext uri="{BB962C8B-B14F-4D97-AF65-F5344CB8AC3E}">
        <p14:creationId xmlns:p14="http://schemas.microsoft.com/office/powerpoint/2010/main" val="2387805161"/>
      </p:ext>
    </p:extLst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E2161-D92B-42C0-AF4F-2B434AC18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>
                <a:latin typeface="Segoe UI" panose="020B0502040204020203" pitchFamily="34" charset="0"/>
                <a:cs typeface="Segoe UI" panose="020B0502040204020203" pitchFamily="34" charset="0"/>
              </a:rPr>
              <a:t>Code Example</a:t>
            </a:r>
            <a:endParaRPr lang="en-US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3C87A09-6ACD-4035-97E7-D47AE28659A0}"/>
              </a:ext>
            </a:extLst>
          </p:cNvPr>
          <p:cNvSpPr txBox="1"/>
          <p:nvPr/>
        </p:nvSpPr>
        <p:spPr>
          <a:xfrm>
            <a:off x="0" y="1050758"/>
            <a:ext cx="12191999" cy="1415772"/>
          </a:xfrm>
          <a:prstGeom prst="rect">
            <a:avLst/>
          </a:prstGeom>
          <a:noFill/>
        </p:spPr>
        <p:txBody>
          <a:bodyPr wrap="square" lIns="640080" tIns="457200" rIns="640080" bIns="457200" rtlCol="0">
            <a:spAutoFit/>
          </a:bodyPr>
          <a:lstStyle/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3200" dirty="0"/>
              <a:t>Components</a:t>
            </a:r>
          </a:p>
        </p:txBody>
      </p:sp>
    </p:spTree>
    <p:extLst>
      <p:ext uri="{BB962C8B-B14F-4D97-AF65-F5344CB8AC3E}">
        <p14:creationId xmlns:p14="http://schemas.microsoft.com/office/powerpoint/2010/main" val="2859736682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E2161-D92B-42C0-AF4F-2B434AC18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>
                <a:latin typeface="Segoe UI" panose="020B0502040204020203" pitchFamily="34" charset="0"/>
                <a:cs typeface="Segoe UI" panose="020B0502040204020203" pitchFamily="34" charset="0"/>
              </a:rPr>
              <a:t>DANGER, WILL ROBINSON!</a:t>
            </a:r>
            <a:endParaRPr lang="en-US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9960B45-E6EE-4C56-8F48-090187AD6207}"/>
              </a:ext>
            </a:extLst>
          </p:cNvPr>
          <p:cNvSpPr txBox="1"/>
          <p:nvPr/>
        </p:nvSpPr>
        <p:spPr>
          <a:xfrm>
            <a:off x="4381501" y="2336393"/>
            <a:ext cx="7810499" cy="3046988"/>
          </a:xfrm>
          <a:prstGeom prst="rect">
            <a:avLst/>
          </a:prstGeom>
          <a:noFill/>
        </p:spPr>
        <p:txBody>
          <a:bodyPr wrap="square" lIns="640080" tIns="457200" rIns="640080" bIns="457200" rtlCol="0">
            <a:spAutoFit/>
          </a:bodyPr>
          <a:lstStyle/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 err="1"/>
              <a:t>Blazor</a:t>
            </a:r>
            <a:r>
              <a:rPr lang="en-US" sz="3200" dirty="0"/>
              <a:t> is experimental!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0.1.0 was released just 28 days ago!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NSFW!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4273E3F-F92F-4651-B87A-0AFB69210A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49" y="1381125"/>
            <a:ext cx="409575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948374"/>
      </p:ext>
    </p:extLst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E2161-D92B-42C0-AF4F-2B434AC18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>
                <a:latin typeface="Segoe UI" panose="020B0502040204020203" pitchFamily="34" charset="0"/>
                <a:cs typeface="Segoe UI" panose="020B0502040204020203" pitchFamily="34" charset="0"/>
              </a:rPr>
              <a:t>Layouts</a:t>
            </a:r>
            <a:endParaRPr lang="en-US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ACC608F-A04B-46C3-A4D9-0FD40D95D159}"/>
              </a:ext>
            </a:extLst>
          </p:cNvPr>
          <p:cNvSpPr txBox="1"/>
          <p:nvPr/>
        </p:nvSpPr>
        <p:spPr>
          <a:xfrm>
            <a:off x="0" y="1050758"/>
            <a:ext cx="12191999" cy="4862870"/>
          </a:xfrm>
          <a:prstGeom prst="rect">
            <a:avLst/>
          </a:prstGeom>
          <a:noFill/>
        </p:spPr>
        <p:txBody>
          <a:bodyPr wrap="square" lIns="640080" tIns="457200" rIns="640080" bIns="457200" rtlCol="0">
            <a:spAutoFit/>
          </a:bodyPr>
          <a:lstStyle/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3200" dirty="0"/>
              <a:t>Layouts are really just components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3200" dirty="0"/>
              <a:t>Defined in a Razor template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3200" dirty="0"/>
              <a:t>Must implement the </a:t>
            </a:r>
            <a:r>
              <a:rPr lang="en-US" sz="3200" dirty="0" err="1"/>
              <a:t>Microsoft.AspNetCore.Blazor.Layouts.ILayoutComponent</a:t>
            </a:r>
            <a:r>
              <a:rPr lang="en-US" sz="3200" dirty="0"/>
              <a:t> component</a:t>
            </a:r>
          </a:p>
          <a:p>
            <a:pPr marL="1428750" lvl="2" indent="-514350">
              <a:buFont typeface="Arial" panose="020B0604020202020204" pitchFamily="34" charset="0"/>
              <a:buChar char="•"/>
            </a:pPr>
            <a:r>
              <a:rPr lang="en-US" sz="3200" dirty="0"/>
              <a:t>Adds a Body property that contains the content to be rendered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3200" dirty="0"/>
              <a:t>Allows for nested layouts</a:t>
            </a:r>
          </a:p>
        </p:txBody>
      </p:sp>
    </p:spTree>
    <p:extLst>
      <p:ext uri="{BB962C8B-B14F-4D97-AF65-F5344CB8AC3E}">
        <p14:creationId xmlns:p14="http://schemas.microsoft.com/office/powerpoint/2010/main" val="2131416328"/>
      </p:ext>
    </p:extLst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E2161-D92B-42C0-AF4F-2B434AC18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>
                <a:latin typeface="Segoe UI" panose="020B0502040204020203" pitchFamily="34" charset="0"/>
                <a:cs typeface="Segoe UI" panose="020B0502040204020203" pitchFamily="34" charset="0"/>
              </a:rPr>
              <a:t>Code Example</a:t>
            </a:r>
            <a:endParaRPr lang="en-US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3C87A09-6ACD-4035-97E7-D47AE28659A0}"/>
              </a:ext>
            </a:extLst>
          </p:cNvPr>
          <p:cNvSpPr txBox="1"/>
          <p:nvPr/>
        </p:nvSpPr>
        <p:spPr>
          <a:xfrm>
            <a:off x="0" y="1050758"/>
            <a:ext cx="12191999" cy="1415772"/>
          </a:xfrm>
          <a:prstGeom prst="rect">
            <a:avLst/>
          </a:prstGeom>
          <a:noFill/>
        </p:spPr>
        <p:txBody>
          <a:bodyPr wrap="square" lIns="640080" tIns="457200" rIns="640080" bIns="457200" rtlCol="0">
            <a:spAutoFit/>
          </a:bodyPr>
          <a:lstStyle/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3200" dirty="0"/>
              <a:t>Layouts</a:t>
            </a:r>
          </a:p>
        </p:txBody>
      </p:sp>
    </p:spTree>
    <p:extLst>
      <p:ext uri="{BB962C8B-B14F-4D97-AF65-F5344CB8AC3E}">
        <p14:creationId xmlns:p14="http://schemas.microsoft.com/office/powerpoint/2010/main" val="2584731712"/>
      </p:ext>
    </p:extLst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E2161-D92B-42C0-AF4F-2B434AC18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>
                <a:latin typeface="Segoe UI" panose="020B0502040204020203" pitchFamily="34" charset="0"/>
                <a:cs typeface="Segoe UI" panose="020B0502040204020203" pitchFamily="34" charset="0"/>
              </a:rPr>
              <a:t>Routes</a:t>
            </a:r>
            <a:endParaRPr lang="en-US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ACC608F-A04B-46C3-A4D9-0FD40D95D159}"/>
              </a:ext>
            </a:extLst>
          </p:cNvPr>
          <p:cNvSpPr txBox="1"/>
          <p:nvPr/>
        </p:nvSpPr>
        <p:spPr>
          <a:xfrm>
            <a:off x="0" y="1050758"/>
            <a:ext cx="12191999" cy="4370427"/>
          </a:xfrm>
          <a:prstGeom prst="rect">
            <a:avLst/>
          </a:prstGeom>
          <a:noFill/>
        </p:spPr>
        <p:txBody>
          <a:bodyPr wrap="square" lIns="640080" tIns="457200" rIns="640080" bIns="457200" rtlCol="0">
            <a:spAutoFit/>
          </a:bodyPr>
          <a:lstStyle/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3200" dirty="0"/>
              <a:t>Handles internal routing of pages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3200" dirty="0"/>
              <a:t>Router is configured in </a:t>
            </a:r>
            <a:r>
              <a:rPr lang="en-US" sz="3200" dirty="0" err="1"/>
              <a:t>App.cshtml</a:t>
            </a:r>
            <a:endParaRPr lang="en-US" sz="3200" dirty="0"/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3200" dirty="0"/>
              <a:t>Uses the @Page directive defined in the Pages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3200" dirty="0"/>
              <a:t>Can have multiple routes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3200" dirty="0"/>
              <a:t>Can contain parameters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971550" lvl="1" indent="-514350">
              <a:buFont typeface="Arial" panose="020B0604020202020204" pitchFamily="34" charset="0"/>
              <a:buChar char="•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50620397"/>
      </p:ext>
    </p:extLst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E2161-D92B-42C0-AF4F-2B434AC18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>
                <a:latin typeface="Segoe UI" panose="020B0502040204020203" pitchFamily="34" charset="0"/>
                <a:cs typeface="Segoe UI" panose="020B0502040204020203" pitchFamily="34" charset="0"/>
              </a:rPr>
              <a:t>Code Example</a:t>
            </a:r>
            <a:endParaRPr lang="en-US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3C87A09-6ACD-4035-97E7-D47AE28659A0}"/>
              </a:ext>
            </a:extLst>
          </p:cNvPr>
          <p:cNvSpPr txBox="1"/>
          <p:nvPr/>
        </p:nvSpPr>
        <p:spPr>
          <a:xfrm>
            <a:off x="0" y="1050758"/>
            <a:ext cx="12191999" cy="1415772"/>
          </a:xfrm>
          <a:prstGeom prst="rect">
            <a:avLst/>
          </a:prstGeom>
          <a:noFill/>
        </p:spPr>
        <p:txBody>
          <a:bodyPr wrap="square" lIns="640080" tIns="457200" rIns="640080" bIns="457200" rtlCol="0">
            <a:spAutoFit/>
          </a:bodyPr>
          <a:lstStyle/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3200" dirty="0"/>
              <a:t>Routes</a:t>
            </a:r>
          </a:p>
        </p:txBody>
      </p:sp>
    </p:spTree>
    <p:extLst>
      <p:ext uri="{BB962C8B-B14F-4D97-AF65-F5344CB8AC3E}">
        <p14:creationId xmlns:p14="http://schemas.microsoft.com/office/powerpoint/2010/main" val="2944963290"/>
      </p:ext>
    </p:extLst>
  </p:cSld>
  <p:clrMapOvr>
    <a:masterClrMapping/>
  </p:clrMapOvr>
  <p:transition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E2161-D92B-42C0-AF4F-2B434AC18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>
                <a:latin typeface="Segoe UI" panose="020B0502040204020203" pitchFamily="34" charset="0"/>
                <a:cs typeface="Segoe UI" panose="020B0502040204020203" pitchFamily="34" charset="0"/>
              </a:rPr>
              <a:t>Data Binding</a:t>
            </a:r>
            <a:endParaRPr lang="en-US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ACC608F-A04B-46C3-A4D9-0FD40D95D159}"/>
              </a:ext>
            </a:extLst>
          </p:cNvPr>
          <p:cNvSpPr txBox="1"/>
          <p:nvPr/>
        </p:nvSpPr>
        <p:spPr>
          <a:xfrm>
            <a:off x="0" y="1050758"/>
            <a:ext cx="12191999" cy="6832640"/>
          </a:xfrm>
          <a:prstGeom prst="rect">
            <a:avLst/>
          </a:prstGeom>
          <a:noFill/>
        </p:spPr>
        <p:txBody>
          <a:bodyPr wrap="square" lIns="640080" tIns="457200" rIns="640080" bIns="457200" rtlCol="0">
            <a:spAutoFit/>
          </a:bodyPr>
          <a:lstStyle/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3200" dirty="0"/>
              <a:t>Supports one-way and two-way data binding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3200" dirty="0"/>
              <a:t>Binding using the bind= attribute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3200" dirty="0"/>
              <a:t>Support for binding data types:</a:t>
            </a:r>
          </a:p>
          <a:p>
            <a:pPr marL="1428750" lvl="2" indent="-514350">
              <a:buFont typeface="Arial" panose="020B0604020202020204" pitchFamily="34" charset="0"/>
              <a:buChar char="•"/>
            </a:pPr>
            <a:r>
              <a:rPr lang="en-US" sz="3200" dirty="0" err="1"/>
              <a:t>Int</a:t>
            </a:r>
            <a:endParaRPr lang="en-US" sz="3200" dirty="0"/>
          </a:p>
          <a:p>
            <a:pPr marL="1428750" lvl="2" indent="-514350">
              <a:buFont typeface="Arial" panose="020B0604020202020204" pitchFamily="34" charset="0"/>
              <a:buChar char="•"/>
            </a:pPr>
            <a:r>
              <a:rPr lang="en-US" sz="3200" dirty="0"/>
              <a:t>String</a:t>
            </a:r>
          </a:p>
          <a:p>
            <a:pPr marL="1428750" lvl="2" indent="-514350">
              <a:buFont typeface="Arial" panose="020B0604020202020204" pitchFamily="34" charset="0"/>
              <a:buChar char="•"/>
            </a:pPr>
            <a:r>
              <a:rPr lang="en-US" sz="3200" dirty="0" err="1"/>
              <a:t>DateTime</a:t>
            </a:r>
            <a:endParaRPr lang="en-US" sz="3200" dirty="0"/>
          </a:p>
          <a:p>
            <a:pPr marL="1428750" lvl="2" indent="-514350">
              <a:buFont typeface="Arial" panose="020B0604020202020204" pitchFamily="34" charset="0"/>
              <a:buChar char="•"/>
            </a:pPr>
            <a:r>
              <a:rPr lang="en-US" sz="3200" dirty="0" err="1"/>
              <a:t>Enums</a:t>
            </a:r>
            <a:endParaRPr lang="en-US" sz="3200" dirty="0"/>
          </a:p>
          <a:p>
            <a:pPr marL="1428750" lvl="2" indent="-514350">
              <a:buFont typeface="Arial" panose="020B0604020202020204" pitchFamily="34" charset="0"/>
              <a:buChar char="•"/>
            </a:pPr>
            <a:r>
              <a:rPr lang="en-US" sz="3200" dirty="0"/>
              <a:t>Bool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3200" dirty="0"/>
              <a:t>If you need another type, you must provide a getter/setter.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971550" lvl="1" indent="-514350">
              <a:buFont typeface="Arial" panose="020B0604020202020204" pitchFamily="34" charset="0"/>
              <a:buChar char="•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689611512"/>
      </p:ext>
    </p:extLst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E2161-D92B-42C0-AF4F-2B434AC18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>
                <a:latin typeface="Segoe UI" panose="020B0502040204020203" pitchFamily="34" charset="0"/>
                <a:cs typeface="Segoe UI" panose="020B0502040204020203" pitchFamily="34" charset="0"/>
              </a:rPr>
              <a:t>Code Example</a:t>
            </a:r>
            <a:endParaRPr lang="en-US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3C87A09-6ACD-4035-97E7-D47AE28659A0}"/>
              </a:ext>
            </a:extLst>
          </p:cNvPr>
          <p:cNvSpPr txBox="1"/>
          <p:nvPr/>
        </p:nvSpPr>
        <p:spPr>
          <a:xfrm>
            <a:off x="0" y="1050758"/>
            <a:ext cx="12191999" cy="1415772"/>
          </a:xfrm>
          <a:prstGeom prst="rect">
            <a:avLst/>
          </a:prstGeom>
          <a:noFill/>
        </p:spPr>
        <p:txBody>
          <a:bodyPr wrap="square" lIns="640080" tIns="457200" rIns="640080" bIns="457200" rtlCol="0">
            <a:spAutoFit/>
          </a:bodyPr>
          <a:lstStyle/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3200" dirty="0"/>
              <a:t>Data binding</a:t>
            </a:r>
          </a:p>
        </p:txBody>
      </p:sp>
    </p:spTree>
    <p:extLst>
      <p:ext uri="{BB962C8B-B14F-4D97-AF65-F5344CB8AC3E}">
        <p14:creationId xmlns:p14="http://schemas.microsoft.com/office/powerpoint/2010/main" val="1460731405"/>
      </p:ext>
    </p:extLst>
  </p:cSld>
  <p:clrMapOvr>
    <a:masterClrMapping/>
  </p:clrMapOvr>
  <p:transition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E2161-D92B-42C0-AF4F-2B434AC18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>
                <a:latin typeface="Segoe UI" panose="020B0502040204020203" pitchFamily="34" charset="0"/>
                <a:cs typeface="Segoe UI" panose="020B0502040204020203" pitchFamily="34" charset="0"/>
              </a:rPr>
              <a:t>JavaScript Interop</a:t>
            </a:r>
            <a:endParaRPr lang="en-US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ACC608F-A04B-46C3-A4D9-0FD40D95D159}"/>
              </a:ext>
            </a:extLst>
          </p:cNvPr>
          <p:cNvSpPr txBox="1"/>
          <p:nvPr/>
        </p:nvSpPr>
        <p:spPr>
          <a:xfrm>
            <a:off x="0" y="1050758"/>
            <a:ext cx="12191999" cy="3385542"/>
          </a:xfrm>
          <a:prstGeom prst="rect">
            <a:avLst/>
          </a:prstGeom>
          <a:noFill/>
        </p:spPr>
        <p:txBody>
          <a:bodyPr wrap="square" lIns="640080" tIns="457200" rIns="640080" bIns="457200" rtlCol="0">
            <a:spAutoFit/>
          </a:bodyPr>
          <a:lstStyle/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3200" dirty="0"/>
              <a:t>Supports calling JavaScript from inside </a:t>
            </a:r>
            <a:r>
              <a:rPr lang="en-US" sz="3200" dirty="0" err="1"/>
              <a:t>Blazor</a:t>
            </a:r>
            <a:endParaRPr lang="en-US" sz="3200" dirty="0"/>
          </a:p>
          <a:p>
            <a:pPr marL="1428750" lvl="2" indent="-514350">
              <a:buFont typeface="Arial" panose="020B0604020202020204" pitchFamily="34" charset="0"/>
              <a:buChar char="•"/>
            </a:pPr>
            <a:r>
              <a:rPr lang="en-US" sz="3200" dirty="0" err="1"/>
              <a:t>Blazor</a:t>
            </a:r>
            <a:r>
              <a:rPr lang="en-US" sz="3200" dirty="0"/>
              <a:t> uses registered functions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3200" dirty="0"/>
              <a:t>Supports calling C# from JavaScript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971550" lvl="1" indent="-514350">
              <a:buFont typeface="Arial" panose="020B0604020202020204" pitchFamily="34" charset="0"/>
              <a:buChar char="•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757667743"/>
      </p:ext>
    </p:extLst>
  </p:cSld>
  <p:clrMapOvr>
    <a:masterClrMapping/>
  </p:clrMapOvr>
  <p:transition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E2161-D92B-42C0-AF4F-2B434AC18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>
                <a:latin typeface="Segoe UI" panose="020B0502040204020203" pitchFamily="34" charset="0"/>
                <a:cs typeface="Segoe UI" panose="020B0502040204020203" pitchFamily="34" charset="0"/>
              </a:rPr>
              <a:t>Code Example</a:t>
            </a:r>
            <a:endParaRPr lang="en-US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3C87A09-6ACD-4035-97E7-D47AE28659A0}"/>
              </a:ext>
            </a:extLst>
          </p:cNvPr>
          <p:cNvSpPr txBox="1"/>
          <p:nvPr/>
        </p:nvSpPr>
        <p:spPr>
          <a:xfrm>
            <a:off x="0" y="1050758"/>
            <a:ext cx="12191999" cy="1415772"/>
          </a:xfrm>
          <a:prstGeom prst="rect">
            <a:avLst/>
          </a:prstGeom>
          <a:noFill/>
        </p:spPr>
        <p:txBody>
          <a:bodyPr wrap="square" lIns="640080" tIns="457200" rIns="640080" bIns="457200" rtlCol="0">
            <a:spAutoFit/>
          </a:bodyPr>
          <a:lstStyle/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3200" dirty="0"/>
              <a:t>JavaScript Interop</a:t>
            </a:r>
          </a:p>
        </p:txBody>
      </p:sp>
    </p:spTree>
    <p:extLst>
      <p:ext uri="{BB962C8B-B14F-4D97-AF65-F5344CB8AC3E}">
        <p14:creationId xmlns:p14="http://schemas.microsoft.com/office/powerpoint/2010/main" val="513869530"/>
      </p:ext>
    </p:extLst>
  </p:cSld>
  <p:clrMapOvr>
    <a:masterClrMapping/>
  </p:clrMapOvr>
  <p:transition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E2161-D92B-42C0-AF4F-2B434AC18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>
                <a:latin typeface="Segoe UI" panose="020B0502040204020203" pitchFamily="34" charset="0"/>
                <a:cs typeface="Segoe UI" panose="020B0502040204020203" pitchFamily="34" charset="0"/>
              </a:rPr>
              <a:t>Questions</a:t>
            </a:r>
            <a:endParaRPr lang="en-US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F8B916-7626-49DC-9E16-DADF5338786B}"/>
              </a:ext>
            </a:extLst>
          </p:cNvPr>
          <p:cNvSpPr txBox="1"/>
          <p:nvPr/>
        </p:nvSpPr>
        <p:spPr>
          <a:xfrm>
            <a:off x="0" y="1296979"/>
            <a:ext cx="12191999" cy="5103822"/>
          </a:xfrm>
          <a:prstGeom prst="rect">
            <a:avLst/>
          </a:prstGeom>
          <a:noFill/>
        </p:spPr>
        <p:txBody>
          <a:bodyPr wrap="square" lIns="0" tIns="457200" rIns="0" bIns="457200" rtlCol="0" anchor="ctr">
            <a:noAutofit/>
          </a:bodyPr>
          <a:lstStyle/>
          <a:p>
            <a:pPr marL="0" lvl="2" algn="ctr"/>
            <a:r>
              <a:rPr lang="en-US" sz="138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657917150"/>
      </p:ext>
    </p:extLst>
  </p:cSld>
  <p:clrMapOvr>
    <a:masterClrMapping/>
  </p:clrMapOvr>
  <p:transition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E2161-D92B-42C0-AF4F-2B434AC18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>
                <a:latin typeface="Segoe UI" panose="020B0502040204020203" pitchFamily="34" charset="0"/>
                <a:cs typeface="Segoe UI" panose="020B0502040204020203" pitchFamily="34" charset="0"/>
              </a:rPr>
              <a:t>Additional Information</a:t>
            </a:r>
            <a:endParaRPr lang="en-US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6E766A-E396-4361-A6D3-70910CC7AFFD}"/>
              </a:ext>
            </a:extLst>
          </p:cNvPr>
          <p:cNvSpPr txBox="1"/>
          <p:nvPr/>
        </p:nvSpPr>
        <p:spPr>
          <a:xfrm>
            <a:off x="0" y="1050758"/>
            <a:ext cx="12191999" cy="5847755"/>
          </a:xfrm>
          <a:prstGeom prst="rect">
            <a:avLst/>
          </a:prstGeom>
          <a:noFill/>
        </p:spPr>
        <p:txBody>
          <a:bodyPr wrap="square" lIns="640080" tIns="457200" rIns="640080" bIns="457200" rtlCol="0">
            <a:spAutoFit/>
          </a:bodyPr>
          <a:lstStyle/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3200" dirty="0" err="1"/>
              <a:t>Blazor</a:t>
            </a:r>
            <a:r>
              <a:rPr lang="en-US" sz="3200" dirty="0"/>
              <a:t> GitHub</a:t>
            </a:r>
          </a:p>
          <a:p>
            <a:pPr marL="1428750" lvl="2" indent="-514350">
              <a:buFont typeface="Arial" panose="020B0604020202020204" pitchFamily="34" charset="0"/>
              <a:buChar char="•"/>
            </a:pPr>
            <a:r>
              <a:rPr lang="en-US" sz="3200" dirty="0">
                <a:hlinkClick r:id="rId3"/>
              </a:rPr>
              <a:t>https://github.com/aspnet/Blazor/</a:t>
            </a:r>
            <a:endParaRPr lang="en-US" sz="3200" dirty="0"/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3200" dirty="0"/>
              <a:t>Blazor.net</a:t>
            </a:r>
          </a:p>
          <a:p>
            <a:pPr marL="1428750" lvl="2" indent="-514350">
              <a:buFont typeface="Arial" panose="020B0604020202020204" pitchFamily="34" charset="0"/>
              <a:buChar char="•"/>
            </a:pPr>
            <a:r>
              <a:rPr lang="en-US" sz="3200" dirty="0">
                <a:hlinkClick r:id="rId4"/>
              </a:rPr>
              <a:t>http://blazor.net/docs/</a:t>
            </a:r>
            <a:endParaRPr lang="en-US" sz="3200" dirty="0"/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3200" dirty="0"/>
              <a:t>Steve Sanderson’s Intro to </a:t>
            </a:r>
            <a:r>
              <a:rPr lang="en-US" sz="3200" dirty="0" err="1"/>
              <a:t>Blazor</a:t>
            </a:r>
            <a:endParaRPr lang="en-US" sz="3200" dirty="0"/>
          </a:p>
          <a:p>
            <a:pPr marL="1428750" lvl="2" indent="-514350">
              <a:buFont typeface="Arial" panose="020B0604020202020204" pitchFamily="34" charset="0"/>
              <a:buChar char="•"/>
            </a:pPr>
            <a:r>
              <a:rPr lang="en-US" sz="3200" dirty="0">
                <a:hlinkClick r:id="rId5"/>
              </a:rPr>
              <a:t>http://blog.stevensanderson.com/2018/02/06/blazor-intro/</a:t>
            </a:r>
            <a:endParaRPr lang="en-US" sz="3200" dirty="0"/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3200" dirty="0"/>
              <a:t>Steve Sanderson’s Demo Video</a:t>
            </a:r>
          </a:p>
          <a:p>
            <a:pPr marL="1428750" lvl="2" indent="-514350">
              <a:buFont typeface="Arial" panose="020B0604020202020204" pitchFamily="34" charset="0"/>
              <a:buChar char="•"/>
            </a:pPr>
            <a:r>
              <a:rPr lang="en-US" sz="3200" dirty="0">
                <a:hlinkClick r:id="rId6"/>
              </a:rPr>
              <a:t>https://www.youtube.com/watch?v=MiLAE6HMr10</a:t>
            </a:r>
            <a:endParaRPr lang="en-US" sz="3200" dirty="0"/>
          </a:p>
          <a:p>
            <a:pPr marL="1428750" lvl="2" indent="-514350">
              <a:buFont typeface="Arial" panose="020B0604020202020204" pitchFamily="34" charset="0"/>
              <a:buChar char="•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680656523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E2161-D92B-42C0-AF4F-2B434AC18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>
                <a:latin typeface="Segoe UI" panose="020B0502040204020203" pitchFamily="34" charset="0"/>
                <a:cs typeface="Segoe UI" panose="020B0502040204020203" pitchFamily="34" charset="0"/>
              </a:rPr>
              <a:t>What is </a:t>
            </a:r>
            <a:r>
              <a:rPr lang="en-US" sz="5400" b="1" dirty="0" err="1">
                <a:latin typeface="Segoe UI" panose="020B0502040204020203" pitchFamily="34" charset="0"/>
                <a:cs typeface="Segoe UI" panose="020B0502040204020203" pitchFamily="34" charset="0"/>
              </a:rPr>
              <a:t>Blazor</a:t>
            </a:r>
            <a:r>
              <a:rPr lang="en-US" sz="5400" b="1" dirty="0">
                <a:latin typeface="Segoe UI" panose="020B0502040204020203" pitchFamily="34" charset="0"/>
                <a:cs typeface="Segoe UI" panose="020B0502040204020203" pitchFamily="34" charset="0"/>
              </a:rPr>
              <a:t>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9960B45-E6EE-4C56-8F48-090187AD6207}"/>
              </a:ext>
            </a:extLst>
          </p:cNvPr>
          <p:cNvSpPr txBox="1"/>
          <p:nvPr/>
        </p:nvSpPr>
        <p:spPr>
          <a:xfrm>
            <a:off x="0" y="1050758"/>
            <a:ext cx="12191999" cy="3616375"/>
          </a:xfrm>
          <a:prstGeom prst="rect">
            <a:avLst/>
          </a:prstGeom>
          <a:noFill/>
        </p:spPr>
        <p:txBody>
          <a:bodyPr wrap="square" lIns="640080" tIns="457200" rIns="640080" bIns="457200" rtlCol="0">
            <a:spAutoFit/>
          </a:bodyPr>
          <a:lstStyle/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A .NET web framework that runs in the browser</a:t>
            </a:r>
          </a:p>
          <a:p>
            <a:pPr marL="1200150" lvl="2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Use C#/Razor to author</a:t>
            </a:r>
          </a:p>
          <a:p>
            <a:pPr marL="1200150" lvl="2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Runs on a .NET runtime implemented in </a:t>
            </a:r>
            <a:r>
              <a:rPr lang="en-US" sz="3200" dirty="0" err="1"/>
              <a:t>WebAssembly</a:t>
            </a:r>
            <a:endParaRPr lang="en-US" sz="3200" dirty="0"/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Browser + Razor = </a:t>
            </a:r>
            <a:r>
              <a:rPr lang="en-US" sz="3200" dirty="0" err="1"/>
              <a:t>Blazor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53385336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E2161-D92B-42C0-AF4F-2B434AC18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>
                <a:latin typeface="Segoe UI" panose="020B0502040204020203" pitchFamily="34" charset="0"/>
                <a:cs typeface="Segoe UI" panose="020B0502040204020203" pitchFamily="34" charset="0"/>
              </a:rPr>
              <a:t>How </a:t>
            </a:r>
            <a:r>
              <a:rPr lang="en-US" sz="5400" b="1" dirty="0" err="1">
                <a:latin typeface="Segoe UI" panose="020B0502040204020203" pitchFamily="34" charset="0"/>
                <a:cs typeface="Segoe UI" panose="020B0502040204020203" pitchFamily="34" charset="0"/>
              </a:rPr>
              <a:t>Blazor</a:t>
            </a:r>
            <a:r>
              <a:rPr lang="en-US" sz="5400" b="1" dirty="0">
                <a:latin typeface="Segoe UI" panose="020B0502040204020203" pitchFamily="34" charset="0"/>
                <a:cs typeface="Segoe UI" panose="020B0502040204020203" pitchFamily="34" charset="0"/>
              </a:rPr>
              <a:t> Works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9960B45-E6EE-4C56-8F48-090187AD6207}"/>
              </a:ext>
            </a:extLst>
          </p:cNvPr>
          <p:cNvSpPr txBox="1"/>
          <p:nvPr/>
        </p:nvSpPr>
        <p:spPr>
          <a:xfrm>
            <a:off x="0" y="1050758"/>
            <a:ext cx="12191999" cy="5093702"/>
          </a:xfrm>
          <a:prstGeom prst="rect">
            <a:avLst/>
          </a:prstGeom>
          <a:noFill/>
        </p:spPr>
        <p:txBody>
          <a:bodyPr wrap="square" lIns="640080" tIns="457200" rIns="640080" bIns="457200" rtlCol="0">
            <a:spAutoFit/>
          </a:bodyPr>
          <a:lstStyle/>
          <a:p>
            <a:pPr marL="971550" lvl="1" indent="-514350">
              <a:spcAft>
                <a:spcPts val="600"/>
              </a:spcAft>
              <a:buFont typeface="+mj-lt"/>
              <a:buAutoNum type="arabicPeriod"/>
            </a:pPr>
            <a:r>
              <a:rPr lang="en-US" sz="3200" dirty="0"/>
              <a:t>C# and Razor code files are compiled into .NET assemblies</a:t>
            </a:r>
          </a:p>
          <a:p>
            <a:pPr marL="971550" lvl="1" indent="-514350">
              <a:spcAft>
                <a:spcPts val="600"/>
              </a:spcAft>
              <a:buFont typeface="+mj-lt"/>
              <a:buAutoNum type="arabicPeriod"/>
            </a:pPr>
            <a:r>
              <a:rPr lang="en-US" sz="3200" dirty="0"/>
              <a:t>Assemblies and .NET runtime are downloaded on the browser</a:t>
            </a:r>
          </a:p>
          <a:p>
            <a:pPr marL="971550" lvl="1" indent="-514350">
              <a:spcAft>
                <a:spcPts val="600"/>
              </a:spcAft>
              <a:buFont typeface="+mj-lt"/>
              <a:buAutoNum type="arabicPeriod"/>
            </a:pPr>
            <a:r>
              <a:rPr lang="en-US" sz="3200" dirty="0" err="1"/>
              <a:t>Blazor</a:t>
            </a:r>
            <a:r>
              <a:rPr lang="en-US" sz="3200" dirty="0"/>
              <a:t> uses JavaScript to bootstrap the .NET runtime (Mono) loading the required assembly references</a:t>
            </a:r>
          </a:p>
          <a:p>
            <a:pPr marL="971550" lvl="1" indent="-514350">
              <a:spcAft>
                <a:spcPts val="600"/>
              </a:spcAft>
              <a:buFont typeface="+mj-lt"/>
              <a:buAutoNum type="arabicPeriod"/>
            </a:pPr>
            <a:r>
              <a:rPr lang="en-US" sz="3200" dirty="0" err="1"/>
              <a:t>Blazor</a:t>
            </a:r>
            <a:r>
              <a:rPr lang="en-US" sz="3200" dirty="0"/>
              <a:t> allows DOM manipulation/browser API calls from the .NET runtime via JavaScript interoperability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5409474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E2161-D92B-42C0-AF4F-2B434AC18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>
                <a:latin typeface="Segoe UI" panose="020B0502040204020203" pitchFamily="34" charset="0"/>
                <a:cs typeface="Segoe UI" panose="020B0502040204020203" pitchFamily="34" charset="0"/>
              </a:rPr>
              <a:t>How </a:t>
            </a:r>
            <a:r>
              <a:rPr lang="en-US" sz="5400" b="1" dirty="0" err="1">
                <a:latin typeface="Segoe UI" panose="020B0502040204020203" pitchFamily="34" charset="0"/>
                <a:cs typeface="Segoe UI" panose="020B0502040204020203" pitchFamily="34" charset="0"/>
              </a:rPr>
              <a:t>Blazor</a:t>
            </a:r>
            <a:r>
              <a:rPr lang="en-US" sz="5400" b="1" dirty="0">
                <a:latin typeface="Segoe UI" panose="020B0502040204020203" pitchFamily="34" charset="0"/>
                <a:cs typeface="Segoe UI" panose="020B0502040204020203" pitchFamily="34" charset="0"/>
              </a:rPr>
              <a:t> Works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9960B45-E6EE-4C56-8F48-090187AD6207}"/>
              </a:ext>
            </a:extLst>
          </p:cNvPr>
          <p:cNvSpPr txBox="1"/>
          <p:nvPr/>
        </p:nvSpPr>
        <p:spPr>
          <a:xfrm>
            <a:off x="0" y="1050758"/>
            <a:ext cx="12191999" cy="1908215"/>
          </a:xfrm>
          <a:prstGeom prst="rect">
            <a:avLst/>
          </a:prstGeom>
          <a:noFill/>
        </p:spPr>
        <p:txBody>
          <a:bodyPr wrap="square" lIns="640080" tIns="457200" rIns="640080" bIns="457200" rtlCol="0">
            <a:spAutoFit/>
          </a:bodyPr>
          <a:lstStyle/>
          <a:p>
            <a:pPr marL="971550" lvl="1" indent="-514350">
              <a:buFont typeface="+mj-lt"/>
              <a:buAutoNum type="arabicPeriod"/>
            </a:pPr>
            <a:r>
              <a:rPr lang="en-US" sz="3200" dirty="0"/>
              <a:t>C# and Razor code files are compiled into .NET assemblies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25BB9CD-993F-480F-8657-EC5CB40AC5E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2" r="67824"/>
          <a:stretch/>
        </p:blipFill>
        <p:spPr>
          <a:xfrm>
            <a:off x="8356281" y="2680993"/>
            <a:ext cx="2286000" cy="29051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7199257-0BA1-4DE0-9A07-883FD2C676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962" y="2680993"/>
            <a:ext cx="7191375" cy="265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802227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E2161-D92B-42C0-AF4F-2B434AC18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>
                <a:latin typeface="Segoe UI" panose="020B0502040204020203" pitchFamily="34" charset="0"/>
                <a:cs typeface="Segoe UI" panose="020B0502040204020203" pitchFamily="34" charset="0"/>
              </a:rPr>
              <a:t>How </a:t>
            </a:r>
            <a:r>
              <a:rPr lang="en-US" sz="5400" b="1" dirty="0" err="1">
                <a:latin typeface="Segoe UI" panose="020B0502040204020203" pitchFamily="34" charset="0"/>
                <a:cs typeface="Segoe UI" panose="020B0502040204020203" pitchFamily="34" charset="0"/>
              </a:rPr>
              <a:t>Blazor</a:t>
            </a:r>
            <a:r>
              <a:rPr lang="en-US" sz="5400" b="1" dirty="0">
                <a:latin typeface="Segoe UI" panose="020B0502040204020203" pitchFamily="34" charset="0"/>
                <a:cs typeface="Segoe UI" panose="020B0502040204020203" pitchFamily="34" charset="0"/>
              </a:rPr>
              <a:t> Works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9960B45-E6EE-4C56-8F48-090187AD6207}"/>
              </a:ext>
            </a:extLst>
          </p:cNvPr>
          <p:cNvSpPr txBox="1"/>
          <p:nvPr/>
        </p:nvSpPr>
        <p:spPr>
          <a:xfrm>
            <a:off x="0" y="1050758"/>
            <a:ext cx="12191999" cy="1908215"/>
          </a:xfrm>
          <a:prstGeom prst="rect">
            <a:avLst/>
          </a:prstGeom>
          <a:noFill/>
        </p:spPr>
        <p:txBody>
          <a:bodyPr wrap="square" lIns="640080" tIns="457200" rIns="640080" bIns="457200" rtlCol="0">
            <a:spAutoFit/>
          </a:bodyPr>
          <a:lstStyle/>
          <a:p>
            <a:pPr marL="971550" lvl="1" indent="-514350">
              <a:buFont typeface="+mj-lt"/>
              <a:buAutoNum type="arabicPeriod" startAt="2"/>
            </a:pPr>
            <a:r>
              <a:rPr lang="en-US" sz="3200" dirty="0"/>
              <a:t>Assemblies and .NET runtime are downloaded on the browser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C6D84CA-4C35-47E5-95D7-E36828757C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7074" y="2392235"/>
            <a:ext cx="5657850" cy="113347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3ED9FE1-041A-49D6-A30E-FF893935D5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2286" y="3525710"/>
            <a:ext cx="6067425" cy="17335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D18B227-3F0E-4BBC-9418-230D0D97D5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62286" y="5091112"/>
            <a:ext cx="6048375" cy="117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758673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E2161-D92B-42C0-AF4F-2B434AC18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>
                <a:latin typeface="Segoe UI" panose="020B0502040204020203" pitchFamily="34" charset="0"/>
                <a:cs typeface="Segoe UI" panose="020B0502040204020203" pitchFamily="34" charset="0"/>
              </a:rPr>
              <a:t>How </a:t>
            </a:r>
            <a:r>
              <a:rPr lang="en-US" sz="5400" b="1" dirty="0" err="1">
                <a:latin typeface="Segoe UI" panose="020B0502040204020203" pitchFamily="34" charset="0"/>
                <a:cs typeface="Segoe UI" panose="020B0502040204020203" pitchFamily="34" charset="0"/>
              </a:rPr>
              <a:t>Blazor</a:t>
            </a:r>
            <a:r>
              <a:rPr lang="en-US" sz="5400" b="1" dirty="0">
                <a:latin typeface="Segoe UI" panose="020B0502040204020203" pitchFamily="34" charset="0"/>
                <a:cs typeface="Segoe UI" panose="020B0502040204020203" pitchFamily="34" charset="0"/>
              </a:rPr>
              <a:t> Works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9960B45-E6EE-4C56-8F48-090187AD6207}"/>
              </a:ext>
            </a:extLst>
          </p:cNvPr>
          <p:cNvSpPr txBox="1"/>
          <p:nvPr/>
        </p:nvSpPr>
        <p:spPr>
          <a:xfrm>
            <a:off x="0" y="1050758"/>
            <a:ext cx="12191999" cy="1908215"/>
          </a:xfrm>
          <a:prstGeom prst="rect">
            <a:avLst/>
          </a:prstGeom>
          <a:noFill/>
        </p:spPr>
        <p:txBody>
          <a:bodyPr wrap="square" lIns="640080" tIns="457200" rIns="640080" bIns="457200" rtlCol="0">
            <a:spAutoFit/>
          </a:bodyPr>
          <a:lstStyle/>
          <a:p>
            <a:pPr marL="971550" lvl="1" indent="-514350">
              <a:buFont typeface="+mj-lt"/>
              <a:buAutoNum type="arabicPeriod" startAt="3"/>
            </a:pPr>
            <a:r>
              <a:rPr lang="en-US" sz="3200" dirty="0" err="1"/>
              <a:t>Blazor</a:t>
            </a:r>
            <a:r>
              <a:rPr lang="en-US" sz="3200" dirty="0"/>
              <a:t> uses JavaScript to bootstrap the .NET runtime loading the required assembly references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1CBFA1B-89FF-4997-B6C2-605639563D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099" y="2752725"/>
            <a:ext cx="11353800" cy="3790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6686059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E2161-D92B-42C0-AF4F-2B434AC18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>
                <a:latin typeface="Segoe UI" panose="020B0502040204020203" pitchFamily="34" charset="0"/>
                <a:cs typeface="Segoe UI" panose="020B0502040204020203" pitchFamily="34" charset="0"/>
              </a:rPr>
              <a:t>How </a:t>
            </a:r>
            <a:r>
              <a:rPr lang="en-US" sz="5400" b="1" dirty="0" err="1">
                <a:latin typeface="Segoe UI" panose="020B0502040204020203" pitchFamily="34" charset="0"/>
                <a:cs typeface="Segoe UI" panose="020B0502040204020203" pitchFamily="34" charset="0"/>
              </a:rPr>
              <a:t>Blazor</a:t>
            </a:r>
            <a:r>
              <a:rPr lang="en-US" sz="5400" b="1" dirty="0">
                <a:latin typeface="Segoe UI" panose="020B0502040204020203" pitchFamily="34" charset="0"/>
                <a:cs typeface="Segoe UI" panose="020B0502040204020203" pitchFamily="34" charset="0"/>
              </a:rPr>
              <a:t> Works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9960B45-E6EE-4C56-8F48-090187AD6207}"/>
              </a:ext>
            </a:extLst>
          </p:cNvPr>
          <p:cNvSpPr txBox="1"/>
          <p:nvPr/>
        </p:nvSpPr>
        <p:spPr>
          <a:xfrm>
            <a:off x="0" y="1050758"/>
            <a:ext cx="12191999" cy="1908215"/>
          </a:xfrm>
          <a:prstGeom prst="rect">
            <a:avLst/>
          </a:prstGeom>
          <a:noFill/>
        </p:spPr>
        <p:txBody>
          <a:bodyPr wrap="square" lIns="640080" tIns="457200" rIns="640080" bIns="457200" rtlCol="0">
            <a:spAutoFit/>
          </a:bodyPr>
          <a:lstStyle/>
          <a:p>
            <a:pPr marL="971550" lvl="1" indent="-514350">
              <a:buFont typeface="+mj-lt"/>
              <a:buAutoNum type="arabicPeriod" startAt="3"/>
            </a:pPr>
            <a:r>
              <a:rPr lang="en-US" sz="3200" dirty="0" err="1"/>
              <a:t>Blazor</a:t>
            </a:r>
            <a:r>
              <a:rPr lang="en-US" sz="3200" dirty="0"/>
              <a:t> uses JavaScript to bootstrap the .NET runtime loading the required assembly references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D2BA82F-9748-4A9C-9956-FA5992B3CF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6824" y="2635819"/>
            <a:ext cx="9658351" cy="4222181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BE0843F-1FBF-445C-BBBA-66C1F9C25941}"/>
              </a:ext>
            </a:extLst>
          </p:cNvPr>
          <p:cNvCxnSpPr>
            <a:cxnSpLocks/>
          </p:cNvCxnSpPr>
          <p:nvPr/>
        </p:nvCxnSpPr>
        <p:spPr>
          <a:xfrm>
            <a:off x="1266824" y="3956178"/>
            <a:ext cx="4086226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3" name="Ink 42">
                <a:extLst>
                  <a:ext uri="{FF2B5EF4-FFF2-40B4-BE49-F238E27FC236}">
                    <a16:creationId xmlns:a16="http://schemas.microsoft.com/office/drawing/2014/main" id="{FAF8EBFE-11C6-4E71-8027-89489D0A3B97}"/>
                  </a:ext>
                </a:extLst>
              </p14:cNvPr>
              <p14:cNvContentPartPr/>
              <p14:nvPr/>
            </p14:nvContentPartPr>
            <p14:xfrm>
              <a:off x="2677313" y="3812216"/>
              <a:ext cx="189360" cy="286560"/>
            </p14:xfrm>
          </p:contentPart>
        </mc:Choice>
        <mc:Fallback xmlns="">
          <p:pic>
            <p:nvPicPr>
              <p:cNvPr id="43" name="Ink 42">
                <a:extLst>
                  <a:ext uri="{FF2B5EF4-FFF2-40B4-BE49-F238E27FC236}">
                    <a16:creationId xmlns:a16="http://schemas.microsoft.com/office/drawing/2014/main" id="{FAF8EBFE-11C6-4E71-8027-89489D0A3B97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68657" y="3803216"/>
                <a:ext cx="207034" cy="304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7" name="Ink 46">
                <a:extLst>
                  <a:ext uri="{FF2B5EF4-FFF2-40B4-BE49-F238E27FC236}">
                    <a16:creationId xmlns:a16="http://schemas.microsoft.com/office/drawing/2014/main" id="{1E196494-C42D-4B00-9508-6B270EBC217A}"/>
                  </a:ext>
                </a:extLst>
              </p14:cNvPr>
              <p14:cNvContentPartPr/>
              <p14:nvPr/>
            </p14:nvContentPartPr>
            <p14:xfrm>
              <a:off x="3569753" y="4043336"/>
              <a:ext cx="167040" cy="262080"/>
            </p14:xfrm>
          </p:contentPart>
        </mc:Choice>
        <mc:Fallback xmlns="">
          <p:pic>
            <p:nvPicPr>
              <p:cNvPr id="47" name="Ink 46">
                <a:extLst>
                  <a:ext uri="{FF2B5EF4-FFF2-40B4-BE49-F238E27FC236}">
                    <a16:creationId xmlns:a16="http://schemas.microsoft.com/office/drawing/2014/main" id="{1E196494-C42D-4B00-9508-6B270EBC217A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561113" y="4034348"/>
                <a:ext cx="184680" cy="27969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0" name="Ink 49">
                <a:extLst>
                  <a:ext uri="{FF2B5EF4-FFF2-40B4-BE49-F238E27FC236}">
                    <a16:creationId xmlns:a16="http://schemas.microsoft.com/office/drawing/2014/main" id="{171C85D6-601A-414E-8FB5-3E89A94D92F1}"/>
                  </a:ext>
                </a:extLst>
              </p14:cNvPr>
              <p14:cNvContentPartPr/>
              <p14:nvPr/>
            </p14:nvContentPartPr>
            <p14:xfrm>
              <a:off x="2711513" y="4302821"/>
              <a:ext cx="139680" cy="2222640"/>
            </p14:xfrm>
          </p:contentPart>
        </mc:Choice>
        <mc:Fallback xmlns="">
          <p:pic>
            <p:nvPicPr>
              <p:cNvPr id="50" name="Ink 49">
                <a:extLst>
                  <a:ext uri="{FF2B5EF4-FFF2-40B4-BE49-F238E27FC236}">
                    <a16:creationId xmlns:a16="http://schemas.microsoft.com/office/drawing/2014/main" id="{171C85D6-601A-414E-8FB5-3E89A94D92F1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702873" y="4293821"/>
                <a:ext cx="157320" cy="2240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95617032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Simple">
  <a:themeElements>
    <a:clrScheme name="Neal Analytics 2">
      <a:dk1>
        <a:srgbClr val="000000"/>
      </a:dk1>
      <a:lt1>
        <a:srgbClr val="FFFFFF"/>
      </a:lt1>
      <a:dk2>
        <a:srgbClr val="0074AF"/>
      </a:dk2>
      <a:lt2>
        <a:srgbClr val="00B0F0"/>
      </a:lt2>
      <a:accent1>
        <a:srgbClr val="75D1FF"/>
      </a:accent1>
      <a:accent2>
        <a:srgbClr val="004568"/>
      </a:accent2>
      <a:accent3>
        <a:srgbClr val="92D050"/>
      </a:accent3>
      <a:accent4>
        <a:srgbClr val="FFC000"/>
      </a:accent4>
      <a:accent5>
        <a:srgbClr val="004568"/>
      </a:accent5>
      <a:accent6>
        <a:srgbClr val="0074AF"/>
      </a:accent6>
      <a:hlink>
        <a:srgbClr val="43C0FF"/>
      </a:hlink>
      <a:folHlink>
        <a:srgbClr val="75D1FF"/>
      </a:folHlink>
    </a:clrScheme>
    <a:fontScheme name="MICROSOFT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8F0ED03E-47FC-4860-B2C9-DA5C377EAA2D}" vid="{600A14AD-66E6-4CC8-A6FA-E99B17BED4C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Smart Graphics Sampler</Template>
  <TotalTime>487</TotalTime>
  <Words>1121</Words>
  <Application>Microsoft Office PowerPoint</Application>
  <PresentationFormat>Widescreen</PresentationFormat>
  <Paragraphs>244</Paragraphs>
  <Slides>39</Slides>
  <Notes>31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5" baseType="lpstr">
      <vt:lpstr>Arial</vt:lpstr>
      <vt:lpstr>Calibri</vt:lpstr>
      <vt:lpstr>Segoe UI</vt:lpstr>
      <vt:lpstr>Segoe UI Light</vt:lpstr>
      <vt:lpstr>Segoe UI Semibold</vt:lpstr>
      <vt:lpstr>Simple</vt:lpstr>
      <vt:lpstr>PowerPoint Presentation</vt:lpstr>
      <vt:lpstr>Overview</vt:lpstr>
      <vt:lpstr>DANGER, WILL ROBINSON!</vt:lpstr>
      <vt:lpstr>What is Blazor?</vt:lpstr>
      <vt:lpstr>How Blazor Works</vt:lpstr>
      <vt:lpstr>How Blazor Works</vt:lpstr>
      <vt:lpstr>How Blazor Works</vt:lpstr>
      <vt:lpstr>How Blazor Works</vt:lpstr>
      <vt:lpstr>How Blazor Works</vt:lpstr>
      <vt:lpstr>How Blazor Works</vt:lpstr>
      <vt:lpstr>WebAssembly Crash Course</vt:lpstr>
      <vt:lpstr>WebAssembly Crash Course</vt:lpstr>
      <vt:lpstr>WebAssembly Crash Course</vt:lpstr>
      <vt:lpstr>WebAssembly Crash Course</vt:lpstr>
      <vt:lpstr>Why?</vt:lpstr>
      <vt:lpstr>Features</vt:lpstr>
      <vt:lpstr>Features</vt:lpstr>
      <vt:lpstr>Roadmap</vt:lpstr>
      <vt:lpstr>Roadmap</vt:lpstr>
      <vt:lpstr>Roadmap</vt:lpstr>
      <vt:lpstr>Roadmap</vt:lpstr>
      <vt:lpstr>FAQ</vt:lpstr>
      <vt:lpstr>FAQ</vt:lpstr>
      <vt:lpstr>FAQ</vt:lpstr>
      <vt:lpstr>Setup</vt:lpstr>
      <vt:lpstr>Setup</vt:lpstr>
      <vt:lpstr>Code Example</vt:lpstr>
      <vt:lpstr>Components</vt:lpstr>
      <vt:lpstr>Code Example</vt:lpstr>
      <vt:lpstr>Layouts</vt:lpstr>
      <vt:lpstr>Code Example</vt:lpstr>
      <vt:lpstr>Routes</vt:lpstr>
      <vt:lpstr>Code Example</vt:lpstr>
      <vt:lpstr>Data Binding</vt:lpstr>
      <vt:lpstr>Code Example</vt:lpstr>
      <vt:lpstr>JavaScript Interop</vt:lpstr>
      <vt:lpstr>Code Example</vt:lpstr>
      <vt:lpstr>Questions</vt:lpstr>
      <vt:lpstr>Additional Information</vt:lpstr>
    </vt:vector>
  </TitlesOfParts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Brian Jablonsky</dc:creator>
  <cp:keywords/>
  <dc:description/>
  <cp:lastModifiedBy>Brian Jablonsky</cp:lastModifiedBy>
  <cp:revision>40</cp:revision>
  <dcterms:created xsi:type="dcterms:W3CDTF">2018-04-19T08:38:52Z</dcterms:created>
  <dcterms:modified xsi:type="dcterms:W3CDTF">2018-04-25T04:32:28Z</dcterms:modified>
  <cp:category/>
</cp:coreProperties>
</file>