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6" r:id="rId2"/>
    <p:sldId id="337" r:id="rId3"/>
    <p:sldId id="339" r:id="rId4"/>
    <p:sldId id="342" r:id="rId5"/>
    <p:sldId id="340" r:id="rId6"/>
    <p:sldId id="341" r:id="rId7"/>
    <p:sldId id="343" r:id="rId8"/>
    <p:sldId id="338" r:id="rId9"/>
    <p:sldId id="344" r:id="rId10"/>
    <p:sldId id="345" r:id="rId11"/>
    <p:sldId id="346" r:id="rId12"/>
    <p:sldId id="347" r:id="rId13"/>
    <p:sldId id="348" r:id="rId14"/>
    <p:sldId id="349" r:id="rId15"/>
    <p:sldId id="350" r:id="rId16"/>
    <p:sldId id="351" r:id="rId17"/>
    <p:sldId id="352" r:id="rId18"/>
    <p:sldId id="353" r:id="rId19"/>
    <p:sldId id="35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21" autoAdjust="0"/>
    <p:restoredTop sz="96288" autoAdjust="0"/>
  </p:normalViewPr>
  <p:slideViewPr>
    <p:cSldViewPr snapToGrid="0">
      <p:cViewPr>
        <p:scale>
          <a:sx n="100" d="100"/>
          <a:sy n="100" d="100"/>
        </p:scale>
        <p:origin x="1301" y="81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EA4D55-0F48-48F2-8B8B-CD81BA2373CB}" type="datetimeFigureOut">
              <a:rPr lang="en-US" smtClean="0"/>
              <a:t>27-Nov-24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4A7109-D3E0-47BA-A045-9A99591D35D8}" type="slidenum">
              <a:rPr lang="en-US" smtClean="0"/>
              <a:t>‹#›</a:t>
            </a:fld>
            <a:endParaRPr lang="en-US"/>
          </a:p>
        </p:txBody>
      </p:sp>
    </p:spTree>
    <p:extLst>
      <p:ext uri="{BB962C8B-B14F-4D97-AF65-F5344CB8AC3E}">
        <p14:creationId xmlns:p14="http://schemas.microsoft.com/office/powerpoint/2010/main" val="1645932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4A7109-D3E0-47BA-A045-9A99591D35D8}" type="slidenum">
              <a:rPr lang="en-US" smtClean="0"/>
              <a:t>2</a:t>
            </a:fld>
            <a:endParaRPr lang="en-US"/>
          </a:p>
        </p:txBody>
      </p:sp>
    </p:spTree>
    <p:extLst>
      <p:ext uri="{BB962C8B-B14F-4D97-AF65-F5344CB8AC3E}">
        <p14:creationId xmlns:p14="http://schemas.microsoft.com/office/powerpoint/2010/main" val="2445237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05B1F-E8EB-5CE2-E7D9-95618FB619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6671504-6FCD-A3B3-2DE1-17EBAC05A45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C414200-F3FB-598C-0AAC-DD3E44622C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1CBCCED-DC09-8DD4-005C-F8A7B44C1EF4}"/>
              </a:ext>
            </a:extLst>
          </p:cNvPr>
          <p:cNvSpPr>
            <a:spLocks noGrp="1"/>
          </p:cNvSpPr>
          <p:nvPr>
            <p:ph type="sldNum" sz="quarter" idx="5"/>
          </p:nvPr>
        </p:nvSpPr>
        <p:spPr/>
        <p:txBody>
          <a:bodyPr/>
          <a:lstStyle/>
          <a:p>
            <a:fld id="{3E4A7109-D3E0-47BA-A045-9A99591D35D8}" type="slidenum">
              <a:rPr lang="en-US" smtClean="0"/>
              <a:t>11</a:t>
            </a:fld>
            <a:endParaRPr lang="en-US"/>
          </a:p>
        </p:txBody>
      </p:sp>
    </p:spTree>
    <p:extLst>
      <p:ext uri="{BB962C8B-B14F-4D97-AF65-F5344CB8AC3E}">
        <p14:creationId xmlns:p14="http://schemas.microsoft.com/office/powerpoint/2010/main" val="1226617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B2796-EA08-DED7-9433-36A53A19D92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DEB474-7BCA-B05C-0878-137AB09ACA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225A6C-50FC-B97F-BB34-4338378106E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35FC1CA-FEA8-50BD-7CBE-0918EFAC7003}"/>
              </a:ext>
            </a:extLst>
          </p:cNvPr>
          <p:cNvSpPr>
            <a:spLocks noGrp="1"/>
          </p:cNvSpPr>
          <p:nvPr>
            <p:ph type="sldNum" sz="quarter" idx="5"/>
          </p:nvPr>
        </p:nvSpPr>
        <p:spPr/>
        <p:txBody>
          <a:bodyPr/>
          <a:lstStyle/>
          <a:p>
            <a:fld id="{3E4A7109-D3E0-47BA-A045-9A99591D35D8}" type="slidenum">
              <a:rPr lang="en-US" smtClean="0"/>
              <a:t>12</a:t>
            </a:fld>
            <a:endParaRPr lang="en-US"/>
          </a:p>
        </p:txBody>
      </p:sp>
    </p:spTree>
    <p:extLst>
      <p:ext uri="{BB962C8B-B14F-4D97-AF65-F5344CB8AC3E}">
        <p14:creationId xmlns:p14="http://schemas.microsoft.com/office/powerpoint/2010/main" val="524000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6EC835-8B63-2A60-20F1-F541A8A162C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D5A37C-6DD7-FB1A-97CF-467D3DCF32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9624A8-14E7-1148-F681-DE8F857FF9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EF8E7FF-A98C-7294-7D63-EFCABCE97A3C}"/>
              </a:ext>
            </a:extLst>
          </p:cNvPr>
          <p:cNvSpPr>
            <a:spLocks noGrp="1"/>
          </p:cNvSpPr>
          <p:nvPr>
            <p:ph type="sldNum" sz="quarter" idx="5"/>
          </p:nvPr>
        </p:nvSpPr>
        <p:spPr/>
        <p:txBody>
          <a:bodyPr/>
          <a:lstStyle/>
          <a:p>
            <a:fld id="{3E4A7109-D3E0-47BA-A045-9A99591D35D8}" type="slidenum">
              <a:rPr lang="en-US" smtClean="0"/>
              <a:t>13</a:t>
            </a:fld>
            <a:endParaRPr lang="en-US"/>
          </a:p>
        </p:txBody>
      </p:sp>
    </p:spTree>
    <p:extLst>
      <p:ext uri="{BB962C8B-B14F-4D97-AF65-F5344CB8AC3E}">
        <p14:creationId xmlns:p14="http://schemas.microsoft.com/office/powerpoint/2010/main" val="3471958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B17D44-E61E-EF97-12A2-659750FAAA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87FC45-13B9-B59A-87FF-44096900BEB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71DB3D-FEB2-FC7F-9F8D-4627BEFAB95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C630A12-A92C-69E4-9527-23F08228E885}"/>
              </a:ext>
            </a:extLst>
          </p:cNvPr>
          <p:cNvSpPr>
            <a:spLocks noGrp="1"/>
          </p:cNvSpPr>
          <p:nvPr>
            <p:ph type="sldNum" sz="quarter" idx="5"/>
          </p:nvPr>
        </p:nvSpPr>
        <p:spPr/>
        <p:txBody>
          <a:bodyPr/>
          <a:lstStyle/>
          <a:p>
            <a:fld id="{3E4A7109-D3E0-47BA-A045-9A99591D35D8}" type="slidenum">
              <a:rPr lang="en-US" smtClean="0"/>
              <a:t>14</a:t>
            </a:fld>
            <a:endParaRPr lang="en-US"/>
          </a:p>
        </p:txBody>
      </p:sp>
    </p:spTree>
    <p:extLst>
      <p:ext uri="{BB962C8B-B14F-4D97-AF65-F5344CB8AC3E}">
        <p14:creationId xmlns:p14="http://schemas.microsoft.com/office/powerpoint/2010/main" val="3770044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553AF-1075-BC6D-A2B6-3FC3A5777E5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5C30F0-8AFF-8B9E-55B6-774D956932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437CAE-BB81-88FF-B088-8607896822C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D12FEBA-A63C-37D3-93C2-494D049741DE}"/>
              </a:ext>
            </a:extLst>
          </p:cNvPr>
          <p:cNvSpPr>
            <a:spLocks noGrp="1"/>
          </p:cNvSpPr>
          <p:nvPr>
            <p:ph type="sldNum" sz="quarter" idx="5"/>
          </p:nvPr>
        </p:nvSpPr>
        <p:spPr/>
        <p:txBody>
          <a:bodyPr/>
          <a:lstStyle/>
          <a:p>
            <a:fld id="{3E4A7109-D3E0-47BA-A045-9A99591D35D8}" type="slidenum">
              <a:rPr lang="en-US" smtClean="0"/>
              <a:t>15</a:t>
            </a:fld>
            <a:endParaRPr lang="en-US"/>
          </a:p>
        </p:txBody>
      </p:sp>
    </p:spTree>
    <p:extLst>
      <p:ext uri="{BB962C8B-B14F-4D97-AF65-F5344CB8AC3E}">
        <p14:creationId xmlns:p14="http://schemas.microsoft.com/office/powerpoint/2010/main" val="2964776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1AF42-7ACA-B8EA-B1C3-133FB7DDFDB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D4B420-FECF-F002-7C90-7DAA40F34CB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A0FA04-00E5-E656-18D7-2AC781F42124}"/>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21EBA38-22EF-0F8E-BFDB-77F80CE50217}"/>
              </a:ext>
            </a:extLst>
          </p:cNvPr>
          <p:cNvSpPr>
            <a:spLocks noGrp="1"/>
          </p:cNvSpPr>
          <p:nvPr>
            <p:ph type="sldNum" sz="quarter" idx="5"/>
          </p:nvPr>
        </p:nvSpPr>
        <p:spPr/>
        <p:txBody>
          <a:bodyPr/>
          <a:lstStyle/>
          <a:p>
            <a:fld id="{3E4A7109-D3E0-47BA-A045-9A99591D35D8}" type="slidenum">
              <a:rPr lang="en-US" smtClean="0"/>
              <a:t>16</a:t>
            </a:fld>
            <a:endParaRPr lang="en-US"/>
          </a:p>
        </p:txBody>
      </p:sp>
    </p:spTree>
    <p:extLst>
      <p:ext uri="{BB962C8B-B14F-4D97-AF65-F5344CB8AC3E}">
        <p14:creationId xmlns:p14="http://schemas.microsoft.com/office/powerpoint/2010/main" val="1677112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5B5AA-D10F-89C5-03CF-DF863AE628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4C558F1-2BE2-B2D7-254B-203535D796D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062D1BC-A618-42D0-9A0F-DD7C47FF8EE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FF14869-68E9-B057-35C1-B0BF655624A0}"/>
              </a:ext>
            </a:extLst>
          </p:cNvPr>
          <p:cNvSpPr>
            <a:spLocks noGrp="1"/>
          </p:cNvSpPr>
          <p:nvPr>
            <p:ph type="sldNum" sz="quarter" idx="5"/>
          </p:nvPr>
        </p:nvSpPr>
        <p:spPr/>
        <p:txBody>
          <a:bodyPr/>
          <a:lstStyle/>
          <a:p>
            <a:fld id="{3E4A7109-D3E0-47BA-A045-9A99591D35D8}" type="slidenum">
              <a:rPr lang="en-US" smtClean="0"/>
              <a:t>17</a:t>
            </a:fld>
            <a:endParaRPr lang="en-US"/>
          </a:p>
        </p:txBody>
      </p:sp>
    </p:spTree>
    <p:extLst>
      <p:ext uri="{BB962C8B-B14F-4D97-AF65-F5344CB8AC3E}">
        <p14:creationId xmlns:p14="http://schemas.microsoft.com/office/powerpoint/2010/main" val="39107522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AFEBBE-D387-D1BA-B28A-2C4E48951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0BA4F3-1C67-219D-29B9-DE655A88C8C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764A7A5-E266-3AB4-1E6D-E0604F11C54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24BBD16-798A-9316-3A7C-236263808C3E}"/>
              </a:ext>
            </a:extLst>
          </p:cNvPr>
          <p:cNvSpPr>
            <a:spLocks noGrp="1"/>
          </p:cNvSpPr>
          <p:nvPr>
            <p:ph type="sldNum" sz="quarter" idx="5"/>
          </p:nvPr>
        </p:nvSpPr>
        <p:spPr/>
        <p:txBody>
          <a:bodyPr/>
          <a:lstStyle/>
          <a:p>
            <a:fld id="{3E4A7109-D3E0-47BA-A045-9A99591D35D8}" type="slidenum">
              <a:rPr lang="en-US" smtClean="0"/>
              <a:t>18</a:t>
            </a:fld>
            <a:endParaRPr lang="en-US"/>
          </a:p>
        </p:txBody>
      </p:sp>
    </p:spTree>
    <p:extLst>
      <p:ext uri="{BB962C8B-B14F-4D97-AF65-F5344CB8AC3E}">
        <p14:creationId xmlns:p14="http://schemas.microsoft.com/office/powerpoint/2010/main" val="3562927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436773-13DE-E77F-5849-33C1428AB3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6EE5618-0BE6-9434-7B03-7F88D68B0B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0F2369-E987-2242-D652-0C935F076CC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691D7C7-9C94-863A-3890-2FE6845230B5}"/>
              </a:ext>
            </a:extLst>
          </p:cNvPr>
          <p:cNvSpPr>
            <a:spLocks noGrp="1"/>
          </p:cNvSpPr>
          <p:nvPr>
            <p:ph type="sldNum" sz="quarter" idx="5"/>
          </p:nvPr>
        </p:nvSpPr>
        <p:spPr/>
        <p:txBody>
          <a:bodyPr/>
          <a:lstStyle/>
          <a:p>
            <a:fld id="{3E4A7109-D3E0-47BA-A045-9A99591D35D8}" type="slidenum">
              <a:rPr lang="en-US" smtClean="0"/>
              <a:t>19</a:t>
            </a:fld>
            <a:endParaRPr lang="en-US"/>
          </a:p>
        </p:txBody>
      </p:sp>
    </p:spTree>
    <p:extLst>
      <p:ext uri="{BB962C8B-B14F-4D97-AF65-F5344CB8AC3E}">
        <p14:creationId xmlns:p14="http://schemas.microsoft.com/office/powerpoint/2010/main" val="1831379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99835-4CFA-14E4-5C9B-3373CD377D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CD15AAE-8D44-E70B-516F-6D178889F4E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4C1640-CF5C-E928-88ED-3105FB30DAD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8980FA3-0E14-568E-1DB4-29A9EA8E31D1}"/>
              </a:ext>
            </a:extLst>
          </p:cNvPr>
          <p:cNvSpPr>
            <a:spLocks noGrp="1"/>
          </p:cNvSpPr>
          <p:nvPr>
            <p:ph type="sldNum" sz="quarter" idx="5"/>
          </p:nvPr>
        </p:nvSpPr>
        <p:spPr/>
        <p:txBody>
          <a:bodyPr/>
          <a:lstStyle/>
          <a:p>
            <a:fld id="{3E4A7109-D3E0-47BA-A045-9A99591D35D8}" type="slidenum">
              <a:rPr lang="en-US" smtClean="0"/>
              <a:t>3</a:t>
            </a:fld>
            <a:endParaRPr lang="en-US"/>
          </a:p>
        </p:txBody>
      </p:sp>
    </p:spTree>
    <p:extLst>
      <p:ext uri="{BB962C8B-B14F-4D97-AF65-F5344CB8AC3E}">
        <p14:creationId xmlns:p14="http://schemas.microsoft.com/office/powerpoint/2010/main" val="215359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91627D-629D-05D0-CBF2-483D838201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54B0A5-07CE-D92C-612B-A862F97B45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40A233-569F-849A-5ACC-DA52B8F1282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2CC6E43-BB64-98B6-3158-C048FEFE85AA}"/>
              </a:ext>
            </a:extLst>
          </p:cNvPr>
          <p:cNvSpPr>
            <a:spLocks noGrp="1"/>
          </p:cNvSpPr>
          <p:nvPr>
            <p:ph type="sldNum" sz="quarter" idx="5"/>
          </p:nvPr>
        </p:nvSpPr>
        <p:spPr/>
        <p:txBody>
          <a:bodyPr/>
          <a:lstStyle/>
          <a:p>
            <a:fld id="{3E4A7109-D3E0-47BA-A045-9A99591D35D8}" type="slidenum">
              <a:rPr lang="en-US" smtClean="0"/>
              <a:t>4</a:t>
            </a:fld>
            <a:endParaRPr lang="en-US"/>
          </a:p>
        </p:txBody>
      </p:sp>
    </p:spTree>
    <p:extLst>
      <p:ext uri="{BB962C8B-B14F-4D97-AF65-F5344CB8AC3E}">
        <p14:creationId xmlns:p14="http://schemas.microsoft.com/office/powerpoint/2010/main" val="1786176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2625AC-E3F3-3F03-F9A5-AFEE9732FA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AC18BD-8183-61CC-0BA7-4E1B5B2CC9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65E493-5861-2D76-BC15-ECAA1E123ED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A3F5850-21D7-F3A7-F5C7-5152FAB6C72E}"/>
              </a:ext>
            </a:extLst>
          </p:cNvPr>
          <p:cNvSpPr>
            <a:spLocks noGrp="1"/>
          </p:cNvSpPr>
          <p:nvPr>
            <p:ph type="sldNum" sz="quarter" idx="5"/>
          </p:nvPr>
        </p:nvSpPr>
        <p:spPr/>
        <p:txBody>
          <a:bodyPr/>
          <a:lstStyle/>
          <a:p>
            <a:fld id="{3E4A7109-D3E0-47BA-A045-9A99591D35D8}" type="slidenum">
              <a:rPr lang="en-US" smtClean="0"/>
              <a:t>5</a:t>
            </a:fld>
            <a:endParaRPr lang="en-US"/>
          </a:p>
        </p:txBody>
      </p:sp>
    </p:spTree>
    <p:extLst>
      <p:ext uri="{BB962C8B-B14F-4D97-AF65-F5344CB8AC3E}">
        <p14:creationId xmlns:p14="http://schemas.microsoft.com/office/powerpoint/2010/main" val="2814133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17E6F8-A81A-EC7A-B194-3C09F156D2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30BC3B-9C56-44E6-C67D-231D51F3D1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E2B1C3-C9E6-4073-345C-3860E784B8A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B609DD6-0637-6E5B-EFE8-B9948D9839EC}"/>
              </a:ext>
            </a:extLst>
          </p:cNvPr>
          <p:cNvSpPr>
            <a:spLocks noGrp="1"/>
          </p:cNvSpPr>
          <p:nvPr>
            <p:ph type="sldNum" sz="quarter" idx="5"/>
          </p:nvPr>
        </p:nvSpPr>
        <p:spPr/>
        <p:txBody>
          <a:bodyPr/>
          <a:lstStyle/>
          <a:p>
            <a:fld id="{3E4A7109-D3E0-47BA-A045-9A99591D35D8}" type="slidenum">
              <a:rPr lang="en-US" smtClean="0"/>
              <a:t>6</a:t>
            </a:fld>
            <a:endParaRPr lang="en-US"/>
          </a:p>
        </p:txBody>
      </p:sp>
    </p:spTree>
    <p:extLst>
      <p:ext uri="{BB962C8B-B14F-4D97-AF65-F5344CB8AC3E}">
        <p14:creationId xmlns:p14="http://schemas.microsoft.com/office/powerpoint/2010/main" val="1651278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12270-5F78-7FAD-03B2-46826912D1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D63B22-7E76-5A61-BDE8-652E6CC785E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3D60840-AAC9-C1E4-8C59-D820525D9B5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8281538-EDCE-F9D8-9FBC-5C25E9D5E9D6}"/>
              </a:ext>
            </a:extLst>
          </p:cNvPr>
          <p:cNvSpPr>
            <a:spLocks noGrp="1"/>
          </p:cNvSpPr>
          <p:nvPr>
            <p:ph type="sldNum" sz="quarter" idx="5"/>
          </p:nvPr>
        </p:nvSpPr>
        <p:spPr/>
        <p:txBody>
          <a:bodyPr/>
          <a:lstStyle/>
          <a:p>
            <a:fld id="{3E4A7109-D3E0-47BA-A045-9A99591D35D8}" type="slidenum">
              <a:rPr lang="en-US" smtClean="0"/>
              <a:t>7</a:t>
            </a:fld>
            <a:endParaRPr lang="en-US"/>
          </a:p>
        </p:txBody>
      </p:sp>
    </p:spTree>
    <p:extLst>
      <p:ext uri="{BB962C8B-B14F-4D97-AF65-F5344CB8AC3E}">
        <p14:creationId xmlns:p14="http://schemas.microsoft.com/office/powerpoint/2010/main" val="10181949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DDFF0-12FD-22AA-3C17-B9D4226B55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DFE2F1-9517-4D2A-54FD-8DF70212965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BCE769-C660-9AB9-5E38-2C292F5CC43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F8B741A-56CF-635F-A3CB-A9B0149D34A5}"/>
              </a:ext>
            </a:extLst>
          </p:cNvPr>
          <p:cNvSpPr>
            <a:spLocks noGrp="1"/>
          </p:cNvSpPr>
          <p:nvPr>
            <p:ph type="sldNum" sz="quarter" idx="5"/>
          </p:nvPr>
        </p:nvSpPr>
        <p:spPr/>
        <p:txBody>
          <a:bodyPr/>
          <a:lstStyle/>
          <a:p>
            <a:fld id="{3E4A7109-D3E0-47BA-A045-9A99591D35D8}" type="slidenum">
              <a:rPr lang="en-US" smtClean="0"/>
              <a:t>8</a:t>
            </a:fld>
            <a:endParaRPr lang="en-US"/>
          </a:p>
        </p:txBody>
      </p:sp>
    </p:spTree>
    <p:extLst>
      <p:ext uri="{BB962C8B-B14F-4D97-AF65-F5344CB8AC3E}">
        <p14:creationId xmlns:p14="http://schemas.microsoft.com/office/powerpoint/2010/main" val="2197529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D25A0-B7A6-0EC5-3213-7F8BE89E5C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40E083D-DD54-2420-42D2-A65362DB1D8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329332-A95D-660A-9B8B-AE63210B5AE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13207D1-FB99-F591-6A44-28191DDBC39F}"/>
              </a:ext>
            </a:extLst>
          </p:cNvPr>
          <p:cNvSpPr>
            <a:spLocks noGrp="1"/>
          </p:cNvSpPr>
          <p:nvPr>
            <p:ph type="sldNum" sz="quarter" idx="5"/>
          </p:nvPr>
        </p:nvSpPr>
        <p:spPr/>
        <p:txBody>
          <a:bodyPr/>
          <a:lstStyle/>
          <a:p>
            <a:fld id="{3E4A7109-D3E0-47BA-A045-9A99591D35D8}" type="slidenum">
              <a:rPr lang="en-US" smtClean="0"/>
              <a:t>9</a:t>
            </a:fld>
            <a:endParaRPr lang="en-US"/>
          </a:p>
        </p:txBody>
      </p:sp>
    </p:spTree>
    <p:extLst>
      <p:ext uri="{BB962C8B-B14F-4D97-AF65-F5344CB8AC3E}">
        <p14:creationId xmlns:p14="http://schemas.microsoft.com/office/powerpoint/2010/main" val="3978650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7E55F3-2E09-1A02-7F08-0A3D5F7D21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2B945B-E994-E6EB-93A6-42B9F979D73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6F94FE-D681-46C8-F558-94927658C85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D66937B-BA62-5481-A204-2E98B52C7ADF}"/>
              </a:ext>
            </a:extLst>
          </p:cNvPr>
          <p:cNvSpPr>
            <a:spLocks noGrp="1"/>
          </p:cNvSpPr>
          <p:nvPr>
            <p:ph type="sldNum" sz="quarter" idx="5"/>
          </p:nvPr>
        </p:nvSpPr>
        <p:spPr/>
        <p:txBody>
          <a:bodyPr/>
          <a:lstStyle/>
          <a:p>
            <a:fld id="{3E4A7109-D3E0-47BA-A045-9A99591D35D8}" type="slidenum">
              <a:rPr lang="en-US" smtClean="0"/>
              <a:t>10</a:t>
            </a:fld>
            <a:endParaRPr lang="en-US"/>
          </a:p>
        </p:txBody>
      </p:sp>
    </p:spTree>
    <p:extLst>
      <p:ext uri="{BB962C8B-B14F-4D97-AF65-F5344CB8AC3E}">
        <p14:creationId xmlns:p14="http://schemas.microsoft.com/office/powerpoint/2010/main" val="2918920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4251E-B742-C4D8-82DC-FAE08DF932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743DA1-D530-713F-C81E-40A70A3484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890B894-3E2F-DBD6-A1A5-55003E76084E}"/>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5" name="Footer Placeholder 4">
            <a:extLst>
              <a:ext uri="{FF2B5EF4-FFF2-40B4-BE49-F238E27FC236}">
                <a16:creationId xmlns:a16="http://schemas.microsoft.com/office/drawing/2014/main" id="{C508BF91-3E35-8CD9-F21E-27F0CAD4C3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C787C-83D1-9CEA-4416-B59C8FCFD5C6}"/>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855579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16B8F9-22B2-D622-EE05-1EB83E95C7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4815B40-284E-FF6D-54A6-A84E46934D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99526E-13FD-B954-0F5E-C7F46F3BB3E4}"/>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5" name="Footer Placeholder 4">
            <a:extLst>
              <a:ext uri="{FF2B5EF4-FFF2-40B4-BE49-F238E27FC236}">
                <a16:creationId xmlns:a16="http://schemas.microsoft.com/office/drawing/2014/main" id="{9352190F-8518-FFFA-BED0-053BF5FC61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8C6912-B303-5E4F-4B33-9BC83A8E05B7}"/>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1663526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F159EAA-5E97-DD6D-1106-A39BB0EF686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45D886-7EAF-991C-9446-31E681F991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6454BA-9E46-4C50-2046-8CF6A93DAA87}"/>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5" name="Footer Placeholder 4">
            <a:extLst>
              <a:ext uri="{FF2B5EF4-FFF2-40B4-BE49-F238E27FC236}">
                <a16:creationId xmlns:a16="http://schemas.microsoft.com/office/drawing/2014/main" id="{BF07E8E0-FA59-1103-E690-879FA67837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9BAD3A-5FBA-F3E7-5557-FE78F9970B9C}"/>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16241107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205FD-A103-38BA-2716-DC70E0DE66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294B4F-7013-1FC7-40D6-5A7937C0B9A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6D2588-7FC0-3946-2294-A6DC1C41AC1D}"/>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5" name="Footer Placeholder 4">
            <a:extLst>
              <a:ext uri="{FF2B5EF4-FFF2-40B4-BE49-F238E27FC236}">
                <a16:creationId xmlns:a16="http://schemas.microsoft.com/office/drawing/2014/main" id="{9F81D1B9-7BC6-D4E5-5AB6-A5767FB044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30A8AC-8954-66A8-49E5-3EB17B389D18}"/>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342972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26724-69E9-26D7-9410-C941C22ED02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7945DAE-2153-4FFD-A6FD-D34726F08E2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6C629E0-D2FC-A98E-DE84-63B6CA1E4579}"/>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5" name="Footer Placeholder 4">
            <a:extLst>
              <a:ext uri="{FF2B5EF4-FFF2-40B4-BE49-F238E27FC236}">
                <a16:creationId xmlns:a16="http://schemas.microsoft.com/office/drawing/2014/main" id="{BAF11E1C-DBF2-706D-4346-5A881B88FD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3B8476-6C02-7865-B582-A5C4A4C0D950}"/>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008447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3EAA9-81BE-994D-951D-760800B6FEC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D7F9E3-7D07-8788-A7BC-285A5914015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97D4F2-7BF5-746F-9274-C4A09450213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81C7CC-A159-C9AF-BBE0-62AA433060CF}"/>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6" name="Footer Placeholder 5">
            <a:extLst>
              <a:ext uri="{FF2B5EF4-FFF2-40B4-BE49-F238E27FC236}">
                <a16:creationId xmlns:a16="http://schemas.microsoft.com/office/drawing/2014/main" id="{952207C2-6902-0FC5-BD5F-3C17A285A01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9220E20-20D9-1161-E71A-5985D7D56D1D}"/>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249673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1B368-3CDB-9BA7-B166-B73BF543A73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2BA1057-E2DF-24AC-4FEC-D2EE241C1C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AC83941-1C3F-1A57-41D4-C423D4673F9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DBF18A-CC36-56C4-670D-7A11BAB361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CB08852-2EBC-E4D1-EECD-634A2A85B55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E9787A9-6C0B-B42E-51D7-F6EAA72F44EB}"/>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8" name="Footer Placeholder 7">
            <a:extLst>
              <a:ext uri="{FF2B5EF4-FFF2-40B4-BE49-F238E27FC236}">
                <a16:creationId xmlns:a16="http://schemas.microsoft.com/office/drawing/2014/main" id="{883E9F4A-BDA7-B032-51E1-889D6D8FCB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539BA6F-A6D3-E008-FB45-774A5672BA02}"/>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2338853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371ED5-CD6B-202E-2E96-15D42D4E1E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CEE441-2B6E-233F-342A-FD9154A544BA}"/>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4" name="Footer Placeholder 3">
            <a:extLst>
              <a:ext uri="{FF2B5EF4-FFF2-40B4-BE49-F238E27FC236}">
                <a16:creationId xmlns:a16="http://schemas.microsoft.com/office/drawing/2014/main" id="{97C37471-CCBC-F8D0-F9FF-C0FAC7AB07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94A2545-01E2-D78C-9D9E-56A8AE001759}"/>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38217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9F6B9E-4AEA-506C-BE2F-9D639AC6D5BC}"/>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3" name="Footer Placeholder 2">
            <a:extLst>
              <a:ext uri="{FF2B5EF4-FFF2-40B4-BE49-F238E27FC236}">
                <a16:creationId xmlns:a16="http://schemas.microsoft.com/office/drawing/2014/main" id="{095D48FF-4C72-9E9F-50DC-2D8E55B2EA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8876FAD-EC6F-2759-EA12-4B2B970D62B6}"/>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02447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A5899A-0E69-599C-968A-6F76590853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FFDA0B-C15D-EB42-26FD-4D9A3A53AFF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51970A7-FF73-A357-8BE5-85A12857FC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A5B8C84-985E-20D6-0A4D-56FA2D0B4C1E}"/>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6" name="Footer Placeholder 5">
            <a:extLst>
              <a:ext uri="{FF2B5EF4-FFF2-40B4-BE49-F238E27FC236}">
                <a16:creationId xmlns:a16="http://schemas.microsoft.com/office/drawing/2014/main" id="{4A4321AB-D162-ABAA-2A3D-0B66D0350DC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D0AB9-BE36-A4B2-D3CF-22E14BE75151}"/>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3216394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6BCCE1-BC30-0809-3FC9-FC225CB8D5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D035F5-27F4-8CF3-7B23-A98D240524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425C78C-0FB3-14BB-89A3-08237BCBEC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F0F53D4-3CA5-A27B-2438-9B19ABAB013E}"/>
              </a:ext>
            </a:extLst>
          </p:cNvPr>
          <p:cNvSpPr>
            <a:spLocks noGrp="1"/>
          </p:cNvSpPr>
          <p:nvPr>
            <p:ph type="dt" sz="half" idx="10"/>
          </p:nvPr>
        </p:nvSpPr>
        <p:spPr/>
        <p:txBody>
          <a:bodyPr/>
          <a:lstStyle/>
          <a:p>
            <a:fld id="{B8959F3C-9879-4806-ADC7-BA321CD3F53D}" type="datetimeFigureOut">
              <a:rPr lang="en-US" smtClean="0"/>
              <a:t>27-Nov-24</a:t>
            </a:fld>
            <a:endParaRPr lang="en-US"/>
          </a:p>
        </p:txBody>
      </p:sp>
      <p:sp>
        <p:nvSpPr>
          <p:cNvPr id="6" name="Footer Placeholder 5">
            <a:extLst>
              <a:ext uri="{FF2B5EF4-FFF2-40B4-BE49-F238E27FC236}">
                <a16:creationId xmlns:a16="http://schemas.microsoft.com/office/drawing/2014/main" id="{07DF22B5-229E-060F-68A3-611984C3B5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1169A6D-776F-5EE0-1529-7948EBB33E4B}"/>
              </a:ext>
            </a:extLst>
          </p:cNvPr>
          <p:cNvSpPr>
            <a:spLocks noGrp="1"/>
          </p:cNvSpPr>
          <p:nvPr>
            <p:ph type="sldNum" sz="quarter" idx="12"/>
          </p:nvPr>
        </p:nvSpPr>
        <p:spPr/>
        <p:txBody>
          <a:bodyPr/>
          <a:lstStyle/>
          <a:p>
            <a:fld id="{CE7CEE70-2E53-4018-916E-1D2712E71878}" type="slidenum">
              <a:rPr lang="en-US" smtClean="0"/>
              <a:t>‹#›</a:t>
            </a:fld>
            <a:endParaRPr lang="en-US"/>
          </a:p>
        </p:txBody>
      </p:sp>
    </p:spTree>
    <p:extLst>
      <p:ext uri="{BB962C8B-B14F-4D97-AF65-F5344CB8AC3E}">
        <p14:creationId xmlns:p14="http://schemas.microsoft.com/office/powerpoint/2010/main" val="991187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8A23937-9B24-CF56-3474-6DF2591D61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B5FAD9C-E585-6768-3CC6-B57ACF50E6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22BE98-5434-6E1D-A584-610E1A74B3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8959F3C-9879-4806-ADC7-BA321CD3F53D}" type="datetimeFigureOut">
              <a:rPr lang="en-US" smtClean="0"/>
              <a:t>27-Nov-24</a:t>
            </a:fld>
            <a:endParaRPr lang="en-US"/>
          </a:p>
        </p:txBody>
      </p:sp>
      <p:sp>
        <p:nvSpPr>
          <p:cNvPr id="5" name="Footer Placeholder 4">
            <a:extLst>
              <a:ext uri="{FF2B5EF4-FFF2-40B4-BE49-F238E27FC236}">
                <a16:creationId xmlns:a16="http://schemas.microsoft.com/office/drawing/2014/main" id="{CB42CD8E-0D24-3BD6-0839-1BC74146AE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6A819C7-29F7-925B-8583-2C3F1E944F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E7CEE70-2E53-4018-916E-1D2712E71878}" type="slidenum">
              <a:rPr lang="en-US" smtClean="0"/>
              <a:t>‹#›</a:t>
            </a:fld>
            <a:endParaRPr lang="en-US"/>
          </a:p>
        </p:txBody>
      </p:sp>
    </p:spTree>
    <p:extLst>
      <p:ext uri="{BB962C8B-B14F-4D97-AF65-F5344CB8AC3E}">
        <p14:creationId xmlns:p14="http://schemas.microsoft.com/office/powerpoint/2010/main" val="1383434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A7945-AF52-16F3-5BDC-451F163B10C6}"/>
              </a:ext>
            </a:extLst>
          </p:cNvPr>
          <p:cNvSpPr>
            <a:spLocks noGrp="1"/>
          </p:cNvSpPr>
          <p:nvPr>
            <p:ph type="ctrTitle"/>
          </p:nvPr>
        </p:nvSpPr>
        <p:spPr/>
        <p:txBody>
          <a:bodyPr/>
          <a:lstStyle/>
          <a:p>
            <a:r>
              <a:rPr lang="en-US" dirty="0"/>
              <a:t>Query Dependent Prompt System</a:t>
            </a:r>
          </a:p>
        </p:txBody>
      </p:sp>
    </p:spTree>
    <p:extLst>
      <p:ext uri="{BB962C8B-B14F-4D97-AF65-F5344CB8AC3E}">
        <p14:creationId xmlns:p14="http://schemas.microsoft.com/office/powerpoint/2010/main" val="2899743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B63BFA-F475-8213-20BC-70310C5C12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A5F96B5-4E02-4BEC-AEC0-9C0895D32F9C}"/>
              </a:ext>
            </a:extLst>
          </p:cNvPr>
          <p:cNvSpPr>
            <a:spLocks noGrp="1"/>
          </p:cNvSpPr>
          <p:nvPr>
            <p:ph type="title"/>
          </p:nvPr>
        </p:nvSpPr>
        <p:spPr/>
        <p:txBody>
          <a:bodyPr>
            <a:normAutofit/>
          </a:bodyPr>
          <a:lstStyle/>
          <a:p>
            <a:r>
              <a:rPr lang="en-US" sz="2400" b="1" dirty="0"/>
              <a:t>Zero-shot Eval Dataset Results</a:t>
            </a:r>
          </a:p>
        </p:txBody>
      </p:sp>
      <p:graphicFrame>
        <p:nvGraphicFramePr>
          <p:cNvPr id="4" name="Table 3">
            <a:extLst>
              <a:ext uri="{FF2B5EF4-FFF2-40B4-BE49-F238E27FC236}">
                <a16:creationId xmlns:a16="http://schemas.microsoft.com/office/drawing/2014/main" id="{BA4EA9AC-A4B4-AFE3-F391-61357C13A4EF}"/>
              </a:ext>
            </a:extLst>
          </p:cNvPr>
          <p:cNvGraphicFramePr>
            <a:graphicFrameLocks noGrp="1"/>
          </p:cNvGraphicFramePr>
          <p:nvPr>
            <p:extLst>
              <p:ext uri="{D42A27DB-BD31-4B8C-83A1-F6EECF244321}">
                <p14:modId xmlns:p14="http://schemas.microsoft.com/office/powerpoint/2010/main" val="1408394488"/>
              </p:ext>
            </p:extLst>
          </p:nvPr>
        </p:nvGraphicFramePr>
        <p:xfrm>
          <a:off x="971755" y="2498210"/>
          <a:ext cx="10248490" cy="221996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61%</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77%</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85%</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31%</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83%</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Tree>
    <p:extLst>
      <p:ext uri="{BB962C8B-B14F-4D97-AF65-F5344CB8AC3E}">
        <p14:creationId xmlns:p14="http://schemas.microsoft.com/office/powerpoint/2010/main" val="3441076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332251-8C84-DAC6-C43A-08DBC29A285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1C564A-F6D4-B6D0-DE55-75CDFFE5A481}"/>
              </a:ext>
            </a:extLst>
          </p:cNvPr>
          <p:cNvSpPr>
            <a:spLocks noGrp="1"/>
          </p:cNvSpPr>
          <p:nvPr>
            <p:ph type="title"/>
          </p:nvPr>
        </p:nvSpPr>
        <p:spPr/>
        <p:txBody>
          <a:bodyPr>
            <a:normAutofit/>
          </a:bodyPr>
          <a:lstStyle/>
          <a:p>
            <a:r>
              <a:rPr lang="en-US" sz="2400" b="1" dirty="0"/>
              <a:t>Zero-shot Eval Dataset Results</a:t>
            </a:r>
          </a:p>
        </p:txBody>
      </p:sp>
      <p:graphicFrame>
        <p:nvGraphicFramePr>
          <p:cNvPr id="4" name="Table 3">
            <a:extLst>
              <a:ext uri="{FF2B5EF4-FFF2-40B4-BE49-F238E27FC236}">
                <a16:creationId xmlns:a16="http://schemas.microsoft.com/office/drawing/2014/main" id="{19E83B3B-C613-8179-86D8-EA8969DE33B0}"/>
              </a:ext>
            </a:extLst>
          </p:cNvPr>
          <p:cNvGraphicFramePr>
            <a:graphicFrameLocks noGrp="1"/>
          </p:cNvGraphicFramePr>
          <p:nvPr>
            <p:extLst>
              <p:ext uri="{D42A27DB-BD31-4B8C-83A1-F6EECF244321}">
                <p14:modId xmlns:p14="http://schemas.microsoft.com/office/powerpoint/2010/main" val="2353067602"/>
              </p:ext>
            </p:extLst>
          </p:nvPr>
        </p:nvGraphicFramePr>
        <p:xfrm>
          <a:off x="603664" y="2431836"/>
          <a:ext cx="10984671" cy="2219960"/>
        </p:xfrm>
        <a:graphic>
          <a:graphicData uri="http://schemas.openxmlformats.org/drawingml/2006/table">
            <a:tbl>
              <a:tblPr firstRow="1">
                <a:tableStyleId>{D7AC3CCA-C797-4891-BE02-D94E43425B78}</a:tableStyleId>
              </a:tblPr>
              <a:tblGrid>
                <a:gridCol w="1220519">
                  <a:extLst>
                    <a:ext uri="{9D8B030D-6E8A-4147-A177-3AD203B41FA5}">
                      <a16:colId xmlns:a16="http://schemas.microsoft.com/office/drawing/2014/main" val="252588881"/>
                    </a:ext>
                  </a:extLst>
                </a:gridCol>
                <a:gridCol w="1220519">
                  <a:extLst>
                    <a:ext uri="{9D8B030D-6E8A-4147-A177-3AD203B41FA5}">
                      <a16:colId xmlns:a16="http://schemas.microsoft.com/office/drawing/2014/main" val="1729950084"/>
                    </a:ext>
                  </a:extLst>
                </a:gridCol>
                <a:gridCol w="1220519">
                  <a:extLst>
                    <a:ext uri="{9D8B030D-6E8A-4147-A177-3AD203B41FA5}">
                      <a16:colId xmlns:a16="http://schemas.microsoft.com/office/drawing/2014/main" val="483548369"/>
                    </a:ext>
                  </a:extLst>
                </a:gridCol>
                <a:gridCol w="1220519">
                  <a:extLst>
                    <a:ext uri="{9D8B030D-6E8A-4147-A177-3AD203B41FA5}">
                      <a16:colId xmlns:a16="http://schemas.microsoft.com/office/drawing/2014/main" val="617316006"/>
                    </a:ext>
                  </a:extLst>
                </a:gridCol>
                <a:gridCol w="1220519">
                  <a:extLst>
                    <a:ext uri="{9D8B030D-6E8A-4147-A177-3AD203B41FA5}">
                      <a16:colId xmlns:a16="http://schemas.microsoft.com/office/drawing/2014/main" val="3890891965"/>
                    </a:ext>
                  </a:extLst>
                </a:gridCol>
                <a:gridCol w="1220519">
                  <a:extLst>
                    <a:ext uri="{9D8B030D-6E8A-4147-A177-3AD203B41FA5}">
                      <a16:colId xmlns:a16="http://schemas.microsoft.com/office/drawing/2014/main" val="464773494"/>
                    </a:ext>
                  </a:extLst>
                </a:gridCol>
                <a:gridCol w="1220519">
                  <a:extLst>
                    <a:ext uri="{9D8B030D-6E8A-4147-A177-3AD203B41FA5}">
                      <a16:colId xmlns:a16="http://schemas.microsoft.com/office/drawing/2014/main" val="1231228651"/>
                    </a:ext>
                  </a:extLst>
                </a:gridCol>
                <a:gridCol w="1220519">
                  <a:extLst>
                    <a:ext uri="{9D8B030D-6E8A-4147-A177-3AD203B41FA5}">
                      <a16:colId xmlns:a16="http://schemas.microsoft.com/office/drawing/2014/main" val="3094459248"/>
                    </a:ext>
                  </a:extLst>
                </a:gridCol>
                <a:gridCol w="1220519">
                  <a:extLst>
                    <a:ext uri="{9D8B030D-6E8A-4147-A177-3AD203B41FA5}">
                      <a16:colId xmlns:a16="http://schemas.microsoft.com/office/drawing/2014/main" val="3168811520"/>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Sports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Social</a:t>
                      </a:r>
                    </a:p>
                  </a:txBody>
                  <a:tcPr/>
                </a:tc>
                <a:tc>
                  <a:txBody>
                    <a:bodyPr/>
                    <a:lstStyle/>
                    <a:p>
                      <a:pPr algn="ctr"/>
                      <a:r>
                        <a:rPr lang="en-US" b="0" dirty="0">
                          <a:latin typeface="Times New Roman" panose="02020603050405020304" pitchFamily="18" charset="0"/>
                          <a:cs typeface="Times New Roman" panose="02020603050405020304" pitchFamily="18" charset="0"/>
                        </a:rPr>
                        <a:t>Political</a:t>
                      </a:r>
                    </a:p>
                  </a:txBody>
                  <a:tcPr/>
                </a:tc>
                <a:tc>
                  <a:txBody>
                    <a:bodyPr/>
                    <a:lstStyle/>
                    <a:p>
                      <a:pPr algn="ctr"/>
                      <a:r>
                        <a:rPr lang="en-US" b="0" dirty="0">
                          <a:latin typeface="Times New Roman" panose="02020603050405020304" pitchFamily="18" charset="0"/>
                          <a:cs typeface="Times New Roman" panose="02020603050405020304" pitchFamily="18" charset="0"/>
                        </a:rPr>
                        <a:t>Health</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Cultural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Scientific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Economic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Global</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42%</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38%</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28%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Tree>
    <p:extLst>
      <p:ext uri="{BB962C8B-B14F-4D97-AF65-F5344CB8AC3E}">
        <p14:creationId xmlns:p14="http://schemas.microsoft.com/office/powerpoint/2010/main" val="6543738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F1DEE4-6769-9100-5D3C-05F5D057D3F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4B496E-0548-C8AC-EB3F-933B47C1CA69}"/>
              </a:ext>
            </a:extLst>
          </p:cNvPr>
          <p:cNvSpPr>
            <a:spLocks noGrp="1"/>
          </p:cNvSpPr>
          <p:nvPr>
            <p:ph type="title"/>
          </p:nvPr>
        </p:nvSpPr>
        <p:spPr/>
        <p:txBody>
          <a:bodyPr>
            <a:normAutofit/>
          </a:bodyPr>
          <a:lstStyle/>
          <a:p>
            <a:r>
              <a:rPr lang="en-US" sz="2400" b="1" dirty="0"/>
              <a:t>Zero-shot Test Dataset Results</a:t>
            </a:r>
          </a:p>
        </p:txBody>
      </p:sp>
      <p:graphicFrame>
        <p:nvGraphicFramePr>
          <p:cNvPr id="4" name="Table 3">
            <a:extLst>
              <a:ext uri="{FF2B5EF4-FFF2-40B4-BE49-F238E27FC236}">
                <a16:creationId xmlns:a16="http://schemas.microsoft.com/office/drawing/2014/main" id="{10D99524-03B0-4345-CB4E-8E83D427C2E5}"/>
              </a:ext>
            </a:extLst>
          </p:cNvPr>
          <p:cNvGraphicFramePr>
            <a:graphicFrameLocks noGrp="1"/>
          </p:cNvGraphicFramePr>
          <p:nvPr>
            <p:extLst>
              <p:ext uri="{D42A27DB-BD31-4B8C-83A1-F6EECF244321}">
                <p14:modId xmlns:p14="http://schemas.microsoft.com/office/powerpoint/2010/main" val="1885038688"/>
              </p:ext>
            </p:extLst>
          </p:nvPr>
        </p:nvGraphicFramePr>
        <p:xfrm>
          <a:off x="971755" y="2498210"/>
          <a:ext cx="10248490" cy="221996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35%</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81%</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22%</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86%</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24%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84%</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Tree>
    <p:extLst>
      <p:ext uri="{BB962C8B-B14F-4D97-AF65-F5344CB8AC3E}">
        <p14:creationId xmlns:p14="http://schemas.microsoft.com/office/powerpoint/2010/main" val="2958212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7CE10-CBCC-4AC8-E90E-F56DCD45F42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D8FEC44-26EF-6BB4-33CD-A576484DF077}"/>
              </a:ext>
            </a:extLst>
          </p:cNvPr>
          <p:cNvSpPr>
            <a:spLocks noGrp="1"/>
          </p:cNvSpPr>
          <p:nvPr>
            <p:ph type="title"/>
          </p:nvPr>
        </p:nvSpPr>
        <p:spPr/>
        <p:txBody>
          <a:bodyPr>
            <a:normAutofit/>
          </a:bodyPr>
          <a:lstStyle/>
          <a:p>
            <a:r>
              <a:rPr lang="en-US" sz="2400" b="1" dirty="0"/>
              <a:t>Zero-shot Test Dataset Results</a:t>
            </a:r>
          </a:p>
        </p:txBody>
      </p:sp>
      <p:graphicFrame>
        <p:nvGraphicFramePr>
          <p:cNvPr id="4" name="Table 3">
            <a:extLst>
              <a:ext uri="{FF2B5EF4-FFF2-40B4-BE49-F238E27FC236}">
                <a16:creationId xmlns:a16="http://schemas.microsoft.com/office/drawing/2014/main" id="{F399FB9E-8374-8912-D2D4-0EEE2F654B17}"/>
              </a:ext>
            </a:extLst>
          </p:cNvPr>
          <p:cNvGraphicFramePr>
            <a:graphicFrameLocks noGrp="1"/>
          </p:cNvGraphicFramePr>
          <p:nvPr>
            <p:extLst>
              <p:ext uri="{D42A27DB-BD31-4B8C-83A1-F6EECF244321}">
                <p14:modId xmlns:p14="http://schemas.microsoft.com/office/powerpoint/2010/main" val="1102061991"/>
              </p:ext>
            </p:extLst>
          </p:nvPr>
        </p:nvGraphicFramePr>
        <p:xfrm>
          <a:off x="603664" y="2431836"/>
          <a:ext cx="10984671" cy="2219960"/>
        </p:xfrm>
        <a:graphic>
          <a:graphicData uri="http://schemas.openxmlformats.org/drawingml/2006/table">
            <a:tbl>
              <a:tblPr firstRow="1">
                <a:tableStyleId>{D7AC3CCA-C797-4891-BE02-D94E43425B78}</a:tableStyleId>
              </a:tblPr>
              <a:tblGrid>
                <a:gridCol w="1220519">
                  <a:extLst>
                    <a:ext uri="{9D8B030D-6E8A-4147-A177-3AD203B41FA5}">
                      <a16:colId xmlns:a16="http://schemas.microsoft.com/office/drawing/2014/main" val="252588881"/>
                    </a:ext>
                  </a:extLst>
                </a:gridCol>
                <a:gridCol w="1220519">
                  <a:extLst>
                    <a:ext uri="{9D8B030D-6E8A-4147-A177-3AD203B41FA5}">
                      <a16:colId xmlns:a16="http://schemas.microsoft.com/office/drawing/2014/main" val="1729950084"/>
                    </a:ext>
                  </a:extLst>
                </a:gridCol>
                <a:gridCol w="1220519">
                  <a:extLst>
                    <a:ext uri="{9D8B030D-6E8A-4147-A177-3AD203B41FA5}">
                      <a16:colId xmlns:a16="http://schemas.microsoft.com/office/drawing/2014/main" val="483548369"/>
                    </a:ext>
                  </a:extLst>
                </a:gridCol>
                <a:gridCol w="1220519">
                  <a:extLst>
                    <a:ext uri="{9D8B030D-6E8A-4147-A177-3AD203B41FA5}">
                      <a16:colId xmlns:a16="http://schemas.microsoft.com/office/drawing/2014/main" val="617316006"/>
                    </a:ext>
                  </a:extLst>
                </a:gridCol>
                <a:gridCol w="1220519">
                  <a:extLst>
                    <a:ext uri="{9D8B030D-6E8A-4147-A177-3AD203B41FA5}">
                      <a16:colId xmlns:a16="http://schemas.microsoft.com/office/drawing/2014/main" val="3890891965"/>
                    </a:ext>
                  </a:extLst>
                </a:gridCol>
                <a:gridCol w="1220519">
                  <a:extLst>
                    <a:ext uri="{9D8B030D-6E8A-4147-A177-3AD203B41FA5}">
                      <a16:colId xmlns:a16="http://schemas.microsoft.com/office/drawing/2014/main" val="464773494"/>
                    </a:ext>
                  </a:extLst>
                </a:gridCol>
                <a:gridCol w="1220519">
                  <a:extLst>
                    <a:ext uri="{9D8B030D-6E8A-4147-A177-3AD203B41FA5}">
                      <a16:colId xmlns:a16="http://schemas.microsoft.com/office/drawing/2014/main" val="1231228651"/>
                    </a:ext>
                  </a:extLst>
                </a:gridCol>
                <a:gridCol w="1220519">
                  <a:extLst>
                    <a:ext uri="{9D8B030D-6E8A-4147-A177-3AD203B41FA5}">
                      <a16:colId xmlns:a16="http://schemas.microsoft.com/office/drawing/2014/main" val="3094459248"/>
                    </a:ext>
                  </a:extLst>
                </a:gridCol>
                <a:gridCol w="1220519">
                  <a:extLst>
                    <a:ext uri="{9D8B030D-6E8A-4147-A177-3AD203B41FA5}">
                      <a16:colId xmlns:a16="http://schemas.microsoft.com/office/drawing/2014/main" val="3168811520"/>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Social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Sports</a:t>
                      </a:r>
                    </a:p>
                  </a:txBody>
                  <a:tcPr/>
                </a:tc>
                <a:tc>
                  <a:txBody>
                    <a:bodyPr/>
                    <a:lstStyle/>
                    <a:p>
                      <a:pPr algn="ctr"/>
                      <a:r>
                        <a:rPr lang="en-US" b="0" dirty="0">
                          <a:latin typeface="Times New Roman" panose="02020603050405020304" pitchFamily="18" charset="0"/>
                          <a:cs typeface="Times New Roman" panose="02020603050405020304" pitchFamily="18" charset="0"/>
                        </a:rPr>
                        <a:t>Political</a:t>
                      </a:r>
                    </a:p>
                  </a:txBody>
                  <a:tcPr/>
                </a:tc>
                <a:tc>
                  <a:txBody>
                    <a:bodyPr/>
                    <a:lstStyle/>
                    <a:p>
                      <a:pPr algn="ctr"/>
                      <a:r>
                        <a:rPr lang="en-US" b="0" dirty="0">
                          <a:latin typeface="Times New Roman" panose="02020603050405020304" pitchFamily="18" charset="0"/>
                          <a:cs typeface="Times New Roman" panose="02020603050405020304" pitchFamily="18" charset="0"/>
                        </a:rPr>
                        <a:t>Cultural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Global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Economic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Scientific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Health</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80%</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Tree>
    <p:extLst>
      <p:ext uri="{BB962C8B-B14F-4D97-AF65-F5344CB8AC3E}">
        <p14:creationId xmlns:p14="http://schemas.microsoft.com/office/powerpoint/2010/main" val="1745916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1091A-2B07-8E03-E855-6E2354AC64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89D3BF1-A2B8-258C-8BDB-722F2C04E133}"/>
              </a:ext>
            </a:extLst>
          </p:cNvPr>
          <p:cNvSpPr>
            <a:spLocks noGrp="1"/>
          </p:cNvSpPr>
          <p:nvPr>
            <p:ph type="title"/>
          </p:nvPr>
        </p:nvSpPr>
        <p:spPr/>
        <p:txBody>
          <a:bodyPr>
            <a:normAutofit/>
          </a:bodyPr>
          <a:lstStyle/>
          <a:p>
            <a:r>
              <a:rPr lang="en-US" sz="2400" b="1" dirty="0"/>
              <a:t>Zero-shot Query Dependent Results</a:t>
            </a:r>
          </a:p>
        </p:txBody>
      </p:sp>
      <p:graphicFrame>
        <p:nvGraphicFramePr>
          <p:cNvPr id="4" name="Table 3">
            <a:extLst>
              <a:ext uri="{FF2B5EF4-FFF2-40B4-BE49-F238E27FC236}">
                <a16:creationId xmlns:a16="http://schemas.microsoft.com/office/drawing/2014/main" id="{5644DB01-D117-5B94-80D8-7144989F267B}"/>
              </a:ext>
            </a:extLst>
          </p:cNvPr>
          <p:cNvGraphicFramePr>
            <a:graphicFrameLocks noGrp="1"/>
          </p:cNvGraphicFramePr>
          <p:nvPr>
            <p:extLst>
              <p:ext uri="{D42A27DB-BD31-4B8C-83A1-F6EECF244321}">
                <p14:modId xmlns:p14="http://schemas.microsoft.com/office/powerpoint/2010/main" val="2911996044"/>
              </p:ext>
            </p:extLst>
          </p:nvPr>
        </p:nvGraphicFramePr>
        <p:xfrm>
          <a:off x="971755" y="2687320"/>
          <a:ext cx="10248490" cy="74168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Q-Dependent</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73%</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92%</a:t>
                      </a:r>
                    </a:p>
                  </a:txBody>
                  <a:tcPr>
                    <a:solidFill>
                      <a:schemeClr val="bg2">
                        <a:lumMod val="90000"/>
                      </a:schemeClr>
                    </a:solidFill>
                  </a:tcPr>
                </a:tc>
                <a:extLst>
                  <a:ext uri="{0D108BD9-81ED-4DB2-BD59-A6C34878D82A}">
                    <a16:rowId xmlns:a16="http://schemas.microsoft.com/office/drawing/2014/main" val="1335220462"/>
                  </a:ext>
                </a:extLst>
              </a:tr>
            </a:tbl>
          </a:graphicData>
        </a:graphic>
      </p:graphicFrame>
      <p:sp>
        <p:nvSpPr>
          <p:cNvPr id="3" name="Content Placeholder 2">
            <a:extLst>
              <a:ext uri="{FF2B5EF4-FFF2-40B4-BE49-F238E27FC236}">
                <a16:creationId xmlns:a16="http://schemas.microsoft.com/office/drawing/2014/main" id="{F469C54D-2EF0-7554-B617-F810F947D246}"/>
              </a:ext>
            </a:extLst>
          </p:cNvPr>
          <p:cNvSpPr>
            <a:spLocks noGrp="1"/>
          </p:cNvSpPr>
          <p:nvPr>
            <p:ph idx="1"/>
          </p:nvPr>
        </p:nvSpPr>
        <p:spPr>
          <a:xfrm>
            <a:off x="838200" y="1825625"/>
            <a:ext cx="10515600" cy="4351338"/>
          </a:xfrm>
        </p:spPr>
        <p:txBody>
          <a:bodyPr>
            <a:normAutofit/>
          </a:bodyPr>
          <a:lstStyle/>
          <a:p>
            <a:r>
              <a:rPr lang="en-US" sz="1800" dirty="0"/>
              <a:t>Query Dependent Prompt System Result:</a:t>
            </a:r>
          </a:p>
          <a:p>
            <a:endParaRPr lang="en-US" sz="1800" dirty="0"/>
          </a:p>
          <a:p>
            <a:endParaRPr lang="en-US" sz="1800" dirty="0"/>
          </a:p>
          <a:p>
            <a:endParaRPr lang="en-US" sz="1800" dirty="0"/>
          </a:p>
          <a:p>
            <a:endParaRPr lang="en-US" sz="1800" dirty="0"/>
          </a:p>
          <a:p>
            <a:endParaRPr lang="en-US" sz="1800" dirty="0"/>
          </a:p>
          <a:p>
            <a:r>
              <a:rPr lang="en-US" sz="1800" dirty="0"/>
              <a:t>Compared to best zero-shot prompt results:</a:t>
            </a:r>
          </a:p>
          <a:p>
            <a:endParaRPr lang="en-US" sz="1800" dirty="0"/>
          </a:p>
          <a:p>
            <a:pPr marL="0" indent="0">
              <a:buNone/>
            </a:pPr>
            <a:endParaRPr lang="en-US" sz="1800" dirty="0"/>
          </a:p>
        </p:txBody>
      </p:sp>
      <p:graphicFrame>
        <p:nvGraphicFramePr>
          <p:cNvPr id="5" name="Table 4">
            <a:extLst>
              <a:ext uri="{FF2B5EF4-FFF2-40B4-BE49-F238E27FC236}">
                <a16:creationId xmlns:a16="http://schemas.microsoft.com/office/drawing/2014/main" id="{25CC3F54-6AC7-5D99-DB69-603DEA60FB47}"/>
              </a:ext>
            </a:extLst>
          </p:cNvPr>
          <p:cNvGraphicFramePr>
            <a:graphicFrameLocks noGrp="1"/>
          </p:cNvGraphicFramePr>
          <p:nvPr>
            <p:extLst>
              <p:ext uri="{D42A27DB-BD31-4B8C-83A1-F6EECF244321}">
                <p14:modId xmlns:p14="http://schemas.microsoft.com/office/powerpoint/2010/main" val="2684517450"/>
              </p:ext>
            </p:extLst>
          </p:nvPr>
        </p:nvGraphicFramePr>
        <p:xfrm>
          <a:off x="971755" y="4859020"/>
          <a:ext cx="10248490" cy="74168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81%</a:t>
                      </a:r>
                    </a:p>
                  </a:txBody>
                  <a:tcPr>
                    <a:solidFill>
                      <a:schemeClr val="bg2">
                        <a:lumMod val="90000"/>
                      </a:schemeClr>
                    </a:solidFill>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545203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1D680E-3535-630C-C377-2364A44E88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EF5C24-6D49-F7C3-966C-B2CFD2D71363}"/>
              </a:ext>
            </a:extLst>
          </p:cNvPr>
          <p:cNvSpPr>
            <a:spLocks noGrp="1"/>
          </p:cNvSpPr>
          <p:nvPr>
            <p:ph type="title"/>
          </p:nvPr>
        </p:nvSpPr>
        <p:spPr/>
        <p:txBody>
          <a:bodyPr>
            <a:normAutofit/>
          </a:bodyPr>
          <a:lstStyle/>
          <a:p>
            <a:r>
              <a:rPr lang="en-US" sz="2400" b="1" dirty="0"/>
              <a:t>Zero-shot Query Dependent Results</a:t>
            </a:r>
          </a:p>
        </p:txBody>
      </p:sp>
      <p:sp>
        <p:nvSpPr>
          <p:cNvPr id="3" name="Content Placeholder 2">
            <a:extLst>
              <a:ext uri="{FF2B5EF4-FFF2-40B4-BE49-F238E27FC236}">
                <a16:creationId xmlns:a16="http://schemas.microsoft.com/office/drawing/2014/main" id="{A7ECB36F-008F-0E8D-2211-B776D4421123}"/>
              </a:ext>
            </a:extLst>
          </p:cNvPr>
          <p:cNvSpPr>
            <a:spLocks noGrp="1"/>
          </p:cNvSpPr>
          <p:nvPr>
            <p:ph idx="1"/>
          </p:nvPr>
        </p:nvSpPr>
        <p:spPr>
          <a:xfrm>
            <a:off x="838200" y="1482725"/>
            <a:ext cx="10515600" cy="4351338"/>
          </a:xfrm>
        </p:spPr>
        <p:txBody>
          <a:bodyPr>
            <a:normAutofit/>
          </a:bodyPr>
          <a:lstStyle/>
          <a:p>
            <a:r>
              <a:rPr lang="en-US" sz="1800" dirty="0"/>
              <a:t>This is because of different behaviors of prompts in terms of confusion matrix:</a:t>
            </a:r>
          </a:p>
          <a:p>
            <a:endParaRPr lang="en-US" sz="1800" dirty="0"/>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p:txBody>
      </p:sp>
      <p:pic>
        <p:nvPicPr>
          <p:cNvPr id="7" name="Picture 6">
            <a:extLst>
              <a:ext uri="{FF2B5EF4-FFF2-40B4-BE49-F238E27FC236}">
                <a16:creationId xmlns:a16="http://schemas.microsoft.com/office/drawing/2014/main" id="{F3CBDEC9-191C-ECC7-3424-60B1F472062B}"/>
              </a:ext>
            </a:extLst>
          </p:cNvPr>
          <p:cNvPicPr>
            <a:picLocks noChangeAspect="1"/>
          </p:cNvPicPr>
          <p:nvPr/>
        </p:nvPicPr>
        <p:blipFill>
          <a:blip r:embed="rId3"/>
          <a:stretch>
            <a:fillRect/>
          </a:stretch>
        </p:blipFill>
        <p:spPr>
          <a:xfrm>
            <a:off x="1604426" y="2225040"/>
            <a:ext cx="2141824" cy="1783526"/>
          </a:xfrm>
          <a:prstGeom prst="rect">
            <a:avLst/>
          </a:prstGeom>
        </p:spPr>
      </p:pic>
      <p:pic>
        <p:nvPicPr>
          <p:cNvPr id="9" name="Picture 8">
            <a:extLst>
              <a:ext uri="{FF2B5EF4-FFF2-40B4-BE49-F238E27FC236}">
                <a16:creationId xmlns:a16="http://schemas.microsoft.com/office/drawing/2014/main" id="{A45C6761-DF0E-9C0D-9108-238CD26F7447}"/>
              </a:ext>
            </a:extLst>
          </p:cNvPr>
          <p:cNvPicPr>
            <a:picLocks noChangeAspect="1"/>
          </p:cNvPicPr>
          <p:nvPr/>
        </p:nvPicPr>
        <p:blipFill>
          <a:blip r:embed="rId4"/>
          <a:stretch>
            <a:fillRect/>
          </a:stretch>
        </p:blipFill>
        <p:spPr>
          <a:xfrm>
            <a:off x="4687737" y="2212895"/>
            <a:ext cx="2141824" cy="1795671"/>
          </a:xfrm>
          <a:prstGeom prst="rect">
            <a:avLst/>
          </a:prstGeom>
        </p:spPr>
      </p:pic>
      <p:pic>
        <p:nvPicPr>
          <p:cNvPr id="11" name="Picture 10">
            <a:extLst>
              <a:ext uri="{FF2B5EF4-FFF2-40B4-BE49-F238E27FC236}">
                <a16:creationId xmlns:a16="http://schemas.microsoft.com/office/drawing/2014/main" id="{B15B5B1F-D47A-6BB1-E7D4-9137B5F4C9EA}"/>
              </a:ext>
            </a:extLst>
          </p:cNvPr>
          <p:cNvPicPr>
            <a:picLocks noChangeAspect="1"/>
          </p:cNvPicPr>
          <p:nvPr/>
        </p:nvPicPr>
        <p:blipFill>
          <a:blip r:embed="rId5"/>
          <a:stretch>
            <a:fillRect/>
          </a:stretch>
        </p:blipFill>
        <p:spPr>
          <a:xfrm>
            <a:off x="8112985" y="2074488"/>
            <a:ext cx="2474589" cy="2086478"/>
          </a:xfrm>
          <a:prstGeom prst="rect">
            <a:avLst/>
          </a:prstGeom>
        </p:spPr>
      </p:pic>
      <p:pic>
        <p:nvPicPr>
          <p:cNvPr id="13" name="Picture 12">
            <a:extLst>
              <a:ext uri="{FF2B5EF4-FFF2-40B4-BE49-F238E27FC236}">
                <a16:creationId xmlns:a16="http://schemas.microsoft.com/office/drawing/2014/main" id="{4223A557-E1FC-82BE-2BD4-FBB6307C83EB}"/>
              </a:ext>
            </a:extLst>
          </p:cNvPr>
          <p:cNvPicPr>
            <a:picLocks noChangeAspect="1"/>
          </p:cNvPicPr>
          <p:nvPr/>
        </p:nvPicPr>
        <p:blipFill>
          <a:blip r:embed="rId6"/>
          <a:stretch>
            <a:fillRect/>
          </a:stretch>
        </p:blipFill>
        <p:spPr>
          <a:xfrm>
            <a:off x="2788565" y="4308539"/>
            <a:ext cx="2436468" cy="2059876"/>
          </a:xfrm>
          <a:prstGeom prst="rect">
            <a:avLst/>
          </a:prstGeom>
        </p:spPr>
      </p:pic>
      <p:pic>
        <p:nvPicPr>
          <p:cNvPr id="17" name="Picture 16">
            <a:extLst>
              <a:ext uri="{FF2B5EF4-FFF2-40B4-BE49-F238E27FC236}">
                <a16:creationId xmlns:a16="http://schemas.microsoft.com/office/drawing/2014/main" id="{2FC328B2-C655-5660-F160-F4606BB60129}"/>
              </a:ext>
            </a:extLst>
          </p:cNvPr>
          <p:cNvPicPr>
            <a:picLocks noChangeAspect="1"/>
          </p:cNvPicPr>
          <p:nvPr/>
        </p:nvPicPr>
        <p:blipFill>
          <a:blip r:embed="rId7"/>
          <a:stretch>
            <a:fillRect/>
          </a:stretch>
        </p:blipFill>
        <p:spPr>
          <a:xfrm>
            <a:off x="6269203" y="4222685"/>
            <a:ext cx="2474589" cy="2072625"/>
          </a:xfrm>
          <a:prstGeom prst="rect">
            <a:avLst/>
          </a:prstGeom>
        </p:spPr>
      </p:pic>
    </p:spTree>
    <p:extLst>
      <p:ext uri="{BB962C8B-B14F-4D97-AF65-F5344CB8AC3E}">
        <p14:creationId xmlns:p14="http://schemas.microsoft.com/office/powerpoint/2010/main" val="2040791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0F294A-D2AB-FBAE-37CE-FAF01B9EB6A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F30D14A-023E-B94C-664F-392CCC14A1CE}"/>
              </a:ext>
            </a:extLst>
          </p:cNvPr>
          <p:cNvSpPr>
            <a:spLocks noGrp="1"/>
          </p:cNvSpPr>
          <p:nvPr>
            <p:ph type="title"/>
          </p:nvPr>
        </p:nvSpPr>
        <p:spPr/>
        <p:txBody>
          <a:bodyPr>
            <a:normAutofit/>
          </a:bodyPr>
          <a:lstStyle/>
          <a:p>
            <a:r>
              <a:rPr lang="en-US" sz="2400" b="1" dirty="0"/>
              <a:t>Few-shot Test Dataset Results</a:t>
            </a:r>
          </a:p>
        </p:txBody>
      </p:sp>
      <p:graphicFrame>
        <p:nvGraphicFramePr>
          <p:cNvPr id="4" name="Table 3">
            <a:extLst>
              <a:ext uri="{FF2B5EF4-FFF2-40B4-BE49-F238E27FC236}">
                <a16:creationId xmlns:a16="http://schemas.microsoft.com/office/drawing/2014/main" id="{3C3EFE26-36E2-FACD-A436-56B47B440233}"/>
              </a:ext>
            </a:extLst>
          </p:cNvPr>
          <p:cNvGraphicFramePr>
            <a:graphicFrameLocks noGrp="1"/>
          </p:cNvGraphicFramePr>
          <p:nvPr>
            <p:extLst>
              <p:ext uri="{D42A27DB-BD31-4B8C-83A1-F6EECF244321}">
                <p14:modId xmlns:p14="http://schemas.microsoft.com/office/powerpoint/2010/main" val="2356707479"/>
              </p:ext>
            </p:extLst>
          </p:nvPr>
        </p:nvGraphicFramePr>
        <p:xfrm>
          <a:off x="971755" y="2498210"/>
          <a:ext cx="10248490" cy="221996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43%</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76%</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65%</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83%</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45%</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79%</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89%</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89%</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
        <p:nvSpPr>
          <p:cNvPr id="3" name="Content Placeholder 2">
            <a:extLst>
              <a:ext uri="{FF2B5EF4-FFF2-40B4-BE49-F238E27FC236}">
                <a16:creationId xmlns:a16="http://schemas.microsoft.com/office/drawing/2014/main" id="{3BCF7B3C-B30D-9288-B103-BFB6A91CCE55}"/>
              </a:ext>
            </a:extLst>
          </p:cNvPr>
          <p:cNvSpPr>
            <a:spLocks noGrp="1"/>
          </p:cNvSpPr>
          <p:nvPr>
            <p:ph idx="1"/>
          </p:nvPr>
        </p:nvSpPr>
        <p:spPr>
          <a:xfrm>
            <a:off x="838200" y="1825625"/>
            <a:ext cx="10515600" cy="4351338"/>
          </a:xfrm>
        </p:spPr>
        <p:txBody>
          <a:bodyPr>
            <a:normAutofit/>
          </a:bodyPr>
          <a:lstStyle/>
          <a:p>
            <a:r>
              <a:rPr lang="en-US" sz="1800" dirty="0"/>
              <a:t>All of these results conducted in k=20 setting.</a:t>
            </a:r>
          </a:p>
        </p:txBody>
      </p:sp>
    </p:spTree>
    <p:extLst>
      <p:ext uri="{BB962C8B-B14F-4D97-AF65-F5344CB8AC3E}">
        <p14:creationId xmlns:p14="http://schemas.microsoft.com/office/powerpoint/2010/main" val="4135797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DDB4A-DE83-110A-EA09-D6174D00AA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39DB019-4AA3-1027-CC46-678E75A2E171}"/>
              </a:ext>
            </a:extLst>
          </p:cNvPr>
          <p:cNvSpPr>
            <a:spLocks noGrp="1"/>
          </p:cNvSpPr>
          <p:nvPr>
            <p:ph type="title"/>
          </p:nvPr>
        </p:nvSpPr>
        <p:spPr/>
        <p:txBody>
          <a:bodyPr>
            <a:normAutofit/>
          </a:bodyPr>
          <a:lstStyle/>
          <a:p>
            <a:r>
              <a:rPr lang="en-US" sz="2400" b="1" dirty="0"/>
              <a:t>Few-shot Test Dataset Results</a:t>
            </a:r>
          </a:p>
        </p:txBody>
      </p:sp>
      <p:graphicFrame>
        <p:nvGraphicFramePr>
          <p:cNvPr id="4" name="Table 3">
            <a:extLst>
              <a:ext uri="{FF2B5EF4-FFF2-40B4-BE49-F238E27FC236}">
                <a16:creationId xmlns:a16="http://schemas.microsoft.com/office/drawing/2014/main" id="{1F7CDBF0-B712-3996-9B50-58CE965ABAA4}"/>
              </a:ext>
            </a:extLst>
          </p:cNvPr>
          <p:cNvGraphicFramePr>
            <a:graphicFrameLocks noGrp="1"/>
          </p:cNvGraphicFramePr>
          <p:nvPr>
            <p:extLst>
              <p:ext uri="{D42A27DB-BD31-4B8C-83A1-F6EECF244321}">
                <p14:modId xmlns:p14="http://schemas.microsoft.com/office/powerpoint/2010/main" val="127093004"/>
              </p:ext>
            </p:extLst>
          </p:nvPr>
        </p:nvGraphicFramePr>
        <p:xfrm>
          <a:off x="603664" y="2431836"/>
          <a:ext cx="10984671" cy="2219960"/>
        </p:xfrm>
        <a:graphic>
          <a:graphicData uri="http://schemas.openxmlformats.org/drawingml/2006/table">
            <a:tbl>
              <a:tblPr firstRow="1">
                <a:tableStyleId>{D7AC3CCA-C797-4891-BE02-D94E43425B78}</a:tableStyleId>
              </a:tblPr>
              <a:tblGrid>
                <a:gridCol w="1220519">
                  <a:extLst>
                    <a:ext uri="{9D8B030D-6E8A-4147-A177-3AD203B41FA5}">
                      <a16:colId xmlns:a16="http://schemas.microsoft.com/office/drawing/2014/main" val="252588881"/>
                    </a:ext>
                  </a:extLst>
                </a:gridCol>
                <a:gridCol w="1220519">
                  <a:extLst>
                    <a:ext uri="{9D8B030D-6E8A-4147-A177-3AD203B41FA5}">
                      <a16:colId xmlns:a16="http://schemas.microsoft.com/office/drawing/2014/main" val="1729950084"/>
                    </a:ext>
                  </a:extLst>
                </a:gridCol>
                <a:gridCol w="1220519">
                  <a:extLst>
                    <a:ext uri="{9D8B030D-6E8A-4147-A177-3AD203B41FA5}">
                      <a16:colId xmlns:a16="http://schemas.microsoft.com/office/drawing/2014/main" val="483548369"/>
                    </a:ext>
                  </a:extLst>
                </a:gridCol>
                <a:gridCol w="1220519">
                  <a:extLst>
                    <a:ext uri="{9D8B030D-6E8A-4147-A177-3AD203B41FA5}">
                      <a16:colId xmlns:a16="http://schemas.microsoft.com/office/drawing/2014/main" val="617316006"/>
                    </a:ext>
                  </a:extLst>
                </a:gridCol>
                <a:gridCol w="1220519">
                  <a:extLst>
                    <a:ext uri="{9D8B030D-6E8A-4147-A177-3AD203B41FA5}">
                      <a16:colId xmlns:a16="http://schemas.microsoft.com/office/drawing/2014/main" val="3890891965"/>
                    </a:ext>
                  </a:extLst>
                </a:gridCol>
                <a:gridCol w="1220519">
                  <a:extLst>
                    <a:ext uri="{9D8B030D-6E8A-4147-A177-3AD203B41FA5}">
                      <a16:colId xmlns:a16="http://schemas.microsoft.com/office/drawing/2014/main" val="464773494"/>
                    </a:ext>
                  </a:extLst>
                </a:gridCol>
                <a:gridCol w="1220519">
                  <a:extLst>
                    <a:ext uri="{9D8B030D-6E8A-4147-A177-3AD203B41FA5}">
                      <a16:colId xmlns:a16="http://schemas.microsoft.com/office/drawing/2014/main" val="1231228651"/>
                    </a:ext>
                  </a:extLst>
                </a:gridCol>
                <a:gridCol w="1220519">
                  <a:extLst>
                    <a:ext uri="{9D8B030D-6E8A-4147-A177-3AD203B41FA5}">
                      <a16:colId xmlns:a16="http://schemas.microsoft.com/office/drawing/2014/main" val="3094459248"/>
                    </a:ext>
                  </a:extLst>
                </a:gridCol>
                <a:gridCol w="1220519">
                  <a:extLst>
                    <a:ext uri="{9D8B030D-6E8A-4147-A177-3AD203B41FA5}">
                      <a16:colId xmlns:a16="http://schemas.microsoft.com/office/drawing/2014/main" val="3168811520"/>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Social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Sports</a:t>
                      </a:r>
                    </a:p>
                  </a:txBody>
                  <a:tcPr/>
                </a:tc>
                <a:tc>
                  <a:txBody>
                    <a:bodyPr/>
                    <a:lstStyle/>
                    <a:p>
                      <a:pPr algn="ctr"/>
                      <a:r>
                        <a:rPr lang="en-US" b="0" dirty="0">
                          <a:latin typeface="Times New Roman" panose="02020603050405020304" pitchFamily="18" charset="0"/>
                          <a:cs typeface="Times New Roman" panose="02020603050405020304" pitchFamily="18" charset="0"/>
                        </a:rPr>
                        <a:t>Political</a:t>
                      </a:r>
                    </a:p>
                  </a:txBody>
                  <a:tcPr/>
                </a:tc>
                <a:tc>
                  <a:txBody>
                    <a:bodyPr/>
                    <a:lstStyle/>
                    <a:p>
                      <a:pPr algn="ctr"/>
                      <a:r>
                        <a:rPr lang="en-US" b="0" dirty="0">
                          <a:latin typeface="Times New Roman" panose="02020603050405020304" pitchFamily="18" charset="0"/>
                          <a:cs typeface="Times New Roman" panose="02020603050405020304" pitchFamily="18" charset="0"/>
                        </a:rPr>
                        <a:t>Cultural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Global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Economic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Scientific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Health</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71%</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89%</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80%</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42%</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
        <p:nvSpPr>
          <p:cNvPr id="3" name="Content Placeholder 2">
            <a:extLst>
              <a:ext uri="{FF2B5EF4-FFF2-40B4-BE49-F238E27FC236}">
                <a16:creationId xmlns:a16="http://schemas.microsoft.com/office/drawing/2014/main" id="{9DE27525-825A-37DE-7A39-468CAA8AF091}"/>
              </a:ext>
            </a:extLst>
          </p:cNvPr>
          <p:cNvSpPr>
            <a:spLocks noGrp="1"/>
          </p:cNvSpPr>
          <p:nvPr>
            <p:ph idx="1"/>
          </p:nvPr>
        </p:nvSpPr>
        <p:spPr>
          <a:xfrm>
            <a:off x="838200" y="1825625"/>
            <a:ext cx="10515600" cy="4351338"/>
          </a:xfrm>
        </p:spPr>
        <p:txBody>
          <a:bodyPr>
            <a:normAutofit/>
          </a:bodyPr>
          <a:lstStyle/>
          <a:p>
            <a:r>
              <a:rPr lang="en-US" sz="1800" dirty="0"/>
              <a:t>All of these results conducted in k=20 setting.</a:t>
            </a:r>
          </a:p>
        </p:txBody>
      </p:sp>
      <p:sp>
        <p:nvSpPr>
          <p:cNvPr id="5" name="Rectangle 4">
            <a:extLst>
              <a:ext uri="{FF2B5EF4-FFF2-40B4-BE49-F238E27FC236}">
                <a16:creationId xmlns:a16="http://schemas.microsoft.com/office/drawing/2014/main" id="{99E0032B-9311-C946-3C92-94CE0ECD12BE}"/>
              </a:ext>
            </a:extLst>
          </p:cNvPr>
          <p:cNvSpPr/>
          <p:nvPr/>
        </p:nvSpPr>
        <p:spPr>
          <a:xfrm>
            <a:off x="10553700" y="2217420"/>
            <a:ext cx="876300" cy="2606040"/>
          </a:xfrm>
          <a:prstGeom prst="rect">
            <a:avLst/>
          </a:prstGeom>
          <a:noFill/>
          <a:ln w="57150"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US">
              <a:ln w="76200">
                <a:solidFill>
                  <a:schemeClr val="tx1"/>
                </a:solidFill>
              </a:ln>
            </a:endParaRPr>
          </a:p>
        </p:txBody>
      </p:sp>
    </p:spTree>
    <p:extLst>
      <p:ext uri="{BB962C8B-B14F-4D97-AF65-F5344CB8AC3E}">
        <p14:creationId xmlns:p14="http://schemas.microsoft.com/office/powerpoint/2010/main" val="1286312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B232DF-5812-0B3B-F5E6-E8E0A87506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1A13FBD-A3B4-6E3F-4B28-047178FBC8DA}"/>
              </a:ext>
            </a:extLst>
          </p:cNvPr>
          <p:cNvSpPr>
            <a:spLocks noGrp="1"/>
          </p:cNvSpPr>
          <p:nvPr>
            <p:ph type="title"/>
          </p:nvPr>
        </p:nvSpPr>
        <p:spPr/>
        <p:txBody>
          <a:bodyPr>
            <a:normAutofit/>
          </a:bodyPr>
          <a:lstStyle/>
          <a:p>
            <a:r>
              <a:rPr lang="en-US" sz="2400" b="1" dirty="0"/>
              <a:t>Few-shot Test Dataset Results</a:t>
            </a:r>
          </a:p>
        </p:txBody>
      </p:sp>
      <p:graphicFrame>
        <p:nvGraphicFramePr>
          <p:cNvPr id="4" name="Table 3">
            <a:extLst>
              <a:ext uri="{FF2B5EF4-FFF2-40B4-BE49-F238E27FC236}">
                <a16:creationId xmlns:a16="http://schemas.microsoft.com/office/drawing/2014/main" id="{37C8FC5C-7B83-3155-4BA7-3B8232004FF7}"/>
              </a:ext>
            </a:extLst>
          </p:cNvPr>
          <p:cNvGraphicFramePr>
            <a:graphicFrameLocks noGrp="1"/>
          </p:cNvGraphicFramePr>
          <p:nvPr>
            <p:extLst>
              <p:ext uri="{D42A27DB-BD31-4B8C-83A1-F6EECF244321}">
                <p14:modId xmlns:p14="http://schemas.microsoft.com/office/powerpoint/2010/main" val="880447773"/>
              </p:ext>
            </p:extLst>
          </p:nvPr>
        </p:nvGraphicFramePr>
        <p:xfrm>
          <a:off x="971755" y="1917700"/>
          <a:ext cx="10248490" cy="74168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Q-Dependent</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73%</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92%</a:t>
                      </a:r>
                    </a:p>
                  </a:txBody>
                  <a:tcPr>
                    <a:solidFill>
                      <a:schemeClr val="bg2">
                        <a:lumMod val="90000"/>
                      </a:schemeClr>
                    </a:solidFill>
                  </a:tcPr>
                </a:tc>
                <a:extLst>
                  <a:ext uri="{0D108BD9-81ED-4DB2-BD59-A6C34878D82A}">
                    <a16:rowId xmlns:a16="http://schemas.microsoft.com/office/drawing/2014/main" val="1335220462"/>
                  </a:ext>
                </a:extLst>
              </a:tr>
            </a:tbl>
          </a:graphicData>
        </a:graphic>
      </p:graphicFrame>
      <p:sp>
        <p:nvSpPr>
          <p:cNvPr id="3" name="Content Placeholder 2">
            <a:extLst>
              <a:ext uri="{FF2B5EF4-FFF2-40B4-BE49-F238E27FC236}">
                <a16:creationId xmlns:a16="http://schemas.microsoft.com/office/drawing/2014/main" id="{6B7E5D91-F97B-C4C8-C82F-BE19A6F9EDE4}"/>
              </a:ext>
            </a:extLst>
          </p:cNvPr>
          <p:cNvSpPr>
            <a:spLocks noGrp="1"/>
          </p:cNvSpPr>
          <p:nvPr>
            <p:ph idx="1"/>
          </p:nvPr>
        </p:nvSpPr>
        <p:spPr>
          <a:xfrm>
            <a:off x="838200" y="1444625"/>
            <a:ext cx="10515600" cy="4351338"/>
          </a:xfrm>
        </p:spPr>
        <p:txBody>
          <a:bodyPr>
            <a:normAutofit/>
          </a:bodyPr>
          <a:lstStyle/>
          <a:p>
            <a:r>
              <a:rPr lang="en-US" sz="1800" dirty="0"/>
              <a:t>Query Dependent Prompt System Result on zero-shot setting:</a:t>
            </a:r>
          </a:p>
          <a:p>
            <a:endParaRPr lang="en-US" sz="1800" dirty="0"/>
          </a:p>
          <a:p>
            <a:endParaRPr lang="en-US" sz="1800" dirty="0"/>
          </a:p>
          <a:p>
            <a:pPr marL="0" indent="0">
              <a:buNone/>
            </a:pPr>
            <a:endParaRPr lang="en-US" sz="1800" dirty="0"/>
          </a:p>
          <a:p>
            <a:pPr marL="0" indent="0">
              <a:buNone/>
            </a:pPr>
            <a:endParaRPr lang="en-US" sz="1800" dirty="0"/>
          </a:p>
          <a:p>
            <a:r>
              <a:rPr lang="en-US" sz="1800" dirty="0"/>
              <a:t>Best few-shot prompt results:</a:t>
            </a:r>
          </a:p>
          <a:p>
            <a:pPr marL="0" indent="0">
              <a:buNone/>
            </a:pPr>
            <a:endParaRPr lang="en-US" sz="1800" dirty="0"/>
          </a:p>
          <a:p>
            <a:endParaRPr lang="en-US" sz="1800" dirty="0"/>
          </a:p>
          <a:p>
            <a:pPr marL="0" indent="0">
              <a:buNone/>
            </a:pPr>
            <a:endParaRPr lang="en-US" sz="1800" dirty="0"/>
          </a:p>
          <a:p>
            <a:r>
              <a:rPr lang="en-US" sz="1800" dirty="0"/>
              <a:t>Best zero-shot prompt results:</a:t>
            </a:r>
          </a:p>
          <a:p>
            <a:pPr marL="0" indent="0">
              <a:buNone/>
            </a:pPr>
            <a:endParaRPr lang="en-US" sz="1800" dirty="0"/>
          </a:p>
        </p:txBody>
      </p:sp>
      <p:graphicFrame>
        <p:nvGraphicFramePr>
          <p:cNvPr id="5" name="Table 4">
            <a:extLst>
              <a:ext uri="{FF2B5EF4-FFF2-40B4-BE49-F238E27FC236}">
                <a16:creationId xmlns:a16="http://schemas.microsoft.com/office/drawing/2014/main" id="{D59E60A3-500B-89A8-6E00-57F4204619AA}"/>
              </a:ext>
            </a:extLst>
          </p:cNvPr>
          <p:cNvGraphicFramePr>
            <a:graphicFrameLocks noGrp="1"/>
          </p:cNvGraphicFramePr>
          <p:nvPr>
            <p:extLst>
              <p:ext uri="{D42A27DB-BD31-4B8C-83A1-F6EECF244321}">
                <p14:modId xmlns:p14="http://schemas.microsoft.com/office/powerpoint/2010/main" val="4259028287"/>
              </p:ext>
            </p:extLst>
          </p:nvPr>
        </p:nvGraphicFramePr>
        <p:xfrm>
          <a:off x="971755" y="5281295"/>
          <a:ext cx="10248490" cy="74168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81%</a:t>
                      </a:r>
                    </a:p>
                  </a:txBody>
                  <a:tcPr>
                    <a:solidFill>
                      <a:schemeClr val="bg2">
                        <a:lumMod val="90000"/>
                      </a:schemeClr>
                    </a:solidFill>
                  </a:tcPr>
                </a:tc>
                <a:extLst>
                  <a:ext uri="{0D108BD9-81ED-4DB2-BD59-A6C34878D82A}">
                    <a16:rowId xmlns:a16="http://schemas.microsoft.com/office/drawing/2014/main" val="1335220462"/>
                  </a:ext>
                </a:extLst>
              </a:tr>
            </a:tbl>
          </a:graphicData>
        </a:graphic>
      </p:graphicFrame>
      <p:graphicFrame>
        <p:nvGraphicFramePr>
          <p:cNvPr id="6" name="Table 5">
            <a:extLst>
              <a:ext uri="{FF2B5EF4-FFF2-40B4-BE49-F238E27FC236}">
                <a16:creationId xmlns:a16="http://schemas.microsoft.com/office/drawing/2014/main" id="{ED4BFAC1-E0E7-6143-35A6-ED690A7DC91C}"/>
              </a:ext>
            </a:extLst>
          </p:cNvPr>
          <p:cNvGraphicFramePr>
            <a:graphicFrameLocks noGrp="1"/>
          </p:cNvGraphicFramePr>
          <p:nvPr>
            <p:extLst>
              <p:ext uri="{D42A27DB-BD31-4B8C-83A1-F6EECF244321}">
                <p14:modId xmlns:p14="http://schemas.microsoft.com/office/powerpoint/2010/main" val="2322874074"/>
              </p:ext>
            </p:extLst>
          </p:nvPr>
        </p:nvGraphicFramePr>
        <p:xfrm>
          <a:off x="971755" y="3738880"/>
          <a:ext cx="10248490" cy="74168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82%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89%</a:t>
                      </a:r>
                    </a:p>
                  </a:txBody>
                  <a:tcPr>
                    <a:solidFill>
                      <a:schemeClr val="bg2">
                        <a:lumMod val="90000"/>
                      </a:schemeClr>
                    </a:solidFill>
                  </a:tcPr>
                </a:tc>
                <a:extLst>
                  <a:ext uri="{0D108BD9-81ED-4DB2-BD59-A6C34878D82A}">
                    <a16:rowId xmlns:a16="http://schemas.microsoft.com/office/drawing/2014/main" val="1335220462"/>
                  </a:ext>
                </a:extLst>
              </a:tr>
            </a:tbl>
          </a:graphicData>
        </a:graphic>
      </p:graphicFrame>
    </p:spTree>
    <p:extLst>
      <p:ext uri="{BB962C8B-B14F-4D97-AF65-F5344CB8AC3E}">
        <p14:creationId xmlns:p14="http://schemas.microsoft.com/office/powerpoint/2010/main" val="306888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AD59B4-E788-9BD2-2B17-ABAF56122D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4ABF104-8243-C4D1-0632-D0D4133FA11D}"/>
              </a:ext>
            </a:extLst>
          </p:cNvPr>
          <p:cNvSpPr>
            <a:spLocks noGrp="1"/>
          </p:cNvSpPr>
          <p:nvPr>
            <p:ph type="title"/>
          </p:nvPr>
        </p:nvSpPr>
        <p:spPr/>
        <p:txBody>
          <a:bodyPr>
            <a:normAutofit/>
          </a:bodyPr>
          <a:lstStyle/>
          <a:p>
            <a:r>
              <a:rPr lang="en-US" sz="2400" b="1" dirty="0"/>
              <a:t>Few-shot Train Dataset Results</a:t>
            </a:r>
          </a:p>
        </p:txBody>
      </p:sp>
      <p:graphicFrame>
        <p:nvGraphicFramePr>
          <p:cNvPr id="4" name="Table 3">
            <a:extLst>
              <a:ext uri="{FF2B5EF4-FFF2-40B4-BE49-F238E27FC236}">
                <a16:creationId xmlns:a16="http://schemas.microsoft.com/office/drawing/2014/main" id="{8F32142F-52D5-E254-B76B-D3FF73A1EDD8}"/>
              </a:ext>
            </a:extLst>
          </p:cNvPr>
          <p:cNvGraphicFramePr>
            <a:graphicFrameLocks noGrp="1"/>
          </p:cNvGraphicFramePr>
          <p:nvPr>
            <p:extLst>
              <p:ext uri="{D42A27DB-BD31-4B8C-83A1-F6EECF244321}">
                <p14:modId xmlns:p14="http://schemas.microsoft.com/office/powerpoint/2010/main" val="872048211"/>
              </p:ext>
            </p:extLst>
          </p:nvPr>
        </p:nvGraphicFramePr>
        <p:xfrm>
          <a:off x="971755" y="2498210"/>
          <a:ext cx="10248490" cy="221996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98%</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97%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98%</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99%</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algn="ct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b="0" dirty="0">
                        <a:latin typeface="Times New Roman" panose="02020603050405020304" pitchFamily="18" charset="0"/>
                        <a:cs typeface="Times New Roman" panose="02020603050405020304" pitchFamily="18" charset="0"/>
                      </a:endParaRP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
        <p:nvSpPr>
          <p:cNvPr id="3" name="Content Placeholder 2">
            <a:extLst>
              <a:ext uri="{FF2B5EF4-FFF2-40B4-BE49-F238E27FC236}">
                <a16:creationId xmlns:a16="http://schemas.microsoft.com/office/drawing/2014/main" id="{C7CA9E24-B74A-9F1F-436C-0946F0519557}"/>
              </a:ext>
            </a:extLst>
          </p:cNvPr>
          <p:cNvSpPr>
            <a:spLocks noGrp="1"/>
          </p:cNvSpPr>
          <p:nvPr>
            <p:ph idx="1"/>
          </p:nvPr>
        </p:nvSpPr>
        <p:spPr>
          <a:xfrm>
            <a:off x="838200" y="1825625"/>
            <a:ext cx="10515600" cy="4351338"/>
          </a:xfrm>
        </p:spPr>
        <p:txBody>
          <a:bodyPr>
            <a:normAutofit/>
          </a:bodyPr>
          <a:lstStyle/>
          <a:p>
            <a:r>
              <a:rPr lang="en-US" sz="1800" dirty="0"/>
              <a:t>All of these results conducted in k=20 setting.</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r>
              <a:rPr lang="en-US" sz="1800" dirty="0"/>
              <a:t>The problem here is that the target title is include in examples provided in few-shot prompt!</a:t>
            </a:r>
          </a:p>
        </p:txBody>
      </p:sp>
    </p:spTree>
    <p:extLst>
      <p:ext uri="{BB962C8B-B14F-4D97-AF65-F5344CB8AC3E}">
        <p14:creationId xmlns:p14="http://schemas.microsoft.com/office/powerpoint/2010/main" val="887236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8717B5-F992-3362-0E17-84D889214116}"/>
              </a:ext>
            </a:extLst>
          </p:cNvPr>
          <p:cNvSpPr>
            <a:spLocks noGrp="1"/>
          </p:cNvSpPr>
          <p:nvPr>
            <p:ph type="title"/>
          </p:nvPr>
        </p:nvSpPr>
        <p:spPr/>
        <p:txBody>
          <a:bodyPr>
            <a:normAutofit/>
          </a:bodyPr>
          <a:lstStyle/>
          <a:p>
            <a:r>
              <a:rPr lang="en-US" sz="2400" b="1" dirty="0"/>
              <a:t>Prompt Content</a:t>
            </a:r>
          </a:p>
        </p:txBody>
      </p:sp>
      <p:sp>
        <p:nvSpPr>
          <p:cNvPr id="3" name="Content Placeholder 2">
            <a:extLst>
              <a:ext uri="{FF2B5EF4-FFF2-40B4-BE49-F238E27FC236}">
                <a16:creationId xmlns:a16="http://schemas.microsoft.com/office/drawing/2014/main" id="{6A1CF6AE-4BFF-FA1F-6998-093945033E5D}"/>
              </a:ext>
            </a:extLst>
          </p:cNvPr>
          <p:cNvSpPr>
            <a:spLocks noGrp="1"/>
          </p:cNvSpPr>
          <p:nvPr>
            <p:ph idx="1"/>
          </p:nvPr>
        </p:nvSpPr>
        <p:spPr/>
        <p:txBody>
          <a:bodyPr>
            <a:normAutofit/>
          </a:bodyPr>
          <a:lstStyle/>
          <a:p>
            <a:r>
              <a:rPr lang="en-US" sz="1800" dirty="0"/>
              <a:t>Prompt 18:</a:t>
            </a:r>
          </a:p>
          <a:p>
            <a:pPr marL="0" indent="0">
              <a:buNone/>
            </a:pPr>
            <a:endParaRPr lang="en-US" sz="1800" dirty="0"/>
          </a:p>
        </p:txBody>
      </p:sp>
      <p:sp>
        <p:nvSpPr>
          <p:cNvPr id="4" name="TextBox 3">
            <a:extLst>
              <a:ext uri="{FF2B5EF4-FFF2-40B4-BE49-F238E27FC236}">
                <a16:creationId xmlns:a16="http://schemas.microsoft.com/office/drawing/2014/main" id="{8D7C8FD1-CE05-B9BC-5D90-9C14C1D8FDC0}"/>
              </a:ext>
            </a:extLst>
          </p:cNvPr>
          <p:cNvSpPr txBox="1"/>
          <p:nvPr/>
        </p:nvSpPr>
        <p:spPr>
          <a:xfrm>
            <a:off x="1063830" y="2345377"/>
            <a:ext cx="10977749" cy="1846659"/>
          </a:xfrm>
          <a:prstGeom prst="rect">
            <a:avLst/>
          </a:prstGeom>
          <a:noFill/>
        </p:spPr>
        <p:txBody>
          <a:bodyPr wrap="square" rtlCol="0">
            <a:spAutoFit/>
          </a:bodyPr>
          <a:lstStyle/>
          <a:p>
            <a:r>
              <a:rPr lang="en-US" sz="1600" i="1" dirty="0">
                <a:latin typeface="Aptos Narrow" panose="020B0004020202020204" pitchFamily="34" charset="0"/>
              </a:rPr>
              <a:t>First, assess if the news topic could interest a wide Persian-speaking audience. Then, determine if it aligns with significant themes such as major economic, political, or social events. If the news is relevant to many people, it is 'important' (1); if it targets a specific or small group, it is 'not important' (0).</a:t>
            </a:r>
          </a:p>
          <a:p>
            <a:endParaRPr lang="en-US" sz="1600" i="1" dirty="0">
              <a:latin typeface="Aptos Narrow" panose="020B0004020202020204" pitchFamily="34" charset="0"/>
            </a:endParaRPr>
          </a:p>
          <a:p>
            <a:r>
              <a:rPr lang="en-US" sz="1600" i="1" dirty="0">
                <a:latin typeface="Aptos Narrow" panose="020B0004020202020204" pitchFamily="34" charset="0"/>
              </a:rPr>
              <a:t>Conclude your analysis of these scenarios by presenting the final classification in the following format:</a:t>
            </a:r>
          </a:p>
          <a:p>
            <a:endParaRPr lang="en-US" sz="1600" i="1" dirty="0">
              <a:latin typeface="Aptos Narrow" panose="020B0004020202020204" pitchFamily="34" charset="0"/>
            </a:endParaRPr>
          </a:p>
          <a:p>
            <a:r>
              <a:rPr lang="en-US" sz="1600" i="1" dirty="0">
                <a:latin typeface="Aptos Narrow" panose="020B0004020202020204" pitchFamily="34" charset="0"/>
              </a:rPr>
              <a:t>Final Classification: [1 or 0]</a:t>
            </a:r>
          </a:p>
        </p:txBody>
      </p:sp>
    </p:spTree>
    <p:extLst>
      <p:ext uri="{BB962C8B-B14F-4D97-AF65-F5344CB8AC3E}">
        <p14:creationId xmlns:p14="http://schemas.microsoft.com/office/powerpoint/2010/main" val="1815777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4A5B29-DB3E-BB8C-DE3E-0FB7716A57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7AD997-8405-54F6-229F-91A3B4E666CB}"/>
              </a:ext>
            </a:extLst>
          </p:cNvPr>
          <p:cNvSpPr>
            <a:spLocks noGrp="1"/>
          </p:cNvSpPr>
          <p:nvPr>
            <p:ph type="title"/>
          </p:nvPr>
        </p:nvSpPr>
        <p:spPr/>
        <p:txBody>
          <a:bodyPr>
            <a:normAutofit/>
          </a:bodyPr>
          <a:lstStyle/>
          <a:p>
            <a:r>
              <a:rPr lang="en-US" sz="2400" b="1" dirty="0"/>
              <a:t>Prompt Content</a:t>
            </a:r>
          </a:p>
        </p:txBody>
      </p:sp>
      <p:sp>
        <p:nvSpPr>
          <p:cNvPr id="3" name="Content Placeholder 2">
            <a:extLst>
              <a:ext uri="{FF2B5EF4-FFF2-40B4-BE49-F238E27FC236}">
                <a16:creationId xmlns:a16="http://schemas.microsoft.com/office/drawing/2014/main" id="{CBBCAC5E-13E7-D47A-56C3-82DEF70D5CAA}"/>
              </a:ext>
            </a:extLst>
          </p:cNvPr>
          <p:cNvSpPr>
            <a:spLocks noGrp="1"/>
          </p:cNvSpPr>
          <p:nvPr>
            <p:ph idx="1"/>
          </p:nvPr>
        </p:nvSpPr>
        <p:spPr/>
        <p:txBody>
          <a:bodyPr>
            <a:normAutofit/>
          </a:bodyPr>
          <a:lstStyle/>
          <a:p>
            <a:r>
              <a:rPr lang="en-US" sz="1800" dirty="0"/>
              <a:t>Prompt 18:</a:t>
            </a:r>
          </a:p>
          <a:p>
            <a:pPr marL="0" indent="0">
              <a:buNone/>
            </a:pPr>
            <a:endParaRPr lang="en-US" sz="1800" dirty="0"/>
          </a:p>
        </p:txBody>
      </p:sp>
      <p:sp>
        <p:nvSpPr>
          <p:cNvPr id="4" name="TextBox 3">
            <a:extLst>
              <a:ext uri="{FF2B5EF4-FFF2-40B4-BE49-F238E27FC236}">
                <a16:creationId xmlns:a16="http://schemas.microsoft.com/office/drawing/2014/main" id="{9A2F25B8-D1F9-BBB9-70F9-FE0A968A3CF9}"/>
              </a:ext>
            </a:extLst>
          </p:cNvPr>
          <p:cNvSpPr txBox="1"/>
          <p:nvPr/>
        </p:nvSpPr>
        <p:spPr>
          <a:xfrm>
            <a:off x="1063830" y="2345377"/>
            <a:ext cx="10977749" cy="1846659"/>
          </a:xfrm>
          <a:prstGeom prst="rect">
            <a:avLst/>
          </a:prstGeom>
          <a:noFill/>
        </p:spPr>
        <p:txBody>
          <a:bodyPr wrap="square" rtlCol="0">
            <a:spAutoFit/>
          </a:bodyPr>
          <a:lstStyle/>
          <a:p>
            <a:r>
              <a:rPr lang="en-US" sz="1600" i="1" dirty="0">
                <a:latin typeface="Aptos Narrow" panose="020B0004020202020204" pitchFamily="34" charset="0"/>
              </a:rPr>
              <a:t>First, assess if the news topic could interest a wide Persian-speaking audience. Then, determine if it aligns with significant themes such as major economic, political, or social events. If the news is relevant to many people, it is 'important' (1); if it targets a specific or small group, it is 'not important' (0).</a:t>
            </a:r>
          </a:p>
          <a:p>
            <a:endParaRPr lang="en-US" sz="1600" i="1" dirty="0">
              <a:latin typeface="Aptos Narrow" panose="020B0004020202020204" pitchFamily="34" charset="0"/>
            </a:endParaRPr>
          </a:p>
          <a:p>
            <a:r>
              <a:rPr lang="en-US" sz="1600" i="1" dirty="0">
                <a:latin typeface="Aptos Narrow" panose="020B0004020202020204" pitchFamily="34" charset="0"/>
              </a:rPr>
              <a:t>Conclude your analysis of these scenarios by presenting the final classification in the following format:</a:t>
            </a:r>
          </a:p>
          <a:p>
            <a:endParaRPr lang="en-US" sz="1600" i="1" dirty="0">
              <a:latin typeface="Aptos Narrow" panose="020B0004020202020204" pitchFamily="34" charset="0"/>
            </a:endParaRPr>
          </a:p>
          <a:p>
            <a:r>
              <a:rPr lang="en-US" sz="1600" i="1" dirty="0">
                <a:latin typeface="Aptos Narrow" panose="020B0004020202020204" pitchFamily="34" charset="0"/>
              </a:rPr>
              <a:t>Final Classification: [1 or 0]</a:t>
            </a:r>
          </a:p>
        </p:txBody>
      </p:sp>
    </p:spTree>
    <p:extLst>
      <p:ext uri="{BB962C8B-B14F-4D97-AF65-F5344CB8AC3E}">
        <p14:creationId xmlns:p14="http://schemas.microsoft.com/office/powerpoint/2010/main" val="13808662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8E2B20-B6BA-6617-984A-42931314CF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583CDDA-51E5-23F9-4377-76AABFF39125}"/>
              </a:ext>
            </a:extLst>
          </p:cNvPr>
          <p:cNvSpPr>
            <a:spLocks noGrp="1"/>
          </p:cNvSpPr>
          <p:nvPr>
            <p:ph type="title"/>
          </p:nvPr>
        </p:nvSpPr>
        <p:spPr/>
        <p:txBody>
          <a:bodyPr>
            <a:normAutofit/>
          </a:bodyPr>
          <a:lstStyle/>
          <a:p>
            <a:r>
              <a:rPr lang="en-US" sz="2400" b="1" dirty="0"/>
              <a:t>Prompt Content</a:t>
            </a:r>
          </a:p>
        </p:txBody>
      </p:sp>
      <p:sp>
        <p:nvSpPr>
          <p:cNvPr id="3" name="Content Placeholder 2">
            <a:extLst>
              <a:ext uri="{FF2B5EF4-FFF2-40B4-BE49-F238E27FC236}">
                <a16:creationId xmlns:a16="http://schemas.microsoft.com/office/drawing/2014/main" id="{1E38977E-46FF-B015-99C8-9E2A2FF7C2B0}"/>
              </a:ext>
            </a:extLst>
          </p:cNvPr>
          <p:cNvSpPr>
            <a:spLocks noGrp="1"/>
          </p:cNvSpPr>
          <p:nvPr>
            <p:ph idx="1"/>
          </p:nvPr>
        </p:nvSpPr>
        <p:spPr/>
        <p:txBody>
          <a:bodyPr>
            <a:normAutofit/>
          </a:bodyPr>
          <a:lstStyle/>
          <a:p>
            <a:r>
              <a:rPr lang="en-US" sz="1800" dirty="0"/>
              <a:t>Prompt 19: (Chain-of-thought)</a:t>
            </a:r>
          </a:p>
          <a:p>
            <a:pPr marL="0" indent="0">
              <a:buNone/>
            </a:pPr>
            <a:endParaRPr lang="en-US" sz="1800" dirty="0"/>
          </a:p>
        </p:txBody>
      </p:sp>
      <p:sp>
        <p:nvSpPr>
          <p:cNvPr id="4" name="TextBox 3">
            <a:extLst>
              <a:ext uri="{FF2B5EF4-FFF2-40B4-BE49-F238E27FC236}">
                <a16:creationId xmlns:a16="http://schemas.microsoft.com/office/drawing/2014/main" id="{EC07AF7D-D3D8-3389-C64D-5C48D40C5E22}"/>
              </a:ext>
            </a:extLst>
          </p:cNvPr>
          <p:cNvSpPr txBox="1"/>
          <p:nvPr/>
        </p:nvSpPr>
        <p:spPr>
          <a:xfrm>
            <a:off x="1063830" y="2345377"/>
            <a:ext cx="10977749" cy="3293209"/>
          </a:xfrm>
          <a:prstGeom prst="rect">
            <a:avLst/>
          </a:prstGeom>
          <a:noFill/>
        </p:spPr>
        <p:txBody>
          <a:bodyPr wrap="square" rtlCol="0">
            <a:spAutoFit/>
          </a:bodyPr>
          <a:lstStyle/>
          <a:p>
            <a:r>
              <a:rPr lang="en-US" sz="1600" i="1" dirty="0">
                <a:latin typeface="Aptos Narrow" panose="020B0004020202020204" pitchFamily="34" charset="0"/>
              </a:rPr>
              <a:t>The goal is to classify news items into 'important' (1) or 'not important' (0). To classify accurately, follow these steps:</a:t>
            </a:r>
          </a:p>
          <a:p>
            <a:endParaRPr lang="en-US" sz="1600" i="1" dirty="0">
              <a:latin typeface="Aptos Narrow" panose="020B0004020202020204" pitchFamily="34" charset="0"/>
            </a:endParaRPr>
          </a:p>
          <a:p>
            <a:r>
              <a:rPr lang="en-US" sz="1600" i="1" dirty="0">
                <a:latin typeface="Aptos Narrow" panose="020B0004020202020204" pitchFamily="34" charset="0"/>
              </a:rPr>
              <a:t>1. Identify if the news topic could be relevant to a large Persian-speaking audience.</a:t>
            </a:r>
          </a:p>
          <a:p>
            <a:endParaRPr lang="en-US" sz="1600" i="1" dirty="0">
              <a:latin typeface="Aptos Narrow" panose="020B0004020202020204" pitchFamily="34" charset="0"/>
            </a:endParaRPr>
          </a:p>
          <a:p>
            <a:r>
              <a:rPr lang="en-US" sz="1600" i="1" dirty="0">
                <a:latin typeface="Aptos Narrow" panose="020B0004020202020204" pitchFamily="34" charset="0"/>
              </a:rPr>
              <a:t>2. Assess if it pertains to significant economic events (currency or inflation changes, housing updates, etc.), critical political events (government actions, international relations), or socially impactful themes that could affect many people.</a:t>
            </a:r>
          </a:p>
          <a:p>
            <a:endParaRPr lang="en-US" sz="1600" i="1" dirty="0">
              <a:latin typeface="Aptos Narrow" panose="020B0004020202020204" pitchFamily="34" charset="0"/>
            </a:endParaRPr>
          </a:p>
          <a:p>
            <a:r>
              <a:rPr lang="en-US" sz="1600" i="1" dirty="0">
                <a:latin typeface="Aptos Narrow" panose="020B0004020202020204" pitchFamily="34" charset="0"/>
              </a:rPr>
              <a:t>3. Finally, determine if the story has widespread appeal or is only relevant to a niche audience.</a:t>
            </a:r>
          </a:p>
          <a:p>
            <a:endParaRPr lang="en-US" sz="1600" i="1" dirty="0">
              <a:latin typeface="Aptos Narrow" panose="020B0004020202020204" pitchFamily="34" charset="0"/>
            </a:endParaRPr>
          </a:p>
          <a:p>
            <a:r>
              <a:rPr lang="en-US" sz="1600" i="1" dirty="0">
                <a:latin typeface="Aptos Narrow" panose="020B0004020202020204" pitchFamily="34" charset="0"/>
              </a:rPr>
              <a:t>If the news is of broad interest and covers the themes above, label it as '1'. Otherwise, label it as '0'. Upon completing the scenario analysis, output the final classification using the format below:</a:t>
            </a:r>
          </a:p>
          <a:p>
            <a:endParaRPr lang="en-US" sz="1600" i="1" dirty="0">
              <a:latin typeface="Aptos Narrow" panose="020B0004020202020204" pitchFamily="34" charset="0"/>
            </a:endParaRPr>
          </a:p>
          <a:p>
            <a:r>
              <a:rPr lang="en-US" sz="1600" i="1" dirty="0">
                <a:latin typeface="Aptos Narrow" panose="020B0004020202020204" pitchFamily="34" charset="0"/>
              </a:rPr>
              <a:t>Final Classification: [1 or 0]</a:t>
            </a:r>
          </a:p>
        </p:txBody>
      </p:sp>
    </p:spTree>
    <p:extLst>
      <p:ext uri="{BB962C8B-B14F-4D97-AF65-F5344CB8AC3E}">
        <p14:creationId xmlns:p14="http://schemas.microsoft.com/office/powerpoint/2010/main" val="978858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4B0F9-C53C-5326-79D6-DF1F74F5B4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30B8E3-F4CE-F42A-3178-CF449DE22BB4}"/>
              </a:ext>
            </a:extLst>
          </p:cNvPr>
          <p:cNvSpPr>
            <a:spLocks noGrp="1"/>
          </p:cNvSpPr>
          <p:nvPr>
            <p:ph type="title"/>
          </p:nvPr>
        </p:nvSpPr>
        <p:spPr/>
        <p:txBody>
          <a:bodyPr>
            <a:normAutofit/>
          </a:bodyPr>
          <a:lstStyle/>
          <a:p>
            <a:r>
              <a:rPr lang="en-US" sz="2400" b="1" dirty="0"/>
              <a:t>Prompt Content</a:t>
            </a:r>
          </a:p>
        </p:txBody>
      </p:sp>
      <p:sp>
        <p:nvSpPr>
          <p:cNvPr id="3" name="Content Placeholder 2">
            <a:extLst>
              <a:ext uri="{FF2B5EF4-FFF2-40B4-BE49-F238E27FC236}">
                <a16:creationId xmlns:a16="http://schemas.microsoft.com/office/drawing/2014/main" id="{6C189F2F-961A-57A2-7DDD-AA56CF38923B}"/>
              </a:ext>
            </a:extLst>
          </p:cNvPr>
          <p:cNvSpPr>
            <a:spLocks noGrp="1"/>
          </p:cNvSpPr>
          <p:nvPr>
            <p:ph idx="1"/>
          </p:nvPr>
        </p:nvSpPr>
        <p:spPr/>
        <p:txBody>
          <a:bodyPr>
            <a:normAutofit/>
          </a:bodyPr>
          <a:lstStyle/>
          <a:p>
            <a:r>
              <a:rPr lang="en-US" sz="1800" dirty="0"/>
              <a:t>Prompt 21: (Tree-of-thought)</a:t>
            </a:r>
          </a:p>
          <a:p>
            <a:pPr marL="0" indent="0">
              <a:buNone/>
            </a:pPr>
            <a:endParaRPr lang="en-US" sz="1800" dirty="0"/>
          </a:p>
        </p:txBody>
      </p:sp>
      <p:sp>
        <p:nvSpPr>
          <p:cNvPr id="4" name="TextBox 3">
            <a:extLst>
              <a:ext uri="{FF2B5EF4-FFF2-40B4-BE49-F238E27FC236}">
                <a16:creationId xmlns:a16="http://schemas.microsoft.com/office/drawing/2014/main" id="{DF931AF3-40B2-B740-2C87-9C8BF3379122}"/>
              </a:ext>
            </a:extLst>
          </p:cNvPr>
          <p:cNvSpPr txBox="1"/>
          <p:nvPr/>
        </p:nvSpPr>
        <p:spPr>
          <a:xfrm>
            <a:off x="1063830" y="2345377"/>
            <a:ext cx="10977749" cy="3785652"/>
          </a:xfrm>
          <a:prstGeom prst="rect">
            <a:avLst/>
          </a:prstGeom>
          <a:noFill/>
        </p:spPr>
        <p:txBody>
          <a:bodyPr wrap="square" rtlCol="0">
            <a:spAutoFit/>
          </a:bodyPr>
          <a:lstStyle/>
          <a:p>
            <a:r>
              <a:rPr lang="en-US" sz="1600" i="1" dirty="0">
                <a:latin typeface="Aptos Narrow" panose="020B0004020202020204" pitchFamily="34" charset="0"/>
              </a:rPr>
              <a:t>For this classification task, follow these branches of thought to decide if the news item is 'important' (1) or 'not important' (0):</a:t>
            </a:r>
          </a:p>
          <a:p>
            <a:endParaRPr lang="en-US" sz="1600" i="1" dirty="0">
              <a:latin typeface="Aptos Narrow" panose="020B0004020202020204" pitchFamily="34" charset="0"/>
            </a:endParaRPr>
          </a:p>
          <a:p>
            <a:r>
              <a:rPr lang="en-US" sz="1600" i="1" dirty="0">
                <a:latin typeface="Aptos Narrow" panose="020B0004020202020204" pitchFamily="34" charset="0"/>
              </a:rPr>
              <a:t>1. First, examine if the topic could affect a large portion of Persian-speaking users, considering its potential reach.</a:t>
            </a:r>
          </a:p>
          <a:p>
            <a:endParaRPr lang="en-US" sz="1600" i="1" dirty="0">
              <a:latin typeface="Aptos Narrow" panose="020B0004020202020204" pitchFamily="34" charset="0"/>
            </a:endParaRPr>
          </a:p>
          <a:p>
            <a:r>
              <a:rPr lang="en-US" sz="1600" i="1" dirty="0">
                <a:latin typeface="Aptos Narrow" panose="020B0004020202020204" pitchFamily="34" charset="0"/>
              </a:rPr>
              <a:t>2. Next, break down the topic's content into economic, political, and social relevance.</a:t>
            </a:r>
          </a:p>
          <a:p>
            <a:r>
              <a:rPr lang="en-US" sz="1600" i="1" dirty="0">
                <a:latin typeface="Aptos Narrow" panose="020B0004020202020204" pitchFamily="34" charset="0"/>
              </a:rPr>
              <a:t>   - For economic news: Consider factors like inflation, housing, and stock trends relevant to everyday users.</a:t>
            </a:r>
          </a:p>
          <a:p>
            <a:r>
              <a:rPr lang="en-US" sz="1600" i="1" dirty="0">
                <a:latin typeface="Aptos Narrow" panose="020B0004020202020204" pitchFamily="34" charset="0"/>
              </a:rPr>
              <a:t>   - For political news: Evaluate if the content relates to Iran’s major policies, high-profile government changes, or global interactions.</a:t>
            </a:r>
          </a:p>
          <a:p>
            <a:r>
              <a:rPr lang="en-US" sz="1600" i="1" dirty="0">
                <a:latin typeface="Aptos Narrow" panose="020B0004020202020204" pitchFamily="34" charset="0"/>
              </a:rPr>
              <a:t>   - For social relevance: Check if it covers popular sports or events with a broad appeal.</a:t>
            </a:r>
          </a:p>
          <a:p>
            <a:endParaRPr lang="en-US" sz="1600" i="1" dirty="0">
              <a:latin typeface="Aptos Narrow" panose="020B0004020202020204" pitchFamily="34" charset="0"/>
            </a:endParaRPr>
          </a:p>
          <a:p>
            <a:r>
              <a:rPr lang="en-US" sz="1600" i="1" dirty="0">
                <a:latin typeface="Aptos Narrow" panose="020B0004020202020204" pitchFamily="34" charset="0"/>
              </a:rPr>
              <a:t>3. Assess if the story’s appeal is universal or niche.</a:t>
            </a:r>
          </a:p>
          <a:p>
            <a:endParaRPr lang="en-US" sz="1600" i="1" dirty="0">
              <a:latin typeface="Aptos Narrow" panose="020B0004020202020204" pitchFamily="34" charset="0"/>
            </a:endParaRPr>
          </a:p>
          <a:p>
            <a:r>
              <a:rPr lang="en-US" sz="1600" i="1" dirty="0">
                <a:latin typeface="Aptos Narrow" panose="020B0004020202020204" pitchFamily="34" charset="0"/>
              </a:rPr>
              <a:t>Assign '1' if the story is broadly significant or '0' if it appeals mainly to a niche audience. Once you’ve reviewed these scenarios, provide the final classification formatted as follows:</a:t>
            </a:r>
          </a:p>
          <a:p>
            <a:endParaRPr lang="en-US" sz="1600" i="1" dirty="0">
              <a:latin typeface="Aptos Narrow" panose="020B0004020202020204" pitchFamily="34" charset="0"/>
            </a:endParaRPr>
          </a:p>
          <a:p>
            <a:r>
              <a:rPr lang="en-US" sz="1600" i="1" dirty="0">
                <a:latin typeface="Aptos Narrow" panose="020B0004020202020204" pitchFamily="34" charset="0"/>
              </a:rPr>
              <a:t>Final Classification: [1 or 0]</a:t>
            </a:r>
          </a:p>
        </p:txBody>
      </p:sp>
    </p:spTree>
    <p:extLst>
      <p:ext uri="{BB962C8B-B14F-4D97-AF65-F5344CB8AC3E}">
        <p14:creationId xmlns:p14="http://schemas.microsoft.com/office/powerpoint/2010/main" val="3226953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5154D3-F50F-5616-624C-2A3553CC7A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A0E264-5AAD-9044-69D0-258FC62261C7}"/>
              </a:ext>
            </a:extLst>
          </p:cNvPr>
          <p:cNvSpPr>
            <a:spLocks noGrp="1"/>
          </p:cNvSpPr>
          <p:nvPr>
            <p:ph type="title"/>
          </p:nvPr>
        </p:nvSpPr>
        <p:spPr/>
        <p:txBody>
          <a:bodyPr>
            <a:normAutofit/>
          </a:bodyPr>
          <a:lstStyle/>
          <a:p>
            <a:r>
              <a:rPr lang="en-US" sz="2400" b="1" dirty="0"/>
              <a:t>Prompt Content</a:t>
            </a:r>
          </a:p>
        </p:txBody>
      </p:sp>
      <p:sp>
        <p:nvSpPr>
          <p:cNvPr id="3" name="Content Placeholder 2">
            <a:extLst>
              <a:ext uri="{FF2B5EF4-FFF2-40B4-BE49-F238E27FC236}">
                <a16:creationId xmlns:a16="http://schemas.microsoft.com/office/drawing/2014/main" id="{6B18AABE-0DF5-22C5-047A-BC521C2A0386}"/>
              </a:ext>
            </a:extLst>
          </p:cNvPr>
          <p:cNvSpPr>
            <a:spLocks noGrp="1"/>
          </p:cNvSpPr>
          <p:nvPr>
            <p:ph idx="1"/>
          </p:nvPr>
        </p:nvSpPr>
        <p:spPr/>
        <p:txBody>
          <a:bodyPr>
            <a:normAutofit/>
          </a:bodyPr>
          <a:lstStyle/>
          <a:p>
            <a:r>
              <a:rPr lang="en-US" sz="1800" dirty="0"/>
              <a:t>Prompt 24: (Chain-of-thought)</a:t>
            </a:r>
          </a:p>
          <a:p>
            <a:pPr marL="0" indent="0">
              <a:buNone/>
            </a:pPr>
            <a:endParaRPr lang="en-US" sz="1800" dirty="0"/>
          </a:p>
        </p:txBody>
      </p:sp>
      <p:sp>
        <p:nvSpPr>
          <p:cNvPr id="4" name="TextBox 3">
            <a:extLst>
              <a:ext uri="{FF2B5EF4-FFF2-40B4-BE49-F238E27FC236}">
                <a16:creationId xmlns:a16="http://schemas.microsoft.com/office/drawing/2014/main" id="{6979D19D-EE2C-3ABF-26FC-6BB25CA9EC35}"/>
              </a:ext>
            </a:extLst>
          </p:cNvPr>
          <p:cNvSpPr txBox="1"/>
          <p:nvPr/>
        </p:nvSpPr>
        <p:spPr>
          <a:xfrm>
            <a:off x="1063831" y="2345377"/>
            <a:ext cx="10289970" cy="3293209"/>
          </a:xfrm>
          <a:prstGeom prst="rect">
            <a:avLst/>
          </a:prstGeom>
          <a:noFill/>
        </p:spPr>
        <p:txBody>
          <a:bodyPr wrap="square" rtlCol="0">
            <a:spAutoFit/>
          </a:bodyPr>
          <a:lstStyle/>
          <a:p>
            <a:pPr algn="r" rtl="1"/>
            <a:r>
              <a:rPr lang="fa-IR" sz="1600" i="1" dirty="0">
                <a:latin typeface="XB Niloofar" panose="02000503080000020003" pitchFamily="2" charset="-78"/>
                <a:cs typeface="XB Niloofar" panose="02000503080000020003" pitchFamily="2" charset="-78"/>
              </a:rPr>
              <a:t>هدف این است که اخبار را به دو دسته «مهم» (۱) و «غیر مهم» (۰) طبقه‌بندی کنیم. برای طبقه‌بندی دقیق، مراحل زیر را دنبال کنید: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۱. بررسی کنید که آیا موضوع خبر می‌تواند برای جمعیت زیادی از فارسی‌زبانان مرتبط باشد یا خیر.</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۲. ارزیابی کنید که آیا خبر به رویدادهای مهم اقتصادی (تغییرات ارز یا تورم، به‌روزرسانی‌های مسکن و غیره)، رویدادهای سیاسی حیاتی (اقدامات دولت، روابط بین‌الملل) یا موضوعات اجتماعی تاثیرگذار که ممکن است افراد زیادی را تحت تاثیر قرار دهد، مربوط می‌شود.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۳. در نهایت، مشخص کنید که آیا خبر جذابیت عمومی دارد یا تنها برای مخاطبان خاصی قابل توجه است.</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اگر خبر به موضوعات ذکر شده مربوط باشد و علاقه‌مندی گسترده‌ای را به خود جلب کند، آن را با «۱» برچسب بزنید. در غیر این صورت، «۰» را انتخاب کنید. پس از بررسی این سناریوها، طبقه‌بندی نهایی را در قالب زیر ارائه کنید: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طبقه بندی نهایی: «۰ یا ۱»</a:t>
            </a:r>
            <a:endParaRPr lang="en-US" sz="1600" i="1" dirty="0">
              <a:latin typeface="XB Niloofar" panose="02000503080000020003" pitchFamily="2" charset="-78"/>
              <a:cs typeface="XB Niloofar" panose="02000503080000020003" pitchFamily="2" charset="-78"/>
            </a:endParaRPr>
          </a:p>
        </p:txBody>
      </p:sp>
    </p:spTree>
    <p:extLst>
      <p:ext uri="{BB962C8B-B14F-4D97-AF65-F5344CB8AC3E}">
        <p14:creationId xmlns:p14="http://schemas.microsoft.com/office/powerpoint/2010/main" val="26679464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F8BE8A-5F49-A519-B976-4194E15A2E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02269D-0FF1-84A3-DCD5-FF88CC6DB845}"/>
              </a:ext>
            </a:extLst>
          </p:cNvPr>
          <p:cNvSpPr>
            <a:spLocks noGrp="1"/>
          </p:cNvSpPr>
          <p:nvPr>
            <p:ph type="title"/>
          </p:nvPr>
        </p:nvSpPr>
        <p:spPr/>
        <p:txBody>
          <a:bodyPr>
            <a:normAutofit/>
          </a:bodyPr>
          <a:lstStyle/>
          <a:p>
            <a:r>
              <a:rPr lang="en-US" sz="2400" b="1" dirty="0"/>
              <a:t>Prompt Content</a:t>
            </a:r>
          </a:p>
        </p:txBody>
      </p:sp>
      <p:sp>
        <p:nvSpPr>
          <p:cNvPr id="3" name="Content Placeholder 2">
            <a:extLst>
              <a:ext uri="{FF2B5EF4-FFF2-40B4-BE49-F238E27FC236}">
                <a16:creationId xmlns:a16="http://schemas.microsoft.com/office/drawing/2014/main" id="{6BD1BE6B-1712-F759-1A11-9DDEA44B731E}"/>
              </a:ext>
            </a:extLst>
          </p:cNvPr>
          <p:cNvSpPr>
            <a:spLocks noGrp="1"/>
          </p:cNvSpPr>
          <p:nvPr>
            <p:ph idx="1"/>
          </p:nvPr>
        </p:nvSpPr>
        <p:spPr/>
        <p:txBody>
          <a:bodyPr>
            <a:normAutofit/>
          </a:bodyPr>
          <a:lstStyle/>
          <a:p>
            <a:r>
              <a:rPr lang="en-US" sz="1800" dirty="0"/>
              <a:t>Prompt 25: (Tree-of-thought)</a:t>
            </a:r>
          </a:p>
          <a:p>
            <a:pPr marL="0" indent="0">
              <a:buNone/>
            </a:pPr>
            <a:endParaRPr lang="en-US" sz="1800" dirty="0"/>
          </a:p>
        </p:txBody>
      </p:sp>
      <p:sp>
        <p:nvSpPr>
          <p:cNvPr id="4" name="TextBox 3">
            <a:extLst>
              <a:ext uri="{FF2B5EF4-FFF2-40B4-BE49-F238E27FC236}">
                <a16:creationId xmlns:a16="http://schemas.microsoft.com/office/drawing/2014/main" id="{4C88F530-6628-42A7-F22D-6CED96783E6F}"/>
              </a:ext>
            </a:extLst>
          </p:cNvPr>
          <p:cNvSpPr txBox="1"/>
          <p:nvPr/>
        </p:nvSpPr>
        <p:spPr>
          <a:xfrm>
            <a:off x="1063831" y="2345377"/>
            <a:ext cx="10289970" cy="4278094"/>
          </a:xfrm>
          <a:prstGeom prst="rect">
            <a:avLst/>
          </a:prstGeom>
          <a:noFill/>
        </p:spPr>
        <p:txBody>
          <a:bodyPr wrap="square" rtlCol="0">
            <a:spAutoFit/>
          </a:bodyPr>
          <a:lstStyle/>
          <a:p>
            <a:pPr algn="r" rtl="1"/>
            <a:r>
              <a:rPr lang="fa-IR" sz="1600" i="1" dirty="0">
                <a:latin typeface="XB Niloofar" panose="02000503080000020003" pitchFamily="2" charset="-78"/>
                <a:cs typeface="XB Niloofar" panose="02000503080000020003" pitchFamily="2" charset="-78"/>
              </a:rPr>
              <a:t>برای این وظیفه‌ی طبقه‌بندی، از شاخه‌های فکری زیر استفاده کنید تا تصمیم بگیرید که آیا خبر «مهم» (۱) است یا «غیر مهم» (۰):</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۱. ابتدا بررسی کنید که آیا موضوع خبر می‌تواند بخش بزرگی از کاربران فارسی‌زبان را تحت تأثیر قرار دهد و به گستردگی احتمالی آن توجه کنید.</a:t>
            </a:r>
          </a:p>
          <a:p>
            <a:pPr algn="r" rtl="1"/>
            <a:r>
              <a:rPr lang="fa-IR" sz="1600" i="1" dirty="0">
                <a:latin typeface="XB Niloofar" panose="02000503080000020003" pitchFamily="2" charset="-78"/>
                <a:cs typeface="XB Niloofar" panose="02000503080000020003" pitchFamily="2" charset="-78"/>
              </a:rPr>
              <a:t>۲. سپس محتوای موضوع را از نظر اهمیت اقتصادی، سیاسی و اجتماعی تحلیل کنید.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برای اخبار اقتصادی: عواملی مانند تورم، وضعیت مسکن و روندهای بورس که برای کاربران عادی اهمیت دارند را مدنظر قرار دهید.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برای اخبار سیاسی: ارزیابی کنید که آیا محتوا به سیاست‌های کلان ایران، تغییرات مهم در دولت، یا تعاملات جهانی مربوط می‌شود.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برای اهمیت اجتماعی: بررسی کنید که آیا خبر شامل رویدادهای ورزشی محبوب یا موضوعاتی با جذابیت گسترده است.</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۳. بررسی کنید که آیا جذابیت خبر عمومی است یا فقط برای مخاطبان خاصی جذابیت دارد.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اگر خبر از نظر گسترده‌ای مهم است، آن را با «۱» برچسب بزنید. در غیر این صورت، اگر بیشتر برای مخاطبان خاص جذاب است، «۰» را انتخاب کنید. تحلیل این سناریوها را به پایان رسانده و طبقه‌بندی نهایی را به‌صورت زیر ارائه دهید:</a:t>
            </a:r>
          </a:p>
          <a:p>
            <a:pPr algn="r" rtl="1"/>
            <a:endParaRPr lang="fa-IR" sz="1600" i="1" dirty="0">
              <a:latin typeface="XB Niloofar" panose="02000503080000020003" pitchFamily="2" charset="-78"/>
              <a:cs typeface="XB Niloofar" panose="02000503080000020003" pitchFamily="2" charset="-78"/>
            </a:endParaRPr>
          </a:p>
          <a:p>
            <a:pPr algn="r" rtl="1"/>
            <a:r>
              <a:rPr lang="fa-IR" sz="1600" i="1" dirty="0">
                <a:latin typeface="XB Niloofar" panose="02000503080000020003" pitchFamily="2" charset="-78"/>
                <a:cs typeface="XB Niloofar" panose="02000503080000020003" pitchFamily="2" charset="-78"/>
              </a:rPr>
              <a:t>طبقه بندی نهایی: «۰ یا ۱»</a:t>
            </a:r>
            <a:endParaRPr lang="en-US" sz="1600" i="1" dirty="0">
              <a:latin typeface="XB Niloofar" panose="02000503080000020003" pitchFamily="2" charset="-78"/>
              <a:cs typeface="XB Niloofar" panose="02000503080000020003" pitchFamily="2" charset="-78"/>
            </a:endParaRPr>
          </a:p>
        </p:txBody>
      </p:sp>
    </p:spTree>
    <p:extLst>
      <p:ext uri="{BB962C8B-B14F-4D97-AF65-F5344CB8AC3E}">
        <p14:creationId xmlns:p14="http://schemas.microsoft.com/office/powerpoint/2010/main" val="3167792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A63CA-BFBC-2CB3-0579-23F2929169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231CA0-2637-5B4D-54EE-8B16C7D92CB5}"/>
              </a:ext>
            </a:extLst>
          </p:cNvPr>
          <p:cNvSpPr>
            <a:spLocks noGrp="1"/>
          </p:cNvSpPr>
          <p:nvPr>
            <p:ph type="title"/>
          </p:nvPr>
        </p:nvSpPr>
        <p:spPr/>
        <p:txBody>
          <a:bodyPr>
            <a:normAutofit/>
          </a:bodyPr>
          <a:lstStyle/>
          <a:p>
            <a:r>
              <a:rPr lang="en-US" sz="2400" b="1" dirty="0"/>
              <a:t>Zero-shot Train Dataset Results</a:t>
            </a:r>
          </a:p>
        </p:txBody>
      </p:sp>
      <p:graphicFrame>
        <p:nvGraphicFramePr>
          <p:cNvPr id="4" name="Table 3">
            <a:extLst>
              <a:ext uri="{FF2B5EF4-FFF2-40B4-BE49-F238E27FC236}">
                <a16:creationId xmlns:a16="http://schemas.microsoft.com/office/drawing/2014/main" id="{596025E8-50E0-0E8A-8D40-2F7E32D67136}"/>
              </a:ext>
            </a:extLst>
          </p:cNvPr>
          <p:cNvGraphicFramePr>
            <a:graphicFrameLocks noGrp="1"/>
          </p:cNvGraphicFramePr>
          <p:nvPr>
            <p:extLst>
              <p:ext uri="{D42A27DB-BD31-4B8C-83A1-F6EECF244321}">
                <p14:modId xmlns:p14="http://schemas.microsoft.com/office/powerpoint/2010/main" val="3944656299"/>
              </p:ext>
            </p:extLst>
          </p:nvPr>
        </p:nvGraphicFramePr>
        <p:xfrm>
          <a:off x="971755" y="2498210"/>
          <a:ext cx="10248490" cy="2219960"/>
        </p:xfrm>
        <a:graphic>
          <a:graphicData uri="http://schemas.openxmlformats.org/drawingml/2006/table">
            <a:tbl>
              <a:tblPr firstRow="1">
                <a:tableStyleId>{D7AC3CCA-C797-4891-BE02-D94E43425B78}</a:tableStyleId>
              </a:tblPr>
              <a:tblGrid>
                <a:gridCol w="1464070">
                  <a:extLst>
                    <a:ext uri="{9D8B030D-6E8A-4147-A177-3AD203B41FA5}">
                      <a16:colId xmlns:a16="http://schemas.microsoft.com/office/drawing/2014/main" val="252588881"/>
                    </a:ext>
                  </a:extLst>
                </a:gridCol>
                <a:gridCol w="1464070">
                  <a:extLst>
                    <a:ext uri="{9D8B030D-6E8A-4147-A177-3AD203B41FA5}">
                      <a16:colId xmlns:a16="http://schemas.microsoft.com/office/drawing/2014/main" val="1729950084"/>
                    </a:ext>
                  </a:extLst>
                </a:gridCol>
                <a:gridCol w="1464070">
                  <a:extLst>
                    <a:ext uri="{9D8B030D-6E8A-4147-A177-3AD203B41FA5}">
                      <a16:colId xmlns:a16="http://schemas.microsoft.com/office/drawing/2014/main" val="483548369"/>
                    </a:ext>
                  </a:extLst>
                </a:gridCol>
                <a:gridCol w="1464070">
                  <a:extLst>
                    <a:ext uri="{9D8B030D-6E8A-4147-A177-3AD203B41FA5}">
                      <a16:colId xmlns:a16="http://schemas.microsoft.com/office/drawing/2014/main" val="617316006"/>
                    </a:ext>
                  </a:extLst>
                </a:gridCol>
                <a:gridCol w="1464070">
                  <a:extLst>
                    <a:ext uri="{9D8B030D-6E8A-4147-A177-3AD203B41FA5}">
                      <a16:colId xmlns:a16="http://schemas.microsoft.com/office/drawing/2014/main" val="3890891965"/>
                    </a:ext>
                  </a:extLst>
                </a:gridCol>
                <a:gridCol w="1464070">
                  <a:extLst>
                    <a:ext uri="{9D8B030D-6E8A-4147-A177-3AD203B41FA5}">
                      <a16:colId xmlns:a16="http://schemas.microsoft.com/office/drawing/2014/main" val="2920824653"/>
                    </a:ext>
                  </a:extLst>
                </a:gridCol>
                <a:gridCol w="1464070">
                  <a:extLst>
                    <a:ext uri="{9D8B030D-6E8A-4147-A177-3AD203B41FA5}">
                      <a16:colId xmlns:a16="http://schemas.microsoft.com/office/drawing/2014/main" val="2709753344"/>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algn="ctr"/>
                      <a:r>
                        <a:rPr lang="en-US" b="0" dirty="0">
                          <a:latin typeface="Times New Roman" panose="02020603050405020304" pitchFamily="18" charset="0"/>
                          <a:cs typeface="Times New Roman" panose="02020603050405020304" pitchFamily="18" charset="0"/>
                        </a:rPr>
                        <a:t>Accuracy</a:t>
                      </a:r>
                    </a:p>
                  </a:txBody>
                  <a:tcPr/>
                </a:tc>
                <a:tc>
                  <a:txBody>
                    <a:bodyPr/>
                    <a:lstStyle/>
                    <a:p>
                      <a:pPr algn="ctr"/>
                      <a:r>
                        <a:rPr lang="en-US" b="0" dirty="0">
                          <a:latin typeface="Times New Roman" panose="02020603050405020304" pitchFamily="18" charset="0"/>
                          <a:cs typeface="Times New Roman" panose="02020603050405020304" pitchFamily="18" charset="0"/>
                        </a:rPr>
                        <a:t>Precision</a:t>
                      </a:r>
                    </a:p>
                  </a:txBody>
                  <a:tcPr/>
                </a:tc>
                <a:tc>
                  <a:txBody>
                    <a:bodyPr/>
                    <a:lstStyle/>
                    <a:p>
                      <a:pPr algn="ctr"/>
                      <a:r>
                        <a:rPr lang="en-US" b="0" dirty="0">
                          <a:latin typeface="Times New Roman" panose="02020603050405020304" pitchFamily="18" charset="0"/>
                          <a:cs typeface="Times New Roman" panose="02020603050405020304" pitchFamily="18" charset="0"/>
                        </a:rPr>
                        <a:t>Recall</a:t>
                      </a:r>
                    </a:p>
                  </a:txBody>
                  <a:tcPr/>
                </a:tc>
                <a:tc>
                  <a:txBody>
                    <a:bodyPr/>
                    <a:lstStyle/>
                    <a:p>
                      <a:pPr algn="ctr"/>
                      <a:r>
                        <a:rPr lang="en-US" b="0" dirty="0">
                          <a:latin typeface="Times New Roman" panose="02020603050405020304" pitchFamily="18" charset="0"/>
                          <a:cs typeface="Times New Roman" panose="02020603050405020304" pitchFamily="18" charset="0"/>
                        </a:rPr>
                        <a:t>F1-Score</a:t>
                      </a:r>
                    </a:p>
                  </a:txBody>
                  <a:tcPr/>
                </a:tc>
                <a:tc>
                  <a:txBody>
                    <a:bodyPr/>
                    <a:lstStyle/>
                    <a:p>
                      <a:pPr algn="ctr"/>
                      <a:r>
                        <a:rPr lang="en-US" b="0" dirty="0">
                          <a:latin typeface="Times New Roman" panose="02020603050405020304" pitchFamily="18" charset="0"/>
                          <a:cs typeface="Times New Roman" panose="02020603050405020304" pitchFamily="18" charset="0"/>
                        </a:rPr>
                        <a:t>F1-Score(‘1’)</a:t>
                      </a:r>
                    </a:p>
                  </a:txBody>
                  <a:tcPr/>
                </a:tc>
                <a:tc>
                  <a:txBody>
                    <a:bodyPr/>
                    <a:lstStyle/>
                    <a:p>
                      <a:pPr algn="ctr"/>
                      <a:r>
                        <a:rPr lang="en-US" b="0" dirty="0">
                          <a:latin typeface="Times New Roman" panose="02020603050405020304" pitchFamily="18" charset="0"/>
                          <a:cs typeface="Times New Roman" panose="02020603050405020304" pitchFamily="18" charset="0"/>
                        </a:rPr>
                        <a:t>F1-Score(‘0’)</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51%</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63%</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78%</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29%</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84%</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71%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31%</a:t>
                      </a:r>
                    </a:p>
                  </a:txBody>
                  <a:tcPr>
                    <a:solidFill>
                      <a:schemeClr val="bg2">
                        <a:lumMod val="9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82%</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Tree>
    <p:extLst>
      <p:ext uri="{BB962C8B-B14F-4D97-AF65-F5344CB8AC3E}">
        <p14:creationId xmlns:p14="http://schemas.microsoft.com/office/powerpoint/2010/main" val="2186698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A86F9-09F3-C7A0-653F-B2A49312C7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0C2134-DCDC-41D4-D5AC-ED0F3B269A57}"/>
              </a:ext>
            </a:extLst>
          </p:cNvPr>
          <p:cNvSpPr>
            <a:spLocks noGrp="1"/>
          </p:cNvSpPr>
          <p:nvPr>
            <p:ph type="title"/>
          </p:nvPr>
        </p:nvSpPr>
        <p:spPr/>
        <p:txBody>
          <a:bodyPr>
            <a:normAutofit/>
          </a:bodyPr>
          <a:lstStyle/>
          <a:p>
            <a:r>
              <a:rPr lang="en-US" sz="2400" b="1" dirty="0"/>
              <a:t>Zero-shot Train Dataset Results</a:t>
            </a:r>
          </a:p>
        </p:txBody>
      </p:sp>
      <p:graphicFrame>
        <p:nvGraphicFramePr>
          <p:cNvPr id="4" name="Table 3">
            <a:extLst>
              <a:ext uri="{FF2B5EF4-FFF2-40B4-BE49-F238E27FC236}">
                <a16:creationId xmlns:a16="http://schemas.microsoft.com/office/drawing/2014/main" id="{84C77F03-4886-DD17-3DA1-D6ECB4612398}"/>
              </a:ext>
            </a:extLst>
          </p:cNvPr>
          <p:cNvGraphicFramePr>
            <a:graphicFrameLocks noGrp="1"/>
          </p:cNvGraphicFramePr>
          <p:nvPr>
            <p:extLst>
              <p:ext uri="{D42A27DB-BD31-4B8C-83A1-F6EECF244321}">
                <p14:modId xmlns:p14="http://schemas.microsoft.com/office/powerpoint/2010/main" val="3332624060"/>
              </p:ext>
            </p:extLst>
          </p:nvPr>
        </p:nvGraphicFramePr>
        <p:xfrm>
          <a:off x="603664" y="2431836"/>
          <a:ext cx="10984671" cy="2219960"/>
        </p:xfrm>
        <a:graphic>
          <a:graphicData uri="http://schemas.openxmlformats.org/drawingml/2006/table">
            <a:tbl>
              <a:tblPr firstRow="1">
                <a:tableStyleId>{D7AC3CCA-C797-4891-BE02-D94E43425B78}</a:tableStyleId>
              </a:tblPr>
              <a:tblGrid>
                <a:gridCol w="1220519">
                  <a:extLst>
                    <a:ext uri="{9D8B030D-6E8A-4147-A177-3AD203B41FA5}">
                      <a16:colId xmlns:a16="http://schemas.microsoft.com/office/drawing/2014/main" val="252588881"/>
                    </a:ext>
                  </a:extLst>
                </a:gridCol>
                <a:gridCol w="1220519">
                  <a:extLst>
                    <a:ext uri="{9D8B030D-6E8A-4147-A177-3AD203B41FA5}">
                      <a16:colId xmlns:a16="http://schemas.microsoft.com/office/drawing/2014/main" val="1729950084"/>
                    </a:ext>
                  </a:extLst>
                </a:gridCol>
                <a:gridCol w="1220519">
                  <a:extLst>
                    <a:ext uri="{9D8B030D-6E8A-4147-A177-3AD203B41FA5}">
                      <a16:colId xmlns:a16="http://schemas.microsoft.com/office/drawing/2014/main" val="483548369"/>
                    </a:ext>
                  </a:extLst>
                </a:gridCol>
                <a:gridCol w="1220519">
                  <a:extLst>
                    <a:ext uri="{9D8B030D-6E8A-4147-A177-3AD203B41FA5}">
                      <a16:colId xmlns:a16="http://schemas.microsoft.com/office/drawing/2014/main" val="617316006"/>
                    </a:ext>
                  </a:extLst>
                </a:gridCol>
                <a:gridCol w="1220519">
                  <a:extLst>
                    <a:ext uri="{9D8B030D-6E8A-4147-A177-3AD203B41FA5}">
                      <a16:colId xmlns:a16="http://schemas.microsoft.com/office/drawing/2014/main" val="3890891965"/>
                    </a:ext>
                  </a:extLst>
                </a:gridCol>
                <a:gridCol w="1220519">
                  <a:extLst>
                    <a:ext uri="{9D8B030D-6E8A-4147-A177-3AD203B41FA5}">
                      <a16:colId xmlns:a16="http://schemas.microsoft.com/office/drawing/2014/main" val="464773494"/>
                    </a:ext>
                  </a:extLst>
                </a:gridCol>
                <a:gridCol w="1220519">
                  <a:extLst>
                    <a:ext uri="{9D8B030D-6E8A-4147-A177-3AD203B41FA5}">
                      <a16:colId xmlns:a16="http://schemas.microsoft.com/office/drawing/2014/main" val="1231228651"/>
                    </a:ext>
                  </a:extLst>
                </a:gridCol>
                <a:gridCol w="1220519">
                  <a:extLst>
                    <a:ext uri="{9D8B030D-6E8A-4147-A177-3AD203B41FA5}">
                      <a16:colId xmlns:a16="http://schemas.microsoft.com/office/drawing/2014/main" val="3094459248"/>
                    </a:ext>
                  </a:extLst>
                </a:gridCol>
                <a:gridCol w="1220519">
                  <a:extLst>
                    <a:ext uri="{9D8B030D-6E8A-4147-A177-3AD203B41FA5}">
                      <a16:colId xmlns:a16="http://schemas.microsoft.com/office/drawing/2014/main" val="3168811520"/>
                    </a:ext>
                  </a:extLst>
                </a:gridCol>
              </a:tblGrid>
              <a:tr h="370840">
                <a:tc>
                  <a:txBody>
                    <a:bodyPr/>
                    <a:lstStyle/>
                    <a:p>
                      <a:pPr algn="ctr"/>
                      <a:r>
                        <a:rPr lang="en-US" b="0" dirty="0">
                          <a:latin typeface="Times New Roman" panose="02020603050405020304" pitchFamily="18" charset="0"/>
                          <a:cs typeface="Times New Roman" panose="02020603050405020304" pitchFamily="18" charset="0"/>
                        </a:rPr>
                        <a:t>Title Only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Sports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Political</a:t>
                      </a:r>
                    </a:p>
                  </a:txBody>
                  <a:tcPr/>
                </a:tc>
                <a:tc>
                  <a:txBody>
                    <a:bodyPr/>
                    <a:lstStyle/>
                    <a:p>
                      <a:pPr algn="ctr"/>
                      <a:r>
                        <a:rPr lang="en-US" b="0" dirty="0">
                          <a:latin typeface="Times New Roman" panose="02020603050405020304" pitchFamily="18" charset="0"/>
                          <a:cs typeface="Times New Roman" panose="02020603050405020304" pitchFamily="18" charset="0"/>
                        </a:rPr>
                        <a:t>Economic</a:t>
                      </a:r>
                    </a:p>
                  </a:txBody>
                  <a:tcPr/>
                </a:tc>
                <a:tc>
                  <a:txBody>
                    <a:bodyPr/>
                    <a:lstStyle/>
                    <a:p>
                      <a:pPr algn="ctr"/>
                      <a:r>
                        <a:rPr lang="en-US" b="0" dirty="0">
                          <a:latin typeface="Times New Roman" panose="02020603050405020304" pitchFamily="18" charset="0"/>
                          <a:cs typeface="Times New Roman" panose="02020603050405020304" pitchFamily="18" charset="0"/>
                        </a:rPr>
                        <a:t>Global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Social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Cultural</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Scientific</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b="0" dirty="0">
                          <a:latin typeface="Times New Roman" panose="02020603050405020304" pitchFamily="18" charset="0"/>
                          <a:cs typeface="Times New Roman" panose="02020603050405020304" pitchFamily="18" charset="0"/>
                        </a:rPr>
                        <a:t>Health</a:t>
                      </a:r>
                    </a:p>
                  </a:txBody>
                  <a:tcPr/>
                </a:tc>
                <a:extLst>
                  <a:ext uri="{0D108BD9-81ED-4DB2-BD59-A6C34878D82A}">
                    <a16:rowId xmlns:a16="http://schemas.microsoft.com/office/drawing/2014/main" val="4261729995"/>
                  </a:ext>
                </a:extLst>
              </a:tr>
              <a:tr h="370840">
                <a:tc>
                  <a:txBody>
                    <a:bodyPr/>
                    <a:lstStyle/>
                    <a:p>
                      <a:pPr algn="ctr"/>
                      <a:r>
                        <a:rPr lang="en-US" b="0" dirty="0">
                          <a:latin typeface="Times New Roman" panose="02020603050405020304" pitchFamily="18" charset="0"/>
                          <a:cs typeface="Times New Roman" panose="02020603050405020304" pitchFamily="18" charset="0"/>
                        </a:rPr>
                        <a:t>Prompt 18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43%</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extLst>
                  <a:ext uri="{0D108BD9-81ED-4DB2-BD59-A6C34878D82A}">
                    <a16:rowId xmlns:a16="http://schemas.microsoft.com/office/drawing/2014/main" val="1335220462"/>
                  </a:ext>
                </a:extLst>
              </a:tr>
              <a:tr h="370840">
                <a:tc>
                  <a:txBody>
                    <a:bodyPr/>
                    <a:lstStyle/>
                    <a:p>
                      <a:pPr algn="ctr"/>
                      <a:r>
                        <a:rPr lang="en-US" b="0" dirty="0">
                          <a:latin typeface="Times New Roman" panose="02020603050405020304" pitchFamily="18" charset="0"/>
                          <a:cs typeface="Times New Roman" panose="02020603050405020304" pitchFamily="18" charset="0"/>
                        </a:rPr>
                        <a:t>Prompt 19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62%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extLst>
                  <a:ext uri="{0D108BD9-81ED-4DB2-BD59-A6C34878D82A}">
                    <a16:rowId xmlns:a16="http://schemas.microsoft.com/office/drawing/2014/main" val="1812256273"/>
                  </a:ext>
                </a:extLst>
              </a:tr>
              <a:tr h="370840">
                <a:tc>
                  <a:txBody>
                    <a:bodyPr/>
                    <a:lstStyle/>
                    <a:p>
                      <a:pPr algn="ctr"/>
                      <a:r>
                        <a:rPr lang="en-US" b="0" dirty="0">
                          <a:latin typeface="Times New Roman" panose="02020603050405020304" pitchFamily="18" charset="0"/>
                          <a:cs typeface="Times New Roman" panose="02020603050405020304" pitchFamily="18" charset="0"/>
                        </a:rPr>
                        <a:t>Prompt 21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51%</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40%</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37%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47%</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extLst>
                  <a:ext uri="{0D108BD9-81ED-4DB2-BD59-A6C34878D82A}">
                    <a16:rowId xmlns:a16="http://schemas.microsoft.com/office/drawing/2014/main" val="450599201"/>
                  </a:ext>
                </a:extLst>
              </a:tr>
              <a:tr h="370840">
                <a:tc>
                  <a:txBody>
                    <a:bodyPr/>
                    <a:lstStyle/>
                    <a:p>
                      <a:pPr algn="ctr"/>
                      <a:r>
                        <a:rPr lang="en-US" b="0" dirty="0">
                          <a:latin typeface="Times New Roman" panose="02020603050405020304" pitchFamily="18" charset="0"/>
                          <a:cs typeface="Times New Roman" panose="02020603050405020304" pitchFamily="18" charset="0"/>
                        </a:rPr>
                        <a:t>Prompt 24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52%</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extLst>
                  <a:ext uri="{0D108BD9-81ED-4DB2-BD59-A6C34878D82A}">
                    <a16:rowId xmlns:a16="http://schemas.microsoft.com/office/drawing/2014/main" val="257525509"/>
                  </a:ext>
                </a:extLst>
              </a:tr>
              <a:tr h="0">
                <a:tc>
                  <a:txBody>
                    <a:bodyPr/>
                    <a:lstStyle/>
                    <a:p>
                      <a:pPr algn="ctr"/>
                      <a:r>
                        <a:rPr lang="en-US" b="0" dirty="0">
                          <a:latin typeface="Times New Roman" panose="02020603050405020304" pitchFamily="18" charset="0"/>
                          <a:cs typeface="Times New Roman" panose="02020603050405020304" pitchFamily="18" charset="0"/>
                        </a:rPr>
                        <a:t>Prompt 25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55%</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54%</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56%</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58%</a:t>
                      </a:r>
                    </a:p>
                  </a:txBody>
                  <a:tcPr>
                    <a:solidFill>
                      <a:schemeClr val="bg2">
                        <a:lumMod val="90000"/>
                      </a:schemeClr>
                    </a:solidFill>
                  </a:tcPr>
                </a:tc>
                <a:tc>
                  <a:txBody>
                    <a:bodyPr/>
                    <a:lstStyle/>
                    <a:p>
                      <a:pPr algn="ctr"/>
                      <a:r>
                        <a:rPr lang="en-US" b="0" dirty="0">
                          <a:latin typeface="Times New Roman" panose="02020603050405020304" pitchFamily="18" charset="0"/>
                          <a:cs typeface="Times New Roman" panose="02020603050405020304" pitchFamily="18" charset="0"/>
                        </a:rPr>
                        <a:t>49%</a:t>
                      </a:r>
                    </a:p>
                  </a:txBody>
                  <a:tcPr>
                    <a:solidFill>
                      <a:schemeClr val="bg2">
                        <a:lumMod val="90000"/>
                      </a:schemeClr>
                    </a:solidFill>
                  </a:tcPr>
                </a:tc>
                <a:extLst>
                  <a:ext uri="{0D108BD9-81ED-4DB2-BD59-A6C34878D82A}">
                    <a16:rowId xmlns:a16="http://schemas.microsoft.com/office/drawing/2014/main" val="3654193099"/>
                  </a:ext>
                </a:extLst>
              </a:tr>
            </a:tbl>
          </a:graphicData>
        </a:graphic>
      </p:graphicFrame>
    </p:spTree>
    <p:extLst>
      <p:ext uri="{BB962C8B-B14F-4D97-AF65-F5344CB8AC3E}">
        <p14:creationId xmlns:p14="http://schemas.microsoft.com/office/powerpoint/2010/main" val="13686636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868</TotalTime>
  <Words>2068</Words>
  <Application>Microsoft Office PowerPoint</Application>
  <PresentationFormat>Widescreen</PresentationFormat>
  <Paragraphs>618</Paragraphs>
  <Slides>19</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Aptos</vt:lpstr>
      <vt:lpstr>Aptos Display</vt:lpstr>
      <vt:lpstr>Aptos Narrow</vt:lpstr>
      <vt:lpstr>Arial</vt:lpstr>
      <vt:lpstr>Times New Roman</vt:lpstr>
      <vt:lpstr>XB Niloofar</vt:lpstr>
      <vt:lpstr>Office Theme</vt:lpstr>
      <vt:lpstr>Query Dependent Prompt System</vt:lpstr>
      <vt:lpstr>Prompt Content</vt:lpstr>
      <vt:lpstr>Prompt Content</vt:lpstr>
      <vt:lpstr>Prompt Content</vt:lpstr>
      <vt:lpstr>Prompt Content</vt:lpstr>
      <vt:lpstr>Prompt Content</vt:lpstr>
      <vt:lpstr>Prompt Content</vt:lpstr>
      <vt:lpstr>Zero-shot Train Dataset Results</vt:lpstr>
      <vt:lpstr>Zero-shot Train Dataset Results</vt:lpstr>
      <vt:lpstr>Zero-shot Eval Dataset Results</vt:lpstr>
      <vt:lpstr>Zero-shot Eval Dataset Results</vt:lpstr>
      <vt:lpstr>Zero-shot Test Dataset Results</vt:lpstr>
      <vt:lpstr>Zero-shot Test Dataset Results</vt:lpstr>
      <vt:lpstr>Zero-shot Query Dependent Results</vt:lpstr>
      <vt:lpstr>Zero-shot Query Dependent Results</vt:lpstr>
      <vt:lpstr>Few-shot Test Dataset Results</vt:lpstr>
      <vt:lpstr>Few-shot Test Dataset Results</vt:lpstr>
      <vt:lpstr>Few-shot Test Dataset Results</vt:lpstr>
      <vt:lpstr>Few-shot Train Dataset Results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Shayan Salehi</dc:creator>
  <cp:lastModifiedBy>Shayan Salehi</cp:lastModifiedBy>
  <cp:revision>191</cp:revision>
  <dcterms:created xsi:type="dcterms:W3CDTF">2024-07-06T06:55:27Z</dcterms:created>
  <dcterms:modified xsi:type="dcterms:W3CDTF">2024-11-27T12:43:37Z</dcterms:modified>
</cp:coreProperties>
</file>