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68" r:id="rId2"/>
    <p:sldId id="272" r:id="rId3"/>
    <p:sldId id="271" r:id="rId4"/>
    <p:sldId id="270" r:id="rId5"/>
    <p:sldId id="269" r:id="rId6"/>
    <p:sldId id="265" r:id="rId7"/>
    <p:sldId id="267" r:id="rId8"/>
    <p:sldId id="273" r:id="rId9"/>
  </p:sldIdLst>
  <p:sldSz cx="6858000" cy="5143500"/>
  <p:notesSz cx="6858000" cy="9144000"/>
  <p:embeddedFontLst>
    <p:embeddedFont>
      <p:font typeface="Cambria Math" panose="02040503050406030204" pitchFamily="18" charset="0"/>
      <p:regular r:id="rId11"/>
    </p:embeddedFont>
    <p:embeddedFont>
      <p:font typeface="Consolas" panose="020B0609020204030204" pitchFamily="49" charset="0"/>
      <p:regular r:id="rId12"/>
      <p:bold r:id="rId13"/>
      <p:italic r:id="rId14"/>
      <p:boldItalic r:id="rId15"/>
    </p:embeddedFont>
    <p:embeddedFont>
      <p:font typeface="Work Sans" panose="02010600030101010101" charset="0"/>
      <p:regular r:id="rId16"/>
      <p:bold r:id="rId17"/>
    </p:embeddedFont>
    <p:embeddedFont>
      <p:font typeface="等线" panose="02010600030101010101" pitchFamily="2" charset="-122"/>
      <p:regular r:id="rId18"/>
      <p:bold r:id="rId19"/>
    </p:embeddedFont>
    <p:embeddedFont>
      <p:font typeface="等线 Light" panose="02010600030101010101" pitchFamily="2" charset="-122"/>
      <p:regular r:id="rId2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D4A6"/>
    <a:srgbClr val="8B81D2"/>
    <a:srgbClr val="D9D9D9"/>
    <a:srgbClr val="E9944D"/>
    <a:srgbClr val="E0A3A3"/>
    <a:srgbClr val="5AC3DC"/>
    <a:srgbClr val="898989"/>
    <a:srgbClr val="C8C426"/>
    <a:srgbClr val="9ADBEA"/>
    <a:srgbClr val="F4A8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2543849-E43A-4CE7-97CE-6E0987372024}">
  <a:tblStyle styleId="{32543849-E43A-4CE7-97CE-6E098737202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89215" autoAdjust="0"/>
  </p:normalViewPr>
  <p:slideViewPr>
    <p:cSldViewPr snapToGrid="0">
      <p:cViewPr varScale="1">
        <p:scale>
          <a:sx n="134" d="100"/>
          <a:sy n="134" d="100"/>
        </p:scale>
        <p:origin x="1872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554974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altLang="zh-CN" sz="11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FastText</a:t>
            </a:r>
          </a:p>
        </p:txBody>
      </p:sp>
    </p:spTree>
    <p:extLst>
      <p:ext uri="{BB962C8B-B14F-4D97-AF65-F5344CB8AC3E}">
        <p14:creationId xmlns:p14="http://schemas.microsoft.com/office/powerpoint/2010/main" val="3784904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altLang="zh-CN" sz="11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TextCNN</a:t>
            </a:r>
          </a:p>
        </p:txBody>
      </p:sp>
    </p:spTree>
    <p:extLst>
      <p:ext uri="{BB962C8B-B14F-4D97-AF65-F5344CB8AC3E}">
        <p14:creationId xmlns:p14="http://schemas.microsoft.com/office/powerpoint/2010/main" val="3787197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altLang="zh-CN" sz="11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TextRNN</a:t>
            </a:r>
            <a:endParaRPr lang="en-US" altLang="zh-CN" sz="11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8205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altLang="zh-CN" sz="11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TextBiRNN</a:t>
            </a:r>
            <a:endParaRPr lang="en-US" altLang="zh-CN" sz="11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0533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TextAttBiRNN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12115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altLang="zh-CN" dirty="0"/>
              <a:t>HAN</a:t>
            </a:r>
          </a:p>
        </p:txBody>
      </p:sp>
    </p:spTree>
    <p:extLst>
      <p:ext uri="{BB962C8B-B14F-4D97-AF65-F5344CB8AC3E}">
        <p14:creationId xmlns:p14="http://schemas.microsoft.com/office/powerpoint/2010/main" val="521820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RCNN</a:t>
            </a:r>
          </a:p>
          <a:p>
            <a:pPr lvl="0" rtl="0">
              <a:spcBef>
                <a:spcPts val="0"/>
              </a:spcBef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3903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err="1"/>
              <a:t>RCNNVariant</a:t>
            </a:r>
            <a:endParaRPr lang="en-US" altLang="zh-CN" dirty="0"/>
          </a:p>
          <a:p>
            <a:pPr lvl="0" rtl="0">
              <a:spcBef>
                <a:spcPts val="0"/>
              </a:spcBef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04329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7C8EBD-D2A3-4928-8892-28B9A532ED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841772"/>
            <a:ext cx="5143500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353F23B-A014-42F8-9AD9-4C5A7846B1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4EC3FF-F2C3-40A1-84E2-207366A63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8639BC-AEFE-4C7B-91D3-AB252054C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D157EE5-EBE1-4541-8B60-00BF7EA60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96035253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9954E3-9E4A-4ED0-BB81-C4124EDAF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58D4B3F-151B-47EB-A274-7332D18A6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96D3BB6-76C4-4BE3-B88C-BAA51A0B7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3907131-C607-4DCE-98D8-74E9471DD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A8148A-F4C4-4ADC-AAE7-7046E9F86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170728085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E50B521-6469-4459-83DF-9C08FECA28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273844"/>
            <a:ext cx="1478756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55D3845-A6DD-4B8A-A84D-60A34A55FF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273844"/>
            <a:ext cx="4350544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A9F107-92F5-48F6-8137-BD08FC169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1D97CD9-DB5E-40C1-9C96-3FC8BB01F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3AF0FF-01BF-49ED-BC19-63D4D6102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364838394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651863" y="847600"/>
            <a:ext cx="3819150" cy="13602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51863" y="2312925"/>
            <a:ext cx="2695950" cy="2133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3510171" y="2312925"/>
            <a:ext cx="2695950" cy="2133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119624" y="4393278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9378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4F4212-BE57-4F0B-89A6-4F07AFD1D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EE24BB-46BE-44B7-AEED-00020C37CE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AE8B394-12F0-49A1-AF99-A109BDD68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4DF236D-CA18-4F33-8C9C-E57655B4E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5A1EC4-8F45-494A-81A9-30DE8F20F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221470037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2001F2-E14A-4784-9150-2942644C6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1282304"/>
            <a:ext cx="5915025" cy="2139553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9F2109B-BB1F-4DD7-AF6E-835156844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3442098"/>
            <a:ext cx="5915025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30847E9-2D49-48ED-80BD-346D951E9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EA2AD87-8F84-45D5-BC9E-10C3B1736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D1E4F3-150F-49AA-B0E9-F41DAF510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125377245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904BD3-D942-4B72-BA1C-0BC9F4A79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1790B5-8E37-4527-9CE5-3FE0FD5991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1D6DE9C-6603-4FFD-8799-561B231C6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F90F4B3-1345-498F-85C1-14B6356C6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54C245F-9721-4B23-8B6B-D25003E3E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ECB3CA4-6068-4B96-A0A4-7752DA7AC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43797917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7C47CE-1068-44B2-958D-D6A81582A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273844"/>
            <a:ext cx="5915025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0A1CA0C-5F10-4AEE-8C25-72329C70DF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B73C303-D970-4F54-A166-5B32A91F7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308D21A-47F6-4162-AA51-E5F86855C6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98CAA25-DBEF-4267-8B21-3D3AC89198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3CDD9BF-2A07-4333-8266-82E08BB0D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D53B2FF-7A96-4F17-963E-CF95D622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94D3756-3D28-4C13-A3D9-2F7BB48F6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32437099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AFAA9B-6B9C-40F3-B7BC-A2C717113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A879AE3-3D39-4966-A126-1E82C25E8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862199D-D067-4B15-8228-DA9860B7F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C6A2E7E-EF1A-48A2-88E3-0D65A9637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403236601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13A9352-5075-42E0-8C0E-4435F14BE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8262A93-092D-436E-920B-4C20F8CB7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A40E19-5110-4B1F-9E74-8ED5AD3DE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325169736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A2B9DC-5924-47AE-973F-F5C46703F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3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E81607C-F2BC-4613-912C-DA283E7D9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740569"/>
            <a:ext cx="3471863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9A59BCA-F710-4E9B-BCCB-62845E1FD3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3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75DEBD4-FE3E-4931-8E3D-E2ABB3B7C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305D1ED-E46B-46AF-BE53-123F7E4F0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0D87EAB-B6C2-47BC-9DBC-472113B6B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199131808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2F8ECC-339B-49DA-B32A-CACB1D32A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3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0824981-6F5B-4247-9FFF-7781A2C512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740569"/>
            <a:ext cx="3471863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B50387F-FED3-4971-A5C8-F9C7730033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3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E647571-8F56-4AD7-9E70-FD96FDF4D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A329C92-FE92-4FF2-A530-6A3EEACEB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C09133C-9549-46D6-B89B-9748CA51C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324178666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F36016E-3EB0-4A48-9FBC-769AFCF11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273844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7BCA8DC-A0D8-4DC8-8AB5-D43BFFFAF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D3CF2A-6BB2-4EB7-AE91-0D6470FB31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4767263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3A079-4161-4784-B083-CB61678532ED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10F3E3-7D7C-4A5B-BEEF-A666E3A316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287876-8026-46FB-899A-3F79344F65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00000000-1234-1234-1234-123412341234}" type="slidenum">
              <a:rPr lang="en" sz="975" b="1" smtClean="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pPr algn="r"/>
              <a:t>‹#›</a:t>
            </a:fld>
            <a:endParaRPr lang="en" sz="975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1017383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3" r:id="rId12"/>
  </p:sldLayoutIdLst>
  <p:transition>
    <p:fade/>
  </p:transition>
  <p:hf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>
            <a:extLst>
              <a:ext uri="{FF2B5EF4-FFF2-40B4-BE49-F238E27FC236}">
                <a16:creationId xmlns:a16="http://schemas.microsoft.com/office/drawing/2014/main" id="{8BB8F654-29A3-4B9B-81C5-617D7574FBBF}"/>
              </a:ext>
            </a:extLst>
          </p:cNvPr>
          <p:cNvGrpSpPr/>
          <p:nvPr/>
        </p:nvGrpSpPr>
        <p:grpSpPr>
          <a:xfrm>
            <a:off x="973802" y="1500612"/>
            <a:ext cx="4910391" cy="2142275"/>
            <a:chOff x="973802" y="984493"/>
            <a:chExt cx="4910391" cy="21422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/>
                <p:nvPr/>
              </p:nvSpPr>
              <p:spPr>
                <a:xfrm>
                  <a:off x="973802" y="2842960"/>
                  <a:ext cx="4910385" cy="283808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…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a14:m>
                  <a:r>
                    <a:rPr lang="zh-CN" altLang="en-US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endParaRPr lang="zh-CN" altLang="en-US" sz="1100" dirty="0"/>
                </a:p>
              </p:txBody>
            </p:sp>
          </mc:Choice>
          <mc:Fallback xmlns="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802" y="2842960"/>
                  <a:ext cx="4910385" cy="28380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" name="矩形: 圆角 86">
              <a:extLst>
                <a:ext uri="{FF2B5EF4-FFF2-40B4-BE49-F238E27FC236}">
                  <a16:creationId xmlns:a16="http://schemas.microsoft.com/office/drawing/2014/main" id="{C2715085-FC95-4869-A90E-FE520C3D2BF7}"/>
                </a:ext>
              </a:extLst>
            </p:cNvPr>
            <p:cNvSpPr/>
            <p:nvPr/>
          </p:nvSpPr>
          <p:spPr>
            <a:xfrm>
              <a:off x="973808" y="2378343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Embedding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B94151C-A032-4536-A78E-C7A9A6110E31}"/>
                </a:ext>
              </a:extLst>
            </p:cNvPr>
            <p:cNvCxnSpPr>
              <a:cxnSpLocks/>
              <a:stCxn id="4" idx="0"/>
              <a:endCxn id="87" idx="2"/>
            </p:cNvCxnSpPr>
            <p:nvPr/>
          </p:nvCxnSpPr>
          <p:spPr>
            <a:xfrm flipV="1">
              <a:off x="3428995" y="2662151"/>
              <a:ext cx="6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矩形: 圆角 138">
              <a:extLst>
                <a:ext uri="{FF2B5EF4-FFF2-40B4-BE49-F238E27FC236}">
                  <a16:creationId xmlns:a16="http://schemas.microsoft.com/office/drawing/2014/main" id="{3CEC3DAD-DB89-4A50-B4B9-C1C75065BA27}"/>
                </a:ext>
              </a:extLst>
            </p:cNvPr>
            <p:cNvSpPr/>
            <p:nvPr/>
          </p:nvSpPr>
          <p:spPr>
            <a:xfrm>
              <a:off x="973806" y="1449111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FullyConnectedLayer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41" name="矩形: 圆角 140">
              <a:extLst>
                <a:ext uri="{FF2B5EF4-FFF2-40B4-BE49-F238E27FC236}">
                  <a16:creationId xmlns:a16="http://schemas.microsoft.com/office/drawing/2014/main" id="{5528891A-772D-4892-B168-D3359CCA10BE}"/>
                </a:ext>
              </a:extLst>
            </p:cNvPr>
            <p:cNvSpPr/>
            <p:nvPr/>
          </p:nvSpPr>
          <p:spPr>
            <a:xfrm>
              <a:off x="973806" y="984493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Sigmoid/Softmax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01956D81-8DF4-4D16-A061-669AB3AAA582}"/>
                </a:ext>
              </a:extLst>
            </p:cNvPr>
            <p:cNvCxnSpPr>
              <a:cxnSpLocks/>
              <a:stCxn id="139" idx="0"/>
              <a:endCxn id="141" idx="2"/>
            </p:cNvCxnSpPr>
            <p:nvPr/>
          </p:nvCxnSpPr>
          <p:spPr>
            <a:xfrm flipV="1">
              <a:off x="3428998" y="1268301"/>
              <a:ext cx="0" cy="18081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箭头连接符 36">
              <a:extLst>
                <a:ext uri="{FF2B5EF4-FFF2-40B4-BE49-F238E27FC236}">
                  <a16:creationId xmlns:a16="http://schemas.microsoft.com/office/drawing/2014/main" id="{8FD6948F-FAE6-4D59-9B69-A3EB29C0FE58}"/>
                </a:ext>
              </a:extLst>
            </p:cNvPr>
            <p:cNvCxnSpPr>
              <a:cxnSpLocks/>
              <a:stCxn id="40" idx="0"/>
              <a:endCxn id="139" idx="2"/>
            </p:cNvCxnSpPr>
            <p:nvPr/>
          </p:nvCxnSpPr>
          <p:spPr>
            <a:xfrm flipV="1">
              <a:off x="3428995" y="1732919"/>
              <a:ext cx="4" cy="18080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矩形: 圆角 39">
              <a:extLst>
                <a:ext uri="{FF2B5EF4-FFF2-40B4-BE49-F238E27FC236}">
                  <a16:creationId xmlns:a16="http://schemas.microsoft.com/office/drawing/2014/main" id="{AC9DDE97-2590-4D07-9F99-8FA8677D0688}"/>
                </a:ext>
              </a:extLst>
            </p:cNvPr>
            <p:cNvSpPr/>
            <p:nvPr/>
          </p:nvSpPr>
          <p:spPr>
            <a:xfrm>
              <a:off x="973802" y="1913727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AveragePooling 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01" name="直接箭头连接符 100">
              <a:extLst>
                <a:ext uri="{FF2B5EF4-FFF2-40B4-BE49-F238E27FC236}">
                  <a16:creationId xmlns:a16="http://schemas.microsoft.com/office/drawing/2014/main" id="{CC01454C-1AAA-4D31-AEF1-8CF972317CE7}"/>
                </a:ext>
              </a:extLst>
            </p:cNvPr>
            <p:cNvCxnSpPr>
              <a:cxnSpLocks/>
              <a:stCxn id="87" idx="0"/>
              <a:endCxn id="40" idx="2"/>
            </p:cNvCxnSpPr>
            <p:nvPr/>
          </p:nvCxnSpPr>
          <p:spPr>
            <a:xfrm flipH="1" flipV="1">
              <a:off x="3428995" y="2197535"/>
              <a:ext cx="6" cy="18080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4340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60DC226-7B0D-4D38-A8AF-48A7EFD11361}"/>
              </a:ext>
            </a:extLst>
          </p:cNvPr>
          <p:cNvGrpSpPr/>
          <p:nvPr/>
        </p:nvGrpSpPr>
        <p:grpSpPr>
          <a:xfrm>
            <a:off x="973802" y="1035993"/>
            <a:ext cx="4910391" cy="3071514"/>
            <a:chOff x="973802" y="984493"/>
            <a:chExt cx="4910391" cy="307151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/>
                <p:nvPr/>
              </p:nvSpPr>
              <p:spPr>
                <a:xfrm>
                  <a:off x="973802" y="3772199"/>
                  <a:ext cx="4910385" cy="283808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…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a14:m>
                  <a:r>
                    <a:rPr lang="zh-CN" altLang="en-US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endParaRPr lang="zh-CN" altLang="en-US" sz="1100" dirty="0"/>
                </a:p>
              </p:txBody>
            </p:sp>
          </mc:Choice>
          <mc:Fallback xmlns="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802" y="3772199"/>
                  <a:ext cx="4910385" cy="28380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" name="矩形: 圆角 86">
              <a:extLst>
                <a:ext uri="{FF2B5EF4-FFF2-40B4-BE49-F238E27FC236}">
                  <a16:creationId xmlns:a16="http://schemas.microsoft.com/office/drawing/2014/main" id="{C2715085-FC95-4869-A90E-FE520C3D2BF7}"/>
                </a:ext>
              </a:extLst>
            </p:cNvPr>
            <p:cNvSpPr/>
            <p:nvPr/>
          </p:nvSpPr>
          <p:spPr>
            <a:xfrm>
              <a:off x="973808" y="3307582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Embedding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B94151C-A032-4536-A78E-C7A9A6110E31}"/>
                </a:ext>
              </a:extLst>
            </p:cNvPr>
            <p:cNvCxnSpPr>
              <a:cxnSpLocks/>
              <a:stCxn id="4" idx="0"/>
              <a:endCxn id="87" idx="2"/>
            </p:cNvCxnSpPr>
            <p:nvPr/>
          </p:nvCxnSpPr>
          <p:spPr>
            <a:xfrm flipV="1">
              <a:off x="3428995" y="3591390"/>
              <a:ext cx="6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矩形: 圆角 123">
              <a:extLst>
                <a:ext uri="{FF2B5EF4-FFF2-40B4-BE49-F238E27FC236}">
                  <a16:creationId xmlns:a16="http://schemas.microsoft.com/office/drawing/2014/main" id="{9FE4A861-FC4D-4473-9641-53D85CD5B63B}"/>
                </a:ext>
              </a:extLst>
            </p:cNvPr>
            <p:cNvSpPr/>
            <p:nvPr/>
          </p:nvSpPr>
          <p:spPr>
            <a:xfrm>
              <a:off x="973807" y="2842965"/>
              <a:ext cx="1545628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Convolution(3)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29" name="直接箭头连接符 128">
              <a:extLst>
                <a:ext uri="{FF2B5EF4-FFF2-40B4-BE49-F238E27FC236}">
                  <a16:creationId xmlns:a16="http://schemas.microsoft.com/office/drawing/2014/main" id="{9E68E260-B31A-44DD-8597-04F4BE714870}"/>
                </a:ext>
              </a:extLst>
            </p:cNvPr>
            <p:cNvCxnSpPr>
              <a:cxnSpLocks/>
              <a:stCxn id="87" idx="0"/>
              <a:endCxn id="124" idx="2"/>
            </p:cNvCxnSpPr>
            <p:nvPr/>
          </p:nvCxnSpPr>
          <p:spPr>
            <a:xfrm flipH="1" flipV="1">
              <a:off x="1746621" y="3126773"/>
              <a:ext cx="1682380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矩形: 圆角 138">
              <a:extLst>
                <a:ext uri="{FF2B5EF4-FFF2-40B4-BE49-F238E27FC236}">
                  <a16:creationId xmlns:a16="http://schemas.microsoft.com/office/drawing/2014/main" id="{3CEC3DAD-DB89-4A50-B4B9-C1C75065BA27}"/>
                </a:ext>
              </a:extLst>
            </p:cNvPr>
            <p:cNvSpPr/>
            <p:nvPr/>
          </p:nvSpPr>
          <p:spPr>
            <a:xfrm>
              <a:off x="973806" y="1449111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FullyConnectedLayer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41" name="矩形: 圆角 140">
              <a:extLst>
                <a:ext uri="{FF2B5EF4-FFF2-40B4-BE49-F238E27FC236}">
                  <a16:creationId xmlns:a16="http://schemas.microsoft.com/office/drawing/2014/main" id="{5528891A-772D-4892-B168-D3359CCA10BE}"/>
                </a:ext>
              </a:extLst>
            </p:cNvPr>
            <p:cNvSpPr/>
            <p:nvPr/>
          </p:nvSpPr>
          <p:spPr>
            <a:xfrm>
              <a:off x="973806" y="984493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Sigmoid/Softmax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42" name="直接箭头连接符 141">
              <a:extLst>
                <a:ext uri="{FF2B5EF4-FFF2-40B4-BE49-F238E27FC236}">
                  <a16:creationId xmlns:a16="http://schemas.microsoft.com/office/drawing/2014/main" id="{7CCDD255-4D7D-46C9-A0F4-76039BCA81A0}"/>
                </a:ext>
              </a:extLst>
            </p:cNvPr>
            <p:cNvCxnSpPr>
              <a:cxnSpLocks/>
              <a:stCxn id="124" idx="0"/>
              <a:endCxn id="35" idx="2"/>
            </p:cNvCxnSpPr>
            <p:nvPr/>
          </p:nvCxnSpPr>
          <p:spPr>
            <a:xfrm flipH="1" flipV="1">
              <a:off x="1746617" y="2662151"/>
              <a:ext cx="4" cy="18081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01956D81-8DF4-4D16-A061-669AB3AAA582}"/>
                </a:ext>
              </a:extLst>
            </p:cNvPr>
            <p:cNvCxnSpPr>
              <a:cxnSpLocks/>
              <a:stCxn id="139" idx="0"/>
              <a:endCxn id="141" idx="2"/>
            </p:cNvCxnSpPr>
            <p:nvPr/>
          </p:nvCxnSpPr>
          <p:spPr>
            <a:xfrm flipV="1">
              <a:off x="3428998" y="1268301"/>
              <a:ext cx="0" cy="18081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id="{DE0AFA10-773F-43A1-8292-CA53B8A10E88}"/>
                </a:ext>
              </a:extLst>
            </p:cNvPr>
            <p:cNvSpPr/>
            <p:nvPr/>
          </p:nvSpPr>
          <p:spPr>
            <a:xfrm>
              <a:off x="973803" y="2378343"/>
              <a:ext cx="1545628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MaxPooling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37" name="直接箭头连接符 36">
              <a:extLst>
                <a:ext uri="{FF2B5EF4-FFF2-40B4-BE49-F238E27FC236}">
                  <a16:creationId xmlns:a16="http://schemas.microsoft.com/office/drawing/2014/main" id="{8FD6948F-FAE6-4D59-9B69-A3EB29C0FE58}"/>
                </a:ext>
              </a:extLst>
            </p:cNvPr>
            <p:cNvCxnSpPr>
              <a:cxnSpLocks/>
              <a:stCxn id="40" idx="0"/>
              <a:endCxn id="139" idx="2"/>
            </p:cNvCxnSpPr>
            <p:nvPr/>
          </p:nvCxnSpPr>
          <p:spPr>
            <a:xfrm flipV="1">
              <a:off x="3428995" y="1732919"/>
              <a:ext cx="4" cy="18080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矩形: 圆角 39">
              <a:extLst>
                <a:ext uri="{FF2B5EF4-FFF2-40B4-BE49-F238E27FC236}">
                  <a16:creationId xmlns:a16="http://schemas.microsoft.com/office/drawing/2014/main" id="{AC9DDE97-2590-4D07-9F99-8FA8677D0688}"/>
                </a:ext>
              </a:extLst>
            </p:cNvPr>
            <p:cNvSpPr/>
            <p:nvPr/>
          </p:nvSpPr>
          <p:spPr>
            <a:xfrm>
              <a:off x="973802" y="1913727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Concatenate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50" name="矩形: 圆角 49">
              <a:extLst>
                <a:ext uri="{FF2B5EF4-FFF2-40B4-BE49-F238E27FC236}">
                  <a16:creationId xmlns:a16="http://schemas.microsoft.com/office/drawing/2014/main" id="{28A2487C-F538-4E6A-87C2-94456DBAD819}"/>
                </a:ext>
              </a:extLst>
            </p:cNvPr>
            <p:cNvSpPr/>
            <p:nvPr/>
          </p:nvSpPr>
          <p:spPr>
            <a:xfrm>
              <a:off x="4338553" y="2842965"/>
              <a:ext cx="1545634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Convolution(5)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64" name="矩形: 圆角 63">
              <a:extLst>
                <a:ext uri="{FF2B5EF4-FFF2-40B4-BE49-F238E27FC236}">
                  <a16:creationId xmlns:a16="http://schemas.microsoft.com/office/drawing/2014/main" id="{8A82B824-CB71-4D5F-A78C-A24A8D72BD38}"/>
                </a:ext>
              </a:extLst>
            </p:cNvPr>
            <p:cNvSpPr/>
            <p:nvPr/>
          </p:nvSpPr>
          <p:spPr>
            <a:xfrm>
              <a:off x="2656180" y="2842960"/>
              <a:ext cx="1545634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Convolution(4)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876AE9A9-F1E5-48F7-9EAE-71655583286E}"/>
                </a:ext>
              </a:extLst>
            </p:cNvPr>
            <p:cNvCxnSpPr>
              <a:cxnSpLocks/>
              <a:stCxn id="87" idx="0"/>
              <a:endCxn id="64" idx="2"/>
            </p:cNvCxnSpPr>
            <p:nvPr/>
          </p:nvCxnSpPr>
          <p:spPr>
            <a:xfrm flipH="1" flipV="1">
              <a:off x="3428997" y="3126768"/>
              <a:ext cx="4" cy="18081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箭头连接符 67">
              <a:extLst>
                <a:ext uri="{FF2B5EF4-FFF2-40B4-BE49-F238E27FC236}">
                  <a16:creationId xmlns:a16="http://schemas.microsoft.com/office/drawing/2014/main" id="{26F5A9DF-C8E1-4B24-8855-7A1C7B9E048F}"/>
                </a:ext>
              </a:extLst>
            </p:cNvPr>
            <p:cNvCxnSpPr>
              <a:cxnSpLocks/>
              <a:stCxn id="87" idx="0"/>
              <a:endCxn id="50" idx="2"/>
            </p:cNvCxnSpPr>
            <p:nvPr/>
          </p:nvCxnSpPr>
          <p:spPr>
            <a:xfrm flipV="1">
              <a:off x="3429001" y="3126773"/>
              <a:ext cx="1682369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矩形: 圆角 71">
              <a:extLst>
                <a:ext uri="{FF2B5EF4-FFF2-40B4-BE49-F238E27FC236}">
                  <a16:creationId xmlns:a16="http://schemas.microsoft.com/office/drawing/2014/main" id="{AD181027-4A5F-47DE-B682-C4D2B1F50BFC}"/>
                </a:ext>
              </a:extLst>
            </p:cNvPr>
            <p:cNvSpPr/>
            <p:nvPr/>
          </p:nvSpPr>
          <p:spPr>
            <a:xfrm>
              <a:off x="4338559" y="2378343"/>
              <a:ext cx="1545628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MaxPooling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73" name="矩形: 圆角 72">
              <a:extLst>
                <a:ext uri="{FF2B5EF4-FFF2-40B4-BE49-F238E27FC236}">
                  <a16:creationId xmlns:a16="http://schemas.microsoft.com/office/drawing/2014/main" id="{F1F22C63-F6F0-4465-BEBF-2751A80715F5}"/>
                </a:ext>
              </a:extLst>
            </p:cNvPr>
            <p:cNvSpPr/>
            <p:nvPr/>
          </p:nvSpPr>
          <p:spPr>
            <a:xfrm>
              <a:off x="2656180" y="2378343"/>
              <a:ext cx="1545628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MaxPooling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id="{28D7CDAB-E38E-4E48-AE5B-6DF53E0CA493}"/>
                </a:ext>
              </a:extLst>
            </p:cNvPr>
            <p:cNvCxnSpPr>
              <a:cxnSpLocks/>
              <a:stCxn id="64" idx="0"/>
              <a:endCxn id="73" idx="2"/>
            </p:cNvCxnSpPr>
            <p:nvPr/>
          </p:nvCxnSpPr>
          <p:spPr>
            <a:xfrm flipH="1" flipV="1">
              <a:off x="3428994" y="2662151"/>
              <a:ext cx="3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箭头连接符 76">
              <a:extLst>
                <a:ext uri="{FF2B5EF4-FFF2-40B4-BE49-F238E27FC236}">
                  <a16:creationId xmlns:a16="http://schemas.microsoft.com/office/drawing/2014/main" id="{CCD9F5A6-543D-4FCA-AE21-B29D8E89EF07}"/>
                </a:ext>
              </a:extLst>
            </p:cNvPr>
            <p:cNvCxnSpPr>
              <a:cxnSpLocks/>
              <a:stCxn id="50" idx="0"/>
              <a:endCxn id="72" idx="2"/>
            </p:cNvCxnSpPr>
            <p:nvPr/>
          </p:nvCxnSpPr>
          <p:spPr>
            <a:xfrm flipV="1">
              <a:off x="5111370" y="2662151"/>
              <a:ext cx="3" cy="18081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箭头连接符 82">
              <a:extLst>
                <a:ext uri="{FF2B5EF4-FFF2-40B4-BE49-F238E27FC236}">
                  <a16:creationId xmlns:a16="http://schemas.microsoft.com/office/drawing/2014/main" id="{01E30FF9-747F-4BBE-BC0D-6174E44D43DB}"/>
                </a:ext>
              </a:extLst>
            </p:cNvPr>
            <p:cNvCxnSpPr>
              <a:cxnSpLocks/>
              <a:stCxn id="73" idx="0"/>
              <a:endCxn id="40" idx="2"/>
            </p:cNvCxnSpPr>
            <p:nvPr/>
          </p:nvCxnSpPr>
          <p:spPr>
            <a:xfrm flipV="1">
              <a:off x="3428994" y="2197535"/>
              <a:ext cx="1" cy="18080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箭头连接符 93">
              <a:extLst>
                <a:ext uri="{FF2B5EF4-FFF2-40B4-BE49-F238E27FC236}">
                  <a16:creationId xmlns:a16="http://schemas.microsoft.com/office/drawing/2014/main" id="{40968875-1A45-41D0-B141-EC9F25942B8F}"/>
                </a:ext>
              </a:extLst>
            </p:cNvPr>
            <p:cNvCxnSpPr>
              <a:cxnSpLocks/>
              <a:stCxn id="35" idx="0"/>
            </p:cNvCxnSpPr>
            <p:nvPr/>
          </p:nvCxnSpPr>
          <p:spPr>
            <a:xfrm flipV="1">
              <a:off x="1746617" y="2195678"/>
              <a:ext cx="0" cy="18266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箭头连接符 94">
              <a:extLst>
                <a:ext uri="{FF2B5EF4-FFF2-40B4-BE49-F238E27FC236}">
                  <a16:creationId xmlns:a16="http://schemas.microsoft.com/office/drawing/2014/main" id="{ED94D606-3D47-4E30-BC99-1C25627AD2E0}"/>
                </a:ext>
              </a:extLst>
            </p:cNvPr>
            <p:cNvCxnSpPr>
              <a:cxnSpLocks/>
              <a:stCxn id="72" idx="0"/>
            </p:cNvCxnSpPr>
            <p:nvPr/>
          </p:nvCxnSpPr>
          <p:spPr>
            <a:xfrm flipH="1" flipV="1">
              <a:off x="5111370" y="2195678"/>
              <a:ext cx="3" cy="18266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24638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03D0A783-7042-454D-B23C-9A75A0566667}"/>
              </a:ext>
            </a:extLst>
          </p:cNvPr>
          <p:cNvGrpSpPr/>
          <p:nvPr/>
        </p:nvGrpSpPr>
        <p:grpSpPr>
          <a:xfrm>
            <a:off x="973802" y="1500610"/>
            <a:ext cx="4910391" cy="2142280"/>
            <a:chOff x="973802" y="1732919"/>
            <a:chExt cx="4910391" cy="21422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/>
                <p:nvPr/>
              </p:nvSpPr>
              <p:spPr>
                <a:xfrm>
                  <a:off x="973802" y="3591391"/>
                  <a:ext cx="4910385" cy="283808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…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a14:m>
                  <a:r>
                    <a:rPr lang="zh-CN" altLang="en-US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endParaRPr lang="zh-CN" altLang="en-US" sz="1100" dirty="0"/>
                </a:p>
              </p:txBody>
            </p:sp>
          </mc:Choice>
          <mc:Fallback xmlns="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802" y="3591391"/>
                  <a:ext cx="4910385" cy="28380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" name="矩形: 圆角 86">
              <a:extLst>
                <a:ext uri="{FF2B5EF4-FFF2-40B4-BE49-F238E27FC236}">
                  <a16:creationId xmlns:a16="http://schemas.microsoft.com/office/drawing/2014/main" id="{C2715085-FC95-4869-A90E-FE520C3D2BF7}"/>
                </a:ext>
              </a:extLst>
            </p:cNvPr>
            <p:cNvSpPr/>
            <p:nvPr/>
          </p:nvSpPr>
          <p:spPr>
            <a:xfrm>
              <a:off x="973808" y="3126774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Embedding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B94151C-A032-4536-A78E-C7A9A6110E31}"/>
                </a:ext>
              </a:extLst>
            </p:cNvPr>
            <p:cNvCxnSpPr>
              <a:cxnSpLocks/>
              <a:stCxn id="4" idx="0"/>
              <a:endCxn id="87" idx="2"/>
            </p:cNvCxnSpPr>
            <p:nvPr/>
          </p:nvCxnSpPr>
          <p:spPr>
            <a:xfrm flipV="1">
              <a:off x="3428995" y="3410582"/>
              <a:ext cx="6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矩形: 圆角 123">
              <a:extLst>
                <a:ext uri="{FF2B5EF4-FFF2-40B4-BE49-F238E27FC236}">
                  <a16:creationId xmlns:a16="http://schemas.microsoft.com/office/drawing/2014/main" id="{9FE4A861-FC4D-4473-9641-53D85CD5B63B}"/>
                </a:ext>
              </a:extLst>
            </p:cNvPr>
            <p:cNvSpPr/>
            <p:nvPr/>
          </p:nvSpPr>
          <p:spPr>
            <a:xfrm>
              <a:off x="973806" y="2662157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RNN (LSTM/GRU)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29" name="直接箭头连接符 128">
              <a:extLst>
                <a:ext uri="{FF2B5EF4-FFF2-40B4-BE49-F238E27FC236}">
                  <a16:creationId xmlns:a16="http://schemas.microsoft.com/office/drawing/2014/main" id="{9E68E260-B31A-44DD-8597-04F4BE714870}"/>
                </a:ext>
              </a:extLst>
            </p:cNvPr>
            <p:cNvCxnSpPr>
              <a:cxnSpLocks/>
              <a:stCxn id="87" idx="0"/>
              <a:endCxn id="124" idx="2"/>
            </p:cNvCxnSpPr>
            <p:nvPr/>
          </p:nvCxnSpPr>
          <p:spPr>
            <a:xfrm flipH="1" flipV="1">
              <a:off x="3428999" y="2945965"/>
              <a:ext cx="2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矩形: 圆角 138">
              <a:extLst>
                <a:ext uri="{FF2B5EF4-FFF2-40B4-BE49-F238E27FC236}">
                  <a16:creationId xmlns:a16="http://schemas.microsoft.com/office/drawing/2014/main" id="{3CEC3DAD-DB89-4A50-B4B9-C1C75065BA27}"/>
                </a:ext>
              </a:extLst>
            </p:cNvPr>
            <p:cNvSpPr/>
            <p:nvPr/>
          </p:nvSpPr>
          <p:spPr>
            <a:xfrm>
              <a:off x="973806" y="2197537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FullyConnectedLayer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41" name="矩形: 圆角 140">
              <a:extLst>
                <a:ext uri="{FF2B5EF4-FFF2-40B4-BE49-F238E27FC236}">
                  <a16:creationId xmlns:a16="http://schemas.microsoft.com/office/drawing/2014/main" id="{5528891A-772D-4892-B168-D3359CCA10BE}"/>
                </a:ext>
              </a:extLst>
            </p:cNvPr>
            <p:cNvSpPr/>
            <p:nvPr/>
          </p:nvSpPr>
          <p:spPr>
            <a:xfrm>
              <a:off x="973806" y="1732919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Sigmoid/Softmax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42" name="直接箭头连接符 141">
              <a:extLst>
                <a:ext uri="{FF2B5EF4-FFF2-40B4-BE49-F238E27FC236}">
                  <a16:creationId xmlns:a16="http://schemas.microsoft.com/office/drawing/2014/main" id="{7CCDD255-4D7D-46C9-A0F4-76039BCA81A0}"/>
                </a:ext>
              </a:extLst>
            </p:cNvPr>
            <p:cNvCxnSpPr>
              <a:cxnSpLocks/>
              <a:stCxn id="124" idx="0"/>
              <a:endCxn id="139" idx="2"/>
            </p:cNvCxnSpPr>
            <p:nvPr/>
          </p:nvCxnSpPr>
          <p:spPr>
            <a:xfrm flipV="1">
              <a:off x="3428999" y="2481345"/>
              <a:ext cx="0" cy="18081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01956D81-8DF4-4D16-A061-669AB3AAA582}"/>
                </a:ext>
              </a:extLst>
            </p:cNvPr>
            <p:cNvCxnSpPr>
              <a:cxnSpLocks/>
              <a:stCxn id="139" idx="0"/>
              <a:endCxn id="141" idx="2"/>
            </p:cNvCxnSpPr>
            <p:nvPr/>
          </p:nvCxnSpPr>
          <p:spPr>
            <a:xfrm flipV="1">
              <a:off x="3428998" y="2016727"/>
              <a:ext cx="0" cy="18081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5391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F82A742-14B4-4760-BCF1-A278D5BA6FA1}"/>
              </a:ext>
            </a:extLst>
          </p:cNvPr>
          <p:cNvGrpSpPr/>
          <p:nvPr/>
        </p:nvGrpSpPr>
        <p:grpSpPr>
          <a:xfrm>
            <a:off x="973802" y="1500610"/>
            <a:ext cx="4910391" cy="2142280"/>
            <a:chOff x="973802" y="1732919"/>
            <a:chExt cx="4910391" cy="21422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/>
                <p:nvPr/>
              </p:nvSpPr>
              <p:spPr>
                <a:xfrm>
                  <a:off x="973802" y="3591391"/>
                  <a:ext cx="4910385" cy="283808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…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a14:m>
                  <a:r>
                    <a:rPr lang="zh-CN" altLang="en-US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endParaRPr lang="zh-CN" altLang="en-US" sz="1100" dirty="0"/>
                </a:p>
              </p:txBody>
            </p:sp>
          </mc:Choice>
          <mc:Fallback xmlns="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802" y="3591391"/>
                  <a:ext cx="4910385" cy="28380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" name="矩形: 圆角 86">
              <a:extLst>
                <a:ext uri="{FF2B5EF4-FFF2-40B4-BE49-F238E27FC236}">
                  <a16:creationId xmlns:a16="http://schemas.microsoft.com/office/drawing/2014/main" id="{C2715085-FC95-4869-A90E-FE520C3D2BF7}"/>
                </a:ext>
              </a:extLst>
            </p:cNvPr>
            <p:cNvSpPr/>
            <p:nvPr/>
          </p:nvSpPr>
          <p:spPr>
            <a:xfrm>
              <a:off x="973808" y="3126774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Embedding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B94151C-A032-4536-A78E-C7A9A6110E31}"/>
                </a:ext>
              </a:extLst>
            </p:cNvPr>
            <p:cNvCxnSpPr>
              <a:cxnSpLocks/>
              <a:stCxn id="4" idx="0"/>
              <a:endCxn id="87" idx="2"/>
            </p:cNvCxnSpPr>
            <p:nvPr/>
          </p:nvCxnSpPr>
          <p:spPr>
            <a:xfrm flipV="1">
              <a:off x="3428995" y="3410582"/>
              <a:ext cx="6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矩形: 圆角 123">
              <a:extLst>
                <a:ext uri="{FF2B5EF4-FFF2-40B4-BE49-F238E27FC236}">
                  <a16:creationId xmlns:a16="http://schemas.microsoft.com/office/drawing/2014/main" id="{9FE4A861-FC4D-4473-9641-53D85CD5B63B}"/>
                </a:ext>
              </a:extLst>
            </p:cNvPr>
            <p:cNvSpPr/>
            <p:nvPr/>
          </p:nvSpPr>
          <p:spPr>
            <a:xfrm>
              <a:off x="973806" y="2662157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Bidirectional RNN (LSTM/GRU)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29" name="直接箭头连接符 128">
              <a:extLst>
                <a:ext uri="{FF2B5EF4-FFF2-40B4-BE49-F238E27FC236}">
                  <a16:creationId xmlns:a16="http://schemas.microsoft.com/office/drawing/2014/main" id="{9E68E260-B31A-44DD-8597-04F4BE714870}"/>
                </a:ext>
              </a:extLst>
            </p:cNvPr>
            <p:cNvCxnSpPr>
              <a:cxnSpLocks/>
              <a:stCxn id="87" idx="0"/>
              <a:endCxn id="124" idx="2"/>
            </p:cNvCxnSpPr>
            <p:nvPr/>
          </p:nvCxnSpPr>
          <p:spPr>
            <a:xfrm flipH="1" flipV="1">
              <a:off x="3428999" y="2945965"/>
              <a:ext cx="2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矩形: 圆角 138">
              <a:extLst>
                <a:ext uri="{FF2B5EF4-FFF2-40B4-BE49-F238E27FC236}">
                  <a16:creationId xmlns:a16="http://schemas.microsoft.com/office/drawing/2014/main" id="{3CEC3DAD-DB89-4A50-B4B9-C1C75065BA27}"/>
                </a:ext>
              </a:extLst>
            </p:cNvPr>
            <p:cNvSpPr/>
            <p:nvPr/>
          </p:nvSpPr>
          <p:spPr>
            <a:xfrm>
              <a:off x="973806" y="2197537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FullyConnectedLayer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41" name="矩形: 圆角 140">
              <a:extLst>
                <a:ext uri="{FF2B5EF4-FFF2-40B4-BE49-F238E27FC236}">
                  <a16:creationId xmlns:a16="http://schemas.microsoft.com/office/drawing/2014/main" id="{5528891A-772D-4892-B168-D3359CCA10BE}"/>
                </a:ext>
              </a:extLst>
            </p:cNvPr>
            <p:cNvSpPr/>
            <p:nvPr/>
          </p:nvSpPr>
          <p:spPr>
            <a:xfrm>
              <a:off x="973806" y="1732919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Sigmoid/Softmax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42" name="直接箭头连接符 141">
              <a:extLst>
                <a:ext uri="{FF2B5EF4-FFF2-40B4-BE49-F238E27FC236}">
                  <a16:creationId xmlns:a16="http://schemas.microsoft.com/office/drawing/2014/main" id="{7CCDD255-4D7D-46C9-A0F4-76039BCA81A0}"/>
                </a:ext>
              </a:extLst>
            </p:cNvPr>
            <p:cNvCxnSpPr>
              <a:cxnSpLocks/>
              <a:stCxn id="124" idx="0"/>
              <a:endCxn id="139" idx="2"/>
            </p:cNvCxnSpPr>
            <p:nvPr/>
          </p:nvCxnSpPr>
          <p:spPr>
            <a:xfrm flipV="1">
              <a:off x="3428999" y="2481345"/>
              <a:ext cx="0" cy="18081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01956D81-8DF4-4D16-A061-669AB3AAA582}"/>
                </a:ext>
              </a:extLst>
            </p:cNvPr>
            <p:cNvCxnSpPr>
              <a:cxnSpLocks/>
              <a:stCxn id="139" idx="0"/>
              <a:endCxn id="141" idx="2"/>
            </p:cNvCxnSpPr>
            <p:nvPr/>
          </p:nvCxnSpPr>
          <p:spPr>
            <a:xfrm flipV="1">
              <a:off x="3428998" y="2016727"/>
              <a:ext cx="0" cy="18081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6646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69EE3256-D7AE-441B-98F7-3030D25A0A2A}"/>
              </a:ext>
            </a:extLst>
          </p:cNvPr>
          <p:cNvGrpSpPr/>
          <p:nvPr/>
        </p:nvGrpSpPr>
        <p:grpSpPr>
          <a:xfrm>
            <a:off x="973804" y="1268301"/>
            <a:ext cx="4910391" cy="2606898"/>
            <a:chOff x="973802" y="1268301"/>
            <a:chExt cx="4910391" cy="26068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/>
                <p:nvPr/>
              </p:nvSpPr>
              <p:spPr>
                <a:xfrm>
                  <a:off x="973802" y="3591391"/>
                  <a:ext cx="4910385" cy="283808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…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a14:m>
                  <a:r>
                    <a:rPr lang="zh-CN" altLang="en-US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endParaRPr lang="zh-CN" altLang="en-US" sz="1100" dirty="0"/>
                </a:p>
              </p:txBody>
            </p:sp>
          </mc:Choice>
          <mc:Fallback xmlns="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802" y="3591391"/>
                  <a:ext cx="4910385" cy="28380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" name="矩形: 圆角 86">
              <a:extLst>
                <a:ext uri="{FF2B5EF4-FFF2-40B4-BE49-F238E27FC236}">
                  <a16:creationId xmlns:a16="http://schemas.microsoft.com/office/drawing/2014/main" id="{C2715085-FC95-4869-A90E-FE520C3D2BF7}"/>
                </a:ext>
              </a:extLst>
            </p:cNvPr>
            <p:cNvSpPr/>
            <p:nvPr/>
          </p:nvSpPr>
          <p:spPr>
            <a:xfrm>
              <a:off x="973808" y="3126774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Embedding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B94151C-A032-4536-A78E-C7A9A6110E31}"/>
                </a:ext>
              </a:extLst>
            </p:cNvPr>
            <p:cNvCxnSpPr>
              <a:cxnSpLocks/>
              <a:stCxn id="4" idx="0"/>
              <a:endCxn id="87" idx="2"/>
            </p:cNvCxnSpPr>
            <p:nvPr/>
          </p:nvCxnSpPr>
          <p:spPr>
            <a:xfrm flipV="1">
              <a:off x="3428995" y="3410582"/>
              <a:ext cx="6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矩形: 圆角 123">
              <a:extLst>
                <a:ext uri="{FF2B5EF4-FFF2-40B4-BE49-F238E27FC236}">
                  <a16:creationId xmlns:a16="http://schemas.microsoft.com/office/drawing/2014/main" id="{9FE4A861-FC4D-4473-9641-53D85CD5B63B}"/>
                </a:ext>
              </a:extLst>
            </p:cNvPr>
            <p:cNvSpPr/>
            <p:nvPr/>
          </p:nvSpPr>
          <p:spPr>
            <a:xfrm>
              <a:off x="973806" y="2662157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Bidirectional RNN (LSTM/GRU)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29" name="直接箭头连接符 128">
              <a:extLst>
                <a:ext uri="{FF2B5EF4-FFF2-40B4-BE49-F238E27FC236}">
                  <a16:creationId xmlns:a16="http://schemas.microsoft.com/office/drawing/2014/main" id="{9E68E260-B31A-44DD-8597-04F4BE714870}"/>
                </a:ext>
              </a:extLst>
            </p:cNvPr>
            <p:cNvCxnSpPr>
              <a:cxnSpLocks/>
              <a:stCxn id="87" idx="0"/>
              <a:endCxn id="124" idx="2"/>
            </p:cNvCxnSpPr>
            <p:nvPr/>
          </p:nvCxnSpPr>
          <p:spPr>
            <a:xfrm flipH="1" flipV="1">
              <a:off x="3428999" y="2945965"/>
              <a:ext cx="2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矩形: 圆角 135">
              <a:extLst>
                <a:ext uri="{FF2B5EF4-FFF2-40B4-BE49-F238E27FC236}">
                  <a16:creationId xmlns:a16="http://schemas.microsoft.com/office/drawing/2014/main" id="{93739E43-4448-4A8F-9BD7-944090B4CC88}"/>
                </a:ext>
              </a:extLst>
            </p:cNvPr>
            <p:cNvSpPr/>
            <p:nvPr/>
          </p:nvSpPr>
          <p:spPr>
            <a:xfrm>
              <a:off x="973806" y="2197539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Attention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39" name="矩形: 圆角 138">
              <a:extLst>
                <a:ext uri="{FF2B5EF4-FFF2-40B4-BE49-F238E27FC236}">
                  <a16:creationId xmlns:a16="http://schemas.microsoft.com/office/drawing/2014/main" id="{3CEC3DAD-DB89-4A50-B4B9-C1C75065BA27}"/>
                </a:ext>
              </a:extLst>
            </p:cNvPr>
            <p:cNvSpPr/>
            <p:nvPr/>
          </p:nvSpPr>
          <p:spPr>
            <a:xfrm>
              <a:off x="973806" y="1732919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FullyConnectedLayer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41" name="矩形: 圆角 140">
              <a:extLst>
                <a:ext uri="{FF2B5EF4-FFF2-40B4-BE49-F238E27FC236}">
                  <a16:creationId xmlns:a16="http://schemas.microsoft.com/office/drawing/2014/main" id="{5528891A-772D-4892-B168-D3359CCA10BE}"/>
                </a:ext>
              </a:extLst>
            </p:cNvPr>
            <p:cNvSpPr/>
            <p:nvPr/>
          </p:nvSpPr>
          <p:spPr>
            <a:xfrm>
              <a:off x="973806" y="1268301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Sigmoid/Softmax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42" name="直接箭头连接符 141">
              <a:extLst>
                <a:ext uri="{FF2B5EF4-FFF2-40B4-BE49-F238E27FC236}">
                  <a16:creationId xmlns:a16="http://schemas.microsoft.com/office/drawing/2014/main" id="{7CCDD255-4D7D-46C9-A0F4-76039BCA81A0}"/>
                </a:ext>
              </a:extLst>
            </p:cNvPr>
            <p:cNvCxnSpPr>
              <a:cxnSpLocks/>
              <a:stCxn id="124" idx="0"/>
              <a:endCxn id="136" idx="2"/>
            </p:cNvCxnSpPr>
            <p:nvPr/>
          </p:nvCxnSpPr>
          <p:spPr>
            <a:xfrm flipV="1">
              <a:off x="3428998" y="2481346"/>
              <a:ext cx="0" cy="18081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箭头连接符 143">
              <a:extLst>
                <a:ext uri="{FF2B5EF4-FFF2-40B4-BE49-F238E27FC236}">
                  <a16:creationId xmlns:a16="http://schemas.microsoft.com/office/drawing/2014/main" id="{ED6845CB-AC0C-40C3-BD1D-AFE7C198C291}"/>
                </a:ext>
              </a:extLst>
            </p:cNvPr>
            <p:cNvCxnSpPr>
              <a:cxnSpLocks/>
              <a:stCxn id="136" idx="0"/>
              <a:endCxn id="139" idx="2"/>
            </p:cNvCxnSpPr>
            <p:nvPr/>
          </p:nvCxnSpPr>
          <p:spPr>
            <a:xfrm flipV="1">
              <a:off x="3428999" y="2016727"/>
              <a:ext cx="0" cy="18081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01956D81-8DF4-4D16-A061-669AB3AAA582}"/>
                </a:ext>
              </a:extLst>
            </p:cNvPr>
            <p:cNvCxnSpPr>
              <a:cxnSpLocks/>
              <a:stCxn id="139" idx="0"/>
              <a:endCxn id="141" idx="2"/>
            </p:cNvCxnSpPr>
            <p:nvPr/>
          </p:nvCxnSpPr>
          <p:spPr>
            <a:xfrm flipV="1">
              <a:off x="3428998" y="1552109"/>
              <a:ext cx="0" cy="18081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53155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组合 306">
            <a:extLst>
              <a:ext uri="{FF2B5EF4-FFF2-40B4-BE49-F238E27FC236}">
                <a16:creationId xmlns:a16="http://schemas.microsoft.com/office/drawing/2014/main" id="{BFA2B72F-A4B3-4879-A38D-F3CF877F82BF}"/>
              </a:ext>
            </a:extLst>
          </p:cNvPr>
          <p:cNvGrpSpPr/>
          <p:nvPr/>
        </p:nvGrpSpPr>
        <p:grpSpPr>
          <a:xfrm>
            <a:off x="-643614" y="717194"/>
            <a:ext cx="8131921" cy="3953107"/>
            <a:chOff x="-643614" y="717194"/>
            <a:chExt cx="8131921" cy="3953107"/>
          </a:xfrm>
        </p:grpSpPr>
        <p:grpSp>
          <p:nvGrpSpPr>
            <p:cNvPr id="306" name="组合 305">
              <a:extLst>
                <a:ext uri="{FF2B5EF4-FFF2-40B4-BE49-F238E27FC236}">
                  <a16:creationId xmlns:a16="http://schemas.microsoft.com/office/drawing/2014/main" id="{895C1F10-69D2-4303-95D8-EA05A15DEB38}"/>
                </a:ext>
              </a:extLst>
            </p:cNvPr>
            <p:cNvGrpSpPr/>
            <p:nvPr/>
          </p:nvGrpSpPr>
          <p:grpSpPr>
            <a:xfrm>
              <a:off x="834510" y="717194"/>
              <a:ext cx="6653797" cy="3953107"/>
              <a:chOff x="834510" y="717194"/>
              <a:chExt cx="6653797" cy="3953107"/>
            </a:xfrm>
          </p:grpSpPr>
          <p:sp>
            <p:nvSpPr>
              <p:cNvPr id="201" name="矩形: 圆角 200">
                <a:extLst>
                  <a:ext uri="{FF2B5EF4-FFF2-40B4-BE49-F238E27FC236}">
                    <a16:creationId xmlns:a16="http://schemas.microsoft.com/office/drawing/2014/main" id="{EAA634D3-56E9-4413-AD43-80B9426B1D1C}"/>
                  </a:ext>
                </a:extLst>
              </p:cNvPr>
              <p:cNvSpPr/>
              <p:nvPr/>
            </p:nvSpPr>
            <p:spPr>
              <a:xfrm>
                <a:off x="834510" y="2571750"/>
                <a:ext cx="5175673" cy="1632320"/>
              </a:xfrm>
              <a:prstGeom prst="roundRect">
                <a:avLst>
                  <a:gd name="adj" fmla="val 0"/>
                </a:avLst>
              </a:prstGeom>
              <a:solidFill>
                <a:schemeClr val="lt1"/>
              </a:solidFill>
              <a:ln w="9525" cap="flat">
                <a:solidFill>
                  <a:schemeClr val="tx1"/>
                </a:solidFill>
                <a:miter lim="800000"/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atin typeface="Consolas" panose="020B0609020204030204" pitchFamily="49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矩形: 圆角 3">
                    <a:extLst>
                      <a:ext uri="{FF2B5EF4-FFF2-40B4-BE49-F238E27FC236}">
                        <a16:creationId xmlns:a16="http://schemas.microsoft.com/office/drawing/2014/main" id="{76AD63DA-0675-45D8-AFE2-73C2907E467E}"/>
                      </a:ext>
                    </a:extLst>
                  </p:cNvPr>
                  <p:cNvSpPr/>
                  <p:nvPr/>
                </p:nvSpPr>
                <p:spPr>
                  <a:xfrm>
                    <a:off x="973805" y="4386493"/>
                    <a:ext cx="1769395" cy="283808"/>
                  </a:xfrm>
                  <a:prstGeom prst="roundRect">
                    <a:avLst>
                      <a:gd name="adj" fmla="val 50000"/>
                    </a:avLst>
                  </a:prstGeom>
                  <a:ln w="9525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a14:m>
                    <a:r>
                      <a:rPr lang="en-US" altLang="zh-CN" sz="1100" dirty="0"/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1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a14:m>
                    <a:r>
                      <a:rPr lang="en-US" altLang="zh-CN" sz="1100" dirty="0"/>
                      <a:t> …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1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1(</m:t>
                            </m:r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b>
                        </m:sSub>
                      </m:oMath>
                    </a14:m>
                    <a:r>
                      <a:rPr lang="zh-CN" altLang="en-US" sz="1100" dirty="0"/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1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a14:m>
                    <a:endParaRPr lang="zh-CN" altLang="en-US" sz="1100" dirty="0"/>
                  </a:p>
                </p:txBody>
              </p:sp>
            </mc:Choice>
            <mc:Fallback xmlns="">
              <p:sp>
                <p:nvSpPr>
                  <p:cNvPr id="4" name="矩形: 圆角 3">
                    <a:extLst>
                      <a:ext uri="{FF2B5EF4-FFF2-40B4-BE49-F238E27FC236}">
                        <a16:creationId xmlns:a16="http://schemas.microsoft.com/office/drawing/2014/main" id="{76AD63DA-0675-45D8-AFE2-73C2907E467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3805" y="4386493"/>
                    <a:ext cx="1769395" cy="283808"/>
                  </a:xfrm>
                  <a:prstGeom prst="roundRect">
                    <a:avLst>
                      <a:gd name="adj" fmla="val 50000"/>
                    </a:avLst>
                  </a:prstGeom>
                  <a:blipFill>
                    <a:blip r:embed="rId3"/>
                    <a:stretch>
                      <a:fillRect/>
                    </a:stretch>
                  </a:blipFill>
                  <a:ln w="9525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7" name="矩形: 圆角 86">
                <a:extLst>
                  <a:ext uri="{FF2B5EF4-FFF2-40B4-BE49-F238E27FC236}">
                    <a16:creationId xmlns:a16="http://schemas.microsoft.com/office/drawing/2014/main" id="{C2715085-FC95-4869-A90E-FE520C3D2BF7}"/>
                  </a:ext>
                </a:extLst>
              </p:cNvPr>
              <p:cNvSpPr/>
              <p:nvPr/>
            </p:nvSpPr>
            <p:spPr>
              <a:xfrm>
                <a:off x="973808" y="3706802"/>
                <a:ext cx="4910385" cy="283808"/>
              </a:xfrm>
              <a:prstGeom prst="roundRect">
                <a:avLst>
                  <a:gd name="adj" fmla="val 50000"/>
                </a:avLst>
              </a:prstGeom>
              <a:ln w="9525"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>
                    <a:latin typeface="Consolas" panose="020B0609020204030204" pitchFamily="49" charset="0"/>
                  </a:rPr>
                  <a:t>Embedding</a:t>
                </a:r>
                <a:endParaRPr lang="zh-CN" altLang="en-US" sz="1100" dirty="0">
                  <a:latin typeface="Consolas" panose="020B0609020204030204" pitchFamily="49" charset="0"/>
                </a:endParaRPr>
              </a:p>
            </p:txBody>
          </p:sp>
          <p:cxnSp>
            <p:nvCxnSpPr>
              <p:cNvPr id="97" name="直接箭头连接符 96">
                <a:extLst>
                  <a:ext uri="{FF2B5EF4-FFF2-40B4-BE49-F238E27FC236}">
                    <a16:creationId xmlns:a16="http://schemas.microsoft.com/office/drawing/2014/main" id="{2B94151C-A032-4536-A78E-C7A9A6110E31}"/>
                  </a:ext>
                </a:extLst>
              </p:cNvPr>
              <p:cNvCxnSpPr>
                <a:cxnSpLocks/>
                <a:stCxn id="4" idx="0"/>
              </p:cNvCxnSpPr>
              <p:nvPr/>
            </p:nvCxnSpPr>
            <p:spPr>
              <a:xfrm flipV="1">
                <a:off x="1858503" y="4204070"/>
                <a:ext cx="0" cy="1824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矩形: 圆角 114">
                <a:extLst>
                  <a:ext uri="{FF2B5EF4-FFF2-40B4-BE49-F238E27FC236}">
                    <a16:creationId xmlns:a16="http://schemas.microsoft.com/office/drawing/2014/main" id="{783A92F6-0DA5-480E-807E-D390553DC2CB}"/>
                  </a:ext>
                </a:extLst>
              </p:cNvPr>
              <p:cNvSpPr/>
              <p:nvPr/>
            </p:nvSpPr>
            <p:spPr>
              <a:xfrm>
                <a:off x="973806" y="3242185"/>
                <a:ext cx="4910383" cy="283808"/>
              </a:xfrm>
              <a:prstGeom prst="roundRect">
                <a:avLst>
                  <a:gd name="adj" fmla="val 50000"/>
                </a:avLst>
              </a:prstGeom>
              <a:ln w="9525"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>
                    <a:latin typeface="Consolas" panose="020B0609020204030204" pitchFamily="49" charset="0"/>
                  </a:rPr>
                  <a:t>Bidirectional RNN (LSTM/GRU)</a:t>
                </a:r>
                <a:endParaRPr lang="zh-CN" altLang="en-US" sz="1100" dirty="0">
                  <a:latin typeface="Consolas" panose="020B0609020204030204" pitchFamily="49" charset="0"/>
                </a:endParaRPr>
              </a:p>
            </p:txBody>
          </p:sp>
          <p:cxnSp>
            <p:nvCxnSpPr>
              <p:cNvPr id="117" name="直接箭头连接符 116">
                <a:extLst>
                  <a:ext uri="{FF2B5EF4-FFF2-40B4-BE49-F238E27FC236}">
                    <a16:creationId xmlns:a16="http://schemas.microsoft.com/office/drawing/2014/main" id="{D8458A2B-5D9B-4B23-9193-F0BFF608583D}"/>
                  </a:ext>
                </a:extLst>
              </p:cNvPr>
              <p:cNvCxnSpPr>
                <a:cxnSpLocks/>
                <a:stCxn id="87" idx="0"/>
                <a:endCxn id="115" idx="2"/>
              </p:cNvCxnSpPr>
              <p:nvPr/>
            </p:nvCxnSpPr>
            <p:spPr>
              <a:xfrm flipH="1" flipV="1">
                <a:off x="3428998" y="3525993"/>
                <a:ext cx="3" cy="18080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矩形: 圆角 123">
                <a:extLst>
                  <a:ext uri="{FF2B5EF4-FFF2-40B4-BE49-F238E27FC236}">
                    <a16:creationId xmlns:a16="http://schemas.microsoft.com/office/drawing/2014/main" id="{9FE4A861-FC4D-4473-9641-53D85CD5B63B}"/>
                  </a:ext>
                </a:extLst>
              </p:cNvPr>
              <p:cNvSpPr/>
              <p:nvPr/>
            </p:nvSpPr>
            <p:spPr>
              <a:xfrm>
                <a:off x="973806" y="2777567"/>
                <a:ext cx="4910385" cy="283808"/>
              </a:xfrm>
              <a:prstGeom prst="roundRect">
                <a:avLst>
                  <a:gd name="adj" fmla="val 50000"/>
                </a:avLst>
              </a:prstGeom>
              <a:ln w="9525"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>
                    <a:latin typeface="Consolas" panose="020B0609020204030204" pitchFamily="49" charset="0"/>
                  </a:rPr>
                  <a:t>Attention</a:t>
                </a:r>
                <a:endParaRPr lang="zh-CN" altLang="en-US" sz="1100" dirty="0">
                  <a:latin typeface="Consolas" panose="020B0609020204030204" pitchFamily="49" charset="0"/>
                </a:endParaRPr>
              </a:p>
            </p:txBody>
          </p:sp>
          <p:cxnSp>
            <p:nvCxnSpPr>
              <p:cNvPr id="126" name="直接箭头连接符 125">
                <a:extLst>
                  <a:ext uri="{FF2B5EF4-FFF2-40B4-BE49-F238E27FC236}">
                    <a16:creationId xmlns:a16="http://schemas.microsoft.com/office/drawing/2014/main" id="{589EA2F5-4D5D-4D79-A517-3103DC14E5E9}"/>
                  </a:ext>
                </a:extLst>
              </p:cNvPr>
              <p:cNvCxnSpPr>
                <a:cxnSpLocks/>
                <a:stCxn id="115" idx="0"/>
                <a:endCxn id="124" idx="2"/>
              </p:cNvCxnSpPr>
              <p:nvPr/>
            </p:nvCxnSpPr>
            <p:spPr>
              <a:xfrm flipV="1">
                <a:off x="3428998" y="3061375"/>
                <a:ext cx="1" cy="1808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矩形: 圆角 135">
                <a:extLst>
                  <a:ext uri="{FF2B5EF4-FFF2-40B4-BE49-F238E27FC236}">
                    <a16:creationId xmlns:a16="http://schemas.microsoft.com/office/drawing/2014/main" id="{93739E43-4448-4A8F-9BD7-944090B4CC88}"/>
                  </a:ext>
                </a:extLst>
              </p:cNvPr>
              <p:cNvSpPr/>
              <p:nvPr/>
            </p:nvSpPr>
            <p:spPr>
              <a:xfrm>
                <a:off x="973806" y="2111050"/>
                <a:ext cx="4910385" cy="283808"/>
              </a:xfrm>
              <a:prstGeom prst="roundRect">
                <a:avLst>
                  <a:gd name="adj" fmla="val 50000"/>
                </a:avLst>
              </a:prstGeom>
              <a:ln w="9525"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>
                    <a:latin typeface="Consolas" panose="020B0609020204030204" pitchFamily="49" charset="0"/>
                  </a:rPr>
                  <a:t>Bidirectional RNN (LSTM/GRU)</a:t>
                </a:r>
                <a:endParaRPr lang="zh-CN" altLang="en-US" sz="1100" dirty="0">
                  <a:latin typeface="Consolas" panose="020B0609020204030204" pitchFamily="49" charset="0"/>
                </a:endParaRPr>
              </a:p>
            </p:txBody>
          </p:sp>
          <p:sp>
            <p:nvSpPr>
              <p:cNvPr id="138" name="矩形: 圆角 137">
                <a:extLst>
                  <a:ext uri="{FF2B5EF4-FFF2-40B4-BE49-F238E27FC236}">
                    <a16:creationId xmlns:a16="http://schemas.microsoft.com/office/drawing/2014/main" id="{4C2F3418-2EF7-456F-AED1-6731B85B028F}"/>
                  </a:ext>
                </a:extLst>
              </p:cNvPr>
              <p:cNvSpPr/>
              <p:nvPr/>
            </p:nvSpPr>
            <p:spPr>
              <a:xfrm>
                <a:off x="973806" y="1646431"/>
                <a:ext cx="4910385" cy="283808"/>
              </a:xfrm>
              <a:prstGeom prst="roundRect">
                <a:avLst>
                  <a:gd name="adj" fmla="val 50000"/>
                </a:avLst>
              </a:prstGeom>
              <a:ln w="9525"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>
                    <a:latin typeface="Consolas" panose="020B0609020204030204" pitchFamily="49" charset="0"/>
                  </a:rPr>
                  <a:t>Attention</a:t>
                </a:r>
                <a:endParaRPr lang="zh-CN" altLang="en-US" sz="1100" dirty="0">
                  <a:latin typeface="Consolas" panose="020B0609020204030204" pitchFamily="49" charset="0"/>
                </a:endParaRPr>
              </a:p>
            </p:txBody>
          </p:sp>
          <p:sp>
            <p:nvSpPr>
              <p:cNvPr id="139" name="矩形: 圆角 138">
                <a:extLst>
                  <a:ext uri="{FF2B5EF4-FFF2-40B4-BE49-F238E27FC236}">
                    <a16:creationId xmlns:a16="http://schemas.microsoft.com/office/drawing/2014/main" id="{3CEC3DAD-DB89-4A50-B4B9-C1C75065BA27}"/>
                  </a:ext>
                </a:extLst>
              </p:cNvPr>
              <p:cNvSpPr/>
              <p:nvPr/>
            </p:nvSpPr>
            <p:spPr>
              <a:xfrm>
                <a:off x="973806" y="1181812"/>
                <a:ext cx="4910385" cy="283808"/>
              </a:xfrm>
              <a:prstGeom prst="roundRect">
                <a:avLst>
                  <a:gd name="adj" fmla="val 50000"/>
                </a:avLst>
              </a:prstGeom>
              <a:ln w="9525"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>
                    <a:latin typeface="Consolas" panose="020B0609020204030204" pitchFamily="49" charset="0"/>
                  </a:rPr>
                  <a:t>FullyConnectedLayer</a:t>
                </a:r>
                <a:endParaRPr lang="zh-CN" altLang="en-US" sz="1100" dirty="0">
                  <a:latin typeface="Consolas" panose="020B0609020204030204" pitchFamily="49" charset="0"/>
                </a:endParaRPr>
              </a:p>
            </p:txBody>
          </p:sp>
          <p:sp>
            <p:nvSpPr>
              <p:cNvPr id="141" name="矩形: 圆角 140">
                <a:extLst>
                  <a:ext uri="{FF2B5EF4-FFF2-40B4-BE49-F238E27FC236}">
                    <a16:creationId xmlns:a16="http://schemas.microsoft.com/office/drawing/2014/main" id="{5528891A-772D-4892-B168-D3359CCA10BE}"/>
                  </a:ext>
                </a:extLst>
              </p:cNvPr>
              <p:cNvSpPr/>
              <p:nvPr/>
            </p:nvSpPr>
            <p:spPr>
              <a:xfrm>
                <a:off x="973806" y="717194"/>
                <a:ext cx="4910385" cy="283808"/>
              </a:xfrm>
              <a:prstGeom prst="roundRect">
                <a:avLst>
                  <a:gd name="adj" fmla="val 50000"/>
                </a:avLst>
              </a:prstGeom>
              <a:ln w="9525"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>
                    <a:latin typeface="Consolas" panose="020B0609020204030204" pitchFamily="49" charset="0"/>
                  </a:rPr>
                  <a:t>Sigmoid/Softmax</a:t>
                </a:r>
                <a:endParaRPr lang="zh-CN" altLang="en-US" sz="1100" dirty="0">
                  <a:latin typeface="Consolas" panose="020B0609020204030204" pitchFamily="49" charset="0"/>
                </a:endParaRPr>
              </a:p>
            </p:txBody>
          </p:sp>
          <p:cxnSp>
            <p:nvCxnSpPr>
              <p:cNvPr id="142" name="直接箭头连接符 141">
                <a:extLst>
                  <a:ext uri="{FF2B5EF4-FFF2-40B4-BE49-F238E27FC236}">
                    <a16:creationId xmlns:a16="http://schemas.microsoft.com/office/drawing/2014/main" id="{7CCDD255-4D7D-46C9-A0F4-76039BCA81A0}"/>
                  </a:ext>
                </a:extLst>
              </p:cNvPr>
              <p:cNvCxnSpPr>
                <a:cxnSpLocks/>
                <a:stCxn id="201" idx="0"/>
                <a:endCxn id="136" idx="2"/>
              </p:cNvCxnSpPr>
              <p:nvPr/>
            </p:nvCxnSpPr>
            <p:spPr>
              <a:xfrm flipV="1">
                <a:off x="3422347" y="2394858"/>
                <a:ext cx="6652" cy="17689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接箭头连接符 143">
                <a:extLst>
                  <a:ext uri="{FF2B5EF4-FFF2-40B4-BE49-F238E27FC236}">
                    <a16:creationId xmlns:a16="http://schemas.microsoft.com/office/drawing/2014/main" id="{ED6845CB-AC0C-40C3-BD1D-AFE7C198C291}"/>
                  </a:ext>
                </a:extLst>
              </p:cNvPr>
              <p:cNvCxnSpPr>
                <a:cxnSpLocks/>
                <a:stCxn id="136" idx="0"/>
                <a:endCxn id="138" idx="2"/>
              </p:cNvCxnSpPr>
              <p:nvPr/>
            </p:nvCxnSpPr>
            <p:spPr>
              <a:xfrm flipV="1">
                <a:off x="3428998" y="1930238"/>
                <a:ext cx="0" cy="18081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箭头连接符 146">
                <a:extLst>
                  <a:ext uri="{FF2B5EF4-FFF2-40B4-BE49-F238E27FC236}">
                    <a16:creationId xmlns:a16="http://schemas.microsoft.com/office/drawing/2014/main" id="{70EA57CF-27CC-4B00-AB56-225669E3A9F4}"/>
                  </a:ext>
                </a:extLst>
              </p:cNvPr>
              <p:cNvCxnSpPr>
                <a:cxnSpLocks/>
                <a:stCxn id="138" idx="0"/>
                <a:endCxn id="139" idx="2"/>
              </p:cNvCxnSpPr>
              <p:nvPr/>
            </p:nvCxnSpPr>
            <p:spPr>
              <a:xfrm flipV="1">
                <a:off x="3428998" y="1465620"/>
                <a:ext cx="0" cy="18081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箭头连接符 148">
                <a:extLst>
                  <a:ext uri="{FF2B5EF4-FFF2-40B4-BE49-F238E27FC236}">
                    <a16:creationId xmlns:a16="http://schemas.microsoft.com/office/drawing/2014/main" id="{01956D81-8DF4-4D16-A061-669AB3AAA582}"/>
                  </a:ext>
                </a:extLst>
              </p:cNvPr>
              <p:cNvCxnSpPr>
                <a:cxnSpLocks/>
                <a:stCxn id="139" idx="0"/>
                <a:endCxn id="141" idx="2"/>
              </p:cNvCxnSpPr>
              <p:nvPr/>
            </p:nvCxnSpPr>
            <p:spPr>
              <a:xfrm flipV="1">
                <a:off x="3428998" y="1001002"/>
                <a:ext cx="0" cy="1808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3" name="矩形: 圆角 192">
                    <a:extLst>
                      <a:ext uri="{FF2B5EF4-FFF2-40B4-BE49-F238E27FC236}">
                        <a16:creationId xmlns:a16="http://schemas.microsoft.com/office/drawing/2014/main" id="{BB9DD334-DD2A-4D66-B4D1-FD6ADDD9B5F8}"/>
                      </a:ext>
                    </a:extLst>
                  </p:cNvPr>
                  <p:cNvSpPr/>
                  <p:nvPr/>
                </p:nvSpPr>
                <p:spPr>
                  <a:xfrm>
                    <a:off x="4114795" y="4386493"/>
                    <a:ext cx="1769395" cy="283808"/>
                  </a:xfrm>
                  <a:prstGeom prst="roundRect">
                    <a:avLst>
                      <a:gd name="adj" fmla="val 50000"/>
                    </a:avLst>
                  </a:prstGeom>
                  <a:ln w="9525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100" i="1" dirty="0"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a14:m>
                    <a:r>
                      <a:rPr lang="en-US" altLang="zh-CN" sz="1100" dirty="0"/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1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a14:m>
                    <a:r>
                      <a:rPr lang="en-US" altLang="zh-CN" sz="1100" dirty="0"/>
                      <a:t> …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1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−1)</m:t>
                            </m:r>
                          </m:sub>
                        </m:sSub>
                      </m:oMath>
                    </a14:m>
                    <a:r>
                      <a:rPr lang="zh-CN" altLang="en-US" sz="1100" dirty="0"/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1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</a:rPr>
                              <m:t>𝑛𝑚</m:t>
                            </m:r>
                          </m:sub>
                        </m:sSub>
                      </m:oMath>
                    </a14:m>
                    <a:endParaRPr lang="zh-CN" altLang="en-US" sz="1100" dirty="0"/>
                  </a:p>
                </p:txBody>
              </p:sp>
            </mc:Choice>
            <mc:Fallback xmlns="">
              <p:sp>
                <p:nvSpPr>
                  <p:cNvPr id="193" name="矩形: 圆角 192">
                    <a:extLst>
                      <a:ext uri="{FF2B5EF4-FFF2-40B4-BE49-F238E27FC236}">
                        <a16:creationId xmlns:a16="http://schemas.microsoft.com/office/drawing/2014/main" id="{BB9DD334-DD2A-4D66-B4D1-FD6ADDD9B5F8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14795" y="4386493"/>
                    <a:ext cx="1769395" cy="283808"/>
                  </a:xfrm>
                  <a:prstGeom prst="roundRect">
                    <a:avLst>
                      <a:gd name="adj" fmla="val 50000"/>
                    </a:avLst>
                  </a:prstGeom>
                  <a:blipFill>
                    <a:blip r:embed="rId4"/>
                    <a:stretch>
                      <a:fillRect/>
                    </a:stretch>
                  </a:blipFill>
                  <a:ln w="9525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5" name="矩形: 圆角 194">
                <a:extLst>
                  <a:ext uri="{FF2B5EF4-FFF2-40B4-BE49-F238E27FC236}">
                    <a16:creationId xmlns:a16="http://schemas.microsoft.com/office/drawing/2014/main" id="{67A48669-566B-427C-A964-47F7A1353627}"/>
                  </a:ext>
                </a:extLst>
              </p:cNvPr>
              <p:cNvSpPr/>
              <p:nvPr/>
            </p:nvSpPr>
            <p:spPr>
              <a:xfrm>
                <a:off x="3230099" y="4386493"/>
                <a:ext cx="397796" cy="283808"/>
              </a:xfrm>
              <a:prstGeom prst="roundRect">
                <a:avLst>
                  <a:gd name="adj" fmla="val 50000"/>
                </a:avLst>
              </a:prstGeom>
              <a:ln w="9525">
                <a:noFill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b="1" dirty="0"/>
                  <a:t>…</a:t>
                </a:r>
                <a:endParaRPr lang="zh-CN" altLang="en-US" sz="1100" b="1" dirty="0"/>
              </a:p>
            </p:txBody>
          </p:sp>
          <p:cxnSp>
            <p:nvCxnSpPr>
              <p:cNvPr id="197" name="直接箭头连接符 196">
                <a:extLst>
                  <a:ext uri="{FF2B5EF4-FFF2-40B4-BE49-F238E27FC236}">
                    <a16:creationId xmlns:a16="http://schemas.microsoft.com/office/drawing/2014/main" id="{C924CDDC-94EE-4A9B-AC4E-B451406FF8D9}"/>
                  </a:ext>
                </a:extLst>
              </p:cNvPr>
              <p:cNvCxnSpPr>
                <a:cxnSpLocks/>
                <a:stCxn id="193" idx="0"/>
              </p:cNvCxnSpPr>
              <p:nvPr/>
            </p:nvCxnSpPr>
            <p:spPr>
              <a:xfrm flipV="1">
                <a:off x="4999493" y="4196427"/>
                <a:ext cx="5" cy="19006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矩形 88">
                <a:extLst>
                  <a:ext uri="{FF2B5EF4-FFF2-40B4-BE49-F238E27FC236}">
                    <a16:creationId xmlns:a16="http://schemas.microsoft.com/office/drawing/2014/main" id="{BC35BE67-E55D-40E0-B8DD-007F58A238AE}"/>
                  </a:ext>
                </a:extLst>
              </p:cNvPr>
              <p:cNvSpPr/>
              <p:nvPr/>
            </p:nvSpPr>
            <p:spPr>
              <a:xfrm>
                <a:off x="6149479" y="3251388"/>
                <a:ext cx="133882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100" dirty="0">
                    <a:latin typeface="Consolas" panose="020B0609020204030204" pitchFamily="49" charset="0"/>
                  </a:rPr>
                  <a:t>TimeDistributed</a:t>
                </a:r>
                <a:endParaRPr lang="zh-CN" altLang="en-US" sz="1100" dirty="0">
                  <a:latin typeface="Consolas" panose="020B0609020204030204" pitchFamily="49" charset="0"/>
                </a:endParaRPr>
              </a:p>
            </p:txBody>
          </p:sp>
        </p:grpSp>
        <p:sp>
          <p:nvSpPr>
            <p:cNvPr id="219" name="矩形 218">
              <a:extLst>
                <a:ext uri="{FF2B5EF4-FFF2-40B4-BE49-F238E27FC236}">
                  <a16:creationId xmlns:a16="http://schemas.microsoft.com/office/drawing/2014/main" id="{90871977-E149-488E-94A0-AE1F32363AC0}"/>
                </a:ext>
              </a:extLst>
            </p:cNvPr>
            <p:cNvSpPr/>
            <p:nvPr/>
          </p:nvSpPr>
          <p:spPr>
            <a:xfrm>
              <a:off x="-643614" y="3251063"/>
              <a:ext cx="1338828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alpha val="0"/>
                    </a:schemeClr>
                  </a:solidFill>
                  <a:latin typeface="Consolas" panose="020B0609020204030204" pitchFamily="49" charset="0"/>
                </a:rPr>
                <a:t>TimeDistributed</a:t>
              </a:r>
              <a:endParaRPr lang="zh-CN" altLang="en-US" sz="1100" dirty="0">
                <a:solidFill>
                  <a:schemeClr val="tx1">
                    <a:alpha val="0"/>
                  </a:schemeClr>
                </a:solidFill>
                <a:latin typeface="Consolas" panose="020B0609020204030204" pitchFamily="49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>
            <a:extLst>
              <a:ext uri="{FF2B5EF4-FFF2-40B4-BE49-F238E27FC236}">
                <a16:creationId xmlns:a16="http://schemas.microsoft.com/office/drawing/2014/main" id="{D83C06CF-D308-44D6-8912-B82C4381DC23}"/>
              </a:ext>
            </a:extLst>
          </p:cNvPr>
          <p:cNvGrpSpPr/>
          <p:nvPr/>
        </p:nvGrpSpPr>
        <p:grpSpPr>
          <a:xfrm>
            <a:off x="973806" y="803683"/>
            <a:ext cx="4910387" cy="3536134"/>
            <a:chOff x="421154" y="758059"/>
            <a:chExt cx="5995033" cy="37191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/>
                <p:nvPr/>
              </p:nvSpPr>
              <p:spPr>
                <a:xfrm>
                  <a:off x="2475154" y="4178673"/>
                  <a:ext cx="1887034" cy="298493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…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a14:m>
                  <a:r>
                    <a:rPr lang="zh-CN" altLang="en-US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endParaRPr lang="zh-CN" altLang="en-US" sz="1100" dirty="0"/>
                </a:p>
              </p:txBody>
            </p:sp>
          </mc:Choice>
          <mc:Fallback xmlns="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5154" y="4178673"/>
                  <a:ext cx="1887034" cy="298493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" name="矩形: 圆角 86">
              <a:extLst>
                <a:ext uri="{FF2B5EF4-FFF2-40B4-BE49-F238E27FC236}">
                  <a16:creationId xmlns:a16="http://schemas.microsoft.com/office/drawing/2014/main" id="{C2715085-FC95-4869-A90E-FE520C3D2BF7}"/>
                </a:ext>
              </a:extLst>
            </p:cNvPr>
            <p:cNvSpPr/>
            <p:nvPr/>
          </p:nvSpPr>
          <p:spPr>
            <a:xfrm>
              <a:off x="421156" y="3690015"/>
              <a:ext cx="5995030" cy="298493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Embedding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矩形: 圆角 90">
                  <a:extLst>
                    <a:ext uri="{FF2B5EF4-FFF2-40B4-BE49-F238E27FC236}">
                      <a16:creationId xmlns:a16="http://schemas.microsoft.com/office/drawing/2014/main" id="{3CBDAEC2-7895-4904-B3F2-D839CB125D0A}"/>
                    </a:ext>
                  </a:extLst>
                </p:cNvPr>
                <p:cNvSpPr/>
                <p:nvPr/>
              </p:nvSpPr>
              <p:spPr>
                <a:xfrm>
                  <a:off x="421156" y="4178673"/>
                  <a:ext cx="1887038" cy="298493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…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b>
                      </m:sSub>
                    </m:oMath>
                  </a14:m>
                  <a:r>
                    <a:rPr lang="zh-CN" altLang="en-US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a14:m>
                  <a:endParaRPr lang="zh-CN" altLang="en-US" sz="1100" dirty="0"/>
                </a:p>
              </p:txBody>
            </p:sp>
          </mc:Choice>
          <mc:Fallback xmlns="">
            <p:sp>
              <p:nvSpPr>
                <p:cNvPr id="91" name="矩形: 圆角 90">
                  <a:extLst>
                    <a:ext uri="{FF2B5EF4-FFF2-40B4-BE49-F238E27FC236}">
                      <a16:creationId xmlns:a16="http://schemas.microsoft.com/office/drawing/2014/main" id="{3CBDAEC2-7895-4904-B3F2-D839CB125D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156" y="4178673"/>
                  <a:ext cx="1887038" cy="298493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矩形: 圆角 91">
                  <a:extLst>
                    <a:ext uri="{FF2B5EF4-FFF2-40B4-BE49-F238E27FC236}">
                      <a16:creationId xmlns:a16="http://schemas.microsoft.com/office/drawing/2014/main" id="{744835CE-93B7-4853-B827-88141F3388BB}"/>
                    </a:ext>
                  </a:extLst>
                </p:cNvPr>
                <p:cNvSpPr/>
                <p:nvPr/>
              </p:nvSpPr>
              <p:spPr>
                <a:xfrm>
                  <a:off x="4529149" y="4178673"/>
                  <a:ext cx="1887038" cy="298493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…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zh-CN" altLang="en-US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endParaRPr lang="zh-CN" altLang="en-US" sz="1100" dirty="0"/>
                </a:p>
              </p:txBody>
            </p:sp>
          </mc:Choice>
          <mc:Fallback xmlns="">
            <p:sp>
              <p:nvSpPr>
                <p:cNvPr id="92" name="矩形: 圆角 91">
                  <a:extLst>
                    <a:ext uri="{FF2B5EF4-FFF2-40B4-BE49-F238E27FC236}">
                      <a16:creationId xmlns:a16="http://schemas.microsoft.com/office/drawing/2014/main" id="{744835CE-93B7-4853-B827-88141F3388B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9149" y="4178673"/>
                  <a:ext cx="1887038" cy="298493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3" name="直接箭头连接符 92">
              <a:extLst>
                <a:ext uri="{FF2B5EF4-FFF2-40B4-BE49-F238E27FC236}">
                  <a16:creationId xmlns:a16="http://schemas.microsoft.com/office/drawing/2014/main" id="{6E9F7249-B3DC-44B4-A3C4-FB98DACB1CC0}"/>
                </a:ext>
              </a:extLst>
            </p:cNvPr>
            <p:cNvCxnSpPr>
              <a:cxnSpLocks/>
              <a:stCxn id="91" idx="0"/>
            </p:cNvCxnSpPr>
            <p:nvPr/>
          </p:nvCxnSpPr>
          <p:spPr>
            <a:xfrm flipV="1">
              <a:off x="1364675" y="3988508"/>
              <a:ext cx="0" cy="19016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B94151C-A032-4536-A78E-C7A9A6110E31}"/>
                </a:ext>
              </a:extLst>
            </p:cNvPr>
            <p:cNvCxnSpPr>
              <a:cxnSpLocks/>
              <a:stCxn id="4" idx="0"/>
              <a:endCxn id="87" idx="2"/>
            </p:cNvCxnSpPr>
            <p:nvPr/>
          </p:nvCxnSpPr>
          <p:spPr>
            <a:xfrm flipV="1">
              <a:off x="3418671" y="3988508"/>
              <a:ext cx="0" cy="19016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箭头连接符 105">
              <a:extLst>
                <a:ext uri="{FF2B5EF4-FFF2-40B4-BE49-F238E27FC236}">
                  <a16:creationId xmlns:a16="http://schemas.microsoft.com/office/drawing/2014/main" id="{1F8A0455-39CB-404B-8FD6-1603C2FBB24D}"/>
                </a:ext>
              </a:extLst>
            </p:cNvPr>
            <p:cNvCxnSpPr>
              <a:cxnSpLocks/>
              <a:stCxn id="92" idx="0"/>
            </p:cNvCxnSpPr>
            <p:nvPr/>
          </p:nvCxnSpPr>
          <p:spPr>
            <a:xfrm flipH="1" flipV="1">
              <a:off x="5472665" y="3988508"/>
              <a:ext cx="3" cy="19016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矩形: 圆角 114">
              <a:extLst>
                <a:ext uri="{FF2B5EF4-FFF2-40B4-BE49-F238E27FC236}">
                  <a16:creationId xmlns:a16="http://schemas.microsoft.com/office/drawing/2014/main" id="{783A92F6-0DA5-480E-807E-D390553DC2CB}"/>
                </a:ext>
              </a:extLst>
            </p:cNvPr>
            <p:cNvSpPr/>
            <p:nvPr/>
          </p:nvSpPr>
          <p:spPr>
            <a:xfrm>
              <a:off x="421155" y="3201357"/>
              <a:ext cx="1887036" cy="298493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Forward RNN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16" name="矩形: 圆角 115">
              <a:extLst>
                <a:ext uri="{FF2B5EF4-FFF2-40B4-BE49-F238E27FC236}">
                  <a16:creationId xmlns:a16="http://schemas.microsoft.com/office/drawing/2014/main" id="{1CDD5504-67A1-466A-A531-6769DA0F3734}"/>
                </a:ext>
              </a:extLst>
            </p:cNvPr>
            <p:cNvSpPr/>
            <p:nvPr/>
          </p:nvSpPr>
          <p:spPr>
            <a:xfrm>
              <a:off x="4529149" y="3201356"/>
              <a:ext cx="1887035" cy="298493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Backward RNN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17" name="直接箭头连接符 116">
              <a:extLst>
                <a:ext uri="{FF2B5EF4-FFF2-40B4-BE49-F238E27FC236}">
                  <a16:creationId xmlns:a16="http://schemas.microsoft.com/office/drawing/2014/main" id="{D8458A2B-5D9B-4B23-9193-F0BFF608583D}"/>
                </a:ext>
              </a:extLst>
            </p:cNvPr>
            <p:cNvCxnSpPr>
              <a:cxnSpLocks/>
              <a:endCxn id="115" idx="2"/>
            </p:cNvCxnSpPr>
            <p:nvPr/>
          </p:nvCxnSpPr>
          <p:spPr>
            <a:xfrm flipV="1">
              <a:off x="1364673" y="3499850"/>
              <a:ext cx="0" cy="19016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箭头连接符 120">
              <a:extLst>
                <a:ext uri="{FF2B5EF4-FFF2-40B4-BE49-F238E27FC236}">
                  <a16:creationId xmlns:a16="http://schemas.microsoft.com/office/drawing/2014/main" id="{0984A870-F5DF-469E-AD96-EF8B67444C9E}"/>
                </a:ext>
              </a:extLst>
            </p:cNvPr>
            <p:cNvCxnSpPr>
              <a:cxnSpLocks/>
              <a:endCxn id="116" idx="2"/>
            </p:cNvCxnSpPr>
            <p:nvPr/>
          </p:nvCxnSpPr>
          <p:spPr>
            <a:xfrm flipV="1">
              <a:off x="5472667" y="3499849"/>
              <a:ext cx="0" cy="19016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矩形: 圆角 123">
              <a:extLst>
                <a:ext uri="{FF2B5EF4-FFF2-40B4-BE49-F238E27FC236}">
                  <a16:creationId xmlns:a16="http://schemas.microsoft.com/office/drawing/2014/main" id="{9FE4A861-FC4D-4473-9641-53D85CD5B63B}"/>
                </a:ext>
              </a:extLst>
            </p:cNvPr>
            <p:cNvSpPr/>
            <p:nvPr/>
          </p:nvSpPr>
          <p:spPr>
            <a:xfrm>
              <a:off x="421154" y="2712697"/>
              <a:ext cx="5995030" cy="298493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Concatenate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26" name="直接箭头连接符 125">
              <a:extLst>
                <a:ext uri="{FF2B5EF4-FFF2-40B4-BE49-F238E27FC236}">
                  <a16:creationId xmlns:a16="http://schemas.microsoft.com/office/drawing/2014/main" id="{589EA2F5-4D5D-4D79-A517-3103DC14E5E9}"/>
                </a:ext>
              </a:extLst>
            </p:cNvPr>
            <p:cNvCxnSpPr>
              <a:cxnSpLocks/>
              <a:stCxn id="115" idx="0"/>
            </p:cNvCxnSpPr>
            <p:nvPr/>
          </p:nvCxnSpPr>
          <p:spPr>
            <a:xfrm flipV="1">
              <a:off x="1364673" y="3011190"/>
              <a:ext cx="0" cy="19016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箭头连接符 128">
              <a:extLst>
                <a:ext uri="{FF2B5EF4-FFF2-40B4-BE49-F238E27FC236}">
                  <a16:creationId xmlns:a16="http://schemas.microsoft.com/office/drawing/2014/main" id="{9E68E260-B31A-44DD-8597-04F4BE714870}"/>
                </a:ext>
              </a:extLst>
            </p:cNvPr>
            <p:cNvCxnSpPr>
              <a:cxnSpLocks/>
              <a:stCxn id="87" idx="0"/>
              <a:endCxn id="124" idx="2"/>
            </p:cNvCxnSpPr>
            <p:nvPr/>
          </p:nvCxnSpPr>
          <p:spPr>
            <a:xfrm flipH="1" flipV="1">
              <a:off x="3418669" y="3011190"/>
              <a:ext cx="2" cy="67882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箭头连接符 132">
              <a:extLst>
                <a:ext uri="{FF2B5EF4-FFF2-40B4-BE49-F238E27FC236}">
                  <a16:creationId xmlns:a16="http://schemas.microsoft.com/office/drawing/2014/main" id="{C69772D9-7C12-4FC9-B7DF-E4FDEA8270A8}"/>
                </a:ext>
              </a:extLst>
            </p:cNvPr>
            <p:cNvCxnSpPr>
              <a:cxnSpLocks/>
              <a:stCxn id="116" idx="0"/>
            </p:cNvCxnSpPr>
            <p:nvPr/>
          </p:nvCxnSpPr>
          <p:spPr>
            <a:xfrm flipH="1" flipV="1">
              <a:off x="5472666" y="3011190"/>
              <a:ext cx="1" cy="19016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矩形: 圆角 135">
              <a:extLst>
                <a:ext uri="{FF2B5EF4-FFF2-40B4-BE49-F238E27FC236}">
                  <a16:creationId xmlns:a16="http://schemas.microsoft.com/office/drawing/2014/main" id="{93739E43-4448-4A8F-9BD7-944090B4CC88}"/>
                </a:ext>
              </a:extLst>
            </p:cNvPr>
            <p:cNvSpPr/>
            <p:nvPr/>
          </p:nvSpPr>
          <p:spPr>
            <a:xfrm>
              <a:off x="421154" y="2224038"/>
              <a:ext cx="5995030" cy="298493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Convolution(1)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38" name="矩形: 圆角 137">
              <a:extLst>
                <a:ext uri="{FF2B5EF4-FFF2-40B4-BE49-F238E27FC236}">
                  <a16:creationId xmlns:a16="http://schemas.microsoft.com/office/drawing/2014/main" id="{4C2F3418-2EF7-456F-AED1-6731B85B028F}"/>
                </a:ext>
              </a:extLst>
            </p:cNvPr>
            <p:cNvSpPr/>
            <p:nvPr/>
          </p:nvSpPr>
          <p:spPr>
            <a:xfrm>
              <a:off x="421154" y="1735378"/>
              <a:ext cx="5995030" cy="298493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MaxPooling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39" name="矩形: 圆角 138">
              <a:extLst>
                <a:ext uri="{FF2B5EF4-FFF2-40B4-BE49-F238E27FC236}">
                  <a16:creationId xmlns:a16="http://schemas.microsoft.com/office/drawing/2014/main" id="{3CEC3DAD-DB89-4A50-B4B9-C1C75065BA27}"/>
                </a:ext>
              </a:extLst>
            </p:cNvPr>
            <p:cNvSpPr/>
            <p:nvPr/>
          </p:nvSpPr>
          <p:spPr>
            <a:xfrm>
              <a:off x="421154" y="1246718"/>
              <a:ext cx="5995030" cy="298493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FullyConnectedLayer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41" name="矩形: 圆角 140">
              <a:extLst>
                <a:ext uri="{FF2B5EF4-FFF2-40B4-BE49-F238E27FC236}">
                  <a16:creationId xmlns:a16="http://schemas.microsoft.com/office/drawing/2014/main" id="{5528891A-772D-4892-B168-D3359CCA10BE}"/>
                </a:ext>
              </a:extLst>
            </p:cNvPr>
            <p:cNvSpPr/>
            <p:nvPr/>
          </p:nvSpPr>
          <p:spPr>
            <a:xfrm>
              <a:off x="421154" y="758059"/>
              <a:ext cx="5995030" cy="298493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Sigmoid/Softmax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42" name="直接箭头连接符 141">
              <a:extLst>
                <a:ext uri="{FF2B5EF4-FFF2-40B4-BE49-F238E27FC236}">
                  <a16:creationId xmlns:a16="http://schemas.microsoft.com/office/drawing/2014/main" id="{7CCDD255-4D7D-46C9-A0F4-76039BCA81A0}"/>
                </a:ext>
              </a:extLst>
            </p:cNvPr>
            <p:cNvCxnSpPr>
              <a:cxnSpLocks/>
              <a:stCxn id="124" idx="0"/>
              <a:endCxn id="136" idx="2"/>
            </p:cNvCxnSpPr>
            <p:nvPr/>
          </p:nvCxnSpPr>
          <p:spPr>
            <a:xfrm flipV="1">
              <a:off x="3418669" y="2522531"/>
              <a:ext cx="0" cy="19016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箭头连接符 143">
              <a:extLst>
                <a:ext uri="{FF2B5EF4-FFF2-40B4-BE49-F238E27FC236}">
                  <a16:creationId xmlns:a16="http://schemas.microsoft.com/office/drawing/2014/main" id="{ED6845CB-AC0C-40C3-BD1D-AFE7C198C291}"/>
                </a:ext>
              </a:extLst>
            </p:cNvPr>
            <p:cNvCxnSpPr>
              <a:cxnSpLocks/>
              <a:stCxn id="136" idx="0"/>
              <a:endCxn id="138" idx="2"/>
            </p:cNvCxnSpPr>
            <p:nvPr/>
          </p:nvCxnSpPr>
          <p:spPr>
            <a:xfrm flipV="1">
              <a:off x="3418669" y="2033871"/>
              <a:ext cx="0" cy="19016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id="{70EA57CF-27CC-4B00-AB56-225669E3A9F4}"/>
                </a:ext>
              </a:extLst>
            </p:cNvPr>
            <p:cNvCxnSpPr>
              <a:cxnSpLocks/>
              <a:stCxn id="138" idx="0"/>
              <a:endCxn id="139" idx="2"/>
            </p:cNvCxnSpPr>
            <p:nvPr/>
          </p:nvCxnSpPr>
          <p:spPr>
            <a:xfrm flipV="1">
              <a:off x="3418669" y="1545211"/>
              <a:ext cx="0" cy="19016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01956D81-8DF4-4D16-A061-669AB3AAA582}"/>
                </a:ext>
              </a:extLst>
            </p:cNvPr>
            <p:cNvCxnSpPr>
              <a:cxnSpLocks/>
              <a:stCxn id="139" idx="0"/>
              <a:endCxn id="141" idx="2"/>
            </p:cNvCxnSpPr>
            <p:nvPr/>
          </p:nvCxnSpPr>
          <p:spPr>
            <a:xfrm flipV="1">
              <a:off x="3418669" y="1056552"/>
              <a:ext cx="0" cy="19016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5692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>
            <a:extLst>
              <a:ext uri="{FF2B5EF4-FFF2-40B4-BE49-F238E27FC236}">
                <a16:creationId xmlns:a16="http://schemas.microsoft.com/office/drawing/2014/main" id="{7BFB9057-8A7B-4625-B050-38C0AA6ABD58}"/>
              </a:ext>
            </a:extLst>
          </p:cNvPr>
          <p:cNvGrpSpPr/>
          <p:nvPr/>
        </p:nvGrpSpPr>
        <p:grpSpPr>
          <a:xfrm>
            <a:off x="973806" y="570976"/>
            <a:ext cx="4910387" cy="4001547"/>
            <a:chOff x="973806" y="338270"/>
            <a:chExt cx="4910387" cy="400154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/>
                <p:nvPr/>
              </p:nvSpPr>
              <p:spPr>
                <a:xfrm>
                  <a:off x="973806" y="4056009"/>
                  <a:ext cx="4910384" cy="283808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altLang="zh-CN" sz="1100" dirty="0"/>
                    <a:t> …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a14:m>
                  <a:r>
                    <a:rPr lang="zh-CN" altLang="en-US" sz="11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1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10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endParaRPr lang="zh-CN" altLang="en-US" sz="1100" dirty="0"/>
                </a:p>
              </p:txBody>
            </p:sp>
          </mc:Choice>
          <mc:Fallback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id="{76AD63DA-0675-45D8-AFE2-73C2907E467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806" y="4056009"/>
                  <a:ext cx="4910384" cy="28380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headEnd type="none" w="med" len="med"/>
                  <a:tailEnd type="triangl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" name="矩形: 圆角 86">
              <a:extLst>
                <a:ext uri="{FF2B5EF4-FFF2-40B4-BE49-F238E27FC236}">
                  <a16:creationId xmlns:a16="http://schemas.microsoft.com/office/drawing/2014/main" id="{C2715085-FC95-4869-A90E-FE520C3D2BF7}"/>
                </a:ext>
              </a:extLst>
            </p:cNvPr>
            <p:cNvSpPr/>
            <p:nvPr/>
          </p:nvSpPr>
          <p:spPr>
            <a:xfrm>
              <a:off x="973808" y="3591392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Embedding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B94151C-A032-4536-A78E-C7A9A6110E31}"/>
                </a:ext>
              </a:extLst>
            </p:cNvPr>
            <p:cNvCxnSpPr>
              <a:cxnSpLocks/>
              <a:stCxn id="4" idx="0"/>
              <a:endCxn id="87" idx="2"/>
            </p:cNvCxnSpPr>
            <p:nvPr/>
          </p:nvCxnSpPr>
          <p:spPr>
            <a:xfrm flipV="1">
              <a:off x="3428998" y="3875200"/>
              <a:ext cx="3" cy="1808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矩形: 圆角 115">
              <a:extLst>
                <a:ext uri="{FF2B5EF4-FFF2-40B4-BE49-F238E27FC236}">
                  <a16:creationId xmlns:a16="http://schemas.microsoft.com/office/drawing/2014/main" id="{1CDD5504-67A1-466A-A531-6769DA0F3734}"/>
                </a:ext>
              </a:extLst>
            </p:cNvPr>
            <p:cNvSpPr/>
            <p:nvPr/>
          </p:nvSpPr>
          <p:spPr>
            <a:xfrm>
              <a:off x="3428998" y="3126774"/>
              <a:ext cx="2455193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Bidirectional LSTM/GRU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21" name="直接箭头连接符 120">
              <a:extLst>
                <a:ext uri="{FF2B5EF4-FFF2-40B4-BE49-F238E27FC236}">
                  <a16:creationId xmlns:a16="http://schemas.microsoft.com/office/drawing/2014/main" id="{0984A870-F5DF-469E-AD96-EF8B67444C9E}"/>
                </a:ext>
              </a:extLst>
            </p:cNvPr>
            <p:cNvCxnSpPr>
              <a:cxnSpLocks/>
              <a:endCxn id="116" idx="2"/>
            </p:cNvCxnSpPr>
            <p:nvPr/>
          </p:nvCxnSpPr>
          <p:spPr>
            <a:xfrm flipV="1">
              <a:off x="4656595" y="3410582"/>
              <a:ext cx="0" cy="18081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矩形: 圆角 123">
              <a:extLst>
                <a:ext uri="{FF2B5EF4-FFF2-40B4-BE49-F238E27FC236}">
                  <a16:creationId xmlns:a16="http://schemas.microsoft.com/office/drawing/2014/main" id="{9FE4A861-FC4D-4473-9641-53D85CD5B63B}"/>
                </a:ext>
              </a:extLst>
            </p:cNvPr>
            <p:cNvSpPr/>
            <p:nvPr/>
          </p:nvSpPr>
          <p:spPr>
            <a:xfrm>
              <a:off x="973806" y="2662157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Concatenate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29" name="直接箭头连接符 128">
              <a:extLst>
                <a:ext uri="{FF2B5EF4-FFF2-40B4-BE49-F238E27FC236}">
                  <a16:creationId xmlns:a16="http://schemas.microsoft.com/office/drawing/2014/main" id="{9E68E260-B31A-44DD-8597-04F4BE71487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01399" y="2945964"/>
              <a:ext cx="2" cy="64542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箭头连接符 132">
              <a:extLst>
                <a:ext uri="{FF2B5EF4-FFF2-40B4-BE49-F238E27FC236}">
                  <a16:creationId xmlns:a16="http://schemas.microsoft.com/office/drawing/2014/main" id="{C69772D9-7C12-4FC9-B7DF-E4FDEA8270A8}"/>
                </a:ext>
              </a:extLst>
            </p:cNvPr>
            <p:cNvCxnSpPr>
              <a:cxnSpLocks/>
              <a:stCxn id="116" idx="0"/>
            </p:cNvCxnSpPr>
            <p:nvPr/>
          </p:nvCxnSpPr>
          <p:spPr>
            <a:xfrm flipV="1">
              <a:off x="4656595" y="2945964"/>
              <a:ext cx="0" cy="18081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矩形: 圆角 135">
              <a:extLst>
                <a:ext uri="{FF2B5EF4-FFF2-40B4-BE49-F238E27FC236}">
                  <a16:creationId xmlns:a16="http://schemas.microsoft.com/office/drawing/2014/main" id="{93739E43-4448-4A8F-9BD7-944090B4CC88}"/>
                </a:ext>
              </a:extLst>
            </p:cNvPr>
            <p:cNvSpPr/>
            <p:nvPr/>
          </p:nvSpPr>
          <p:spPr>
            <a:xfrm>
              <a:off x="973806" y="2197539"/>
              <a:ext cx="1497932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Convolution(1)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38" name="矩形: 圆角 137">
              <a:extLst>
                <a:ext uri="{FF2B5EF4-FFF2-40B4-BE49-F238E27FC236}">
                  <a16:creationId xmlns:a16="http://schemas.microsoft.com/office/drawing/2014/main" id="{4C2F3418-2EF7-456F-AED1-6731B85B028F}"/>
                </a:ext>
              </a:extLst>
            </p:cNvPr>
            <p:cNvSpPr/>
            <p:nvPr/>
          </p:nvSpPr>
          <p:spPr>
            <a:xfrm>
              <a:off x="973806" y="1732920"/>
              <a:ext cx="2455191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MaxPooling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39" name="矩形: 圆角 138">
              <a:extLst>
                <a:ext uri="{FF2B5EF4-FFF2-40B4-BE49-F238E27FC236}">
                  <a16:creationId xmlns:a16="http://schemas.microsoft.com/office/drawing/2014/main" id="{3CEC3DAD-DB89-4A50-B4B9-C1C75065BA27}"/>
                </a:ext>
              </a:extLst>
            </p:cNvPr>
            <p:cNvSpPr/>
            <p:nvPr/>
          </p:nvSpPr>
          <p:spPr>
            <a:xfrm>
              <a:off x="973806" y="802888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FullyConnectedLayer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sp>
          <p:nvSpPr>
            <p:cNvPr id="141" name="矩形: 圆角 140">
              <a:extLst>
                <a:ext uri="{FF2B5EF4-FFF2-40B4-BE49-F238E27FC236}">
                  <a16:creationId xmlns:a16="http://schemas.microsoft.com/office/drawing/2014/main" id="{5528891A-772D-4892-B168-D3359CCA10BE}"/>
                </a:ext>
              </a:extLst>
            </p:cNvPr>
            <p:cNvSpPr/>
            <p:nvPr/>
          </p:nvSpPr>
          <p:spPr>
            <a:xfrm>
              <a:off x="973806" y="338270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Sigmoid/Softmax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142" name="直接箭头连接符 141">
              <a:extLst>
                <a:ext uri="{FF2B5EF4-FFF2-40B4-BE49-F238E27FC236}">
                  <a16:creationId xmlns:a16="http://schemas.microsoft.com/office/drawing/2014/main" id="{7CCDD255-4D7D-46C9-A0F4-76039BCA81A0}"/>
                </a:ext>
              </a:extLst>
            </p:cNvPr>
            <p:cNvCxnSpPr>
              <a:cxnSpLocks/>
              <a:stCxn id="124" idx="0"/>
              <a:endCxn id="136" idx="2"/>
            </p:cNvCxnSpPr>
            <p:nvPr/>
          </p:nvCxnSpPr>
          <p:spPr>
            <a:xfrm flipH="1" flipV="1">
              <a:off x="1722772" y="2481347"/>
              <a:ext cx="1706227" cy="18081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箭头连接符 143">
              <a:extLst>
                <a:ext uri="{FF2B5EF4-FFF2-40B4-BE49-F238E27FC236}">
                  <a16:creationId xmlns:a16="http://schemas.microsoft.com/office/drawing/2014/main" id="{ED6845CB-AC0C-40C3-BD1D-AFE7C198C291}"/>
                </a:ext>
              </a:extLst>
            </p:cNvPr>
            <p:cNvCxnSpPr>
              <a:cxnSpLocks/>
              <a:stCxn id="136" idx="0"/>
              <a:endCxn id="138" idx="2"/>
            </p:cNvCxnSpPr>
            <p:nvPr/>
          </p:nvCxnSpPr>
          <p:spPr>
            <a:xfrm flipV="1">
              <a:off x="1722772" y="2016728"/>
              <a:ext cx="478630" cy="18081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id="{70EA57CF-27CC-4B00-AB56-225669E3A9F4}"/>
                </a:ext>
              </a:extLst>
            </p:cNvPr>
            <p:cNvCxnSpPr>
              <a:cxnSpLocks/>
              <a:stCxn id="138" idx="0"/>
            </p:cNvCxnSpPr>
            <p:nvPr/>
          </p:nvCxnSpPr>
          <p:spPr>
            <a:xfrm flipV="1">
              <a:off x="2201402" y="1548014"/>
              <a:ext cx="0" cy="18490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01956D81-8DF4-4D16-A061-669AB3AAA582}"/>
                </a:ext>
              </a:extLst>
            </p:cNvPr>
            <p:cNvCxnSpPr>
              <a:cxnSpLocks/>
              <a:stCxn id="139" idx="0"/>
              <a:endCxn id="141" idx="2"/>
            </p:cNvCxnSpPr>
            <p:nvPr/>
          </p:nvCxnSpPr>
          <p:spPr>
            <a:xfrm flipV="1">
              <a:off x="3428998" y="622078"/>
              <a:ext cx="0" cy="18081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id="{2EDAE16A-F426-4682-B7AB-874A54A415E3}"/>
                </a:ext>
              </a:extLst>
            </p:cNvPr>
            <p:cNvSpPr/>
            <p:nvPr/>
          </p:nvSpPr>
          <p:spPr>
            <a:xfrm>
              <a:off x="4386258" y="2197535"/>
              <a:ext cx="1497932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Convolution(5)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55DD05AA-1A95-404A-AEEF-2D9777DD1C07}"/>
                </a:ext>
              </a:extLst>
            </p:cNvPr>
            <p:cNvCxnSpPr>
              <a:cxnSpLocks/>
              <a:stCxn id="124" idx="0"/>
              <a:endCxn id="35" idx="2"/>
            </p:cNvCxnSpPr>
            <p:nvPr/>
          </p:nvCxnSpPr>
          <p:spPr>
            <a:xfrm flipV="1">
              <a:off x="3428999" y="2481343"/>
              <a:ext cx="1706225" cy="18081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矩形: 圆角 43">
              <a:extLst>
                <a:ext uri="{FF2B5EF4-FFF2-40B4-BE49-F238E27FC236}">
                  <a16:creationId xmlns:a16="http://schemas.microsoft.com/office/drawing/2014/main" id="{8A5E7BC0-52D7-43AD-ACC3-7454D7902087}"/>
                </a:ext>
              </a:extLst>
            </p:cNvPr>
            <p:cNvSpPr/>
            <p:nvPr/>
          </p:nvSpPr>
          <p:spPr>
            <a:xfrm>
              <a:off x="3428998" y="1732122"/>
              <a:ext cx="2455192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AveragePooling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58" name="直接箭头连接符 57">
              <a:extLst>
                <a:ext uri="{FF2B5EF4-FFF2-40B4-BE49-F238E27FC236}">
                  <a16:creationId xmlns:a16="http://schemas.microsoft.com/office/drawing/2014/main" id="{5FD9A871-C39C-4AD4-B889-8973175A01EA}"/>
                </a:ext>
              </a:extLst>
            </p:cNvPr>
            <p:cNvCxnSpPr>
              <a:cxnSpLocks/>
              <a:stCxn id="136" idx="0"/>
              <a:endCxn id="44" idx="2"/>
            </p:cNvCxnSpPr>
            <p:nvPr/>
          </p:nvCxnSpPr>
          <p:spPr>
            <a:xfrm flipV="1">
              <a:off x="1722772" y="2015930"/>
              <a:ext cx="2933822" cy="18160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75FCC847-A24F-4BC4-A576-23938A5A47B8}"/>
                </a:ext>
              </a:extLst>
            </p:cNvPr>
            <p:cNvCxnSpPr>
              <a:cxnSpLocks/>
              <a:stCxn id="35" idx="0"/>
              <a:endCxn id="138" idx="2"/>
            </p:cNvCxnSpPr>
            <p:nvPr/>
          </p:nvCxnSpPr>
          <p:spPr>
            <a:xfrm flipH="1" flipV="1">
              <a:off x="2201402" y="2016728"/>
              <a:ext cx="2933822" cy="18080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箭头连接符 77">
              <a:extLst>
                <a:ext uri="{FF2B5EF4-FFF2-40B4-BE49-F238E27FC236}">
                  <a16:creationId xmlns:a16="http://schemas.microsoft.com/office/drawing/2014/main" id="{DD136BEF-7C7B-4F53-9DC8-C522CB909775}"/>
                </a:ext>
              </a:extLst>
            </p:cNvPr>
            <p:cNvCxnSpPr>
              <a:cxnSpLocks/>
              <a:stCxn id="35" idx="0"/>
              <a:endCxn id="44" idx="2"/>
            </p:cNvCxnSpPr>
            <p:nvPr/>
          </p:nvCxnSpPr>
          <p:spPr>
            <a:xfrm flipH="1" flipV="1">
              <a:off x="4656594" y="2015930"/>
              <a:ext cx="478630" cy="18160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矩形: 圆角 81">
              <a:extLst>
                <a:ext uri="{FF2B5EF4-FFF2-40B4-BE49-F238E27FC236}">
                  <a16:creationId xmlns:a16="http://schemas.microsoft.com/office/drawing/2014/main" id="{94F1EFD8-0691-43E7-A3D3-F4930D835A6B}"/>
                </a:ext>
              </a:extLst>
            </p:cNvPr>
            <p:cNvSpPr/>
            <p:nvPr/>
          </p:nvSpPr>
          <p:spPr>
            <a:xfrm>
              <a:off x="973806" y="1264388"/>
              <a:ext cx="4910385" cy="283808"/>
            </a:xfrm>
            <a:prstGeom prst="roundRect">
              <a:avLst>
                <a:gd name="adj" fmla="val 50000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Consolas" panose="020B0609020204030204" pitchFamily="49" charset="0"/>
                </a:rPr>
                <a:t>Concatenate</a:t>
              </a:r>
              <a:endParaRPr lang="zh-CN" altLang="en-US" sz="1100" dirty="0">
                <a:latin typeface="Consolas" panose="020B0609020204030204" pitchFamily="49" charset="0"/>
              </a:endParaRPr>
            </a:p>
          </p:txBody>
        </p:sp>
        <p:cxnSp>
          <p:nvCxnSpPr>
            <p:cNvPr id="86" name="直接箭头连接符 85">
              <a:extLst>
                <a:ext uri="{FF2B5EF4-FFF2-40B4-BE49-F238E27FC236}">
                  <a16:creationId xmlns:a16="http://schemas.microsoft.com/office/drawing/2014/main" id="{24A37C90-F2BF-4716-BA4B-51A7201606C1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V="1">
              <a:off x="4656594" y="1548014"/>
              <a:ext cx="0" cy="18410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箭头连接符 89">
              <a:extLst>
                <a:ext uri="{FF2B5EF4-FFF2-40B4-BE49-F238E27FC236}">
                  <a16:creationId xmlns:a16="http://schemas.microsoft.com/office/drawing/2014/main" id="{27CD9CA2-B637-48A1-9410-7DEFF8E63A79}"/>
                </a:ext>
              </a:extLst>
            </p:cNvPr>
            <p:cNvCxnSpPr>
              <a:cxnSpLocks/>
              <a:stCxn id="82" idx="0"/>
              <a:endCxn id="139" idx="2"/>
            </p:cNvCxnSpPr>
            <p:nvPr/>
          </p:nvCxnSpPr>
          <p:spPr>
            <a:xfrm flipV="1">
              <a:off x="3428999" y="1086696"/>
              <a:ext cx="0" cy="17769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矩形: 圆角 93">
              <a:extLst>
                <a:ext uri="{FF2B5EF4-FFF2-40B4-BE49-F238E27FC236}">
                  <a16:creationId xmlns:a16="http://schemas.microsoft.com/office/drawing/2014/main" id="{D3F2F6F1-E917-41EF-B6C1-81EA5E23B85D}"/>
                </a:ext>
              </a:extLst>
            </p:cNvPr>
            <p:cNvSpPr/>
            <p:nvPr/>
          </p:nvSpPr>
          <p:spPr>
            <a:xfrm>
              <a:off x="3230099" y="2193623"/>
              <a:ext cx="397796" cy="283808"/>
            </a:xfrm>
            <a:prstGeom prst="roundRect">
              <a:avLst>
                <a:gd name="adj" fmla="val 50000"/>
              </a:avLst>
            </a:prstGeom>
            <a:ln w="9525">
              <a:noFill/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b="1" dirty="0"/>
                <a:t>…</a:t>
              </a:r>
              <a:endParaRPr lang="zh-CN" altLang="en-US" sz="1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10440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4236</TotalTime>
  <Words>187</Words>
  <Application>Microsoft Office PowerPoint</Application>
  <PresentationFormat>自定义</PresentationFormat>
  <Paragraphs>75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Arial</vt:lpstr>
      <vt:lpstr>等线</vt:lpstr>
      <vt:lpstr>等线 Light</vt:lpstr>
      <vt:lpstr>Work Sans</vt:lpstr>
      <vt:lpstr>Cambria Math</vt:lpstr>
      <vt:lpstr>Consolas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“达观杯”文本智能处理挑战赛  init队解决方案</dc:title>
  <cp:lastModifiedBy>Shawn</cp:lastModifiedBy>
  <cp:revision>567</cp:revision>
  <dcterms:modified xsi:type="dcterms:W3CDTF">2019-01-09T15:13:09Z</dcterms:modified>
</cp:coreProperties>
</file>