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Source Code Pro"/>
      <p:regular r:id="rId21"/>
      <p:bold r:id="rId22"/>
    </p:embeddedFont>
    <p:embeddedFont>
      <p:font typeface="Oswald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SourceCodePro-bold.fntdata"/><Relationship Id="rId10" Type="http://schemas.openxmlformats.org/officeDocument/2006/relationships/slide" Target="slides/slide5.xml"/><Relationship Id="rId21" Type="http://schemas.openxmlformats.org/officeDocument/2006/relationships/font" Target="fonts/SourceCodePro-regular.fntdata"/><Relationship Id="rId13" Type="http://schemas.openxmlformats.org/officeDocument/2006/relationships/slide" Target="slides/slide8.xml"/><Relationship Id="rId24" Type="http://schemas.openxmlformats.org/officeDocument/2006/relationships/font" Target="fonts/Oswald-bold.fntdata"/><Relationship Id="rId12" Type="http://schemas.openxmlformats.org/officeDocument/2006/relationships/slide" Target="slides/slide7.xml"/><Relationship Id="rId23" Type="http://schemas.openxmlformats.org/officeDocument/2006/relationships/font" Target="fonts/Oswald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hola mundo versión power point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porqué estas tecnologías, porque bootstrap nos da facilidades visuales, thymeleaf un buen sistema de plantillas. 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Es un framework completo que nos daba soluciones a todos los problemas que se nos planteaban, además de que es un framework para java.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Realmente hemos usado jUnit 4 pero el logo de jUnit 5 mola más. y mockito.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aleks puto cono!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di que hemos aprendido muchas cosas sobretodo de planificación de proyectos, y de que enverda mola mucho la asignatura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Shape 17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🤔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obviad esta parte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Pedro, tu sabes, confío en tí enorme!!!!!!!!!!!!!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Empezar hablando de que los objetivos son principalmente para ayudar a los discapacitados y a la gente que tiene una movilidad reducida por diversas razones. Además de que, se contamina menos reduciendo la cantidad de coches haciendo que otra gente vaya a comprar por ti, etc...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Comentar además de que, cuando te da pereza, y tal y tal...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Título, Actores, Descripción, Precondiciones y Postcondiciones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Finalmente el modelado del comprador y vendedor se modeló de una forma distinta a la que hay en el diagrama de clases, además, el sistema de mensajería no se ha implementado por falta de tiempo.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/>
        </p:nvSpPr>
        <p:spPr>
          <a:xfrm rot="10800000">
            <a:off x="4226100" y="2933550"/>
            <a:ext cx="691800" cy="388500"/>
          </a:xfrm>
          <a:prstGeom prst="triangle">
            <a:avLst>
              <a:gd fmla="val 50000" name="adj"/>
            </a:avLst>
          </a:prstGeom>
          <a:solidFill>
            <a:srgbClr val="00BF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Shape 12"/>
          <p:cNvSpPr/>
          <p:nvPr/>
        </p:nvSpPr>
        <p:spPr>
          <a:xfrm>
            <a:off x="-25" y="0"/>
            <a:ext cx="9144000" cy="3124200"/>
          </a:xfrm>
          <a:prstGeom prst="rect">
            <a:avLst/>
          </a:prstGeom>
          <a:solidFill>
            <a:srgbClr val="00BF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Shape 13"/>
          <p:cNvSpPr txBox="1"/>
          <p:nvPr>
            <p:ph type="ctrTitle"/>
          </p:nvPr>
        </p:nvSpPr>
        <p:spPr>
          <a:xfrm>
            <a:off x="411175" y="644300"/>
            <a:ext cx="8282400" cy="21090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x="411175" y="3398250"/>
            <a:ext cx="8282400" cy="126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hape 52"/>
          <p:cNvCxnSpPr/>
          <p:nvPr/>
        </p:nvCxnSpPr>
        <p:spPr>
          <a:xfrm>
            <a:off x="413275" y="2988275"/>
            <a:ext cx="9105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53" name="Shape 5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0" y="1567350"/>
            <a:ext cx="9144000" cy="2008800"/>
          </a:xfrm>
          <a:prstGeom prst="rect">
            <a:avLst/>
          </a:prstGeom>
          <a:solidFill>
            <a:srgbClr val="00BF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 txBox="1"/>
          <p:nvPr>
            <p:ph type="title"/>
          </p:nvPr>
        </p:nvSpPr>
        <p:spPr>
          <a:xfrm>
            <a:off x="430800" y="1889700"/>
            <a:ext cx="8282400" cy="151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hape 25"/>
          <p:cNvCxnSpPr/>
          <p:nvPr/>
        </p:nvCxnSpPr>
        <p:spPr>
          <a:xfrm>
            <a:off x="429200" y="1275577"/>
            <a:ext cx="61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26" name="Shape 26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311700" y="1468825"/>
            <a:ext cx="39999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Shape 28"/>
          <p:cNvSpPr txBox="1"/>
          <p:nvPr>
            <p:ph idx="2" type="body"/>
          </p:nvPr>
        </p:nvSpPr>
        <p:spPr>
          <a:xfrm>
            <a:off x="4832400" y="1468825"/>
            <a:ext cx="39999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Shape 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hape 34"/>
          <p:cNvCxnSpPr/>
          <p:nvPr/>
        </p:nvCxnSpPr>
        <p:spPr>
          <a:xfrm>
            <a:off x="418675" y="1457787"/>
            <a:ext cx="61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35" name="Shape 35"/>
          <p:cNvSpPr txBox="1"/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x="311700" y="1618204"/>
            <a:ext cx="2808000" cy="295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lt2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490250" y="528900"/>
            <a:ext cx="5678100" cy="408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bg>
      <p:bgPr>
        <a:solidFill>
          <a:srgbClr val="00BFA5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4572000" y="175"/>
            <a:ext cx="4572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3" name="Shape 43"/>
          <p:cNvCxnSpPr/>
          <p:nvPr/>
        </p:nvCxnSpPr>
        <p:spPr>
          <a:xfrm>
            <a:off x="5029675" y="4495500"/>
            <a:ext cx="577200" cy="0"/>
          </a:xfrm>
          <a:prstGeom prst="straightConnector1">
            <a:avLst/>
          </a:prstGeom>
          <a:noFill/>
          <a:ln cap="flat" cmpd="sng" w="19050">
            <a:solidFill>
              <a:srgbClr val="00BFA5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44" name="Shape 44"/>
          <p:cNvSpPr txBox="1"/>
          <p:nvPr>
            <p:ph type="title"/>
          </p:nvPr>
        </p:nvSpPr>
        <p:spPr>
          <a:xfrm>
            <a:off x="265500" y="1078750"/>
            <a:ext cx="4045200" cy="1789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Oswald"/>
              <a:buNone/>
              <a:defRPr sz="2100"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50" name="Shape 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odern-writer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  <p:sp>
        <p:nvSpPr>
          <p:cNvPr id="9" name="Shape 9"/>
          <p:cNvSpPr/>
          <p:nvPr/>
        </p:nvSpPr>
        <p:spPr>
          <a:xfrm>
            <a:off x="0" y="0"/>
            <a:ext cx="9144000" cy="1289100"/>
          </a:xfrm>
          <a:prstGeom prst="rect">
            <a:avLst/>
          </a:prstGeom>
          <a:solidFill>
            <a:srgbClr val="00BFA5"/>
          </a:solidFill>
          <a:ln cap="flat" cmpd="sng" w="9525">
            <a:solidFill>
              <a:srgbClr val="00BF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10.png"/><Relationship Id="rId5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Relationship Id="rId4" Type="http://schemas.openxmlformats.org/officeDocument/2006/relationships/image" Target="../media/image24.png"/><Relationship Id="rId5" Type="http://schemas.openxmlformats.org/officeDocument/2006/relationships/image" Target="../media/image11.png"/><Relationship Id="rId6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3.jpg"/><Relationship Id="rId5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12.png"/><Relationship Id="rId5" Type="http://schemas.openxmlformats.org/officeDocument/2006/relationships/image" Target="../media/image16.png"/><Relationship Id="rId6" Type="http://schemas.openxmlformats.org/officeDocument/2006/relationships/image" Target="../media/image15.png"/><Relationship Id="rId7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ctrTitle"/>
          </p:nvPr>
        </p:nvSpPr>
        <p:spPr>
          <a:xfrm>
            <a:off x="430800" y="176550"/>
            <a:ext cx="8282400" cy="210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Go4Me</a:t>
            </a:r>
            <a:endParaRPr/>
          </a:p>
        </p:txBody>
      </p:sp>
      <p:sp>
        <p:nvSpPr>
          <p:cNvPr id="63" name="Shape 63"/>
          <p:cNvSpPr txBox="1"/>
          <p:nvPr>
            <p:ph idx="1" type="subTitle"/>
          </p:nvPr>
        </p:nvSpPr>
        <p:spPr>
          <a:xfrm>
            <a:off x="411175" y="3398250"/>
            <a:ext cx="8282400" cy="126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Equipo de desarrollo de Go4Me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/>
        </p:nvSpPr>
        <p:spPr>
          <a:xfrm>
            <a:off x="0" y="0"/>
            <a:ext cx="9144000" cy="1289100"/>
          </a:xfrm>
          <a:prstGeom prst="rect">
            <a:avLst/>
          </a:prstGeom>
          <a:solidFill>
            <a:srgbClr val="00BFA5"/>
          </a:solidFill>
          <a:ln cap="flat" cmpd="sng" w="9525">
            <a:solidFill>
              <a:srgbClr val="00BF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Shape 140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3F3F3"/>
                </a:solidFill>
              </a:rPr>
              <a:t>Tecnologías usadas</a:t>
            </a:r>
            <a:endParaRPr>
              <a:solidFill>
                <a:srgbClr val="F3F3F3"/>
              </a:solidFill>
            </a:endParaRPr>
          </a:p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40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Frontend:</a:t>
            </a:r>
            <a:endParaRPr b="1" sz="2400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42" name="Shape 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3700" y="1468825"/>
            <a:ext cx="2148600" cy="2152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Shape 1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1845900"/>
            <a:ext cx="4115300" cy="2345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Shape 1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82000" y="3042450"/>
            <a:ext cx="2501701" cy="2101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/>
          <p:nvPr/>
        </p:nvSpPr>
        <p:spPr>
          <a:xfrm>
            <a:off x="0" y="0"/>
            <a:ext cx="9144000" cy="1289100"/>
          </a:xfrm>
          <a:prstGeom prst="rect">
            <a:avLst/>
          </a:prstGeom>
          <a:solidFill>
            <a:srgbClr val="00BFA5"/>
          </a:solidFill>
          <a:ln cap="flat" cmpd="sng" w="9525">
            <a:solidFill>
              <a:srgbClr val="00BF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Shape 150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3F3F3"/>
                </a:solidFill>
              </a:rPr>
              <a:t>Tecnologías usadas</a:t>
            </a:r>
            <a:endParaRPr>
              <a:solidFill>
                <a:srgbClr val="F3F3F3"/>
              </a:solidFill>
            </a:endParaRPr>
          </a:p>
        </p:txBody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40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Backend</a:t>
            </a:r>
            <a:r>
              <a:rPr b="1" lang="es" sz="240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:</a:t>
            </a:r>
            <a:endParaRPr b="1" sz="2400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52" name="Shape 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0175" y="1943250"/>
            <a:ext cx="6143625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0" y="0"/>
            <a:ext cx="9144000" cy="1289100"/>
          </a:xfrm>
          <a:prstGeom prst="rect">
            <a:avLst/>
          </a:prstGeom>
          <a:solidFill>
            <a:srgbClr val="00BFA5"/>
          </a:solidFill>
          <a:ln cap="flat" cmpd="sng" w="9525">
            <a:solidFill>
              <a:srgbClr val="00BF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Shape 158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3F3F3"/>
                </a:solidFill>
              </a:rPr>
              <a:t>Tecnologías usadas</a:t>
            </a:r>
            <a:endParaRPr>
              <a:solidFill>
                <a:srgbClr val="F3F3F3"/>
              </a:solidFill>
            </a:endParaRPr>
          </a:p>
        </p:txBody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40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Testing</a:t>
            </a:r>
            <a:r>
              <a:rPr b="1" lang="es" sz="240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:</a:t>
            </a:r>
            <a:endParaRPr b="1" sz="2400">
              <a:solidFill>
                <a:srgbClr val="00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24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60" name="Shape 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500" y="1947200"/>
            <a:ext cx="2651100" cy="265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Shape 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46050" y="1947200"/>
            <a:ext cx="4286250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FA5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type="title"/>
          </p:nvPr>
        </p:nvSpPr>
        <p:spPr>
          <a:xfrm>
            <a:off x="490250" y="528900"/>
            <a:ext cx="5678100" cy="408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Demostración de la App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</a:rPr>
              <a:t>Conclusiones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72" name="Shape 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694" y="1627463"/>
            <a:ext cx="3211475" cy="188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Shape 1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75569" y="1478100"/>
            <a:ext cx="5310039" cy="3513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Shape 17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75575" y="3492275"/>
            <a:ext cx="1526925" cy="1498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Shape 17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53975" y="3516025"/>
            <a:ext cx="1526925" cy="152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/>
        </p:nvSpPr>
        <p:spPr>
          <a:xfrm>
            <a:off x="-153900" y="0"/>
            <a:ext cx="9451800" cy="1325700"/>
          </a:xfrm>
          <a:prstGeom prst="rect">
            <a:avLst/>
          </a:prstGeom>
          <a:solidFill>
            <a:srgbClr val="00BFA5"/>
          </a:solidFill>
          <a:ln cap="flat" cmpd="sng" w="9525">
            <a:solidFill>
              <a:srgbClr val="00BF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Shape 181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</a:rPr>
              <a:t>Preguntas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82" name="Shape 1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9963" y="1417150"/>
            <a:ext cx="5824075" cy="320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Índice</a:t>
            </a:r>
            <a:endParaRPr/>
          </a:p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Font typeface="Oswald"/>
              <a:buChar char="-"/>
            </a:pPr>
            <a:r>
              <a:rPr lang="es" sz="2400">
                <a:latin typeface="Oswald"/>
                <a:ea typeface="Oswald"/>
                <a:cs typeface="Oswald"/>
                <a:sym typeface="Oswald"/>
              </a:rPr>
              <a:t>E</a:t>
            </a:r>
            <a:r>
              <a:rPr lang="es" sz="2400">
                <a:latin typeface="Oswald"/>
                <a:ea typeface="Oswald"/>
                <a:cs typeface="Oswald"/>
                <a:sym typeface="Oswald"/>
              </a:rPr>
              <a:t>l proyecto            </a:t>
            </a:r>
            <a:endParaRPr sz="2400">
              <a:latin typeface="Oswald"/>
              <a:ea typeface="Oswald"/>
              <a:cs typeface="Oswald"/>
              <a:sym typeface="Oswald"/>
            </a:endParaRPr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Font typeface="Oswald"/>
              <a:buChar char="-"/>
            </a:pPr>
            <a:r>
              <a:rPr lang="es" sz="2400">
                <a:latin typeface="Oswald"/>
                <a:ea typeface="Oswald"/>
                <a:cs typeface="Oswald"/>
                <a:sym typeface="Oswald"/>
              </a:rPr>
              <a:t>Objetivos del proyecto                 	             </a:t>
            </a:r>
            <a:endParaRPr sz="2400">
              <a:latin typeface="Oswald"/>
              <a:ea typeface="Oswald"/>
              <a:cs typeface="Oswald"/>
              <a:sym typeface="Oswald"/>
            </a:endParaRPr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Font typeface="Oswald"/>
              <a:buChar char="-"/>
            </a:pPr>
            <a:r>
              <a:rPr lang="es" sz="2400">
                <a:latin typeface="Oswald"/>
                <a:ea typeface="Oswald"/>
                <a:cs typeface="Oswald"/>
                <a:sym typeface="Oswald"/>
              </a:rPr>
              <a:t>Principales casos de uso                                	</a:t>
            </a:r>
            <a:endParaRPr sz="2400">
              <a:latin typeface="Oswald"/>
              <a:ea typeface="Oswald"/>
              <a:cs typeface="Oswald"/>
              <a:sym typeface="Oswald"/>
            </a:endParaRPr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Font typeface="Oswald"/>
              <a:buChar char="-"/>
            </a:pPr>
            <a:r>
              <a:rPr lang="es" sz="2400">
                <a:latin typeface="Oswald"/>
                <a:ea typeface="Oswald"/>
                <a:cs typeface="Oswald"/>
                <a:sym typeface="Oswald"/>
              </a:rPr>
              <a:t>Diagrama de clases                     	                                     	                   </a:t>
            </a:r>
            <a:endParaRPr sz="2400">
              <a:latin typeface="Oswald"/>
              <a:ea typeface="Oswald"/>
              <a:cs typeface="Oswald"/>
              <a:sym typeface="Oswald"/>
            </a:endParaRPr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Font typeface="Oswald"/>
              <a:buChar char="-"/>
            </a:pPr>
            <a:r>
              <a:rPr lang="es" sz="2400">
                <a:latin typeface="Oswald"/>
                <a:ea typeface="Oswald"/>
                <a:cs typeface="Oswald"/>
                <a:sym typeface="Oswald"/>
              </a:rPr>
              <a:t>Demostración      	</a:t>
            </a:r>
            <a:endParaRPr sz="2400">
              <a:latin typeface="Oswald"/>
              <a:ea typeface="Oswald"/>
              <a:cs typeface="Oswald"/>
              <a:sym typeface="Oswald"/>
            </a:endParaRPr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Font typeface="Oswald"/>
              <a:buChar char="-"/>
            </a:pPr>
            <a:r>
              <a:rPr lang="es" sz="2400">
                <a:latin typeface="Oswald"/>
                <a:ea typeface="Oswald"/>
                <a:cs typeface="Oswald"/>
                <a:sym typeface="Oswald"/>
              </a:rPr>
              <a:t>Conclusiones</a:t>
            </a:r>
            <a:endParaRPr sz="2400">
              <a:latin typeface="Oswald"/>
              <a:ea typeface="Oswald"/>
              <a:cs typeface="Oswald"/>
              <a:sym typeface="Oswald"/>
            </a:endParaRPr>
          </a:p>
          <a:p>
            <a: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Font typeface="Oswald"/>
              <a:buChar char="-"/>
            </a:pPr>
            <a:r>
              <a:rPr lang="es" sz="2400">
                <a:latin typeface="Oswald"/>
                <a:ea typeface="Oswald"/>
                <a:cs typeface="Oswald"/>
                <a:sym typeface="Oswald"/>
              </a:rPr>
              <a:t>Preguntas                                                       	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El proyecto</a:t>
            </a:r>
            <a:endParaRPr/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" sz="2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Plataforma en la que los usuarios contactan entre ellos</a:t>
            </a:r>
            <a:endParaRPr sz="2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" sz="2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Contactan a través de anuncios para realizarse pedidos mutuamente</a:t>
            </a:r>
            <a:endParaRPr sz="2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" sz="2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Puedes realizar pedidos a otros usuarios</a:t>
            </a:r>
            <a:endParaRPr sz="2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" sz="2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Puedes ofrecerte a realizar pedidos a otros usuarios</a:t>
            </a:r>
            <a:endParaRPr/>
          </a:p>
        </p:txBody>
      </p:sp>
      <p:sp>
        <p:nvSpPr>
          <p:cNvPr id="76" name="Shape 76"/>
          <p:cNvSpPr/>
          <p:nvPr/>
        </p:nvSpPr>
        <p:spPr>
          <a:xfrm>
            <a:off x="2378100" y="3428950"/>
            <a:ext cx="4387800" cy="1643700"/>
          </a:xfrm>
          <a:prstGeom prst="rect">
            <a:avLst/>
          </a:prstGeom>
          <a:solidFill>
            <a:srgbClr val="00BFA5"/>
          </a:solidFill>
          <a:ln cap="flat" cmpd="sng" w="9525">
            <a:solidFill>
              <a:srgbClr val="00BF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7" name="Shape 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9600" y="3551700"/>
            <a:ext cx="1521050" cy="152105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 txBox="1"/>
          <p:nvPr/>
        </p:nvSpPr>
        <p:spPr>
          <a:xfrm>
            <a:off x="3834825" y="3822700"/>
            <a:ext cx="27324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0">
                <a:solidFill>
                  <a:schemeClr val="lt1"/>
                </a:solidFill>
              </a:rPr>
              <a:t>Go4Me</a:t>
            </a:r>
            <a:endParaRPr sz="6000"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Objetivos</a:t>
            </a:r>
            <a:endParaRPr/>
          </a:p>
        </p:txBody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" sz="2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Ayudar a personas con discapacidades o movilidad reducida</a:t>
            </a:r>
            <a:endParaRPr sz="2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Oswald"/>
              <a:buChar char="●"/>
            </a:pPr>
            <a:r>
              <a:rPr lang="es" sz="2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Personas que no tienen la posibilidad de desplazarse lejos</a:t>
            </a:r>
            <a:endParaRPr sz="2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85" name="Shape 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4100" y="2571750"/>
            <a:ext cx="2379050" cy="237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56587" y="2624962"/>
            <a:ext cx="3672924" cy="2272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" name="Shape 87"/>
          <p:cNvCxnSpPr/>
          <p:nvPr/>
        </p:nvCxnSpPr>
        <p:spPr>
          <a:xfrm>
            <a:off x="4203825" y="2631100"/>
            <a:ext cx="3293700" cy="21663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" name="Shape 88"/>
          <p:cNvCxnSpPr/>
          <p:nvPr/>
        </p:nvCxnSpPr>
        <p:spPr>
          <a:xfrm flipH="1" rot="10800000">
            <a:off x="4203825" y="2631100"/>
            <a:ext cx="3293700" cy="21663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Objetivos</a:t>
            </a:r>
            <a:endParaRPr/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" sz="2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Ayudar a las personas sin tiempo</a:t>
            </a:r>
            <a:endParaRPr sz="2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" sz="2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Necesidad de ayuda económica</a:t>
            </a:r>
            <a:endParaRPr sz="2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" sz="2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Facilitarle las cosas a gente que tiene pereza</a:t>
            </a:r>
            <a:endParaRPr sz="2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Shape 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29450" y="186250"/>
            <a:ext cx="1127200" cy="1127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6212925" y="393750"/>
            <a:ext cx="1684800" cy="71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>
                <a:solidFill>
                  <a:schemeClr val="lt1"/>
                </a:solidFill>
              </a:rPr>
              <a:t>Go4Me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id="97" name="Shape 97"/>
          <p:cNvPicPr preferRelativeResize="0"/>
          <p:nvPr/>
        </p:nvPicPr>
        <p:blipFill rotWithShape="1">
          <a:blip r:embed="rId4">
            <a:alphaModFix/>
          </a:blip>
          <a:srcRect b="0" l="5590" r="-5589" t="0"/>
          <a:stretch/>
        </p:blipFill>
        <p:spPr>
          <a:xfrm>
            <a:off x="5338149" y="2742925"/>
            <a:ext cx="3805850" cy="233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9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50001" y="2823599"/>
            <a:ext cx="3035233" cy="217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/>
        </p:nvSpPr>
        <p:spPr>
          <a:xfrm>
            <a:off x="0" y="0"/>
            <a:ext cx="9144000" cy="1325700"/>
          </a:xfrm>
          <a:prstGeom prst="rect">
            <a:avLst/>
          </a:prstGeom>
          <a:solidFill>
            <a:srgbClr val="00BFA5"/>
          </a:solidFill>
          <a:ln cap="flat" cmpd="sng" w="9525">
            <a:solidFill>
              <a:srgbClr val="00BF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Shape 104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</a:rPr>
              <a:t>Principales casos de usos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05" name="Shape 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20700" y="1370950"/>
            <a:ext cx="4395075" cy="36788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6" name="Shape 106"/>
          <p:cNvSpPr txBox="1"/>
          <p:nvPr/>
        </p:nvSpPr>
        <p:spPr>
          <a:xfrm>
            <a:off x="714425" y="1725000"/>
            <a:ext cx="30129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4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Login</a:t>
            </a:r>
            <a:endParaRPr sz="4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236025" y="1784000"/>
            <a:ext cx="3491100" cy="89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4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Buscar pedidos</a:t>
            </a:r>
            <a:endParaRPr sz="440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08" name="Shape 1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27324" y="1370950"/>
            <a:ext cx="4848122" cy="3678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95414" y="1370950"/>
            <a:ext cx="4748856" cy="367882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Shape 110"/>
          <p:cNvSpPr txBox="1"/>
          <p:nvPr/>
        </p:nvSpPr>
        <p:spPr>
          <a:xfrm>
            <a:off x="147525" y="1833175"/>
            <a:ext cx="3579600" cy="8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4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Aceptar pedidos</a:t>
            </a:r>
            <a:endParaRPr sz="4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11" name="Shape 1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20700" y="1489445"/>
            <a:ext cx="4454750" cy="356033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Shape 112"/>
          <p:cNvSpPr txBox="1"/>
          <p:nvPr/>
        </p:nvSpPr>
        <p:spPr>
          <a:xfrm>
            <a:off x="475125" y="1779025"/>
            <a:ext cx="30129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4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Verificación</a:t>
            </a:r>
            <a:endParaRPr sz="4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13" name="Shape 1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90644" y="1489449"/>
            <a:ext cx="5521494" cy="321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Shape 114"/>
          <p:cNvSpPr txBox="1"/>
          <p:nvPr/>
        </p:nvSpPr>
        <p:spPr>
          <a:xfrm>
            <a:off x="311700" y="1889275"/>
            <a:ext cx="30129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4400">
                <a:solidFill>
                  <a:srgbClr val="434343"/>
                </a:solidFill>
                <a:latin typeface="Oswald"/>
                <a:ea typeface="Oswald"/>
                <a:cs typeface="Oswald"/>
                <a:sym typeface="Oswald"/>
              </a:rPr>
              <a:t>Publicación</a:t>
            </a:r>
            <a:endParaRPr sz="4400">
              <a:solidFill>
                <a:srgbClr val="43434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Diagrama de clases</a:t>
            </a:r>
            <a:endParaRPr/>
          </a:p>
        </p:txBody>
      </p:sp>
      <p:pic>
        <p:nvPicPr>
          <p:cNvPr id="120" name="Shape 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2299" y="1325700"/>
            <a:ext cx="6339397" cy="381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Diagrama de clases</a:t>
            </a:r>
            <a:endParaRPr>
              <a:solidFill>
                <a:srgbClr val="F3F3F3"/>
              </a:solidFill>
            </a:endParaRPr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311700" y="1468825"/>
            <a:ext cx="2778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es"/>
              <a:t>Relaciones entre clientes y pedidos</a:t>
            </a:r>
            <a:endParaRPr/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88875" y="1303575"/>
            <a:ext cx="4655124" cy="383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Diagrama de clases</a:t>
            </a:r>
            <a:endParaRPr>
              <a:solidFill>
                <a:srgbClr val="F3F3F3"/>
              </a:solidFill>
            </a:endParaRPr>
          </a:p>
        </p:txBody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311700" y="1468825"/>
            <a:ext cx="34242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1600"/>
              </a:spcAft>
              <a:buNone/>
            </a:pPr>
            <a:r>
              <a:rPr lang="es"/>
              <a:t>Modelado del chat entre usuarios</a:t>
            </a:r>
            <a:endParaRPr/>
          </a:p>
        </p:txBody>
      </p:sp>
      <p:pic>
        <p:nvPicPr>
          <p:cNvPr id="134" name="Shape 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1275" y="1290925"/>
            <a:ext cx="4001026" cy="385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odern Writer">
  <a:themeElements>
    <a:clrScheme name="Modern Writer">
      <a:dk1>
        <a:srgbClr val="E91D63"/>
      </a:dk1>
      <a:lt1>
        <a:srgbClr val="FFFFFF"/>
      </a:lt1>
      <a:dk2>
        <a:srgbClr val="424242"/>
      </a:dk2>
      <a:lt2>
        <a:srgbClr val="999999"/>
      </a:lt2>
      <a:accent1>
        <a:srgbClr val="607D8B"/>
      </a:accent1>
      <a:accent2>
        <a:srgbClr val="673AB7"/>
      </a:accent2>
      <a:accent3>
        <a:srgbClr val="9C26B0"/>
      </a:accent3>
      <a:accent4>
        <a:srgbClr val="0090AC"/>
      </a:accent4>
      <a:accent5>
        <a:srgbClr val="01AFD1"/>
      </a:accent5>
      <a:accent6>
        <a:srgbClr val="F8E71C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