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8" r:id="rId5"/>
    <p:sldMasterId id="2147483680" r:id="rId6"/>
  </p:sldMasterIdLst>
  <p:notesMasterIdLst>
    <p:notesMasterId r:id="rId26"/>
  </p:notesMasterIdLst>
  <p:sldIdLst>
    <p:sldId id="320" r:id="rId7"/>
    <p:sldId id="321" r:id="rId8"/>
    <p:sldId id="322" r:id="rId9"/>
    <p:sldId id="260" r:id="rId10"/>
    <p:sldId id="323" r:id="rId11"/>
    <p:sldId id="257" r:id="rId12"/>
    <p:sldId id="262" r:id="rId13"/>
    <p:sldId id="263" r:id="rId14"/>
    <p:sldId id="264" r:id="rId15"/>
    <p:sldId id="265" r:id="rId16"/>
    <p:sldId id="267" r:id="rId17"/>
    <p:sldId id="268" r:id="rId18"/>
    <p:sldId id="269" r:id="rId19"/>
    <p:sldId id="271" r:id="rId20"/>
    <p:sldId id="272" r:id="rId21"/>
    <p:sldId id="275" r:id="rId22"/>
    <p:sldId id="273" r:id="rId23"/>
    <p:sldId id="316" r:id="rId24"/>
    <p:sldId id="270" r:id="rId25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E0ECC16-C403-7467-3D7C-71A794D65D7D}" name="Alef Souza" initials="AS" userId="S::asouza@ttrends.com.br::69a8dfc6-5f22-4bbc-8adf-69e41ea1f42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505A"/>
    <a:srgbClr val="000000"/>
    <a:srgbClr val="4472C4"/>
    <a:srgbClr val="CA20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6D2EDF1-23A6-45D0-BFFD-5DBAECF545EE}" v="78" dt="2023-09-18T20:41:59.9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75" autoAdjust="0"/>
    <p:restoredTop sz="94624"/>
  </p:normalViewPr>
  <p:slideViewPr>
    <p:cSldViewPr snapToGrid="0">
      <p:cViewPr varScale="1">
        <p:scale>
          <a:sx n="64" d="100"/>
          <a:sy n="64" d="100"/>
        </p:scale>
        <p:origin x="9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B2D17E-0A4C-440C-9147-17754FDA1F92}" type="datetimeFigureOut">
              <a:rPr lang="pt-BR" smtClean="0"/>
              <a:t>02/10/2023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371BC-3875-40D4-B853-A9D2F06EADF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747420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1371BC-3875-40D4-B853-A9D2F06EADF7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7024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6DEBB02-85CC-D134-64D5-0EEDC87320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704975"/>
            <a:ext cx="9144000" cy="1804988"/>
          </a:xfrm>
        </p:spPr>
        <p:txBody>
          <a:bodyPr anchor="b">
            <a:normAutofit/>
          </a:bodyPr>
          <a:lstStyle>
            <a:lvl1pPr algn="ctr">
              <a:defRPr sz="4800" b="1">
                <a:solidFill>
                  <a:schemeClr val="bg1"/>
                </a:solidFill>
                <a:latin typeface="Arial Nova" panose="020B050402020202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2B7BF2C-56F1-D423-BF92-17BAC789E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33826"/>
            <a:ext cx="9144000" cy="4460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Arial Nova" panose="020B05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dirty="0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F7889D2-0E88-508B-18D2-0213AB2CEFD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524000" y="4787900"/>
            <a:ext cx="1371600" cy="365125"/>
          </a:xfrm>
        </p:spPr>
        <p:txBody>
          <a:bodyPr/>
          <a:lstStyle>
            <a:lvl1pPr>
              <a:defRPr>
                <a:latin typeface="Arial Nova" panose="020B0504020202020204" pitchFamily="34" charset="0"/>
              </a:defRPr>
            </a:lvl1pPr>
          </a:lstStyle>
          <a:p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F59CAA6-FEF1-5821-864B-2CCB02382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67300" y="4787900"/>
            <a:ext cx="2057400" cy="365125"/>
          </a:xfrm>
        </p:spPr>
        <p:txBody>
          <a:bodyPr/>
          <a:lstStyle>
            <a:lvl1pPr>
              <a:defRPr>
                <a:latin typeface="Arial Nova" panose="020B0504020202020204" pitchFamily="34" charset="0"/>
              </a:defRPr>
            </a:lvl1pPr>
          </a:lstStyle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CBB4DAC-BA7B-2A0C-AB7B-1C0F6D7C4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4787900"/>
            <a:ext cx="1371600" cy="365125"/>
          </a:xfrm>
        </p:spPr>
        <p:txBody>
          <a:bodyPr/>
          <a:lstStyle>
            <a:lvl1pPr>
              <a:defRPr>
                <a:latin typeface="Arial Nova" panose="020B0504020202020204" pitchFamily="34" charset="0"/>
              </a:defRPr>
            </a:lvl1pPr>
          </a:lstStyle>
          <a:p>
            <a:fld id="{9386E2FC-EA92-4381-B530-60868151A94D}" type="slidenum">
              <a:rPr lang="pt-BR" smtClean="0"/>
              <a:pPr/>
              <a:t>‹nº›</a:t>
            </a:fld>
            <a:endParaRPr lang="pt-BR" dirty="0"/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A4DFDC96-A3D0-5832-1186-E5CB7C7888E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97455" y="1248832"/>
            <a:ext cx="1358637" cy="135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8833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355EF4-507C-ACF8-1001-54D0AFED3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3FEC3A9-890D-CF8F-FC0E-65159368CB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1C41819-CA51-69F4-D7B9-84A91761D1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91769-013E-4E06-8A69-F9CEA4E650AC}" type="datetimeFigureOut">
              <a:rPr lang="pt-BR" smtClean="0"/>
              <a:t>02/10/2023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FEA3D97-DDDA-E86F-4411-3FF8601772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E04DD9F-3C7F-A6A3-EB3A-9EA163393A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EA6AB-E51B-441C-BFD3-8BCE256C1FF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58070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6043E84-675F-DC28-BB3D-8218C8B9DF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C53B7A3-3F22-6D3F-692B-97C13F684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6FE57EC-6E26-EC72-3992-5538460954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91769-013E-4E06-8A69-F9CEA4E650AC}" type="datetimeFigureOut">
              <a:rPr lang="pt-BR" smtClean="0"/>
              <a:t>02/10/2023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2100F05-2544-2B81-09C3-23CD83CDE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CECDB7F-30D8-D615-B515-38954D688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EA6AB-E51B-441C-BFD3-8BCE256C1FF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808563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6CAA74-7E8D-F57B-8F47-72635FF69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C7E0368-2F67-3E1F-2B7B-5946CBCF86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C70997F6-21CD-E728-3017-D051D4ECE0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5048FFF-78D0-3E3F-F413-D94B65D200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91769-013E-4E06-8A69-F9CEA4E650AC}" type="datetimeFigureOut">
              <a:rPr lang="pt-BR" smtClean="0"/>
              <a:t>02/10/2023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2948340-1870-CFB5-81E3-77081DE2EF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7331FA2-873B-31F8-6164-8CE61A9E9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EA6AB-E51B-441C-BFD3-8BCE256C1FF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62993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2AF630C-6BA0-25D6-CA4E-ECAA1F718F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993E49E-BC2C-C86E-BBFF-92411DD82B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892840A-4212-8E86-8A02-3D385DADF5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77EFADAD-FF48-8EB2-DA03-6FE2BFA62D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F5275E37-BF2B-2798-1135-F8B4005951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3D101338-5805-F965-E8D8-8BA2A90EB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91769-013E-4E06-8A69-F9CEA4E650AC}" type="datetimeFigureOut">
              <a:rPr lang="pt-BR" smtClean="0"/>
              <a:t>02/10/2023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E71AB40C-D231-3FB7-7507-50F9A8251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F9C010DE-2C08-38C9-1DD9-ECDDE72EA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EA6AB-E51B-441C-BFD3-8BCE256C1FF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536869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1A4B95-1BE9-DF2E-3769-B4984B4C50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9079D79B-188A-E2DF-C9F8-2C5766D977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91769-013E-4E06-8A69-F9CEA4E650AC}" type="datetimeFigureOut">
              <a:rPr lang="pt-BR" smtClean="0"/>
              <a:t>02/10/2023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7FF2EC4D-0636-66FF-609C-FAF587BBEF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03225190-0223-A431-6240-58E946A79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EA6AB-E51B-441C-BFD3-8BCE256C1FF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185422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367C8A82-C6E6-9A66-67A4-6BF7E180FA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91769-013E-4E06-8A69-F9CEA4E650AC}" type="datetimeFigureOut">
              <a:rPr lang="pt-BR" smtClean="0"/>
              <a:t>02/10/2023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78150E02-31DA-3851-8982-2001100A2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4D597CF4-2BBC-D85B-112C-FBC1AECBF4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EA6AB-E51B-441C-BFD3-8BCE256C1FF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256009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F851519-C7DE-6CAF-CD62-C5BBDF633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E365E2F-4D30-050B-7070-F8A7738650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7C5CC70E-E68B-4EFE-8624-69AD7342A6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4E4DAD7F-319F-5AC7-86A7-5464A1BEC0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91769-013E-4E06-8A69-F9CEA4E650AC}" type="datetimeFigureOut">
              <a:rPr lang="pt-BR" smtClean="0"/>
              <a:t>02/10/2023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A30B0F3-F0CE-366D-2C42-6BABDE25C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EE97BDE-DF4F-BE79-CC35-86E65E0EF9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EA6AB-E51B-441C-BFD3-8BCE256C1FF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064654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A22B486-9DAB-1041-8C2E-A22CBC0BA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E5FE1678-DB93-5BD0-BF4E-D835BDFB885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7F6ACEF2-2C5B-553E-74C3-455EB3BE1D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EF562FC-15F1-B46B-E751-77D397BD0E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91769-013E-4E06-8A69-F9CEA4E650AC}" type="datetimeFigureOut">
              <a:rPr lang="pt-BR" smtClean="0"/>
              <a:t>02/10/2023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448AD3D-A3C4-EE4A-D869-C040F12B91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7592520-6601-F7E5-BC0D-C70A57989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EA6AB-E51B-441C-BFD3-8BCE256C1FF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134127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47EABB-754D-6FA9-D96B-30B505382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0259F8F3-0255-5B55-93BB-E3C95DD5EC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3A47466-4406-B65A-AD5C-7EE288A811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91769-013E-4E06-8A69-F9CEA4E650AC}" type="datetimeFigureOut">
              <a:rPr lang="pt-BR" smtClean="0"/>
              <a:t>02/10/2023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BCBF332-5C2E-9514-7063-69F40DE27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5D9D602-5DD0-8BF7-D8D0-03386454E2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EA6AB-E51B-441C-BFD3-8BCE256C1FF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793087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D403C6A-4C29-AFE0-DFD6-ECD5FBE440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F6E6F8FC-81FE-B18A-804C-9CF5C4D3F4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E3B37AE-1C39-D855-1DBE-C42F3A2893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91769-013E-4E06-8A69-F9CEA4E650AC}" type="datetimeFigureOut">
              <a:rPr lang="pt-BR" smtClean="0"/>
              <a:t>02/10/2023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24A6BAD-EEC6-3182-033B-0DAEE54414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30F8CC6-B5C6-F710-87EF-FCF6736AD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EA6AB-E51B-441C-BFD3-8BCE256C1FF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57337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Slide de Títul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6DEBB02-85CC-D134-64D5-0EEDC87320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466850"/>
            <a:ext cx="8312458" cy="2043113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bg1"/>
                </a:solidFill>
                <a:latin typeface="Arial Nova" panose="020B050402020202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2B7BF2C-56F1-D423-BF92-17BAC789E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1" y="4350544"/>
            <a:ext cx="3411984" cy="800099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  <a:latin typeface="Arial Nova" panose="020B05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dirty="0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F7889D2-0E88-508B-18D2-0213AB2CEF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 Nova" panose="020B0504020202020204" pitchFamily="34" charset="0"/>
              </a:defRPr>
            </a:lvl1pPr>
          </a:lstStyle>
          <a:p>
            <a:fld id="{B1CC5720-73C0-40F0-BCD8-607D2ED0760F}" type="datetimeFigureOut">
              <a:rPr lang="pt-BR" smtClean="0"/>
              <a:pPr/>
              <a:t>02/10/2023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F59CAA6-FEF1-5821-864B-2CCB02382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 Nova" panose="020B0504020202020204" pitchFamily="34" charset="0"/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CBB4DAC-BA7B-2A0C-AB7B-1C0F6D7C4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 Nova" panose="020B0504020202020204" pitchFamily="34" charset="0"/>
              </a:defRPr>
            </a:lvl1pPr>
          </a:lstStyle>
          <a:p>
            <a:fld id="{9386E2FC-EA92-4381-B530-60868151A94D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7" name="Subtítulo 2">
            <a:extLst>
              <a:ext uri="{FF2B5EF4-FFF2-40B4-BE49-F238E27FC236}">
                <a16:creationId xmlns:a16="http://schemas.microsoft.com/office/drawing/2014/main" id="{8D1D7B7F-7D07-B199-F128-CF11E3C0629E}"/>
              </a:ext>
            </a:extLst>
          </p:cNvPr>
          <p:cNvSpPr txBox="1">
            <a:spLocks/>
          </p:cNvSpPr>
          <p:nvPr userDrawn="1"/>
        </p:nvSpPr>
        <p:spPr>
          <a:xfrm>
            <a:off x="1523999" y="3985419"/>
            <a:ext cx="5438775" cy="365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Arial Nova" panose="020B0504020202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 Nova" panose="020B050402020202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rial Nova" panose="020B0504020202020204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 Nova" panose="020B0504020202020204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 Nova" panose="020B0504020202020204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600" b="1" i="1" dirty="0">
                <a:solidFill>
                  <a:srgbClr val="F7505A"/>
                </a:solidFill>
              </a:rPr>
              <a:t>{ </a:t>
            </a:r>
            <a:r>
              <a:rPr lang="pt-BR" sz="1600" b="1" i="1" dirty="0">
                <a:solidFill>
                  <a:schemeClr val="bg1"/>
                </a:solidFill>
              </a:rPr>
              <a:t>Palestrante</a:t>
            </a:r>
          </a:p>
        </p:txBody>
      </p:sp>
      <p:pic>
        <p:nvPicPr>
          <p:cNvPr id="12" name="Gráfico 11">
            <a:extLst>
              <a:ext uri="{FF2B5EF4-FFF2-40B4-BE49-F238E27FC236}">
                <a16:creationId xmlns:a16="http://schemas.microsoft.com/office/drawing/2014/main" id="{B3B6D641-F39F-FC09-AD5A-A19A9DF9703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282551" y="1407692"/>
            <a:ext cx="1358637" cy="1358637"/>
          </a:xfrm>
          <a:prstGeom prst="rect">
            <a:avLst/>
          </a:prstGeom>
        </p:spPr>
      </p:pic>
      <p:pic>
        <p:nvPicPr>
          <p:cNvPr id="13" name="Imagem 12" descr="Uma imagem contendo quarto, cena, placa, em pé&#10;&#10;Descrição gerada automaticamente">
            <a:extLst>
              <a:ext uri="{FF2B5EF4-FFF2-40B4-BE49-F238E27FC236}">
                <a16:creationId xmlns:a16="http://schemas.microsoft.com/office/drawing/2014/main" id="{FA2A4D3D-DE65-50C9-85E1-F15D7CB3759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41188" y="4868841"/>
            <a:ext cx="900362" cy="90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5462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468269-D796-4EAC-A495-EFEEE2849A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7B19442-EF46-4850-8480-E129ABEEF2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9A5BCC4-AB0D-40A7-A479-6A6A929D99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2B09B-4730-4B94-B2C1-55AEDE18C705}" type="datetimeFigureOut">
              <a:rPr lang="pt-BR" smtClean="0"/>
              <a:t>02/10/2023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F4E852F-D590-481D-B64D-5A05E10EED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6515C17-38E6-4439-A210-DF041871A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4F488-4F8B-48A7-A5FF-8472765E49D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640098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D6558DC-ABD3-448F-897E-106A476EF7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D262485-46CF-44C4-BEB2-4E5D76EBCD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74E44FE-6E99-4D8C-B85F-77AF2F5E97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2B09B-4730-4B94-B2C1-55AEDE18C705}" type="datetimeFigureOut">
              <a:rPr lang="pt-BR" smtClean="0"/>
              <a:t>02/10/2023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428E448-DC7F-4930-AE0E-54D42C7965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B7446D7-05ED-4F59-B3D1-78B57AB78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4F488-4F8B-48A7-A5FF-8472765E49D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059251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0CF44D-1340-4B70-936C-02E3701BA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5561CD3-6A25-4FB7-8EEF-07C6B3CA53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21B1587-22EE-433B-ACAB-4F6D97E31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2B09B-4730-4B94-B2C1-55AEDE18C705}" type="datetimeFigureOut">
              <a:rPr lang="pt-BR" smtClean="0"/>
              <a:t>02/10/2023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4422678-3E6E-4490-9D90-6574A4D398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4D0DA8E-9AC6-482B-84F9-05AA0065A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4F488-4F8B-48A7-A5FF-8472765E49D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7250477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1117DA5-6FAE-4512-A2C5-DC8C9320A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A12F62B-F5DC-416B-A35D-1282A92ED3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F5C53BA6-8243-488C-A5F7-661C89F15B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DBF56BD-E381-4481-9AE8-5216AD3D1E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2B09B-4730-4B94-B2C1-55AEDE18C705}" type="datetimeFigureOut">
              <a:rPr lang="pt-BR" smtClean="0"/>
              <a:t>02/10/2023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37F92B9-ECD2-4FCE-859F-9659C192F3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8A1BDFD-A824-4D71-9B4D-A003CE5BBC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4F488-4F8B-48A7-A5FF-8472765E49D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43601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9FD57C-4A97-43F2-8B1A-71B4376A4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B119187-5E49-4D25-8C50-8263C7618C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8D015A40-3449-458F-B537-29DC9139C5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CA339AAD-51D9-4F6D-9E11-97F4C8C5B0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AC185F23-9CD5-4190-8CD6-4D9BD3B0DC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B23F048C-520E-482F-9D1A-CD8A824B07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2B09B-4730-4B94-B2C1-55AEDE18C705}" type="datetimeFigureOut">
              <a:rPr lang="pt-BR" smtClean="0"/>
              <a:t>02/10/2023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2E94CB73-5C1C-49CA-8185-E21C35E026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CD11FDBF-B1B8-4A8D-8A8F-695F6143C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4F488-4F8B-48A7-A5FF-8472765E49D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5852770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D7DBF6D-BF1A-41A9-9744-9FB120F2D5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B3748B5C-4113-4AB2-9F79-0EDA0816FE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2B09B-4730-4B94-B2C1-55AEDE18C705}" type="datetimeFigureOut">
              <a:rPr lang="pt-BR" smtClean="0"/>
              <a:t>02/10/2023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74AC1895-79A7-490F-9E31-14D297A96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3CEB7968-A1B0-4AF1-942A-24709283F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4F488-4F8B-48A7-A5FF-8472765E49D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6962095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0C42BD3D-E846-4231-9FEC-38DE1BC2B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2B09B-4730-4B94-B2C1-55AEDE18C705}" type="datetimeFigureOut">
              <a:rPr lang="pt-BR" smtClean="0"/>
              <a:t>02/10/2023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BBF6B9AC-04CD-4EC2-99FA-E1E00DBA75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BA4FE80B-4164-4E75-A641-56C50FFB5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4F488-4F8B-48A7-A5FF-8472765E49D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6696955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A1F6131-E2AE-416B-A7DE-83F8A8FBC1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BD5C925-D83D-437E-A822-FCDB86BF8E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E7B0FAA-A0BC-4E63-A8D8-683701695C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6EBEBC9-2656-44EF-8B2D-285A6A34E2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2B09B-4730-4B94-B2C1-55AEDE18C705}" type="datetimeFigureOut">
              <a:rPr lang="pt-BR" smtClean="0"/>
              <a:t>02/10/2023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963625C-AD72-4EE0-9585-1CD6289DCE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2C90875-AD39-4E9B-9AFE-BC06435C37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4F488-4F8B-48A7-A5FF-8472765E49D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207157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8937D36-0B47-42E9-8F4F-0D3B747C79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C18DA9C1-21D4-4E70-850B-66FD13A925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B840FE16-DCB0-416A-B171-C13EF18EAA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8EFCE8B-A2D6-4E12-93C6-208E843AE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2B09B-4730-4B94-B2C1-55AEDE18C705}" type="datetimeFigureOut">
              <a:rPr lang="pt-BR" smtClean="0"/>
              <a:t>02/10/2023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BA96302-5276-49D7-8805-C67ADCFDD4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D4ADF45-FC12-4E28-9155-38377DCA6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4F488-4F8B-48A7-A5FF-8472765E49D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0001949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6DAEB8-5B23-46F3-A5B2-FF8C4BD79A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CF963447-E703-4B3B-995F-BF612C99B9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2763BF1-16AE-401C-8503-3AE2CE2245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2B09B-4730-4B94-B2C1-55AEDE18C705}" type="datetimeFigureOut">
              <a:rPr lang="pt-BR" smtClean="0"/>
              <a:t>02/10/2023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B8B034F-73B8-41D4-829B-27C7CE1D09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A1D4374-4C8D-45EA-AD0C-06F692DA3F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4F488-4F8B-48A7-A5FF-8472765E49D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5142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Slide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6DEBB02-85CC-D134-64D5-0EEDC87320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l">
              <a:defRPr sz="4800" b="1">
                <a:latin typeface="Arial Nova" panose="020B050402020202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2B7BF2C-56F1-D423-BF92-17BAC789E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latin typeface="Arial Nova" panose="020B05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dirty="0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F7889D2-0E88-508B-18D2-0213AB2CEFD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524000" y="5921344"/>
            <a:ext cx="1371600" cy="365125"/>
          </a:xfrm>
        </p:spPr>
        <p:txBody>
          <a:bodyPr/>
          <a:lstStyle>
            <a:lvl1pPr>
              <a:defRPr>
                <a:latin typeface="Arial Nova" panose="020B0504020202020204" pitchFamily="34" charset="0"/>
              </a:defRPr>
            </a:lvl1pPr>
          </a:lstStyle>
          <a:p>
            <a:fld id="{B1CC5720-73C0-40F0-BCD8-607D2ED0760F}" type="datetimeFigureOut">
              <a:rPr lang="pt-BR" smtClean="0"/>
              <a:pPr/>
              <a:t>02/10/2023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F59CAA6-FEF1-5821-864B-2CCB02382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67300" y="5921344"/>
            <a:ext cx="2057400" cy="365125"/>
          </a:xfrm>
        </p:spPr>
        <p:txBody>
          <a:bodyPr/>
          <a:lstStyle>
            <a:lvl1pPr>
              <a:defRPr>
                <a:latin typeface="Arial Nova" panose="020B0504020202020204" pitchFamily="34" charset="0"/>
              </a:defRPr>
            </a:lvl1pPr>
          </a:lstStyle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CBB4DAC-BA7B-2A0C-AB7B-1C0F6D7C4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5921344"/>
            <a:ext cx="1371600" cy="365125"/>
          </a:xfrm>
        </p:spPr>
        <p:txBody>
          <a:bodyPr/>
          <a:lstStyle>
            <a:lvl1pPr>
              <a:defRPr>
                <a:latin typeface="Arial Nova" panose="020B0504020202020204" pitchFamily="34" charset="0"/>
              </a:defRPr>
            </a:lvl1pPr>
          </a:lstStyle>
          <a:p>
            <a:fld id="{9386E2FC-EA92-4381-B530-60868151A94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5404485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7B9A1F5-C754-418F-884B-095B5514B4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BC9716E-7E7C-4D0C-A67C-275788C1BF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88D7C1A-EAF5-4A54-A112-A6D248EED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2B09B-4730-4B94-B2C1-55AEDE18C705}" type="datetimeFigureOut">
              <a:rPr lang="pt-BR" smtClean="0"/>
              <a:t>02/10/2023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93794CA-E030-4B3E-BCD3-959EC64FF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F9A132B-5F8C-4528-AEA3-0583829D7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4F488-4F8B-48A7-A5FF-8472765E49D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72557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6DEBB02-85CC-D134-64D5-0EEDC87320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 b="1" i="0">
                <a:solidFill>
                  <a:schemeClr val="tx1"/>
                </a:solidFill>
                <a:latin typeface="Arial Nova" panose="020B0504020202020204" pitchFamily="34" charset="0"/>
              </a:defRPr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2B7BF2C-56F1-D423-BF92-17BAC789E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  <a:latin typeface="Arial Nova" panose="020B05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7" name="Espaço Reservado para Data 3">
            <a:extLst>
              <a:ext uri="{FF2B5EF4-FFF2-40B4-BE49-F238E27FC236}">
                <a16:creationId xmlns:a16="http://schemas.microsoft.com/office/drawing/2014/main" id="{276D25C2-6998-E029-1EC0-6834E430B09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524000" y="5921344"/>
            <a:ext cx="1371600" cy="365125"/>
          </a:xfrm>
        </p:spPr>
        <p:txBody>
          <a:bodyPr/>
          <a:lstStyle>
            <a:lvl1pPr>
              <a:defRPr>
                <a:latin typeface="Arial Nova" panose="020B0504020202020204" pitchFamily="34" charset="0"/>
              </a:defRPr>
            </a:lvl1pPr>
          </a:lstStyle>
          <a:p>
            <a:fld id="{B1CC5720-73C0-40F0-BCD8-607D2ED0760F}" type="datetimeFigureOut">
              <a:rPr lang="pt-BR" smtClean="0"/>
              <a:pPr/>
              <a:t>02/10/2023</a:t>
            </a:fld>
            <a:endParaRPr lang="pt-BR"/>
          </a:p>
        </p:txBody>
      </p:sp>
      <p:sp>
        <p:nvSpPr>
          <p:cNvPr id="8" name="Espaço Reservado para Rodapé 4">
            <a:extLst>
              <a:ext uri="{FF2B5EF4-FFF2-40B4-BE49-F238E27FC236}">
                <a16:creationId xmlns:a16="http://schemas.microsoft.com/office/drawing/2014/main" id="{7E43CCFC-D2D3-DB8C-1142-21CC784D4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67300" y="5921344"/>
            <a:ext cx="2057400" cy="365125"/>
          </a:xfrm>
        </p:spPr>
        <p:txBody>
          <a:bodyPr/>
          <a:lstStyle>
            <a:lvl1pPr>
              <a:defRPr>
                <a:latin typeface="Arial Nova" panose="020B0504020202020204" pitchFamily="34" charset="0"/>
              </a:defRPr>
            </a:lvl1pPr>
          </a:lstStyle>
          <a:p>
            <a:endParaRPr lang="pt-BR" dirty="0"/>
          </a:p>
        </p:txBody>
      </p:sp>
      <p:sp>
        <p:nvSpPr>
          <p:cNvPr id="9" name="Espaço Reservado para Número de Slide 5">
            <a:extLst>
              <a:ext uri="{FF2B5EF4-FFF2-40B4-BE49-F238E27FC236}">
                <a16:creationId xmlns:a16="http://schemas.microsoft.com/office/drawing/2014/main" id="{C0501D3E-FABA-EBB1-F106-226957F47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5921344"/>
            <a:ext cx="1371600" cy="365125"/>
          </a:xfrm>
        </p:spPr>
        <p:txBody>
          <a:bodyPr/>
          <a:lstStyle>
            <a:lvl1pPr>
              <a:defRPr>
                <a:latin typeface="Arial Nova" panose="020B0504020202020204" pitchFamily="34" charset="0"/>
              </a:defRPr>
            </a:lvl1pPr>
          </a:lstStyle>
          <a:p>
            <a:fld id="{9386E2FC-EA92-4381-B530-60868151A94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940233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12148C-5FD5-8D04-DF52-0B90169811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b="1"/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DCD1A90-FFC4-A131-9FF8-A4EF81F59C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5EA5A00-5C95-798F-AC1C-500770EB7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C5720-73C0-40F0-BCD8-607D2ED0760F}" type="datetimeFigureOut">
              <a:rPr lang="pt-BR" smtClean="0"/>
              <a:t>02/10/2023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71F1AD8-F31A-8ED6-1DCB-1F619FB2FB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999FFCC-FDA4-E12C-C043-9C25EC13BE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6E2FC-EA92-4381-B530-60868151A94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24305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beçalho da Seçã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A826DC9-42F1-0E1A-4BDC-EA07204E05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165626"/>
            <a:ext cx="10515600" cy="736199"/>
          </a:xfrm>
        </p:spPr>
        <p:txBody>
          <a:bodyPr anchor="b">
            <a:norm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409F03A-4A6F-047E-C721-8245DEC3DE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266164"/>
            <a:ext cx="4974146" cy="2690012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dirty="0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7E03B9B-8428-071D-6BA2-54EF865118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5509811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CC5720-73C0-40F0-BCD8-607D2ED0760F}" type="datetimeFigureOut">
              <a:rPr lang="pt-BR" smtClean="0"/>
              <a:pPr/>
              <a:t>02/10/2023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5AA6B1D-2B0F-8DBD-EA88-58A0EB4A3A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5509811"/>
            <a:ext cx="4114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7B408A9-A228-4049-B40C-1D3A6909AF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5509811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386E2FC-EA92-4381-B530-60868151A94D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7" name="Espaço Reservado para Texto 2">
            <a:extLst>
              <a:ext uri="{FF2B5EF4-FFF2-40B4-BE49-F238E27FC236}">
                <a16:creationId xmlns:a16="http://schemas.microsoft.com/office/drawing/2014/main" id="{90D72194-6894-74DA-5288-00629C017084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373304" y="2266164"/>
            <a:ext cx="4974146" cy="2690012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dirty="0"/>
              <a:t>Clique para editar os estilos de texto Mestres</a:t>
            </a:r>
          </a:p>
        </p:txBody>
      </p:sp>
    </p:spTree>
    <p:extLst>
      <p:ext uri="{BB962C8B-B14F-4D97-AF65-F5344CB8AC3E}">
        <p14:creationId xmlns:p14="http://schemas.microsoft.com/office/powerpoint/2010/main" val="29999203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A826DC9-42F1-0E1A-4BDC-EA07204E05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165626"/>
            <a:ext cx="10515600" cy="736199"/>
          </a:xfrm>
        </p:spPr>
        <p:txBody>
          <a:bodyPr anchor="b">
            <a:normAutofit/>
          </a:bodyPr>
          <a:lstStyle>
            <a:lvl1pPr>
              <a:defRPr sz="3600" b="1"/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409F03A-4A6F-047E-C721-8245DEC3DE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266164"/>
            <a:ext cx="4974146" cy="2690012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dirty="0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7E03B9B-8428-071D-6BA2-54EF865118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C5720-73C0-40F0-BCD8-607D2ED0760F}" type="datetimeFigureOut">
              <a:rPr lang="pt-BR" smtClean="0"/>
              <a:t>02/10/2023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5AA6B1D-2B0F-8DBD-EA88-58A0EB4A3A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7B408A9-A228-4049-B40C-1D3A6909AF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6E2FC-EA92-4381-B530-60868151A94D}" type="slidenum">
              <a:rPr lang="pt-BR" smtClean="0"/>
              <a:t>‹nº›</a:t>
            </a:fld>
            <a:endParaRPr lang="pt-BR"/>
          </a:p>
        </p:txBody>
      </p:sp>
      <p:sp>
        <p:nvSpPr>
          <p:cNvPr id="7" name="Espaço Reservado para Texto 2">
            <a:extLst>
              <a:ext uri="{FF2B5EF4-FFF2-40B4-BE49-F238E27FC236}">
                <a16:creationId xmlns:a16="http://schemas.microsoft.com/office/drawing/2014/main" id="{90D72194-6894-74DA-5288-00629C017084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373304" y="2266164"/>
            <a:ext cx="4974146" cy="2690012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dirty="0"/>
              <a:t>Clique para editar os estilos de texto Mestres</a:t>
            </a:r>
          </a:p>
        </p:txBody>
      </p:sp>
    </p:spTree>
    <p:extLst>
      <p:ext uri="{BB962C8B-B14F-4D97-AF65-F5344CB8AC3E}">
        <p14:creationId xmlns:p14="http://schemas.microsoft.com/office/powerpoint/2010/main" val="2218619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2D386D2-0557-6955-D54D-27727C5936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987424"/>
            <a:ext cx="3932237" cy="1403351"/>
          </a:xfrm>
        </p:spPr>
        <p:txBody>
          <a:bodyPr anchor="b"/>
          <a:lstStyle>
            <a:lvl1pPr>
              <a:defRPr sz="3200" b="1"/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BCCAC28-6D2B-A20E-0EA9-E2D18DFBB7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350837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B259F239-3A28-CB59-372F-906151689B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581275"/>
            <a:ext cx="3932237" cy="1914526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dirty="0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06AF1EA-415C-FB9E-8C2C-D76A3B648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C5720-73C0-40F0-BCD8-607D2ED0760F}" type="datetimeFigureOut">
              <a:rPr lang="pt-BR" smtClean="0"/>
              <a:t>02/10/2023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6437D1C-2640-BC58-F805-EA1314768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DABFC71-996A-A4D6-72F3-7FBCC674C1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6E2FC-EA92-4381-B530-60868151A94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355630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3A47943-56D2-8060-51C6-A35EC9CD10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8377811-05E3-6D99-52CF-245148068D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102BF31-6369-D269-AED8-31F4A25C1D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91769-013E-4E06-8A69-F9CEA4E650AC}" type="datetimeFigureOut">
              <a:rPr lang="pt-BR" smtClean="0"/>
              <a:t>02/10/2023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D0383C1-BF76-5A65-A54B-88C972C3C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00E17EF-7DCB-A6B8-CD74-90BBF8061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EA6AB-E51B-441C-BFD3-8BCE256C1FF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62659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6E94F9CD-AAE7-82FC-9048-A0AE959CC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dirty="0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6891DCA-B952-516B-B4D2-CDDC96C1BA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2908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5F5B4F0-90E4-E25F-91C5-99367C8E57F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48688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 Nova" panose="020B0504020202020204" pitchFamily="34" charset="0"/>
              </a:defRPr>
            </a:lvl1pPr>
          </a:lstStyle>
          <a:p>
            <a:fld id="{B1CC5720-73C0-40F0-BCD8-607D2ED0760F}" type="datetimeFigureOut">
              <a:rPr lang="pt-BR" smtClean="0"/>
              <a:pPr/>
              <a:t>02/10/2023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87263D1-9A90-355E-4369-44EEBBD830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48688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 Nova" panose="020B0504020202020204" pitchFamily="34" charset="0"/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33B777B-2DD4-C305-23ED-6DC01FEB41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48688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 Nova" panose="020B0504020202020204" pitchFamily="34" charset="0"/>
              </a:defRPr>
            </a:lvl1pPr>
          </a:lstStyle>
          <a:p>
            <a:fld id="{9386E2FC-EA92-4381-B530-60868151A94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00081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6" r:id="rId2"/>
    <p:sldLayoutId id="2147483665" r:id="rId3"/>
    <p:sldLayoutId id="2147483660" r:id="rId4"/>
    <p:sldLayoutId id="2147483650" r:id="rId5"/>
    <p:sldLayoutId id="2147483651" r:id="rId6"/>
    <p:sldLayoutId id="2147483667" r:id="rId7"/>
    <p:sldLayoutId id="214748365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Arial Nova" panose="020B05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 Nova" panose="020B05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 Nova" panose="020B05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 Nova" panose="020B05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 Nova" panose="020B05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 Nova" panose="020B05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C3451"/>
            </a:gs>
            <a:gs pos="100000">
              <a:srgbClr val="2A2B62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D0DF4DC3-E0B0-7BA1-7FB6-7B0B220FE5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E120B91E-34E2-6A3F-A26C-3F90485A04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52DBEBE-5303-5173-2817-147F1AB5EA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091769-013E-4E06-8A69-F9CEA4E650AC}" type="datetimeFigureOut">
              <a:rPr lang="pt-BR" smtClean="0"/>
              <a:t>02/10/2023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4DA0FB4-3C8B-FE06-9075-3B4C878AF0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6EF3225-366E-69C3-6BD4-780AA6194F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4EA6AB-E51B-441C-BFD3-8BCE256C1FF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78836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D51513B7-8709-4BF2-8BAA-35C199DAF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35FEDDC-5307-4AB8-99C2-A4A43FEF24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D907681-FA5E-48BF-A17E-09E86481B9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82B09B-4730-4B94-B2C1-55AEDE18C705}" type="datetimeFigureOut">
              <a:rPr lang="pt-BR" smtClean="0"/>
              <a:t>02/10/2023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724B48C-1A9A-42C5-A0CB-BF804784EA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0259DE7-4A45-474C-9027-2ABADA2E11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F4F488-4F8B-48A7-A5FF-8472765E49D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38215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13" Type="http://schemas.openxmlformats.org/officeDocument/2006/relationships/image" Target="../media/image33.png"/><Relationship Id="rId3" Type="http://schemas.openxmlformats.org/officeDocument/2006/relationships/hyperlink" Target="https://www.facebook.com/viniciuss.sanchez" TargetMode="External"/><Relationship Id="rId7" Type="http://schemas.openxmlformats.org/officeDocument/2006/relationships/image" Target="../media/image29.png"/><Relationship Id="rId12" Type="http://schemas.openxmlformats.org/officeDocument/2006/relationships/hyperlink" Target="https://twitter.com/ViniciussAgape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www.instagram.com/viiniciussanchez/" TargetMode="External"/><Relationship Id="rId11" Type="http://schemas.openxmlformats.org/officeDocument/2006/relationships/image" Target="../media/image32.svg"/><Relationship Id="rId5" Type="http://schemas.openxmlformats.org/officeDocument/2006/relationships/image" Target="../media/image28.svg"/><Relationship Id="rId15" Type="http://schemas.openxmlformats.org/officeDocument/2006/relationships/image" Target="../media/image35.png"/><Relationship Id="rId10" Type="http://schemas.openxmlformats.org/officeDocument/2006/relationships/image" Target="../media/image31.png"/><Relationship Id="rId4" Type="http://schemas.openxmlformats.org/officeDocument/2006/relationships/image" Target="../media/image27.png"/><Relationship Id="rId9" Type="http://schemas.openxmlformats.org/officeDocument/2006/relationships/hyperlink" Target="https://www.linkedin.com/in/vinicius-sanchez/" TargetMode="External"/><Relationship Id="rId14" Type="http://schemas.openxmlformats.org/officeDocument/2006/relationships/image" Target="../media/image34.sv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7D837F2A-0CA5-4754-9DBF-1D0ABD9842B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/>
              <a:t>Como o uso de interfaces pode preparar a sua aplicação para o futuro?</a:t>
            </a:r>
          </a:p>
        </p:txBody>
      </p:sp>
      <p:sp>
        <p:nvSpPr>
          <p:cNvPr id="5" name="Subtítulo 4">
            <a:extLst>
              <a:ext uri="{FF2B5EF4-FFF2-40B4-BE49-F238E27FC236}">
                <a16:creationId xmlns:a16="http://schemas.microsoft.com/office/drawing/2014/main" id="{12E35B63-B986-91BC-76ED-03FB1DBC2AC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BR" dirty="0"/>
              <a:t>Vinicius Scandelai Sanchez</a:t>
            </a:r>
          </a:p>
        </p:txBody>
      </p:sp>
    </p:spTree>
    <p:extLst>
      <p:ext uri="{BB962C8B-B14F-4D97-AF65-F5344CB8AC3E}">
        <p14:creationId xmlns:p14="http://schemas.microsoft.com/office/powerpoint/2010/main" val="6523306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5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33F8D6E4-C4DA-D117-484A-5F1372F63E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l="-489" t="694" r="-489" b="4694"/>
          <a:stretch/>
        </p:blipFill>
        <p:spPr>
          <a:xfrm>
            <a:off x="2522356" y="10"/>
            <a:ext cx="9669642" cy="6857990"/>
          </a:xfrm>
          <a:prstGeom prst="rect">
            <a:avLst/>
          </a:prstGeom>
        </p:spPr>
      </p:pic>
      <p:sp>
        <p:nvSpPr>
          <p:cNvPr id="21" name="Rectangle 17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ítulo 5">
            <a:extLst>
              <a:ext uri="{FF2B5EF4-FFF2-40B4-BE49-F238E27FC236}">
                <a16:creationId xmlns:a16="http://schemas.microsoft.com/office/drawing/2014/main" id="{0C866C34-8339-95B6-C8D4-F80494E419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399" y="365125"/>
            <a:ext cx="4631933" cy="1899912"/>
          </a:xfrm>
        </p:spPr>
        <p:txBody>
          <a:bodyPr>
            <a:normAutofit/>
          </a:bodyPr>
          <a:lstStyle/>
          <a:p>
            <a:r>
              <a:rPr lang="pt-BR" sz="4800" b="1" dirty="0">
                <a:latin typeface="Segoe UI" panose="020B0502040204020203" pitchFamily="34" charset="0"/>
                <a:cs typeface="Segoe UI" panose="020B0502040204020203" pitchFamily="34" charset="0"/>
              </a:rPr>
              <a:t>Evolução dos componentes</a:t>
            </a:r>
          </a:p>
        </p:txBody>
      </p:sp>
      <p:pic>
        <p:nvPicPr>
          <p:cNvPr id="8" name="Picture 4">
            <a:extLst>
              <a:ext uri="{FF2B5EF4-FFF2-40B4-BE49-F238E27FC236}">
                <a16:creationId xmlns:a16="http://schemas.microsoft.com/office/drawing/2014/main" id="{236F4C5E-052D-A75B-B4CE-7380801A63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399" y="6323597"/>
            <a:ext cx="338555" cy="338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42746CE1-5B07-34FD-18B5-E1A1FF4E4D32}"/>
              </a:ext>
            </a:extLst>
          </p:cNvPr>
          <p:cNvSpPr txBox="1"/>
          <p:nvPr/>
        </p:nvSpPr>
        <p:spPr>
          <a:xfrm>
            <a:off x="532619" y="6338985"/>
            <a:ext cx="16466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@viiniciussanchez</a:t>
            </a:r>
          </a:p>
        </p:txBody>
      </p:sp>
      <p:sp>
        <p:nvSpPr>
          <p:cNvPr id="4" name="Espaço Reservado para Conteúdo 6">
            <a:extLst>
              <a:ext uri="{FF2B5EF4-FFF2-40B4-BE49-F238E27FC236}">
                <a16:creationId xmlns:a16="http://schemas.microsoft.com/office/drawing/2014/main" id="{EF648858-752C-6DC8-B211-ED7B0EC003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6400" y="2434201"/>
            <a:ext cx="4737936" cy="3742762"/>
          </a:xfrm>
        </p:spPr>
        <p:txBody>
          <a:bodyPr>
            <a:normAutofit/>
          </a:bodyPr>
          <a:lstStyle/>
          <a:p>
            <a:r>
              <a:rPr lang="pt-BR" sz="2000" dirty="0" err="1">
                <a:latin typeface="Segoe UI" panose="020B0502040204020203" pitchFamily="34" charset="0"/>
                <a:cs typeface="Segoe UI" panose="020B0502040204020203" pitchFamily="34" charset="0"/>
              </a:rPr>
              <a:t>DBExpress</a:t>
            </a:r>
            <a:endParaRPr lang="pt-BR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r>
              <a:rPr lang="pt-BR" sz="2000" dirty="0">
                <a:latin typeface="Segoe UI" panose="020B0502040204020203" pitchFamily="34" charset="0"/>
                <a:cs typeface="Segoe UI" panose="020B0502040204020203" pitchFamily="34" charset="0"/>
              </a:rPr>
              <a:t>Uma tecnologia leve de acesso a dados com suporte para múltiplos bancos de dados e conectividade direta</a:t>
            </a:r>
          </a:p>
        </p:txBody>
      </p:sp>
    </p:spTree>
    <p:extLst>
      <p:ext uri="{BB962C8B-B14F-4D97-AF65-F5344CB8AC3E}">
        <p14:creationId xmlns:p14="http://schemas.microsoft.com/office/powerpoint/2010/main" val="23677967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79" name="Rectangle 3078">
            <a:extLst>
              <a:ext uri="{FF2B5EF4-FFF2-40B4-BE49-F238E27FC236}">
                <a16:creationId xmlns:a16="http://schemas.microsoft.com/office/drawing/2014/main" id="{B5DAA40F-4F28-4316-934E-C55D7C3AA0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81" name="Freeform: Shape 3080">
            <a:extLst>
              <a:ext uri="{FF2B5EF4-FFF2-40B4-BE49-F238E27FC236}">
                <a16:creationId xmlns:a16="http://schemas.microsoft.com/office/drawing/2014/main" id="{F6D467C8-A8E0-468B-B88D-9CEEE37BFC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433452" cy="6858000"/>
          </a:xfrm>
          <a:custGeom>
            <a:avLst/>
            <a:gdLst>
              <a:gd name="connsiteX0" fmla="*/ 0 w 7433452"/>
              <a:gd name="connsiteY0" fmla="*/ 0 h 6858000"/>
              <a:gd name="connsiteX1" fmla="*/ 1592736 w 7433452"/>
              <a:gd name="connsiteY1" fmla="*/ 0 h 6858000"/>
              <a:gd name="connsiteX2" fmla="*/ 2171700 w 7433452"/>
              <a:gd name="connsiteY2" fmla="*/ 0 h 6858000"/>
              <a:gd name="connsiteX3" fmla="*/ 2762696 w 7433452"/>
              <a:gd name="connsiteY3" fmla="*/ 0 h 6858000"/>
              <a:gd name="connsiteX4" fmla="*/ 2829254 w 7433452"/>
              <a:gd name="connsiteY4" fmla="*/ 0 h 6858000"/>
              <a:gd name="connsiteX5" fmla="*/ 7415310 w 7433452"/>
              <a:gd name="connsiteY5" fmla="*/ 0 h 6858000"/>
              <a:gd name="connsiteX6" fmla="*/ 7405703 w 7433452"/>
              <a:gd name="connsiteY6" fmla="*/ 94814 h 6858000"/>
              <a:gd name="connsiteX7" fmla="*/ 7410754 w 7433452"/>
              <a:gd name="connsiteY7" fmla="*/ 421796 h 6858000"/>
              <a:gd name="connsiteX8" fmla="*/ 7414688 w 7433452"/>
              <a:gd name="connsiteY8" fmla="*/ 812192 h 6858000"/>
              <a:gd name="connsiteX9" fmla="*/ 7395017 w 7433452"/>
              <a:gd name="connsiteY9" fmla="*/ 1113642 h 6858000"/>
              <a:gd name="connsiteX10" fmla="*/ 7422810 w 7433452"/>
              <a:gd name="connsiteY10" fmla="*/ 1796708 h 6858000"/>
              <a:gd name="connsiteX11" fmla="*/ 7421161 w 7433452"/>
              <a:gd name="connsiteY11" fmla="*/ 2327333 h 6858000"/>
              <a:gd name="connsiteX12" fmla="*/ 7412023 w 7433452"/>
              <a:gd name="connsiteY12" fmla="*/ 2784280 h 6858000"/>
              <a:gd name="connsiteX13" fmla="*/ 7417480 w 7433452"/>
              <a:gd name="connsiteY13" fmla="*/ 2985458 h 6858000"/>
              <a:gd name="connsiteX14" fmla="*/ 7403774 w 7433452"/>
              <a:gd name="connsiteY14" fmla="*/ 3531096 h 6858000"/>
              <a:gd name="connsiteX15" fmla="*/ 7414307 w 7433452"/>
              <a:gd name="connsiteY15" fmla="*/ 4336830 h 6858000"/>
              <a:gd name="connsiteX16" fmla="*/ 7413419 w 7433452"/>
              <a:gd name="connsiteY16" fmla="*/ 5026893 h 6858000"/>
              <a:gd name="connsiteX17" fmla="*/ 7417734 w 7433452"/>
              <a:gd name="connsiteY17" fmla="*/ 5252632 h 6858000"/>
              <a:gd name="connsiteX18" fmla="*/ 7417734 w 7433452"/>
              <a:gd name="connsiteY18" fmla="*/ 5466282 h 6858000"/>
              <a:gd name="connsiteX19" fmla="*/ 7379659 w 7433452"/>
              <a:gd name="connsiteY19" fmla="*/ 6121225 h 6858000"/>
              <a:gd name="connsiteX20" fmla="*/ 7395115 w 7433452"/>
              <a:gd name="connsiteY20" fmla="*/ 6708907 h 6858000"/>
              <a:gd name="connsiteX21" fmla="*/ 7412408 w 7433452"/>
              <a:gd name="connsiteY21" fmla="*/ 6858000 h 6858000"/>
              <a:gd name="connsiteX22" fmla="*/ 2829254 w 7433452"/>
              <a:gd name="connsiteY22" fmla="*/ 6858000 h 6858000"/>
              <a:gd name="connsiteX23" fmla="*/ 2762696 w 7433452"/>
              <a:gd name="connsiteY23" fmla="*/ 6858000 h 6858000"/>
              <a:gd name="connsiteX24" fmla="*/ 2171700 w 7433452"/>
              <a:gd name="connsiteY24" fmla="*/ 6858000 h 6858000"/>
              <a:gd name="connsiteX25" fmla="*/ 1592736 w 7433452"/>
              <a:gd name="connsiteY25" fmla="*/ 6858000 h 6858000"/>
              <a:gd name="connsiteX26" fmla="*/ 0 w 7433452"/>
              <a:gd name="connsiteY2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433452" h="6858000">
                <a:moveTo>
                  <a:pt x="0" y="0"/>
                </a:moveTo>
                <a:lnTo>
                  <a:pt x="1592736" y="0"/>
                </a:lnTo>
                <a:lnTo>
                  <a:pt x="2171700" y="0"/>
                </a:lnTo>
                <a:lnTo>
                  <a:pt x="2762696" y="0"/>
                </a:lnTo>
                <a:lnTo>
                  <a:pt x="2829254" y="0"/>
                </a:lnTo>
                <a:lnTo>
                  <a:pt x="7415310" y="0"/>
                </a:lnTo>
                <a:lnTo>
                  <a:pt x="7405703" y="94814"/>
                </a:lnTo>
                <a:cubicBezTo>
                  <a:pt x="7398856" y="203629"/>
                  <a:pt x="7403520" y="312712"/>
                  <a:pt x="7410754" y="421796"/>
                </a:cubicBezTo>
                <a:cubicBezTo>
                  <a:pt x="7421580" y="551656"/>
                  <a:pt x="7422900" y="682144"/>
                  <a:pt x="7414688" y="812192"/>
                </a:cubicBezTo>
                <a:cubicBezTo>
                  <a:pt x="7406693" y="912591"/>
                  <a:pt x="7397682" y="1012988"/>
                  <a:pt x="7395017" y="1113642"/>
                </a:cubicBezTo>
                <a:cubicBezTo>
                  <a:pt x="7388670" y="1342689"/>
                  <a:pt x="7407708" y="1569316"/>
                  <a:pt x="7422810" y="1796708"/>
                </a:cubicBezTo>
                <a:cubicBezTo>
                  <a:pt x="7434487" y="1973710"/>
                  <a:pt x="7439944" y="2150457"/>
                  <a:pt x="7421161" y="2327333"/>
                </a:cubicBezTo>
                <a:cubicBezTo>
                  <a:pt x="7405170" y="2479266"/>
                  <a:pt x="7396793" y="2631453"/>
                  <a:pt x="7412023" y="2784280"/>
                </a:cubicBezTo>
                <a:cubicBezTo>
                  <a:pt x="7418749" y="2851085"/>
                  <a:pt x="7425984" y="2918653"/>
                  <a:pt x="7417480" y="2985458"/>
                </a:cubicBezTo>
                <a:cubicBezTo>
                  <a:pt x="7394508" y="3167039"/>
                  <a:pt x="7398063" y="3349132"/>
                  <a:pt x="7403774" y="3531096"/>
                </a:cubicBezTo>
                <a:cubicBezTo>
                  <a:pt x="7412277" y="3799715"/>
                  <a:pt x="7426364" y="4067954"/>
                  <a:pt x="7414307" y="4336830"/>
                </a:cubicBezTo>
                <a:cubicBezTo>
                  <a:pt x="7404027" y="4566639"/>
                  <a:pt x="7420653" y="4796831"/>
                  <a:pt x="7413419" y="5026893"/>
                </a:cubicBezTo>
                <a:cubicBezTo>
                  <a:pt x="7410982" y="5102162"/>
                  <a:pt x="7412429" y="5177504"/>
                  <a:pt x="7417734" y="5252632"/>
                </a:cubicBezTo>
                <a:cubicBezTo>
                  <a:pt x="7424271" y="5323700"/>
                  <a:pt x="7424271" y="5395213"/>
                  <a:pt x="7417734" y="5466282"/>
                </a:cubicBezTo>
                <a:cubicBezTo>
                  <a:pt x="7393239" y="5683875"/>
                  <a:pt x="7383214" y="5902486"/>
                  <a:pt x="7379659" y="6121225"/>
                </a:cubicBezTo>
                <a:cubicBezTo>
                  <a:pt x="7376423" y="6317442"/>
                  <a:pt x="7378041" y="6513586"/>
                  <a:pt x="7395115" y="6708907"/>
                </a:cubicBezTo>
                <a:lnTo>
                  <a:pt x="7412408" y="6858000"/>
                </a:lnTo>
                <a:lnTo>
                  <a:pt x="2829254" y="6858000"/>
                </a:lnTo>
                <a:lnTo>
                  <a:pt x="2762696" y="6858000"/>
                </a:lnTo>
                <a:lnTo>
                  <a:pt x="2171700" y="6858000"/>
                </a:lnTo>
                <a:lnTo>
                  <a:pt x="1592736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DB9DABD-2A9F-74D8-A68E-3E06832799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1" y="329184"/>
            <a:ext cx="6370320" cy="178308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b="1" dirty="0" err="1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Evolução</a:t>
            </a:r>
            <a:r>
              <a:rPr lang="en-US" sz="5400" b="1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br>
              <a:rPr lang="en-US" sz="5400" b="1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5400" b="1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dos </a:t>
            </a:r>
            <a:r>
              <a:rPr lang="en-US" sz="5400" b="1" dirty="0" err="1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componentes</a:t>
            </a:r>
            <a:endParaRPr lang="en-US" sz="5400" b="1" dirty="0">
              <a:solidFill>
                <a:srgbClr val="FFFFFF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083" name="sketch line">
            <a:extLst>
              <a:ext uri="{FF2B5EF4-FFF2-40B4-BE49-F238E27FC236}">
                <a16:creationId xmlns:a16="http://schemas.microsoft.com/office/drawing/2014/main" id="{62677C27-4325-4BE2-B2C9-B721DA9E3C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45475" y="2362200"/>
            <a:ext cx="4056549" cy="18288"/>
          </a:xfrm>
          <a:custGeom>
            <a:avLst/>
            <a:gdLst>
              <a:gd name="connsiteX0" fmla="*/ 0 w 4056549"/>
              <a:gd name="connsiteY0" fmla="*/ 0 h 18288"/>
              <a:gd name="connsiteX1" fmla="*/ 676092 w 4056549"/>
              <a:gd name="connsiteY1" fmla="*/ 0 h 18288"/>
              <a:gd name="connsiteX2" fmla="*/ 1271052 w 4056549"/>
              <a:gd name="connsiteY2" fmla="*/ 0 h 18288"/>
              <a:gd name="connsiteX3" fmla="*/ 1947144 w 4056549"/>
              <a:gd name="connsiteY3" fmla="*/ 0 h 18288"/>
              <a:gd name="connsiteX4" fmla="*/ 2501539 w 4056549"/>
              <a:gd name="connsiteY4" fmla="*/ 0 h 18288"/>
              <a:gd name="connsiteX5" fmla="*/ 3137065 w 4056549"/>
              <a:gd name="connsiteY5" fmla="*/ 0 h 18288"/>
              <a:gd name="connsiteX6" fmla="*/ 4056549 w 4056549"/>
              <a:gd name="connsiteY6" fmla="*/ 0 h 18288"/>
              <a:gd name="connsiteX7" fmla="*/ 4056549 w 4056549"/>
              <a:gd name="connsiteY7" fmla="*/ 18288 h 18288"/>
              <a:gd name="connsiteX8" fmla="*/ 3380458 w 4056549"/>
              <a:gd name="connsiteY8" fmla="*/ 18288 h 18288"/>
              <a:gd name="connsiteX9" fmla="*/ 2663801 w 4056549"/>
              <a:gd name="connsiteY9" fmla="*/ 18288 h 18288"/>
              <a:gd name="connsiteX10" fmla="*/ 2068840 w 4056549"/>
              <a:gd name="connsiteY10" fmla="*/ 18288 h 18288"/>
              <a:gd name="connsiteX11" fmla="*/ 1311618 w 4056549"/>
              <a:gd name="connsiteY11" fmla="*/ 18288 h 18288"/>
              <a:gd name="connsiteX12" fmla="*/ 716657 w 4056549"/>
              <a:gd name="connsiteY12" fmla="*/ 18288 h 18288"/>
              <a:gd name="connsiteX13" fmla="*/ 0 w 4056549"/>
              <a:gd name="connsiteY13" fmla="*/ 18288 h 18288"/>
              <a:gd name="connsiteX14" fmla="*/ 0 w 4056549"/>
              <a:gd name="connsiteY14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056549" h="18288" fill="none" extrusionOk="0">
                <a:moveTo>
                  <a:pt x="0" y="0"/>
                </a:moveTo>
                <a:cubicBezTo>
                  <a:pt x="324395" y="-12272"/>
                  <a:pt x="437185" y="20747"/>
                  <a:pt x="676092" y="0"/>
                </a:cubicBezTo>
                <a:cubicBezTo>
                  <a:pt x="914999" y="-20747"/>
                  <a:pt x="980886" y="20074"/>
                  <a:pt x="1271052" y="0"/>
                </a:cubicBezTo>
                <a:cubicBezTo>
                  <a:pt x="1561218" y="-20074"/>
                  <a:pt x="1609815" y="19965"/>
                  <a:pt x="1947144" y="0"/>
                </a:cubicBezTo>
                <a:cubicBezTo>
                  <a:pt x="2284473" y="-19965"/>
                  <a:pt x="2317816" y="-23682"/>
                  <a:pt x="2501539" y="0"/>
                </a:cubicBezTo>
                <a:cubicBezTo>
                  <a:pt x="2685262" y="23682"/>
                  <a:pt x="2879461" y="12712"/>
                  <a:pt x="3137065" y="0"/>
                </a:cubicBezTo>
                <a:cubicBezTo>
                  <a:pt x="3394669" y="-12712"/>
                  <a:pt x="3618306" y="-41742"/>
                  <a:pt x="4056549" y="0"/>
                </a:cubicBezTo>
                <a:cubicBezTo>
                  <a:pt x="4056201" y="6465"/>
                  <a:pt x="4056979" y="10922"/>
                  <a:pt x="4056549" y="18288"/>
                </a:cubicBezTo>
                <a:cubicBezTo>
                  <a:pt x="3807729" y="-7540"/>
                  <a:pt x="3536237" y="12619"/>
                  <a:pt x="3380458" y="18288"/>
                </a:cubicBezTo>
                <a:cubicBezTo>
                  <a:pt x="3224679" y="23957"/>
                  <a:pt x="2967497" y="23368"/>
                  <a:pt x="2663801" y="18288"/>
                </a:cubicBezTo>
                <a:cubicBezTo>
                  <a:pt x="2360105" y="13208"/>
                  <a:pt x="2359716" y="-8821"/>
                  <a:pt x="2068840" y="18288"/>
                </a:cubicBezTo>
                <a:cubicBezTo>
                  <a:pt x="1777964" y="45397"/>
                  <a:pt x="1641909" y="31681"/>
                  <a:pt x="1311618" y="18288"/>
                </a:cubicBezTo>
                <a:cubicBezTo>
                  <a:pt x="981327" y="4895"/>
                  <a:pt x="990410" y="11155"/>
                  <a:pt x="716657" y="18288"/>
                </a:cubicBezTo>
                <a:cubicBezTo>
                  <a:pt x="442904" y="25421"/>
                  <a:pt x="330722" y="13665"/>
                  <a:pt x="0" y="18288"/>
                </a:cubicBezTo>
                <a:cubicBezTo>
                  <a:pt x="75" y="12069"/>
                  <a:pt x="515" y="5650"/>
                  <a:pt x="0" y="0"/>
                </a:cubicBezTo>
                <a:close/>
              </a:path>
              <a:path w="4056549" h="18288" stroke="0" extrusionOk="0">
                <a:moveTo>
                  <a:pt x="0" y="0"/>
                </a:moveTo>
                <a:cubicBezTo>
                  <a:pt x="175099" y="13469"/>
                  <a:pt x="459673" y="14529"/>
                  <a:pt x="594961" y="0"/>
                </a:cubicBezTo>
                <a:cubicBezTo>
                  <a:pt x="730249" y="-14529"/>
                  <a:pt x="873178" y="22015"/>
                  <a:pt x="1149356" y="0"/>
                </a:cubicBezTo>
                <a:cubicBezTo>
                  <a:pt x="1425534" y="-22015"/>
                  <a:pt x="1498871" y="-21513"/>
                  <a:pt x="1744316" y="0"/>
                </a:cubicBezTo>
                <a:cubicBezTo>
                  <a:pt x="1989761" y="21513"/>
                  <a:pt x="2112991" y="-46"/>
                  <a:pt x="2420408" y="0"/>
                </a:cubicBezTo>
                <a:cubicBezTo>
                  <a:pt x="2727825" y="46"/>
                  <a:pt x="2880256" y="-10040"/>
                  <a:pt x="3137065" y="0"/>
                </a:cubicBezTo>
                <a:cubicBezTo>
                  <a:pt x="3393874" y="10040"/>
                  <a:pt x="3704325" y="-6685"/>
                  <a:pt x="4056549" y="0"/>
                </a:cubicBezTo>
                <a:cubicBezTo>
                  <a:pt x="4055732" y="6895"/>
                  <a:pt x="4055770" y="11206"/>
                  <a:pt x="4056549" y="18288"/>
                </a:cubicBezTo>
                <a:cubicBezTo>
                  <a:pt x="3812770" y="11959"/>
                  <a:pt x="3533996" y="-5717"/>
                  <a:pt x="3299327" y="18288"/>
                </a:cubicBezTo>
                <a:cubicBezTo>
                  <a:pt x="3064658" y="42293"/>
                  <a:pt x="2940381" y="24492"/>
                  <a:pt x="2744931" y="18288"/>
                </a:cubicBezTo>
                <a:cubicBezTo>
                  <a:pt x="2549481" y="12084"/>
                  <a:pt x="2252169" y="51841"/>
                  <a:pt x="1987709" y="18288"/>
                </a:cubicBezTo>
                <a:cubicBezTo>
                  <a:pt x="1723249" y="-15265"/>
                  <a:pt x="1438946" y="3423"/>
                  <a:pt x="1230487" y="18288"/>
                </a:cubicBezTo>
                <a:cubicBezTo>
                  <a:pt x="1022028" y="33153"/>
                  <a:pt x="795957" y="18596"/>
                  <a:pt x="676092" y="18288"/>
                </a:cubicBezTo>
                <a:cubicBezTo>
                  <a:pt x="556227" y="17980"/>
                  <a:pt x="334853" y="39451"/>
                  <a:pt x="0" y="18288"/>
                </a:cubicBezTo>
                <a:cubicBezTo>
                  <a:pt x="95" y="14343"/>
                  <a:pt x="742" y="6860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41275" cap="rnd">
            <a:solidFill>
              <a:srgbClr val="FFFFFF"/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EB99459-3933-8723-9257-F87F21B4D6D2}"/>
              </a:ext>
            </a:extLst>
          </p:cNvPr>
          <p:cNvSpPr txBox="1">
            <a:spLocks/>
          </p:cNvSpPr>
          <p:nvPr/>
        </p:nvSpPr>
        <p:spPr>
          <a:xfrm>
            <a:off x="640081" y="2706624"/>
            <a:ext cx="6241568" cy="34838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FireDAC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Uma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solução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 de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acesso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 a dados da Embarcadero que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substituiu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 o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DBExpress</a:t>
            </a:r>
            <a:b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</a:b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O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FireDAC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oferece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conectividade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 de alto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desempenho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 para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uma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variedade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 de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bancos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 de dados</a:t>
            </a:r>
          </a:p>
        </p:txBody>
      </p:sp>
      <p:pic>
        <p:nvPicPr>
          <p:cNvPr id="3074" name="Picture 2" descr="Introdução ao FireDAC | Learn Delphi">
            <a:extLst>
              <a:ext uri="{FF2B5EF4-FFF2-40B4-BE49-F238E27FC236}">
                <a16:creationId xmlns:a16="http://schemas.microsoft.com/office/drawing/2014/main" id="{B5616605-16DF-2C87-E9BD-BCD784C3C1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63477" y="1141983"/>
            <a:ext cx="3155870" cy="2861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710C3B7F-C332-04E6-BA12-B2AAB4CB3F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4304" y="4393118"/>
            <a:ext cx="4014216" cy="933305"/>
          </a:xfrm>
          <a:prstGeom prst="rect">
            <a:avLst/>
          </a:prstGeom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93E2A880-F66C-2951-BB26-7BBF3E5B91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399" y="6323597"/>
            <a:ext cx="338555" cy="338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73413262-FECF-EB3C-7372-0085BBD82B74}"/>
              </a:ext>
            </a:extLst>
          </p:cNvPr>
          <p:cNvSpPr txBox="1"/>
          <p:nvPr/>
        </p:nvSpPr>
        <p:spPr>
          <a:xfrm>
            <a:off x="532619" y="6338985"/>
            <a:ext cx="16466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@viiniciussanchez</a:t>
            </a:r>
          </a:p>
        </p:txBody>
      </p:sp>
    </p:spTree>
    <p:extLst>
      <p:ext uri="{BB962C8B-B14F-4D97-AF65-F5344CB8AC3E}">
        <p14:creationId xmlns:p14="http://schemas.microsoft.com/office/powerpoint/2010/main" val="11968511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21" name="Rectangle 4116">
            <a:extLst>
              <a:ext uri="{FF2B5EF4-FFF2-40B4-BE49-F238E27FC236}">
                <a16:creationId xmlns:a16="http://schemas.microsoft.com/office/drawing/2014/main" id="{5AA03EDC-7067-4DFF-B672-541D016AAA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22" name="Rectangle 4118">
            <a:extLst>
              <a:ext uri="{FF2B5EF4-FFF2-40B4-BE49-F238E27FC236}">
                <a16:creationId xmlns:a16="http://schemas.microsoft.com/office/drawing/2014/main" id="{0EBF3E39-B0BE-496A-8604-9007470FFA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0" cy="686547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18FDD78D-EB7D-3264-C10B-33CBBB85B4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267" y="685800"/>
            <a:ext cx="5266266" cy="1474666"/>
          </a:xfrm>
        </p:spPr>
        <p:txBody>
          <a:bodyPr anchor="b">
            <a:normAutofit/>
          </a:bodyPr>
          <a:lstStyle/>
          <a:p>
            <a:r>
              <a:rPr lang="pt-BR" sz="4000" b="1" dirty="0">
                <a:solidFill>
                  <a:srgbClr val="59595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Outros componentes de acesso a dados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6DAAF20-DEF9-5D2D-850B-1B03BCE20C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0267" y="2447337"/>
            <a:ext cx="5266266" cy="3770434"/>
          </a:xfrm>
        </p:spPr>
        <p:txBody>
          <a:bodyPr anchor="t">
            <a:normAutofit/>
          </a:bodyPr>
          <a:lstStyle/>
          <a:p>
            <a:r>
              <a:rPr lang="pt-BR" sz="2000" dirty="0" err="1">
                <a:solidFill>
                  <a:srgbClr val="59595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UniDAC</a:t>
            </a:r>
            <a:endParaRPr lang="pt-BR" sz="2000" dirty="0">
              <a:solidFill>
                <a:srgbClr val="595959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r>
              <a:rPr lang="pt-BR" sz="2000" dirty="0">
                <a:solidFill>
                  <a:srgbClr val="59595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Um conjunto de componentes de acesso a dados da </a:t>
            </a:r>
            <a:r>
              <a:rPr lang="pt-BR" sz="2000" dirty="0" err="1">
                <a:solidFill>
                  <a:srgbClr val="59595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Devart</a:t>
            </a:r>
            <a:r>
              <a:rPr lang="pt-BR" sz="2000" dirty="0">
                <a:solidFill>
                  <a:srgbClr val="59595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que oferece suporte a uma ampla variedade de bancos de dados, incluindo Oracle, SQL Server, MySQL, PostgreSQL, </a:t>
            </a:r>
            <a:r>
              <a:rPr lang="pt-BR" sz="2000" dirty="0" err="1">
                <a:solidFill>
                  <a:srgbClr val="59595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SQLite</a:t>
            </a:r>
            <a:r>
              <a:rPr lang="pt-BR" sz="2000" dirty="0">
                <a:solidFill>
                  <a:srgbClr val="59595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entre outros</a:t>
            </a:r>
          </a:p>
        </p:txBody>
      </p:sp>
      <p:pic>
        <p:nvPicPr>
          <p:cNvPr id="4098" name="Picture 2" descr="Sobre o Universal Data Access Components (UniDAC)">
            <a:extLst>
              <a:ext uri="{FF2B5EF4-FFF2-40B4-BE49-F238E27FC236}">
                <a16:creationId xmlns:a16="http://schemas.microsoft.com/office/drawing/2014/main" id="{CDF3AE60-4924-76F2-934A-D28C0F321E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81801" y="686912"/>
            <a:ext cx="4797056" cy="5529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120E17F7-E074-DCCE-DFB4-79C52A3F2A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399" y="6323597"/>
            <a:ext cx="338555" cy="338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DD554F2C-92AF-0892-7332-E76ABFE61DE6}"/>
              </a:ext>
            </a:extLst>
          </p:cNvPr>
          <p:cNvSpPr txBox="1"/>
          <p:nvPr/>
        </p:nvSpPr>
        <p:spPr>
          <a:xfrm>
            <a:off x="532619" y="6338985"/>
            <a:ext cx="16466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@viiniciussanchez</a:t>
            </a:r>
          </a:p>
        </p:txBody>
      </p:sp>
    </p:spTree>
    <p:extLst>
      <p:ext uri="{BB962C8B-B14F-4D97-AF65-F5344CB8AC3E}">
        <p14:creationId xmlns:p14="http://schemas.microsoft.com/office/powerpoint/2010/main" val="5214897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21" name="Rectangle 4116">
            <a:extLst>
              <a:ext uri="{FF2B5EF4-FFF2-40B4-BE49-F238E27FC236}">
                <a16:creationId xmlns:a16="http://schemas.microsoft.com/office/drawing/2014/main" id="{5AA03EDC-7067-4DFF-B672-541D016AAA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22" name="Rectangle 4118">
            <a:extLst>
              <a:ext uri="{FF2B5EF4-FFF2-40B4-BE49-F238E27FC236}">
                <a16:creationId xmlns:a16="http://schemas.microsoft.com/office/drawing/2014/main" id="{0EBF3E39-B0BE-496A-8604-9007470FFA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0" cy="686547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18FDD78D-EB7D-3264-C10B-33CBBB85B4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267" y="685800"/>
            <a:ext cx="5266266" cy="1474666"/>
          </a:xfrm>
        </p:spPr>
        <p:txBody>
          <a:bodyPr anchor="b">
            <a:normAutofit/>
          </a:bodyPr>
          <a:lstStyle/>
          <a:p>
            <a:r>
              <a:rPr lang="pt-BR" sz="4000" b="1" dirty="0">
                <a:solidFill>
                  <a:srgbClr val="59595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Outros componentes de acesso a dados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6DAAF20-DEF9-5D2D-850B-1B03BCE20C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0267" y="2447337"/>
            <a:ext cx="5418666" cy="3770434"/>
          </a:xfrm>
        </p:spPr>
        <p:txBody>
          <a:bodyPr anchor="t">
            <a:normAutofit/>
          </a:bodyPr>
          <a:lstStyle/>
          <a:p>
            <a:r>
              <a:rPr lang="pt-BR" sz="2000" dirty="0" err="1">
                <a:solidFill>
                  <a:srgbClr val="59595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ZeosLib</a:t>
            </a:r>
            <a:endParaRPr lang="pt-BR" sz="2000" dirty="0">
              <a:solidFill>
                <a:srgbClr val="595959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r>
              <a:rPr lang="pt-BR" sz="2000" dirty="0">
                <a:solidFill>
                  <a:srgbClr val="59595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Uma biblioteca de acesso a dados open-</a:t>
            </a:r>
            <a:r>
              <a:rPr lang="pt-BR" sz="2000" dirty="0" err="1">
                <a:solidFill>
                  <a:srgbClr val="59595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source</a:t>
            </a:r>
            <a:r>
              <a:rPr lang="pt-BR" sz="2000" dirty="0">
                <a:solidFill>
                  <a:srgbClr val="59595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que oferece suporte a uma ampla variedade de bancos de dados, incluindo Oracle, MySQL, PostgreSQL, </a:t>
            </a:r>
            <a:r>
              <a:rPr lang="pt-BR" sz="2000" dirty="0" err="1">
                <a:solidFill>
                  <a:srgbClr val="59595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SQLite</a:t>
            </a:r>
            <a:r>
              <a:rPr lang="pt-BR" sz="2000" dirty="0">
                <a:solidFill>
                  <a:srgbClr val="59595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pt-BR" sz="2000" dirty="0" err="1">
                <a:solidFill>
                  <a:srgbClr val="59595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Firebird</a:t>
            </a:r>
            <a:r>
              <a:rPr lang="pt-BR" sz="2000" dirty="0">
                <a:solidFill>
                  <a:srgbClr val="59595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entre outros</a:t>
            </a: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120E17F7-E074-DCCE-DFB4-79C52A3F2A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399" y="6323597"/>
            <a:ext cx="338555" cy="338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DD554F2C-92AF-0892-7332-E76ABFE61DE6}"/>
              </a:ext>
            </a:extLst>
          </p:cNvPr>
          <p:cNvSpPr txBox="1"/>
          <p:nvPr/>
        </p:nvSpPr>
        <p:spPr>
          <a:xfrm>
            <a:off x="532619" y="6338985"/>
            <a:ext cx="16466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@viiniciussanchez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FB96E11C-EA71-7EED-6AA3-0FAEAB8F04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8308" y="2590800"/>
            <a:ext cx="405765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5201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4814307-7014-AC9B-59AA-18F48AFEBC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0365" y="960969"/>
            <a:ext cx="5688472" cy="4897965"/>
          </a:xfrm>
        </p:spPr>
        <p:txBody>
          <a:bodyPr anchor="ctr">
            <a:normAutofit/>
          </a:bodyPr>
          <a:lstStyle/>
          <a:p>
            <a:pPr algn="r"/>
            <a:r>
              <a:rPr lang="pt-BR" sz="5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Porque estamos falando de componentes de acesso a dados?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6DDDD593-5B4A-D759-0718-5ABEC29294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443" y="214745"/>
            <a:ext cx="338555" cy="338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4C8AA362-9D74-77D7-FBEE-B8F1544883FA}"/>
              </a:ext>
            </a:extLst>
          </p:cNvPr>
          <p:cNvSpPr txBox="1"/>
          <p:nvPr/>
        </p:nvSpPr>
        <p:spPr>
          <a:xfrm>
            <a:off x="518663" y="230133"/>
            <a:ext cx="16466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@viiniciussanchez</a:t>
            </a:r>
          </a:p>
        </p:txBody>
      </p:sp>
      <p:pic>
        <p:nvPicPr>
          <p:cNvPr id="6148" name="Picture 4" descr="Database - free icon">
            <a:extLst>
              <a:ext uri="{FF2B5EF4-FFF2-40B4-BE49-F238E27FC236}">
                <a16:creationId xmlns:a16="http://schemas.microsoft.com/office/drawing/2014/main" id="{8C4F51C2-2770-DC51-2582-FA2A037A81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4302" y="1871134"/>
            <a:ext cx="3315832" cy="3315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81359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6DDDD593-5B4A-D759-0718-5ABEC29294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443" y="214745"/>
            <a:ext cx="338555" cy="338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4C8AA362-9D74-77D7-FBEE-B8F1544883FA}"/>
              </a:ext>
            </a:extLst>
          </p:cNvPr>
          <p:cNvSpPr txBox="1"/>
          <p:nvPr/>
        </p:nvSpPr>
        <p:spPr>
          <a:xfrm>
            <a:off x="518663" y="230133"/>
            <a:ext cx="16466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@viiniciussanchez</a:t>
            </a:r>
          </a:p>
        </p:txBody>
      </p:sp>
      <p:pic>
        <p:nvPicPr>
          <p:cNvPr id="6148" name="Picture 4" descr="Database - free icon">
            <a:extLst>
              <a:ext uri="{FF2B5EF4-FFF2-40B4-BE49-F238E27FC236}">
                <a16:creationId xmlns:a16="http://schemas.microsoft.com/office/drawing/2014/main" id="{8C4F51C2-2770-DC51-2582-FA2A037A81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131" y="1339450"/>
            <a:ext cx="660401" cy="660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F74C21FB-46B2-EB17-BB53-29301278F00F}"/>
              </a:ext>
            </a:extLst>
          </p:cNvPr>
          <p:cNvSpPr txBox="1"/>
          <p:nvPr/>
        </p:nvSpPr>
        <p:spPr>
          <a:xfrm>
            <a:off x="1600200" y="1377262"/>
            <a:ext cx="58272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Quantos aqui ainda usam BDE?</a:t>
            </a:r>
          </a:p>
        </p:txBody>
      </p:sp>
      <p:pic>
        <p:nvPicPr>
          <p:cNvPr id="7" name="Picture 4" descr="Database - free icon">
            <a:extLst>
              <a:ext uri="{FF2B5EF4-FFF2-40B4-BE49-F238E27FC236}">
                <a16:creationId xmlns:a16="http://schemas.microsoft.com/office/drawing/2014/main" id="{595C2516-AFCD-DF5C-011D-6E494324F4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131" y="2313970"/>
            <a:ext cx="660401" cy="660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0F290E94-0A6C-043C-4379-DE992B5AEEEE}"/>
              </a:ext>
            </a:extLst>
          </p:cNvPr>
          <p:cNvSpPr txBox="1"/>
          <p:nvPr/>
        </p:nvSpPr>
        <p:spPr>
          <a:xfrm>
            <a:off x="1600200" y="2351782"/>
            <a:ext cx="1010073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Quantos aqui deixou de usar um componente mais novo, porque teria que </a:t>
            </a:r>
            <a:r>
              <a:rPr lang="pt-BR" sz="32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refatorar</a:t>
            </a:r>
            <a:r>
              <a:rPr lang="pt-BR" sz="3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todo o seu código?</a:t>
            </a:r>
          </a:p>
        </p:txBody>
      </p:sp>
      <p:pic>
        <p:nvPicPr>
          <p:cNvPr id="9" name="Picture 4" descr="Database - free icon">
            <a:extLst>
              <a:ext uri="{FF2B5EF4-FFF2-40B4-BE49-F238E27FC236}">
                <a16:creationId xmlns:a16="http://schemas.microsoft.com/office/drawing/2014/main" id="{1E080706-8D60-C840-B7CE-DFA884A341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131" y="3732401"/>
            <a:ext cx="660401" cy="660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id="{380DEFEE-8CC5-D09F-CCEF-DB79A8C3C7EA}"/>
              </a:ext>
            </a:extLst>
          </p:cNvPr>
          <p:cNvSpPr txBox="1"/>
          <p:nvPr/>
        </p:nvSpPr>
        <p:spPr>
          <a:xfrm>
            <a:off x="1600200" y="3770213"/>
            <a:ext cx="1010073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Quanto tempo você levaria para </a:t>
            </a:r>
            <a:r>
              <a:rPr lang="pt-BR" sz="32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refatorar</a:t>
            </a:r>
            <a:r>
              <a:rPr lang="pt-BR" sz="3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seu projeto? Trocando componente por componente?</a:t>
            </a:r>
          </a:p>
        </p:txBody>
      </p:sp>
      <p:pic>
        <p:nvPicPr>
          <p:cNvPr id="11" name="Picture 4" descr="Database - free icon">
            <a:extLst>
              <a:ext uri="{FF2B5EF4-FFF2-40B4-BE49-F238E27FC236}">
                <a16:creationId xmlns:a16="http://schemas.microsoft.com/office/drawing/2014/main" id="{45294098-608E-317C-CC74-DAA842FF5E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131" y="5074936"/>
            <a:ext cx="660401" cy="660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779855A2-289D-9FAD-7D42-FA4C8B7C5953}"/>
              </a:ext>
            </a:extLst>
          </p:cNvPr>
          <p:cNvSpPr txBox="1"/>
          <p:nvPr/>
        </p:nvSpPr>
        <p:spPr>
          <a:xfrm>
            <a:off x="1600200" y="5112748"/>
            <a:ext cx="34632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Tempo é dinheiro!</a:t>
            </a:r>
          </a:p>
        </p:txBody>
      </p:sp>
    </p:spTree>
    <p:extLst>
      <p:ext uri="{BB962C8B-B14F-4D97-AF65-F5344CB8AC3E}">
        <p14:creationId xmlns:p14="http://schemas.microsoft.com/office/powerpoint/2010/main" val="3479658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70" name="Rectangle 2065">
            <a:extLst>
              <a:ext uri="{FF2B5EF4-FFF2-40B4-BE49-F238E27FC236}">
                <a16:creationId xmlns:a16="http://schemas.microsoft.com/office/drawing/2014/main" id="{3B47FC9C-2ED3-4100-A4EF-E8CDFEE106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054" name="Picture 6" descr="Embarcadero RAD Studio 11.2 online kaufen">
            <a:extLst>
              <a:ext uri="{FF2B5EF4-FFF2-40B4-BE49-F238E27FC236}">
                <a16:creationId xmlns:a16="http://schemas.microsoft.com/office/drawing/2014/main" id="{08591433-AA8C-B161-A639-787F422DE2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53754" y="502324"/>
            <a:ext cx="9284492" cy="547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>
            <a:extLst>
              <a:ext uri="{FF2B5EF4-FFF2-40B4-BE49-F238E27FC236}">
                <a16:creationId xmlns:a16="http://schemas.microsoft.com/office/drawing/2014/main" id="{1B0D0A7A-339A-CA7E-6245-1C0D3F75BF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399" y="6323597"/>
            <a:ext cx="338555" cy="338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id="{D78A8594-5EAB-3015-F5DE-364FF91D46A1}"/>
              </a:ext>
            </a:extLst>
          </p:cNvPr>
          <p:cNvSpPr txBox="1"/>
          <p:nvPr/>
        </p:nvSpPr>
        <p:spPr>
          <a:xfrm>
            <a:off x="532619" y="6338985"/>
            <a:ext cx="16466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@viiniciussanchez</a:t>
            </a:r>
          </a:p>
        </p:txBody>
      </p:sp>
    </p:spTree>
    <p:extLst>
      <p:ext uri="{BB962C8B-B14F-4D97-AF65-F5344CB8AC3E}">
        <p14:creationId xmlns:p14="http://schemas.microsoft.com/office/powerpoint/2010/main" val="28749112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75" name="Rectangle 7174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DB9DABD-2A9F-74D8-A68E-3E06832799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b="1" dirty="0" err="1">
                <a:latin typeface="Segoe UI" panose="020B0502040204020203" pitchFamily="34" charset="0"/>
                <a:cs typeface="Segoe UI" panose="020B0502040204020203" pitchFamily="34" charset="0"/>
              </a:rPr>
              <a:t>Dúvidas</a:t>
            </a:r>
            <a:r>
              <a:rPr lang="en-US" sz="5400" b="1" dirty="0">
                <a:latin typeface="Segoe UI" panose="020B0502040204020203" pitchFamily="34" charset="0"/>
                <a:cs typeface="Segoe UI" panose="020B0502040204020203" pitchFamily="34" charset="0"/>
              </a:rPr>
              <a:t>?</a:t>
            </a:r>
          </a:p>
        </p:txBody>
      </p:sp>
      <p:sp>
        <p:nvSpPr>
          <p:cNvPr id="7177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170" name="Picture 2" descr="Duvidas Hapvida - HAPVIDA">
            <a:extLst>
              <a:ext uri="{FF2B5EF4-FFF2-40B4-BE49-F238E27FC236}">
                <a16:creationId xmlns:a16="http://schemas.microsoft.com/office/drawing/2014/main" id="{D43A15EC-C918-8839-D136-B9B52DF3A45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1" r="1365" b="-3"/>
          <a:stretch/>
        </p:blipFill>
        <p:spPr bwMode="auto"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A05AA7CC-A42D-5C36-2E6D-F15F9D0CC9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399" y="6323597"/>
            <a:ext cx="338555" cy="338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BA81387E-5BE3-88AE-0917-82D94C79590E}"/>
              </a:ext>
            </a:extLst>
          </p:cNvPr>
          <p:cNvSpPr txBox="1"/>
          <p:nvPr/>
        </p:nvSpPr>
        <p:spPr>
          <a:xfrm>
            <a:off x="532619" y="6338985"/>
            <a:ext cx="16466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@viiniciussanchez</a:t>
            </a:r>
          </a:p>
        </p:txBody>
      </p:sp>
    </p:spTree>
    <p:extLst>
      <p:ext uri="{BB962C8B-B14F-4D97-AF65-F5344CB8AC3E}">
        <p14:creationId xmlns:p14="http://schemas.microsoft.com/office/powerpoint/2010/main" val="35225271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FABAAC2B-F204-21D3-1E8F-3EF54009D1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6053" y="1087543"/>
            <a:ext cx="5629777" cy="1060485"/>
          </a:xfrm>
        </p:spPr>
        <p:txBody>
          <a:bodyPr>
            <a:noAutofit/>
          </a:bodyPr>
          <a:lstStyle/>
          <a:p>
            <a:pPr algn="l"/>
            <a:r>
              <a:rPr lang="pt-BR" sz="4000" dirty="0">
                <a:latin typeface="Arial Nova"/>
                <a:cs typeface="Archivo" pitchFamily="2" charset="0"/>
              </a:rPr>
              <a:t>O que você achou da minha palestra?</a:t>
            </a:r>
          </a:p>
        </p:txBody>
      </p:sp>
      <p:sp>
        <p:nvSpPr>
          <p:cNvPr id="8" name="Subtítulo 2">
            <a:extLst>
              <a:ext uri="{FF2B5EF4-FFF2-40B4-BE49-F238E27FC236}">
                <a16:creationId xmlns:a16="http://schemas.microsoft.com/office/drawing/2014/main" id="{A1676906-58F4-DF34-8EF7-3D1006C338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6053" y="2148028"/>
            <a:ext cx="4977161" cy="1356386"/>
          </a:xfrm>
        </p:spPr>
        <p:txBody>
          <a:bodyPr>
            <a:noAutofit/>
          </a:bodyPr>
          <a:lstStyle/>
          <a:p>
            <a:pPr algn="l">
              <a:lnSpc>
                <a:spcPct val="120000"/>
              </a:lnSpc>
              <a:spcBef>
                <a:spcPts val="600"/>
              </a:spcBef>
            </a:pPr>
            <a:r>
              <a:rPr lang="pt-BR">
                <a:solidFill>
                  <a:schemeClr val="tx1"/>
                </a:solidFill>
                <a:latin typeface="Archivo" pitchFamily="2" charset="0"/>
                <a:cs typeface="Archivo" pitchFamily="2" charset="0"/>
              </a:rPr>
              <a:t>Acesse o link do QR </a:t>
            </a:r>
            <a:r>
              <a:rPr lang="pt-BR" err="1">
                <a:solidFill>
                  <a:schemeClr val="tx1"/>
                </a:solidFill>
                <a:latin typeface="Archivo" pitchFamily="2" charset="0"/>
                <a:cs typeface="Archivo" pitchFamily="2" charset="0"/>
              </a:rPr>
              <a:t>Code</a:t>
            </a:r>
            <a:r>
              <a:rPr lang="pt-BR">
                <a:solidFill>
                  <a:schemeClr val="tx1"/>
                </a:solidFill>
                <a:latin typeface="Archivo" pitchFamily="2" charset="0"/>
                <a:cs typeface="Archivo" pitchFamily="2" charset="0"/>
              </a:rPr>
              <a:t> ao lado e responda a pesquisa.</a:t>
            </a:r>
          </a:p>
        </p:txBody>
      </p:sp>
      <p:pic>
        <p:nvPicPr>
          <p:cNvPr id="3" name="Gráfico 2">
            <a:extLst>
              <a:ext uri="{FF2B5EF4-FFF2-40B4-BE49-F238E27FC236}">
                <a16:creationId xmlns:a16="http://schemas.microsoft.com/office/drawing/2014/main" id="{7ACB139A-DDE3-1019-960B-CB5A215FF5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713308" y="1087543"/>
            <a:ext cx="4682913" cy="4682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0310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3">
            <a:extLst>
              <a:ext uri="{FF2B5EF4-FFF2-40B4-BE49-F238E27FC236}">
                <a16:creationId xmlns:a16="http://schemas.microsoft.com/office/drawing/2014/main" id="{9E8DA76E-1043-67AE-4DED-AB2090A31175}"/>
              </a:ext>
            </a:extLst>
          </p:cNvPr>
          <p:cNvSpPr txBox="1">
            <a:spLocks/>
          </p:cNvSpPr>
          <p:nvPr/>
        </p:nvSpPr>
        <p:spPr>
          <a:xfrm>
            <a:off x="6629172" y="2692283"/>
            <a:ext cx="4150077" cy="22838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 Nova" panose="020B0504020202020204" pitchFamily="34" charset="0"/>
                <a:ea typeface="+mj-ea"/>
                <a:cs typeface="+mj-cs"/>
              </a:defRPr>
            </a:lvl1pPr>
          </a:lstStyle>
          <a:p>
            <a:r>
              <a:rPr lang="pt-BR" sz="4800" dirty="0">
                <a:latin typeface="Archivo SemiBold" pitchFamily="2" charset="0"/>
                <a:cs typeface="Archivo SemiBold" pitchFamily="2" charset="0"/>
              </a:rPr>
              <a:t>Embarcadero </a:t>
            </a:r>
            <a:r>
              <a:rPr lang="pt-BR" sz="4800" dirty="0" err="1">
                <a:latin typeface="Archivo SemiBold" pitchFamily="2" charset="0"/>
                <a:cs typeface="Archivo SemiBold" pitchFamily="2" charset="0"/>
              </a:rPr>
              <a:t>Conference</a:t>
            </a:r>
            <a:r>
              <a:rPr lang="pt-BR" sz="4800" dirty="0">
                <a:latin typeface="Archivo SemiBold" pitchFamily="2" charset="0"/>
                <a:cs typeface="Archivo SemiBold" pitchFamily="2" charset="0"/>
              </a:rPr>
              <a:t> </a:t>
            </a:r>
            <a:r>
              <a:rPr lang="pt-BR" sz="4800" dirty="0">
                <a:latin typeface="Archivo Thin" pitchFamily="2" charset="0"/>
                <a:cs typeface="Archivo Thin" pitchFamily="2" charset="0"/>
              </a:rPr>
              <a:t>2023</a:t>
            </a:r>
          </a:p>
        </p:txBody>
      </p:sp>
      <p:pic>
        <p:nvPicPr>
          <p:cNvPr id="9" name="Imagem 8" descr="Uma imagem contendo quarto, cena, placa, em pé&#10;&#10;Descrição gerada automaticamente">
            <a:extLst>
              <a:ext uri="{FF2B5EF4-FFF2-40B4-BE49-F238E27FC236}">
                <a16:creationId xmlns:a16="http://schemas.microsoft.com/office/drawing/2014/main" id="{651C2ABF-CBB7-A883-1427-989582EB86E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5036" y="1188892"/>
            <a:ext cx="1390100" cy="1390100"/>
          </a:xfrm>
          <a:prstGeom prst="rect">
            <a:avLst/>
          </a:prstGeom>
        </p:spPr>
      </p:pic>
      <p:sp>
        <p:nvSpPr>
          <p:cNvPr id="18" name="CaixaDeTexto 17">
            <a:extLst>
              <a:ext uri="{FF2B5EF4-FFF2-40B4-BE49-F238E27FC236}">
                <a16:creationId xmlns:a16="http://schemas.microsoft.com/office/drawing/2014/main" id="{373CD14E-F418-7E48-2A31-0A8D9A633FAE}"/>
              </a:ext>
            </a:extLst>
          </p:cNvPr>
          <p:cNvSpPr txBox="1"/>
          <p:nvPr/>
        </p:nvSpPr>
        <p:spPr>
          <a:xfrm>
            <a:off x="1755719" y="4613767"/>
            <a:ext cx="4086218" cy="69948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pt-BR" sz="1400" u="sng" dirty="0">
                <a:latin typeface="Archivo" pitchFamily="2" charset="0"/>
                <a:cs typeface="Archivo" pitchFamily="2" charset="0"/>
              </a:rPr>
              <a:t>viniciuss.sanchez@gmail.com</a:t>
            </a:r>
            <a:endParaRPr lang="pt-BR" sz="1400" b="0" i="0" u="sng" dirty="0">
              <a:effectLst/>
              <a:latin typeface="Archivo" pitchFamily="2" charset="0"/>
              <a:cs typeface="Archivo" pitchFamily="2" charset="0"/>
            </a:endParaRPr>
          </a:p>
          <a:p>
            <a:pPr>
              <a:lnSpc>
                <a:spcPct val="150000"/>
              </a:lnSpc>
            </a:pPr>
            <a:r>
              <a:rPr lang="pt-BR" sz="1400" b="0" i="0" dirty="0">
                <a:effectLst/>
                <a:latin typeface="Archivo" pitchFamily="2" charset="0"/>
                <a:cs typeface="Archivo" pitchFamily="2" charset="0"/>
              </a:rPr>
              <a:t>(17) 99666-4049</a:t>
            </a:r>
            <a:endParaRPr lang="pt-BR" sz="1400" dirty="0">
              <a:latin typeface="Archivo" pitchFamily="2" charset="0"/>
              <a:cs typeface="Archivo" pitchFamily="2" charset="0"/>
            </a:endParaRPr>
          </a:p>
        </p:txBody>
      </p:sp>
      <p:pic>
        <p:nvPicPr>
          <p:cNvPr id="12" name="Gráfico 11">
            <a:hlinkClick r:id="rId3"/>
            <a:extLst>
              <a:ext uri="{FF2B5EF4-FFF2-40B4-BE49-F238E27FC236}">
                <a16:creationId xmlns:a16="http://schemas.microsoft.com/office/drawing/2014/main" id="{65817711-C07F-842E-1812-1D4C3006AB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858711" y="4427010"/>
            <a:ext cx="102160" cy="185746"/>
          </a:xfrm>
          <a:prstGeom prst="rect">
            <a:avLst/>
          </a:prstGeom>
        </p:spPr>
      </p:pic>
      <p:pic>
        <p:nvPicPr>
          <p:cNvPr id="14" name="Gráfico 13">
            <a:hlinkClick r:id="rId6"/>
            <a:extLst>
              <a:ext uri="{FF2B5EF4-FFF2-40B4-BE49-F238E27FC236}">
                <a16:creationId xmlns:a16="http://schemas.microsoft.com/office/drawing/2014/main" id="{11134527-9B61-3DBA-BC4E-FBD84ED8E28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00847" y="4428910"/>
            <a:ext cx="195217" cy="195217"/>
          </a:xfrm>
          <a:prstGeom prst="rect">
            <a:avLst/>
          </a:prstGeom>
        </p:spPr>
      </p:pic>
      <p:pic>
        <p:nvPicPr>
          <p:cNvPr id="16" name="Gráfico 15">
            <a:hlinkClick r:id="rId9"/>
            <a:extLst>
              <a:ext uri="{FF2B5EF4-FFF2-40B4-BE49-F238E27FC236}">
                <a16:creationId xmlns:a16="http://schemas.microsoft.com/office/drawing/2014/main" id="{C8A8C643-DC31-A1E1-CC8C-34E255751FB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835089" y="4427011"/>
            <a:ext cx="206259" cy="198893"/>
          </a:xfrm>
          <a:prstGeom prst="rect">
            <a:avLst/>
          </a:prstGeom>
        </p:spPr>
      </p:pic>
      <p:pic>
        <p:nvPicPr>
          <p:cNvPr id="20" name="Gráfico 19">
            <a:hlinkClick r:id="rId12"/>
            <a:extLst>
              <a:ext uri="{FF2B5EF4-FFF2-40B4-BE49-F238E27FC236}">
                <a16:creationId xmlns:a16="http://schemas.microsoft.com/office/drawing/2014/main" id="{0337FEDE-3E8D-E5E9-440C-080EF98C6F4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3385348" y="4440283"/>
            <a:ext cx="225210" cy="183845"/>
          </a:xfrm>
          <a:prstGeom prst="rect">
            <a:avLst/>
          </a:prstGeom>
        </p:spPr>
      </p:pic>
      <p:sp>
        <p:nvSpPr>
          <p:cNvPr id="15" name="Título 1">
            <a:extLst>
              <a:ext uri="{FF2B5EF4-FFF2-40B4-BE49-F238E27FC236}">
                <a16:creationId xmlns:a16="http://schemas.microsoft.com/office/drawing/2014/main" id="{E7078895-3F0F-A359-7753-E1200D34CEBB}"/>
              </a:ext>
            </a:extLst>
          </p:cNvPr>
          <p:cNvSpPr txBox="1">
            <a:spLocks/>
          </p:cNvSpPr>
          <p:nvPr/>
        </p:nvSpPr>
        <p:spPr>
          <a:xfrm>
            <a:off x="1717443" y="2467944"/>
            <a:ext cx="3198686" cy="9105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 Nova" panose="020B0504020202020204" pitchFamily="34" charset="0"/>
                <a:ea typeface="+mj-ea"/>
                <a:cs typeface="+mj-cs"/>
              </a:defRPr>
            </a:lvl1pPr>
          </a:lstStyle>
          <a:p>
            <a:r>
              <a:rPr lang="pt-BR" sz="2000" b="1" dirty="0">
                <a:latin typeface="Archivo" pitchFamily="2" charset="0"/>
                <a:cs typeface="Archivo" pitchFamily="2" charset="0"/>
              </a:rPr>
              <a:t>Vinicius Sanchez</a:t>
            </a:r>
          </a:p>
        </p:txBody>
      </p:sp>
      <p:sp>
        <p:nvSpPr>
          <p:cNvPr id="10" name="Subtítulo 2">
            <a:extLst>
              <a:ext uri="{FF2B5EF4-FFF2-40B4-BE49-F238E27FC236}">
                <a16:creationId xmlns:a16="http://schemas.microsoft.com/office/drawing/2014/main" id="{FCF252C6-F48C-BA6F-5A05-5B706C3A7E95}"/>
              </a:ext>
            </a:extLst>
          </p:cNvPr>
          <p:cNvSpPr txBox="1">
            <a:spLocks/>
          </p:cNvSpPr>
          <p:nvPr/>
        </p:nvSpPr>
        <p:spPr>
          <a:xfrm>
            <a:off x="1717442" y="3060462"/>
            <a:ext cx="4378558" cy="121574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Arial Nova" panose="020B0504020202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 Nova" panose="020B050402020202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rial Nova" panose="020B0504020202020204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 Nova" panose="020B0504020202020204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 Nova" panose="020B0504020202020204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0000"/>
              </a:lnSpc>
              <a:spcBef>
                <a:spcPts val="600"/>
              </a:spcBef>
            </a:pPr>
            <a:r>
              <a:rPr lang="pt-BR" sz="1600" b="1" i="1" dirty="0">
                <a:solidFill>
                  <a:srgbClr val="F7505A"/>
                </a:solidFill>
                <a:effectLst/>
              </a:rPr>
              <a:t>{ </a:t>
            </a:r>
            <a:r>
              <a:rPr lang="pt-BR" sz="1200" b="0" i="0" dirty="0" err="1">
                <a:solidFill>
                  <a:srgbClr val="778899"/>
                </a:solidFill>
                <a:effectLst/>
                <a:latin typeface="Archivo"/>
              </a:rPr>
              <a:t>Embarcadero</a:t>
            </a:r>
            <a:r>
              <a:rPr lang="pt-BR" sz="1200" b="0" i="0" dirty="0">
                <a:solidFill>
                  <a:srgbClr val="778899"/>
                </a:solidFill>
                <a:effectLst/>
                <a:latin typeface="Archivo"/>
              </a:rPr>
              <a:t> MVP e Desenvolvedor Delphi Certificado, apresenta vasta expertise em tecnologia. Com experiência em SFC, SFPC e KIKF, a graduação em Sistemas de Informação proporcionou uma base sólida. Membro ativo da comunidade </a:t>
            </a:r>
            <a:r>
              <a:rPr lang="pt-BR" sz="1200" b="0" i="0" dirty="0" err="1">
                <a:solidFill>
                  <a:srgbClr val="778899"/>
                </a:solidFill>
                <a:effectLst/>
                <a:latin typeface="Archivo"/>
              </a:rPr>
              <a:t>HashLoad</a:t>
            </a:r>
            <a:r>
              <a:rPr lang="pt-BR" sz="1200" b="0" i="0" dirty="0">
                <a:solidFill>
                  <a:srgbClr val="778899"/>
                </a:solidFill>
                <a:effectLst/>
                <a:latin typeface="Archivo"/>
              </a:rPr>
              <a:t>, a paixão pela tecnologia é evidente. A trajetória reflete o compromisso com o crescimento contínuo e a excelência técnica.</a:t>
            </a:r>
            <a:endParaRPr lang="pt-BR" sz="1600" dirty="0">
              <a:solidFill>
                <a:schemeClr val="tx1"/>
              </a:solidFill>
              <a:cs typeface="Archivo" pitchFamily="2" charset="0"/>
            </a:endParaRPr>
          </a:p>
        </p:txBody>
      </p:sp>
      <p:pic>
        <p:nvPicPr>
          <p:cNvPr id="5" name="Imagem 4" descr="Homem com óculos de grau em fundo branco&#10;&#10;Descrição gerada automaticamente">
            <a:extLst>
              <a:ext uri="{FF2B5EF4-FFF2-40B4-BE49-F238E27FC236}">
                <a16:creationId xmlns:a16="http://schemas.microsoft.com/office/drawing/2014/main" id="{4E8EC3AB-9625-FA5B-AE48-4860A2FA23B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5719" y="1191694"/>
            <a:ext cx="1390100" cy="139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882422"/>
      </p:ext>
    </p:extLst>
  </p:cSld>
  <p:clrMapOvr>
    <a:masterClrMapping/>
  </p:clrMapOvr>
  <p:transition spd="slow">
    <p:push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CB6A9085-B3F8-965E-FF65-4E9B633BB6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5840" y="512912"/>
            <a:ext cx="5798539" cy="4512733"/>
          </a:xfrm>
        </p:spPr>
        <p:txBody>
          <a:bodyPr>
            <a:normAutofit/>
          </a:bodyPr>
          <a:lstStyle/>
          <a:p>
            <a:pPr algn="r"/>
            <a:r>
              <a:rPr lang="pt-BR" sz="5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Como que o uso de </a:t>
            </a:r>
            <a:r>
              <a:rPr lang="pt-BR" sz="5400" dirty="0">
                <a:solidFill>
                  <a:srgbClr val="D82F8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interfaces</a:t>
            </a:r>
            <a:r>
              <a:rPr lang="pt-BR" sz="5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pode </a:t>
            </a:r>
            <a:r>
              <a:rPr lang="pt-BR" sz="5400" dirty="0">
                <a:solidFill>
                  <a:srgbClr val="FEC157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preparar</a:t>
            </a:r>
            <a:r>
              <a:rPr lang="pt-BR" sz="5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 sua aplicação para o </a:t>
            </a:r>
            <a:r>
              <a:rPr lang="pt-BR" sz="5400" dirty="0">
                <a:solidFill>
                  <a:srgbClr val="92D05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futuro</a:t>
            </a:r>
            <a:r>
              <a:rPr lang="pt-BR" sz="5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?</a:t>
            </a:r>
          </a:p>
        </p:txBody>
      </p:sp>
      <p:pic>
        <p:nvPicPr>
          <p:cNvPr id="7" name="Picture 12" descr="Premium Vector | User login smartphone for site . application page user  interface. phone, mobile, smartphone,. device screen. business icon.">
            <a:extLst>
              <a:ext uri="{FF2B5EF4-FFF2-40B4-BE49-F238E27FC236}">
                <a16:creationId xmlns:a16="http://schemas.microsoft.com/office/drawing/2014/main" id="{E98F7E0D-8EF0-055A-5BF7-7CED55FBEE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7254" y="249178"/>
            <a:ext cx="5962650" cy="596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96599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CB6A9085-B3F8-965E-FF65-4E9B633BB6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5840" y="512912"/>
            <a:ext cx="5798539" cy="4512733"/>
          </a:xfrm>
        </p:spPr>
        <p:txBody>
          <a:bodyPr>
            <a:normAutofit/>
          </a:bodyPr>
          <a:lstStyle/>
          <a:p>
            <a:pPr algn="r"/>
            <a:r>
              <a:rPr lang="pt-BR" sz="5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Como que o uso de </a:t>
            </a:r>
            <a:r>
              <a:rPr lang="pt-BR" sz="5400" dirty="0">
                <a:solidFill>
                  <a:srgbClr val="D82F8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interfaces</a:t>
            </a:r>
            <a:r>
              <a:rPr lang="pt-BR" sz="5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pode </a:t>
            </a:r>
            <a:r>
              <a:rPr lang="pt-BR" sz="5400" dirty="0">
                <a:solidFill>
                  <a:srgbClr val="FEC157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preparar</a:t>
            </a:r>
            <a:r>
              <a:rPr lang="pt-BR" sz="5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 sua aplicação para o </a:t>
            </a:r>
            <a:r>
              <a:rPr lang="pt-BR" sz="5400" dirty="0">
                <a:solidFill>
                  <a:srgbClr val="92D05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futuro</a:t>
            </a:r>
            <a:r>
              <a:rPr lang="pt-BR" sz="5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?</a:t>
            </a:r>
          </a:p>
        </p:txBody>
      </p:sp>
      <p:pic>
        <p:nvPicPr>
          <p:cNvPr id="2" name="Picture 2" descr="28,300+ Simple Code Stock Photos, Pictures &amp; Royalty-Free Images - iStock |  Complex code">
            <a:extLst>
              <a:ext uri="{FF2B5EF4-FFF2-40B4-BE49-F238E27FC236}">
                <a16:creationId xmlns:a16="http://schemas.microsoft.com/office/drawing/2014/main" id="{EC6ABE60-D873-D01B-7425-C375C895D5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5361" y="1083056"/>
            <a:ext cx="5829300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21760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DB9DABD-2A9F-74D8-A68E-3E06832799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5962784" cy="180730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5400" dirty="0">
                <a:latin typeface="Segoe UI" panose="020B0502040204020203" pitchFamily="34" charset="0"/>
                <a:cs typeface="Segoe UI" panose="020B0502040204020203" pitchFamily="34" charset="0"/>
              </a:rPr>
              <a:t>Vinicius Sanchez</a:t>
            </a:r>
          </a:p>
        </p:txBody>
      </p:sp>
      <p:sp>
        <p:nvSpPr>
          <p:cNvPr id="10" name="Espaço Reservado para Conteúdo 9">
            <a:extLst>
              <a:ext uri="{FF2B5EF4-FFF2-40B4-BE49-F238E27FC236}">
                <a16:creationId xmlns:a16="http://schemas.microsoft.com/office/drawing/2014/main" id="{25E9405D-261C-D816-A12F-C399556A43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19656"/>
            <a:ext cx="5124586" cy="4357307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000" dirty="0" err="1">
                <a:latin typeface="Segoe UI" panose="020B0502040204020203" pitchFamily="34" charset="0"/>
                <a:cs typeface="Segoe UI" panose="020B0502040204020203" pitchFamily="34" charset="0"/>
              </a:rPr>
              <a:t>Etec</a:t>
            </a:r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 de </a:t>
            </a:r>
            <a:r>
              <a:rPr lang="en-US" sz="2000" dirty="0" err="1">
                <a:latin typeface="Segoe UI" panose="020B0502040204020203" pitchFamily="34" charset="0"/>
                <a:cs typeface="Segoe UI" panose="020B0502040204020203" pitchFamily="34" charset="0"/>
              </a:rPr>
              <a:t>Fernandópolis</a:t>
            </a:r>
            <a:endParaRPr lang="en-US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2000" dirty="0" err="1">
                <a:latin typeface="Segoe UI" panose="020B0502040204020203" pitchFamily="34" charset="0"/>
                <a:cs typeface="Segoe UI" panose="020B0502040204020203" pitchFamily="34" charset="0"/>
              </a:rPr>
              <a:t>Fundação</a:t>
            </a:r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000" dirty="0" err="1">
                <a:latin typeface="Segoe UI" panose="020B0502040204020203" pitchFamily="34" charset="0"/>
                <a:cs typeface="Segoe UI" panose="020B0502040204020203" pitchFamily="34" charset="0"/>
              </a:rPr>
              <a:t>Educacional</a:t>
            </a:r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 de </a:t>
            </a:r>
            <a:r>
              <a:rPr lang="en-US" sz="2000" dirty="0" err="1">
                <a:latin typeface="Segoe UI" panose="020B0502040204020203" pitchFamily="34" charset="0"/>
                <a:cs typeface="Segoe UI" panose="020B0502040204020203" pitchFamily="34" charset="0"/>
              </a:rPr>
              <a:t>Fernandópolis</a:t>
            </a:r>
            <a:endParaRPr lang="en-US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2000" dirty="0" err="1">
                <a:latin typeface="Segoe UI" panose="020B0502040204020203" pitchFamily="34" charset="0"/>
                <a:cs typeface="Segoe UI" panose="020B0502040204020203" pitchFamily="34" charset="0"/>
              </a:rPr>
              <a:t>Certificação</a:t>
            </a:r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 Delphi Developer</a:t>
            </a:r>
          </a:p>
          <a:p>
            <a:r>
              <a:rPr lang="en-US" sz="2000" dirty="0" err="1">
                <a:latin typeface="Segoe UI" panose="020B0502040204020203" pitchFamily="34" charset="0"/>
                <a:cs typeface="Segoe UI" panose="020B0502040204020203" pitchFamily="34" charset="0"/>
              </a:rPr>
              <a:t>Membro</a:t>
            </a:r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 da </a:t>
            </a:r>
            <a:r>
              <a:rPr lang="en-US" sz="2000" dirty="0" err="1">
                <a:latin typeface="Segoe UI" panose="020B0502040204020203" pitchFamily="34" charset="0"/>
                <a:cs typeface="Segoe UI" panose="020B0502040204020203" pitchFamily="34" charset="0"/>
              </a:rPr>
              <a:t>comunidade</a:t>
            </a:r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000" dirty="0" err="1">
                <a:latin typeface="Segoe UI" panose="020B0502040204020203" pitchFamily="34" charset="0"/>
                <a:cs typeface="Segoe UI" panose="020B0502040204020203" pitchFamily="34" charset="0"/>
              </a:rPr>
              <a:t>Hashload</a:t>
            </a:r>
            <a:endParaRPr lang="en-US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10 Anos </a:t>
            </a:r>
            <a:r>
              <a:rPr lang="en-US" sz="2000" dirty="0" err="1">
                <a:latin typeface="Segoe UI" panose="020B0502040204020203" pitchFamily="34" charset="0"/>
                <a:cs typeface="Segoe UI" panose="020B0502040204020203" pitchFamily="34" charset="0"/>
              </a:rPr>
              <a:t>como</a:t>
            </a:r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000" dirty="0" err="1">
                <a:latin typeface="Segoe UI" panose="020B0502040204020203" pitchFamily="34" charset="0"/>
                <a:cs typeface="Segoe UI" panose="020B0502040204020203" pitchFamily="34" charset="0"/>
              </a:rPr>
              <a:t>desenvolvedor</a:t>
            </a:r>
            <a:endParaRPr lang="en-US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Embarcadero MVP</a:t>
            </a:r>
          </a:p>
        </p:txBody>
      </p:sp>
      <p:pic>
        <p:nvPicPr>
          <p:cNvPr id="8" name="Imagem 7" descr="Homem de óculos e camisa cinza&#10;&#10;Descrição gerada automaticamente">
            <a:extLst>
              <a:ext uri="{FF2B5EF4-FFF2-40B4-BE49-F238E27FC236}">
                <a16:creationId xmlns:a16="http://schemas.microsoft.com/office/drawing/2014/main" id="{A90C86A5-7D1D-7413-CA09-DCFFB696C5D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" b="23230"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93E2A880-F66C-2951-BB26-7BBF3E5B91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2517" y="6227722"/>
            <a:ext cx="338555" cy="338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73413262-FECF-EB3C-7372-0085BBD82B74}"/>
              </a:ext>
            </a:extLst>
          </p:cNvPr>
          <p:cNvSpPr txBox="1"/>
          <p:nvPr/>
        </p:nvSpPr>
        <p:spPr>
          <a:xfrm>
            <a:off x="4068737" y="6243110"/>
            <a:ext cx="16466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pt-BR" sz="1400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@viiniciussanchez</a:t>
            </a:r>
          </a:p>
        </p:txBody>
      </p:sp>
      <p:pic>
        <p:nvPicPr>
          <p:cNvPr id="1028" name="Picture 4" descr="Embarcadero MVP Program - Community Blogs - Embarcadero Community">
            <a:extLst>
              <a:ext uri="{FF2B5EF4-FFF2-40B4-BE49-F238E27FC236}">
                <a16:creationId xmlns:a16="http://schemas.microsoft.com/office/drawing/2014/main" id="{9BD8071C-0A0E-A561-5651-110FB8257F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142" y="6049921"/>
            <a:ext cx="1009224" cy="630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rograma de Certificações Delphi. Em dias de quarentena, grandes… | by  Vinicius Sanchez | Medium">
            <a:extLst>
              <a:ext uri="{FF2B5EF4-FFF2-40B4-BE49-F238E27FC236}">
                <a16:creationId xmlns:a16="http://schemas.microsoft.com/office/drawing/2014/main" id="{3EBE5034-63B3-3F4B-4C0B-FABD06D404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3437" y="6076379"/>
            <a:ext cx="650273" cy="630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54839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76" name="Rectangle 1071">
            <a:extLst>
              <a:ext uri="{FF2B5EF4-FFF2-40B4-BE49-F238E27FC236}">
                <a16:creationId xmlns:a16="http://schemas.microsoft.com/office/drawing/2014/main" id="{D1A4588A-55D5-49B8-BE41-54ACDCFF2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 descr="Fiorilli Software – Assistência e consultoria municipal">
            <a:extLst>
              <a:ext uri="{FF2B5EF4-FFF2-40B4-BE49-F238E27FC236}">
                <a16:creationId xmlns:a16="http://schemas.microsoft.com/office/drawing/2014/main" id="{BBC5066E-7291-1FB7-6859-3A0A1A6AFE2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84" r="4" b="18765"/>
          <a:stretch/>
        </p:blipFill>
        <p:spPr bwMode="auto">
          <a:xfrm>
            <a:off x="20" y="10"/>
            <a:ext cx="12191980" cy="4465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7" name="Rectangle: Rounded Corners 1073">
            <a:extLst>
              <a:ext uri="{FF2B5EF4-FFF2-40B4-BE49-F238E27FC236}">
                <a16:creationId xmlns:a16="http://schemas.microsoft.com/office/drawing/2014/main" id="{F97E7EA2-EDCD-47E9-81BC-415C606D1B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119552"/>
            <a:ext cx="9382538" cy="685800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56FC17F-9827-3344-A923-359E9665A5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928" y="4203278"/>
            <a:ext cx="8557193" cy="536063"/>
          </a:xfrm>
        </p:spPr>
        <p:txBody>
          <a:bodyPr>
            <a:normAutofit fontScale="90000"/>
          </a:bodyPr>
          <a:lstStyle/>
          <a:p>
            <a:r>
              <a:rPr lang="pt-BR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Fiorilli</a:t>
            </a:r>
            <a:r>
              <a:rPr lang="pt-BR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S/C Software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AFF8935-099F-9BB1-C4EA-7D7E30632D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6928" y="4956314"/>
            <a:ext cx="11058144" cy="1801102"/>
          </a:xfrm>
        </p:spPr>
        <p:txBody>
          <a:bodyPr>
            <a:normAutofit/>
          </a:bodyPr>
          <a:lstStyle/>
          <a:p>
            <a:r>
              <a:rPr lang="pt-BR" sz="2000" dirty="0">
                <a:latin typeface="Segoe UI" panose="020B0502040204020203" pitchFamily="34" charset="0"/>
                <a:cs typeface="Segoe UI" panose="020B0502040204020203" pitchFamily="34" charset="0"/>
              </a:rPr>
              <a:t>Atuando há mais de 48 anos</a:t>
            </a:r>
          </a:p>
          <a:p>
            <a:r>
              <a:rPr lang="pt-BR" sz="2000" dirty="0">
                <a:latin typeface="Segoe UI" panose="020B0502040204020203" pitchFamily="34" charset="0"/>
                <a:cs typeface="Segoe UI" panose="020B0502040204020203" pitchFamily="34" charset="0"/>
              </a:rPr>
              <a:t>Uma das maiores empresas do Brasil no desenvolvimento de softwares de gestão pública</a:t>
            </a:r>
          </a:p>
          <a:p>
            <a:r>
              <a:rPr lang="pt-BR" sz="2000" dirty="0">
                <a:latin typeface="Segoe UI" panose="020B0502040204020203" pitchFamily="34" charset="0"/>
                <a:cs typeface="Segoe UI" panose="020B0502040204020203" pitchFamily="34" charset="0"/>
              </a:rPr>
              <a:t>Presentes em mais de 1000 municípios facilitando a rotina de mais de 2500 </a:t>
            </a:r>
            <a:r>
              <a:rPr lang="pt-BR" sz="2000" dirty="0" err="1">
                <a:latin typeface="Segoe UI" panose="020B0502040204020203" pitchFamily="34" charset="0"/>
                <a:cs typeface="Segoe UI" panose="020B0502040204020203" pitchFamily="34" charset="0"/>
              </a:rPr>
              <a:t>orgãos</a:t>
            </a:r>
            <a:r>
              <a:rPr lang="pt-BR" sz="2000" dirty="0">
                <a:latin typeface="Segoe UI" panose="020B0502040204020203" pitchFamily="34" charset="0"/>
                <a:cs typeface="Segoe UI" panose="020B0502040204020203" pitchFamily="34" charset="0"/>
              </a:rPr>
              <a:t> públicos</a:t>
            </a:r>
          </a:p>
          <a:p>
            <a:r>
              <a:rPr lang="pt-BR" sz="2000" dirty="0">
                <a:latin typeface="Segoe UI" panose="020B0502040204020203" pitchFamily="34" charset="0"/>
                <a:cs typeface="Segoe UI" panose="020B0502040204020203" pitchFamily="34" charset="0"/>
              </a:rPr>
              <a:t>Líder de mercado, é a empresa que mais cresce em seu segmento</a:t>
            </a:r>
          </a:p>
          <a:p>
            <a:endParaRPr lang="pt-BR" sz="2000" dirty="0"/>
          </a:p>
        </p:txBody>
      </p:sp>
    </p:spTree>
    <p:extLst>
      <p:ext uri="{BB962C8B-B14F-4D97-AF65-F5344CB8AC3E}">
        <p14:creationId xmlns:p14="http://schemas.microsoft.com/office/powerpoint/2010/main" val="37096760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Interface gráfica do usuário, Texto&#10;&#10;Descrição gerada automaticamente">
            <a:extLst>
              <a:ext uri="{FF2B5EF4-FFF2-40B4-BE49-F238E27FC236}">
                <a16:creationId xmlns:a16="http://schemas.microsoft.com/office/drawing/2014/main" id="{52C392D2-FD34-254F-8C24-564EEDF9649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334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6026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5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33F8D6E4-C4DA-D117-484A-5F1372F63E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l="-489" t="694" r="-489" b="4694"/>
          <a:stretch/>
        </p:blipFill>
        <p:spPr>
          <a:xfrm>
            <a:off x="2522356" y="10"/>
            <a:ext cx="9669642" cy="6857990"/>
          </a:xfrm>
          <a:prstGeom prst="rect">
            <a:avLst/>
          </a:prstGeom>
        </p:spPr>
      </p:pic>
      <p:sp>
        <p:nvSpPr>
          <p:cNvPr id="21" name="Rectangle 17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ítulo 5">
            <a:extLst>
              <a:ext uri="{FF2B5EF4-FFF2-40B4-BE49-F238E27FC236}">
                <a16:creationId xmlns:a16="http://schemas.microsoft.com/office/drawing/2014/main" id="{0C866C34-8339-95B6-C8D4-F80494E419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399" y="365125"/>
            <a:ext cx="4631933" cy="1899912"/>
          </a:xfrm>
        </p:spPr>
        <p:txBody>
          <a:bodyPr>
            <a:normAutofit/>
          </a:bodyPr>
          <a:lstStyle/>
          <a:p>
            <a:r>
              <a:rPr lang="pt-BR" sz="4800" b="1" dirty="0">
                <a:latin typeface="Segoe UI" panose="020B0502040204020203" pitchFamily="34" charset="0"/>
                <a:cs typeface="Segoe UI" panose="020B0502040204020203" pitchFamily="34" charset="0"/>
              </a:rPr>
              <a:t>Evolução dos componentes</a:t>
            </a:r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2BFCD67E-1C08-6288-CE2F-81F8FA7F1C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6400" y="2434201"/>
            <a:ext cx="4513400" cy="3742762"/>
          </a:xfrm>
        </p:spPr>
        <p:txBody>
          <a:bodyPr>
            <a:normAutofit/>
          </a:bodyPr>
          <a:lstStyle/>
          <a:p>
            <a:r>
              <a:rPr lang="pt-BR" sz="2000" dirty="0">
                <a:latin typeface="Segoe UI" panose="020B0502040204020203" pitchFamily="34" charset="0"/>
                <a:cs typeface="Segoe UI" panose="020B0502040204020203" pitchFamily="34" charset="0"/>
              </a:rPr>
              <a:t>BDE (Borland </a:t>
            </a:r>
            <a:r>
              <a:rPr lang="pt-BR" sz="2000" dirty="0" err="1">
                <a:latin typeface="Segoe UI" panose="020B0502040204020203" pitchFamily="34" charset="0"/>
                <a:cs typeface="Segoe UI" panose="020B0502040204020203" pitchFamily="34" charset="0"/>
              </a:rPr>
              <a:t>Database</a:t>
            </a:r>
            <a:r>
              <a:rPr lang="pt-BR" sz="20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pt-BR" sz="2000" dirty="0" err="1">
                <a:latin typeface="Segoe UI" panose="020B0502040204020203" pitchFamily="34" charset="0"/>
                <a:cs typeface="Segoe UI" panose="020B0502040204020203" pitchFamily="34" charset="0"/>
              </a:rPr>
              <a:t>Engine</a:t>
            </a:r>
            <a:r>
              <a:rPr lang="pt-BR" sz="2000" dirty="0">
                <a:latin typeface="Segoe UI" panose="020B0502040204020203" pitchFamily="34" charset="0"/>
                <a:cs typeface="Segoe UI" panose="020B0502040204020203" pitchFamily="34" charset="0"/>
              </a:rPr>
              <a:t>)</a:t>
            </a:r>
          </a:p>
          <a:p>
            <a:pPr lvl="1"/>
            <a:r>
              <a:rPr lang="pt-BR" sz="2000" dirty="0" err="1">
                <a:latin typeface="Segoe UI" panose="020B0502040204020203" pitchFamily="34" charset="0"/>
                <a:cs typeface="Segoe UI" panose="020B0502040204020203" pitchFamily="34" charset="0"/>
              </a:rPr>
              <a:t>TTable</a:t>
            </a:r>
            <a:endParaRPr lang="pt-BR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r>
              <a:rPr lang="pt-BR" sz="2000" dirty="0" err="1">
                <a:latin typeface="Segoe UI" panose="020B0502040204020203" pitchFamily="34" charset="0"/>
                <a:cs typeface="Segoe UI" panose="020B0502040204020203" pitchFamily="34" charset="0"/>
              </a:rPr>
              <a:t>TQuery</a:t>
            </a:r>
            <a:endParaRPr lang="pt-BR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r>
              <a:rPr lang="pt-BR" sz="2000" dirty="0" err="1">
                <a:latin typeface="Segoe UI" panose="020B0502040204020203" pitchFamily="34" charset="0"/>
                <a:cs typeface="Segoe UI" panose="020B0502040204020203" pitchFamily="34" charset="0"/>
              </a:rPr>
              <a:t>TDataBase</a:t>
            </a:r>
            <a:endParaRPr lang="pt-BR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8" name="Picture 4">
            <a:extLst>
              <a:ext uri="{FF2B5EF4-FFF2-40B4-BE49-F238E27FC236}">
                <a16:creationId xmlns:a16="http://schemas.microsoft.com/office/drawing/2014/main" id="{236F4C5E-052D-A75B-B4CE-7380801A63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399" y="6323597"/>
            <a:ext cx="338555" cy="338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42746CE1-5B07-34FD-18B5-E1A1FF4E4D32}"/>
              </a:ext>
            </a:extLst>
          </p:cNvPr>
          <p:cNvSpPr txBox="1"/>
          <p:nvPr/>
        </p:nvSpPr>
        <p:spPr>
          <a:xfrm>
            <a:off x="532619" y="6338985"/>
            <a:ext cx="16466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@viiniciussanchez</a:t>
            </a:r>
          </a:p>
        </p:txBody>
      </p:sp>
    </p:spTree>
    <p:extLst>
      <p:ext uri="{BB962C8B-B14F-4D97-AF65-F5344CB8AC3E}">
        <p14:creationId xmlns:p14="http://schemas.microsoft.com/office/powerpoint/2010/main" val="19483143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5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33F8D6E4-C4DA-D117-484A-5F1372F63E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l="-489" t="694" r="-489" b="4694"/>
          <a:stretch/>
        </p:blipFill>
        <p:spPr>
          <a:xfrm>
            <a:off x="2522356" y="10"/>
            <a:ext cx="9669642" cy="6857990"/>
          </a:xfrm>
          <a:prstGeom prst="rect">
            <a:avLst/>
          </a:prstGeom>
        </p:spPr>
      </p:pic>
      <p:sp>
        <p:nvSpPr>
          <p:cNvPr id="21" name="Rectangle 17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ítulo 5">
            <a:extLst>
              <a:ext uri="{FF2B5EF4-FFF2-40B4-BE49-F238E27FC236}">
                <a16:creationId xmlns:a16="http://schemas.microsoft.com/office/drawing/2014/main" id="{0C866C34-8339-95B6-C8D4-F80494E419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399" y="365125"/>
            <a:ext cx="4631933" cy="1899912"/>
          </a:xfrm>
        </p:spPr>
        <p:txBody>
          <a:bodyPr>
            <a:normAutofit/>
          </a:bodyPr>
          <a:lstStyle/>
          <a:p>
            <a:r>
              <a:rPr lang="pt-BR" sz="4800" b="1" dirty="0">
                <a:latin typeface="Segoe UI" panose="020B0502040204020203" pitchFamily="34" charset="0"/>
                <a:cs typeface="Segoe UI" panose="020B0502040204020203" pitchFamily="34" charset="0"/>
              </a:rPr>
              <a:t>Evolução dos componentes</a:t>
            </a:r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2BFCD67E-1C08-6288-CE2F-81F8FA7F1C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6400" y="2434201"/>
            <a:ext cx="4710504" cy="3742762"/>
          </a:xfrm>
        </p:spPr>
        <p:txBody>
          <a:bodyPr>
            <a:normAutofit/>
          </a:bodyPr>
          <a:lstStyle/>
          <a:p>
            <a:r>
              <a:rPr lang="pt-BR" sz="2000" dirty="0" err="1">
                <a:latin typeface="Segoe UI" panose="020B0502040204020203" pitchFamily="34" charset="0"/>
                <a:cs typeface="Segoe UI" panose="020B0502040204020203" pitchFamily="34" charset="0"/>
              </a:rPr>
              <a:t>TClientDataSet</a:t>
            </a:r>
            <a:r>
              <a:rPr lang="pt-BR" sz="20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</a:p>
          <a:p>
            <a:pPr lvl="1"/>
            <a:r>
              <a:rPr lang="pt-BR" sz="2000" dirty="0">
                <a:latin typeface="Segoe UI" panose="020B0502040204020203" pitchFamily="34" charset="0"/>
                <a:cs typeface="Segoe UI" panose="020B0502040204020203" pitchFamily="34" charset="0"/>
              </a:rPr>
              <a:t>Permitia trabalhar com dados em memória</a:t>
            </a:r>
          </a:p>
          <a:p>
            <a:pPr lvl="1"/>
            <a:r>
              <a:rPr lang="pt-BR" sz="2000" dirty="0">
                <a:latin typeface="Segoe UI" panose="020B0502040204020203" pitchFamily="34" charset="0"/>
                <a:cs typeface="Segoe UI" panose="020B0502040204020203" pitchFamily="34" charset="0"/>
              </a:rPr>
              <a:t>Suporte a dados remotos usando a tecnologia MIDAS (</a:t>
            </a:r>
            <a:r>
              <a:rPr lang="pt-BR" sz="2000" dirty="0" err="1">
                <a:latin typeface="Segoe UI" panose="020B0502040204020203" pitchFamily="34" charset="0"/>
                <a:cs typeface="Segoe UI" panose="020B0502040204020203" pitchFamily="34" charset="0"/>
              </a:rPr>
              <a:t>Multi-tier</a:t>
            </a:r>
            <a:r>
              <a:rPr lang="pt-BR" sz="20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pt-BR" sz="2000" dirty="0" err="1">
                <a:latin typeface="Segoe UI" panose="020B0502040204020203" pitchFamily="34" charset="0"/>
                <a:cs typeface="Segoe UI" panose="020B0502040204020203" pitchFamily="34" charset="0"/>
              </a:rPr>
              <a:t>Distributed</a:t>
            </a:r>
            <a:r>
              <a:rPr lang="pt-BR" sz="20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pt-BR" sz="2000" dirty="0" err="1">
                <a:latin typeface="Segoe UI" panose="020B0502040204020203" pitchFamily="34" charset="0"/>
                <a:cs typeface="Segoe UI" panose="020B0502040204020203" pitchFamily="34" charset="0"/>
              </a:rPr>
              <a:t>Application</a:t>
            </a:r>
            <a:r>
              <a:rPr lang="pt-BR" sz="2000" dirty="0">
                <a:latin typeface="Segoe UI" panose="020B0502040204020203" pitchFamily="34" charset="0"/>
                <a:cs typeface="Segoe UI" panose="020B0502040204020203" pitchFamily="34" charset="0"/>
              </a:rPr>
              <a:t> Services)</a:t>
            </a:r>
          </a:p>
        </p:txBody>
      </p:sp>
      <p:pic>
        <p:nvPicPr>
          <p:cNvPr id="8" name="Picture 4">
            <a:extLst>
              <a:ext uri="{FF2B5EF4-FFF2-40B4-BE49-F238E27FC236}">
                <a16:creationId xmlns:a16="http://schemas.microsoft.com/office/drawing/2014/main" id="{236F4C5E-052D-A75B-B4CE-7380801A63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399" y="6323597"/>
            <a:ext cx="338555" cy="338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42746CE1-5B07-34FD-18B5-E1A1FF4E4D32}"/>
              </a:ext>
            </a:extLst>
          </p:cNvPr>
          <p:cNvSpPr txBox="1"/>
          <p:nvPr/>
        </p:nvSpPr>
        <p:spPr>
          <a:xfrm>
            <a:off x="532619" y="6338985"/>
            <a:ext cx="16466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@viiniciussanchez</a:t>
            </a:r>
          </a:p>
        </p:txBody>
      </p:sp>
    </p:spTree>
    <p:extLst>
      <p:ext uri="{BB962C8B-B14F-4D97-AF65-F5344CB8AC3E}">
        <p14:creationId xmlns:p14="http://schemas.microsoft.com/office/powerpoint/2010/main" val="15860698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5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33F8D6E4-C4DA-D117-484A-5F1372F63E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l="-489" t="694" r="-489" b="4694"/>
          <a:stretch/>
        </p:blipFill>
        <p:spPr>
          <a:xfrm>
            <a:off x="2522356" y="10"/>
            <a:ext cx="9669642" cy="6857990"/>
          </a:xfrm>
          <a:prstGeom prst="rect">
            <a:avLst/>
          </a:prstGeom>
        </p:spPr>
      </p:pic>
      <p:sp>
        <p:nvSpPr>
          <p:cNvPr id="21" name="Rectangle 17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ítulo 5">
            <a:extLst>
              <a:ext uri="{FF2B5EF4-FFF2-40B4-BE49-F238E27FC236}">
                <a16:creationId xmlns:a16="http://schemas.microsoft.com/office/drawing/2014/main" id="{0C866C34-8339-95B6-C8D4-F80494E419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399" y="365125"/>
            <a:ext cx="4631933" cy="1899912"/>
          </a:xfrm>
        </p:spPr>
        <p:txBody>
          <a:bodyPr>
            <a:normAutofit/>
          </a:bodyPr>
          <a:lstStyle/>
          <a:p>
            <a:r>
              <a:rPr lang="pt-BR" sz="4800" b="1" dirty="0">
                <a:latin typeface="Segoe UI" panose="020B0502040204020203" pitchFamily="34" charset="0"/>
                <a:cs typeface="Segoe UI" panose="020B0502040204020203" pitchFamily="34" charset="0"/>
              </a:rPr>
              <a:t>Evolução dos componentes</a:t>
            </a:r>
          </a:p>
        </p:txBody>
      </p:sp>
      <p:pic>
        <p:nvPicPr>
          <p:cNvPr id="8" name="Picture 4">
            <a:extLst>
              <a:ext uri="{FF2B5EF4-FFF2-40B4-BE49-F238E27FC236}">
                <a16:creationId xmlns:a16="http://schemas.microsoft.com/office/drawing/2014/main" id="{236F4C5E-052D-A75B-B4CE-7380801A63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399" y="6323597"/>
            <a:ext cx="338555" cy="338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42746CE1-5B07-34FD-18B5-E1A1FF4E4D32}"/>
              </a:ext>
            </a:extLst>
          </p:cNvPr>
          <p:cNvSpPr txBox="1"/>
          <p:nvPr/>
        </p:nvSpPr>
        <p:spPr>
          <a:xfrm>
            <a:off x="532619" y="6338985"/>
            <a:ext cx="16466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@viiniciussanchez</a:t>
            </a:r>
          </a:p>
        </p:txBody>
      </p:sp>
      <p:sp>
        <p:nvSpPr>
          <p:cNvPr id="4" name="Espaço Reservado para Conteúdo 6">
            <a:extLst>
              <a:ext uri="{FF2B5EF4-FFF2-40B4-BE49-F238E27FC236}">
                <a16:creationId xmlns:a16="http://schemas.microsoft.com/office/drawing/2014/main" id="{EF648858-752C-6DC8-B211-ED7B0EC003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6400" y="2434201"/>
            <a:ext cx="4513400" cy="3742762"/>
          </a:xfrm>
        </p:spPr>
        <p:txBody>
          <a:bodyPr>
            <a:normAutofit/>
          </a:bodyPr>
          <a:lstStyle/>
          <a:p>
            <a:r>
              <a:rPr lang="pt-BR" sz="2000" dirty="0" err="1">
                <a:latin typeface="Segoe UI" panose="020B0502040204020203" pitchFamily="34" charset="0"/>
                <a:cs typeface="Segoe UI" panose="020B0502040204020203" pitchFamily="34" charset="0"/>
              </a:rPr>
              <a:t>TADOConnection</a:t>
            </a:r>
            <a:endParaRPr lang="pt-BR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/>
            <a:r>
              <a:rPr lang="pt-BR" sz="2000" dirty="0">
                <a:latin typeface="Segoe UI" panose="020B0502040204020203" pitchFamily="34" charset="0"/>
                <a:cs typeface="Segoe UI" panose="020B0502040204020203" pitchFamily="34" charset="0"/>
              </a:rPr>
              <a:t>Permitia conectar-se a bancos de dados usando a tecnologia ADO (ActiveX Data </a:t>
            </a:r>
            <a:r>
              <a:rPr lang="pt-BR" sz="2000" dirty="0" err="1">
                <a:latin typeface="Segoe UI" panose="020B0502040204020203" pitchFamily="34" charset="0"/>
                <a:cs typeface="Segoe UI" panose="020B0502040204020203" pitchFamily="34" charset="0"/>
              </a:rPr>
              <a:t>Objects</a:t>
            </a:r>
            <a:r>
              <a:rPr lang="pt-BR" sz="2000" dirty="0">
                <a:latin typeface="Segoe UI" panose="020B0502040204020203" pitchFamily="34" charset="0"/>
                <a:cs typeface="Segoe UI" panose="020B0502040204020203" pitchFamily="34" charset="0"/>
              </a:rPr>
              <a:t>) da Microsoft</a:t>
            </a:r>
          </a:p>
        </p:txBody>
      </p:sp>
    </p:spTree>
    <p:extLst>
      <p:ext uri="{BB962C8B-B14F-4D97-AF65-F5344CB8AC3E}">
        <p14:creationId xmlns:p14="http://schemas.microsoft.com/office/powerpoint/2010/main" val="413854979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6c76add-0d37-486b-9e0e-fa18d19f6949" xsi:nil="true"/>
    <lcf76f155ced4ddcb4097134ff3c332f xmlns="c30c7579-1782-4e6e-a2da-c7ba39ef9d84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DBD9A965134E674FB7ED1F28D973FED6" ma:contentTypeVersion="12" ma:contentTypeDescription="Crie um novo documento." ma:contentTypeScope="" ma:versionID="cb2ee96dd387d45275786ea2bb08c077">
  <xsd:schema xmlns:xsd="http://www.w3.org/2001/XMLSchema" xmlns:xs="http://www.w3.org/2001/XMLSchema" xmlns:p="http://schemas.microsoft.com/office/2006/metadata/properties" xmlns:ns2="c30c7579-1782-4e6e-a2da-c7ba39ef9d84" xmlns:ns3="36c76add-0d37-486b-9e0e-fa18d19f6949" targetNamespace="http://schemas.microsoft.com/office/2006/metadata/properties" ma:root="true" ma:fieldsID="ec02b2c2af0955e7fd48bd9af07ba58a" ns2:_="" ns3:_="">
    <xsd:import namespace="c30c7579-1782-4e6e-a2da-c7ba39ef9d84"/>
    <xsd:import namespace="36c76add-0d37-486b-9e0e-fa18d19f694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bjectDetectorVersion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0c7579-1782-4e6e-a2da-c7ba39ef9d8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5" nillable="true" ma:taxonomy="true" ma:internalName="lcf76f155ced4ddcb4097134ff3c332f" ma:taxonomyFieldName="MediaServiceImageTags" ma:displayName="Marcações de imagem" ma:readOnly="false" ma:fieldId="{5cf76f15-5ced-4ddc-b409-7134ff3c332f}" ma:taxonomyMulti="true" ma:sspId="b6dadb39-0040-4ee0-af32-c0863da8f40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6c76add-0d37-486b-9e0e-fa18d19f6949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b5e5e10c-495b-4036-8216-c4e34a2b534c}" ma:internalName="TaxCatchAll" ma:showField="CatchAllData" ma:web="36c76add-0d37-486b-9e0e-fa18d19f694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FE69E0C-2A8E-497B-9EE2-75BB411861C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D17F0C3-ECDC-4F65-8265-BEBD9078AA98}">
  <ds:schemaRefs>
    <ds:schemaRef ds:uri="36c76add-0d37-486b-9e0e-fa18d19f6949"/>
    <ds:schemaRef ds:uri="http://schemas.microsoft.com/office/2006/documentManagement/types"/>
    <ds:schemaRef ds:uri="http://purl.org/dc/elements/1.1/"/>
    <ds:schemaRef ds:uri="http://purl.org/dc/terms/"/>
    <ds:schemaRef ds:uri="http://www.w3.org/XML/1998/namespace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c30c7579-1782-4e6e-a2da-c7ba39ef9d84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62FF828A-62F6-45D1-98C0-B952124705F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30c7579-1782-4e6e-a2da-c7ba39ef9d84"/>
    <ds:schemaRef ds:uri="36c76add-0d37-486b-9e0e-fa18d19f694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1958</TotalTime>
  <Words>491</Words>
  <Application>Microsoft Office PowerPoint</Application>
  <PresentationFormat>Widescreen</PresentationFormat>
  <Paragraphs>67</Paragraphs>
  <Slides>19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9</vt:i4>
      </vt:variant>
      <vt:variant>
        <vt:lpstr>Tema</vt:lpstr>
      </vt:variant>
      <vt:variant>
        <vt:i4>3</vt:i4>
      </vt:variant>
      <vt:variant>
        <vt:lpstr>Títulos de slides</vt:lpstr>
      </vt:variant>
      <vt:variant>
        <vt:i4>19</vt:i4>
      </vt:variant>
    </vt:vector>
  </HeadingPairs>
  <TitlesOfParts>
    <vt:vector size="31" baseType="lpstr">
      <vt:lpstr>Archivo</vt:lpstr>
      <vt:lpstr>Archivo SemiBold</vt:lpstr>
      <vt:lpstr>Archivo Thin</vt:lpstr>
      <vt:lpstr>Arial</vt:lpstr>
      <vt:lpstr>Arial Nova</vt:lpstr>
      <vt:lpstr>Calibri</vt:lpstr>
      <vt:lpstr>Calibri Light</vt:lpstr>
      <vt:lpstr>Segoe UI</vt:lpstr>
      <vt:lpstr>Segoe UI Semibold</vt:lpstr>
      <vt:lpstr>Tema do Office</vt:lpstr>
      <vt:lpstr>1_Tema do Office</vt:lpstr>
      <vt:lpstr>2_Tema do Office</vt:lpstr>
      <vt:lpstr>Como o uso de interfaces pode preparar a sua aplicação para o futuro?</vt:lpstr>
      <vt:lpstr>Como que o uso de interfaces pode preparar a sua aplicação para o futuro?</vt:lpstr>
      <vt:lpstr>Como que o uso de interfaces pode preparar a sua aplicação para o futuro?</vt:lpstr>
      <vt:lpstr>Vinicius Sanchez</vt:lpstr>
      <vt:lpstr>Fiorilli S/C Software</vt:lpstr>
      <vt:lpstr>Apresentação do PowerPoint</vt:lpstr>
      <vt:lpstr>Evolução dos componentes</vt:lpstr>
      <vt:lpstr>Evolução dos componentes</vt:lpstr>
      <vt:lpstr>Evolução dos componentes</vt:lpstr>
      <vt:lpstr>Evolução dos componentes</vt:lpstr>
      <vt:lpstr>Evolução  dos componentes</vt:lpstr>
      <vt:lpstr>Outros componentes de acesso a dados</vt:lpstr>
      <vt:lpstr>Outros componentes de acesso a dados</vt:lpstr>
      <vt:lpstr>Porque estamos falando de componentes de acesso a dados?</vt:lpstr>
      <vt:lpstr>Apresentação do PowerPoint</vt:lpstr>
      <vt:lpstr>Apresentação do PowerPoint</vt:lpstr>
      <vt:lpstr>Dúvidas?</vt:lpstr>
      <vt:lpstr>O que você achou da minha palestra?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Leônidas</dc:title>
  <dc:creator>Patrícia  Teves</dc:creator>
  <cp:lastModifiedBy>Vinicius Scandelai Sanchez</cp:lastModifiedBy>
  <cp:revision>68</cp:revision>
  <dcterms:created xsi:type="dcterms:W3CDTF">2023-05-25T21:17:37Z</dcterms:created>
  <dcterms:modified xsi:type="dcterms:W3CDTF">2023-10-03T00:38:31Z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0x010100DBD9A965134E674FB7ED1F28D973FED6</vt:lpwstr>
  </property>
  <property fmtid="{D5CDD505-2E9C-101B-9397-08002B2CF9AE}" pid="3" name="MediaServiceImageTags">
    <vt:lpwstr/>
  </property>
</Properties>
</file>