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7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9.xml" ContentType="application/vnd.openxmlformats-officedocument.presentationml.notesSlide+xml"/>
  <Override PartName="/ppt/comments/modernComment_104_C5DEC6A6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24"/>
  </p:notesMasterIdLst>
  <p:sldIdLst>
    <p:sldId id="256" r:id="rId3"/>
    <p:sldId id="295" r:id="rId4"/>
    <p:sldId id="258" r:id="rId5"/>
    <p:sldId id="322" r:id="rId6"/>
    <p:sldId id="278" r:id="rId7"/>
    <p:sldId id="279" r:id="rId8"/>
    <p:sldId id="280" r:id="rId9"/>
    <p:sldId id="282" r:id="rId10"/>
    <p:sldId id="290" r:id="rId11"/>
    <p:sldId id="283" r:id="rId12"/>
    <p:sldId id="284" r:id="rId13"/>
    <p:sldId id="289" r:id="rId14"/>
    <p:sldId id="323" r:id="rId15"/>
    <p:sldId id="324" r:id="rId16"/>
    <p:sldId id="286" r:id="rId17"/>
    <p:sldId id="325" r:id="rId18"/>
    <p:sldId id="292" r:id="rId19"/>
    <p:sldId id="287" r:id="rId20"/>
    <p:sldId id="326" r:id="rId21"/>
    <p:sldId id="273" r:id="rId22"/>
    <p:sldId id="260" r:id="rId2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D3BCAAB-2054-35CC-BAAD-424006A7373B}" name="Raphael Clementino da Silva" initials="RCdS" userId="S::rsilva@ttrends.com.br::8644060d-0444-4b4c-8a80-6f66d7a0bb9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3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omments/modernComment_104_C5DEC6A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03C9F3D-FD48-42AD-9069-A97180F2F69C}" authorId="{FD3BCAAB-2054-35CC-BAAD-424006A7373B}" created="2024-08-16T20:22:26.557">
    <pc:sldMkLst xmlns:pc="http://schemas.microsoft.com/office/powerpoint/2013/main/command">
      <pc:docMk/>
      <pc:sldMk cId="3319711398" sldId="260"/>
    </pc:sldMkLst>
    <p188:txBody>
      <a:bodyPr/>
      <a:lstStyle/>
      <a:p>
        <a:r>
          <a:rPr lang="pt-BR"/>
          <a:t>Inserir as redes sociais e foto</a:t>
        </a:r>
      </a:p>
    </p188:txBody>
  </p188:cm>
</p188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>
              <a:solidFill>
                <a:srgbClr val="000000"/>
              </a:solidFill>
              <a:effectLst/>
            </a:rPr>
            <a:t>De forma resumida, o Record macro serve para gravar os “passos” realizados pelo programador, e então, quando desejado, executar de maneira automatizada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DE4D9FCE-1087-4575-8B7E-6884391CFEC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dirty="0">
              <a:solidFill>
                <a:srgbClr val="000000"/>
              </a:solidFill>
            </a:rPr>
            <a:t>Você pode ter apenas uma macro de cada vez, portanto, quando você grava outra macro, ela substitui a macro existente</a:t>
          </a:r>
          <a:endParaRPr lang="en-US" dirty="0"/>
        </a:p>
      </dgm:t>
    </dgm:pt>
    <dgm:pt modelId="{F0F6DC5B-8611-4A5C-BEDA-7A2DBD73D4F5}" type="parTrans" cxnId="{C9F481CF-AF95-43B5-9B0B-93EBB215627C}">
      <dgm:prSet/>
      <dgm:spPr/>
      <dgm:t>
        <a:bodyPr/>
        <a:lstStyle/>
        <a:p>
          <a:endParaRPr lang="en-US"/>
        </a:p>
      </dgm:t>
    </dgm:pt>
    <dgm:pt modelId="{CD9242F8-779A-482B-87C9-CD0D92214B97}" type="sibTrans" cxnId="{C9F481CF-AF95-43B5-9B0B-93EBB215627C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2"/>
      <dgm:spPr/>
    </dgm:pt>
    <dgm:pt modelId="{23471EE0-6314-4B1D-9C3F-50665D2A3868}" type="pres">
      <dgm:prSet presAssocID="{BCE7B546-7C68-4747-A12C-B9C1F3F95F93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2">
        <dgm:presLayoutVars>
          <dgm:chMax val="0"/>
          <dgm:chPref val="0"/>
        </dgm:presLayoutVars>
      </dgm:prSet>
      <dgm:spPr/>
    </dgm:pt>
    <dgm:pt modelId="{A7713D8B-9A58-4B5F-AE76-76A1CD0DDEA9}" type="pres">
      <dgm:prSet presAssocID="{D40C24BE-BDE4-485F-8CB0-AF1EBE8F06AC}" presName="sibTrans" presStyleCnt="0"/>
      <dgm:spPr/>
    </dgm:pt>
    <dgm:pt modelId="{39E5339C-70A0-4E96-BEF8-48E121ACFFB6}" type="pres">
      <dgm:prSet presAssocID="{DE4D9FCE-1087-4575-8B7E-6884391CFEC3}" presName="compNode" presStyleCnt="0"/>
      <dgm:spPr/>
    </dgm:pt>
    <dgm:pt modelId="{ACD8B97C-A1CD-4E9B-8FB7-3A19A2DA39DA}" type="pres">
      <dgm:prSet presAssocID="{DE4D9FCE-1087-4575-8B7E-6884391CFEC3}" presName="bgRect" presStyleLbl="bgShp" presStyleIdx="1" presStyleCnt="2"/>
      <dgm:spPr/>
    </dgm:pt>
    <dgm:pt modelId="{7E824286-5403-42CF-B6A7-E4CDDEA1B40B}" type="pres">
      <dgm:prSet presAssocID="{DE4D9FCE-1087-4575-8B7E-6884391CFEC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achá estrutura de tópicos"/>
        </a:ext>
      </dgm:extLst>
    </dgm:pt>
    <dgm:pt modelId="{9AB34236-CEB4-4285-9755-4D9505818F8B}" type="pres">
      <dgm:prSet presAssocID="{DE4D9FCE-1087-4575-8B7E-6884391CFEC3}" presName="spaceRect" presStyleCnt="0"/>
      <dgm:spPr/>
    </dgm:pt>
    <dgm:pt modelId="{B892C576-CE75-479C-BD8E-D8506EEC0EDB}" type="pres">
      <dgm:prSet presAssocID="{DE4D9FCE-1087-4575-8B7E-6884391CFEC3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99A2C20-82A9-41FB-9A5B-6C825A07C9BE}" type="presOf" srcId="{DE4D9FCE-1087-4575-8B7E-6884391CFEC3}" destId="{B892C576-CE75-479C-BD8E-D8506EEC0EDB}" srcOrd="0" destOrd="0" presId="urn:microsoft.com/office/officeart/2018/2/layout/IconVerticalSolidList"/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C9F481CF-AF95-43B5-9B0B-93EBB215627C}" srcId="{51EE22AC-478E-4FC1-AED8-9E09D2E2811C}" destId="{DE4D9FCE-1087-4575-8B7E-6884391CFEC3}" srcOrd="1" destOrd="0" parTransId="{F0F6DC5B-8611-4A5C-BEDA-7A2DBD73D4F5}" sibTransId="{CD9242F8-779A-482B-87C9-CD0D92214B97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  <dgm:cxn modelId="{4C4C572E-3AC1-4E5C-B8C7-A67D3189AF2F}" type="presParOf" srcId="{A28D41FD-7C09-4C66-897E-B53C65583A15}" destId="{A7713D8B-9A58-4B5F-AE76-76A1CD0DDEA9}" srcOrd="1" destOrd="0" presId="urn:microsoft.com/office/officeart/2018/2/layout/IconVerticalSolidList"/>
    <dgm:cxn modelId="{C2B5EDC3-0B91-411E-9788-624AF4DE6D96}" type="presParOf" srcId="{A28D41FD-7C09-4C66-897E-B53C65583A15}" destId="{39E5339C-70A0-4E96-BEF8-48E121ACFFB6}" srcOrd="2" destOrd="0" presId="urn:microsoft.com/office/officeart/2018/2/layout/IconVerticalSolidList"/>
    <dgm:cxn modelId="{0A85D14E-7152-4F16-9812-21A55CAF1BF7}" type="presParOf" srcId="{39E5339C-70A0-4E96-BEF8-48E121ACFFB6}" destId="{ACD8B97C-A1CD-4E9B-8FB7-3A19A2DA39DA}" srcOrd="0" destOrd="0" presId="urn:microsoft.com/office/officeart/2018/2/layout/IconVerticalSolidList"/>
    <dgm:cxn modelId="{C2C649FB-289D-41AB-BE61-1B446F955E2C}" type="presParOf" srcId="{39E5339C-70A0-4E96-BEF8-48E121ACFFB6}" destId="{7E824286-5403-42CF-B6A7-E4CDDEA1B40B}" srcOrd="1" destOrd="0" presId="urn:microsoft.com/office/officeart/2018/2/layout/IconVerticalSolidList"/>
    <dgm:cxn modelId="{E8D71D28-CD04-48EA-84FD-81228BDF454A}" type="presParOf" srcId="{39E5339C-70A0-4E96-BEF8-48E121ACFFB6}" destId="{9AB34236-CEB4-4285-9755-4D9505818F8B}" srcOrd="2" destOrd="0" presId="urn:microsoft.com/office/officeart/2018/2/layout/IconVerticalSolidList"/>
    <dgm:cxn modelId="{AE661017-CAF5-4580-A935-F63180468320}" type="presParOf" srcId="{39E5339C-70A0-4E96-BEF8-48E121ACFFB6}" destId="{B892C576-CE75-479C-BD8E-D8506EEC0ED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>
              <a:solidFill>
                <a:srgbClr val="000000"/>
              </a:solidFill>
              <a:effectLst/>
            </a:rPr>
            <a:t>Sem o SCOPEDENUMS o código pode levar ambiguidade, pois valores como </a:t>
          </a:r>
          <a:r>
            <a:rPr lang="pt-BR" b="0" i="0" dirty="0" err="1">
              <a:solidFill>
                <a:srgbClr val="000000"/>
              </a:solidFill>
              <a:effectLst/>
            </a:rPr>
            <a:t>Red</a:t>
          </a:r>
          <a:r>
            <a:rPr lang="pt-BR" b="0" i="0" dirty="0">
              <a:solidFill>
                <a:srgbClr val="000000"/>
              </a:solidFill>
              <a:effectLst/>
            </a:rPr>
            <a:t> e Green são comuns a ambos os </a:t>
          </a:r>
          <a:r>
            <a:rPr lang="pt-BR" b="0" i="0" dirty="0" err="1">
              <a:solidFill>
                <a:srgbClr val="000000"/>
              </a:solidFill>
              <a:effectLst/>
            </a:rPr>
            <a:t>enums</a:t>
          </a:r>
          <a:r>
            <a:rPr lang="pt-BR" b="0" i="0" dirty="0">
              <a:solidFill>
                <a:srgbClr val="000000"/>
              </a:solidFill>
              <a:effectLst/>
            </a:rPr>
            <a:t> </a:t>
          </a:r>
          <a:r>
            <a:rPr lang="pt-BR" b="0" i="0" dirty="0" err="1">
              <a:solidFill>
                <a:srgbClr val="000000"/>
              </a:solidFill>
              <a:effectLst/>
            </a:rPr>
            <a:t>TColor</a:t>
          </a:r>
          <a:r>
            <a:rPr lang="pt-BR" b="0" i="0" dirty="0">
              <a:solidFill>
                <a:srgbClr val="000000"/>
              </a:solidFill>
              <a:effectLst/>
            </a:rPr>
            <a:t> e </a:t>
          </a:r>
          <a:r>
            <a:rPr lang="pt-BR" b="0" i="0" dirty="0" err="1">
              <a:solidFill>
                <a:srgbClr val="000000"/>
              </a:solidFill>
              <a:effectLst/>
            </a:rPr>
            <a:t>TStatus</a:t>
          </a:r>
          <a:r>
            <a:rPr lang="pt-BR" b="0" i="0" dirty="0">
              <a:solidFill>
                <a:srgbClr val="000000"/>
              </a:solidFill>
              <a:effectLst/>
            </a:rPr>
            <a:t>. </a:t>
          </a:r>
          <a:r>
            <a:rPr lang="pt-BR" b="1" i="0" dirty="0">
              <a:solidFill>
                <a:srgbClr val="000000"/>
              </a:solidFill>
              <a:effectLst/>
            </a:rPr>
            <a:t>Isso pode resultar em erros de compilação ou comportamento inesperado.</a:t>
          </a:r>
          <a:endParaRPr lang="en-US" b="1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DE4D9FCE-1087-4575-8B7E-6884391CFEC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dirty="0">
              <a:solidFill>
                <a:srgbClr val="000000"/>
              </a:solidFill>
            </a:rPr>
            <a:t>Com o SCOPEDENUMS os valores do enum são referenciados pelo nome do tipo, </a:t>
          </a:r>
          <a:r>
            <a:rPr lang="pt-BR" dirty="0" err="1">
              <a:solidFill>
                <a:srgbClr val="000000"/>
              </a:solidFill>
            </a:rPr>
            <a:t>TColor.Red</a:t>
          </a:r>
          <a:r>
            <a:rPr lang="pt-BR" dirty="0">
              <a:solidFill>
                <a:srgbClr val="000000"/>
              </a:solidFill>
            </a:rPr>
            <a:t> ou </a:t>
          </a:r>
          <a:r>
            <a:rPr lang="pt-BR" dirty="0" err="1">
              <a:solidFill>
                <a:srgbClr val="000000"/>
              </a:solidFill>
            </a:rPr>
            <a:t>TStatus.Red</a:t>
          </a:r>
          <a:r>
            <a:rPr lang="pt-BR" dirty="0">
              <a:solidFill>
                <a:srgbClr val="000000"/>
              </a:solidFill>
            </a:rPr>
            <a:t>, eliminando qualquer ambiguidade e tornando o </a:t>
          </a:r>
          <a:r>
            <a:rPr lang="pt-BR" b="1" dirty="0">
              <a:solidFill>
                <a:srgbClr val="000000"/>
              </a:solidFill>
            </a:rPr>
            <a:t>código mais seguro e claro</a:t>
          </a:r>
          <a:r>
            <a:rPr lang="pt-BR" dirty="0">
              <a:solidFill>
                <a:srgbClr val="000000"/>
              </a:solidFill>
            </a:rPr>
            <a:t>.</a:t>
          </a:r>
          <a:endParaRPr lang="en-US" dirty="0"/>
        </a:p>
      </dgm:t>
    </dgm:pt>
    <dgm:pt modelId="{F0F6DC5B-8611-4A5C-BEDA-7A2DBD73D4F5}" type="parTrans" cxnId="{C9F481CF-AF95-43B5-9B0B-93EBB215627C}">
      <dgm:prSet/>
      <dgm:spPr/>
      <dgm:t>
        <a:bodyPr/>
        <a:lstStyle/>
        <a:p>
          <a:endParaRPr lang="en-US"/>
        </a:p>
      </dgm:t>
    </dgm:pt>
    <dgm:pt modelId="{CD9242F8-779A-482B-87C9-CD0D92214B97}" type="sibTrans" cxnId="{C9F481CF-AF95-43B5-9B0B-93EBB215627C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2"/>
      <dgm:spPr/>
    </dgm:pt>
    <dgm:pt modelId="{23471EE0-6314-4B1D-9C3F-50665D2A3868}" type="pres">
      <dgm:prSet presAssocID="{BCE7B546-7C68-4747-A12C-B9C1F3F95F93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2">
        <dgm:presLayoutVars>
          <dgm:chMax val="0"/>
          <dgm:chPref val="0"/>
        </dgm:presLayoutVars>
      </dgm:prSet>
      <dgm:spPr/>
    </dgm:pt>
    <dgm:pt modelId="{A7713D8B-9A58-4B5F-AE76-76A1CD0DDEA9}" type="pres">
      <dgm:prSet presAssocID="{D40C24BE-BDE4-485F-8CB0-AF1EBE8F06AC}" presName="sibTrans" presStyleCnt="0"/>
      <dgm:spPr/>
    </dgm:pt>
    <dgm:pt modelId="{39E5339C-70A0-4E96-BEF8-48E121ACFFB6}" type="pres">
      <dgm:prSet presAssocID="{DE4D9FCE-1087-4575-8B7E-6884391CFEC3}" presName="compNode" presStyleCnt="0"/>
      <dgm:spPr/>
    </dgm:pt>
    <dgm:pt modelId="{ACD8B97C-A1CD-4E9B-8FB7-3A19A2DA39DA}" type="pres">
      <dgm:prSet presAssocID="{DE4D9FCE-1087-4575-8B7E-6884391CFEC3}" presName="bgRect" presStyleLbl="bgShp" presStyleIdx="1" presStyleCnt="2"/>
      <dgm:spPr/>
    </dgm:pt>
    <dgm:pt modelId="{7E824286-5403-42CF-B6A7-E4CDDEA1B40B}" type="pres">
      <dgm:prSet presAssocID="{DE4D9FCE-1087-4575-8B7E-6884391CFEC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achá estrutura de tópicos"/>
        </a:ext>
      </dgm:extLst>
    </dgm:pt>
    <dgm:pt modelId="{9AB34236-CEB4-4285-9755-4D9505818F8B}" type="pres">
      <dgm:prSet presAssocID="{DE4D9FCE-1087-4575-8B7E-6884391CFEC3}" presName="spaceRect" presStyleCnt="0"/>
      <dgm:spPr/>
    </dgm:pt>
    <dgm:pt modelId="{B892C576-CE75-479C-BD8E-D8506EEC0EDB}" type="pres">
      <dgm:prSet presAssocID="{DE4D9FCE-1087-4575-8B7E-6884391CFEC3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99A2C20-82A9-41FB-9A5B-6C825A07C9BE}" type="presOf" srcId="{DE4D9FCE-1087-4575-8B7E-6884391CFEC3}" destId="{B892C576-CE75-479C-BD8E-D8506EEC0EDB}" srcOrd="0" destOrd="0" presId="urn:microsoft.com/office/officeart/2018/2/layout/IconVerticalSolidList"/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C9F481CF-AF95-43B5-9B0B-93EBB215627C}" srcId="{51EE22AC-478E-4FC1-AED8-9E09D2E2811C}" destId="{DE4D9FCE-1087-4575-8B7E-6884391CFEC3}" srcOrd="1" destOrd="0" parTransId="{F0F6DC5B-8611-4A5C-BEDA-7A2DBD73D4F5}" sibTransId="{CD9242F8-779A-482B-87C9-CD0D92214B97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  <dgm:cxn modelId="{4C4C572E-3AC1-4E5C-B8C7-A67D3189AF2F}" type="presParOf" srcId="{A28D41FD-7C09-4C66-897E-B53C65583A15}" destId="{A7713D8B-9A58-4B5F-AE76-76A1CD0DDEA9}" srcOrd="1" destOrd="0" presId="urn:microsoft.com/office/officeart/2018/2/layout/IconVerticalSolidList"/>
    <dgm:cxn modelId="{C2B5EDC3-0B91-411E-9788-624AF4DE6D96}" type="presParOf" srcId="{A28D41FD-7C09-4C66-897E-B53C65583A15}" destId="{39E5339C-70A0-4E96-BEF8-48E121ACFFB6}" srcOrd="2" destOrd="0" presId="urn:microsoft.com/office/officeart/2018/2/layout/IconVerticalSolidList"/>
    <dgm:cxn modelId="{0A85D14E-7152-4F16-9812-21A55CAF1BF7}" type="presParOf" srcId="{39E5339C-70A0-4E96-BEF8-48E121ACFFB6}" destId="{ACD8B97C-A1CD-4E9B-8FB7-3A19A2DA39DA}" srcOrd="0" destOrd="0" presId="urn:microsoft.com/office/officeart/2018/2/layout/IconVerticalSolidList"/>
    <dgm:cxn modelId="{C2C649FB-289D-41AB-BE61-1B446F955E2C}" type="presParOf" srcId="{39E5339C-70A0-4E96-BEF8-48E121ACFFB6}" destId="{7E824286-5403-42CF-B6A7-E4CDDEA1B40B}" srcOrd="1" destOrd="0" presId="urn:microsoft.com/office/officeart/2018/2/layout/IconVerticalSolidList"/>
    <dgm:cxn modelId="{E8D71D28-CD04-48EA-84FD-81228BDF454A}" type="presParOf" srcId="{39E5339C-70A0-4E96-BEF8-48E121ACFFB6}" destId="{9AB34236-CEB4-4285-9755-4D9505818F8B}" srcOrd="2" destOrd="0" presId="urn:microsoft.com/office/officeart/2018/2/layout/IconVerticalSolidList"/>
    <dgm:cxn modelId="{AE661017-CAF5-4580-A935-F63180468320}" type="presParOf" srcId="{39E5339C-70A0-4E96-BEF8-48E121ACFFB6}" destId="{B892C576-CE75-479C-BD8E-D8506EEC0ED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dirty="0"/>
            <a:t>O </a:t>
          </a:r>
          <a:r>
            <a:rPr lang="pt-BR" dirty="0" err="1"/>
            <a:t>History</a:t>
          </a:r>
          <a:r>
            <a:rPr lang="pt-BR" dirty="0"/>
            <a:t> Manager permite que você veja e compare versões de um arquivo gerenciado pela IDE.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</dgm:ptLst>
  <dgm:cxnLst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Permite</a:t>
          </a:r>
          <a:r>
            <a:rPr lang="en-US" dirty="0"/>
            <a:t> </a:t>
          </a:r>
          <a:r>
            <a:rPr lang="en-US" dirty="0" err="1"/>
            <a:t>alterar</a:t>
          </a:r>
          <a:r>
            <a:rPr lang="en-US" dirty="0"/>
            <a:t> a </a:t>
          </a:r>
          <a:r>
            <a:rPr lang="en-US" dirty="0" err="1"/>
            <a:t>ação</a:t>
          </a:r>
          <a:r>
            <a:rPr lang="en-US" dirty="0"/>
            <a:t> que </a:t>
          </a:r>
          <a:r>
            <a:rPr lang="en-US" dirty="0" err="1"/>
            <a:t>será</a:t>
          </a:r>
          <a:r>
            <a:rPr lang="en-US" dirty="0"/>
            <a:t> </a:t>
          </a:r>
          <a:r>
            <a:rPr lang="en-US" dirty="0" err="1"/>
            <a:t>executada</a:t>
          </a:r>
          <a:r>
            <a:rPr lang="en-US" dirty="0"/>
            <a:t> </a:t>
          </a:r>
          <a:r>
            <a:rPr lang="en-US" dirty="0" err="1"/>
            <a:t>ao</a:t>
          </a:r>
          <a:r>
            <a:rPr lang="en-US" dirty="0"/>
            <a:t> </a:t>
          </a:r>
          <a:r>
            <a:rPr lang="en-US" dirty="0" err="1"/>
            <a:t>acionar</a:t>
          </a:r>
          <a:r>
            <a:rPr lang="en-US" dirty="0"/>
            <a:t> um </a:t>
          </a:r>
          <a:r>
            <a:rPr lang="en-US" dirty="0" err="1"/>
            <a:t>determinado</a:t>
          </a:r>
          <a:r>
            <a:rPr lang="en-US" dirty="0"/>
            <a:t> </a:t>
          </a:r>
          <a:r>
            <a:rPr lang="en-US" dirty="0" err="1"/>
            <a:t>operador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Padrão</a:t>
          </a:r>
          <a:r>
            <a:rPr lang="en-US" dirty="0"/>
            <a:t> para </a:t>
          </a:r>
          <a:r>
            <a:rPr lang="en-US" dirty="0" err="1"/>
            <a:t>documentação</a:t>
          </a:r>
          <a:r>
            <a:rPr lang="en-US" dirty="0"/>
            <a:t> de </a:t>
          </a:r>
          <a:r>
            <a:rPr lang="en-US" dirty="0" err="1"/>
            <a:t>códigos</a:t>
          </a:r>
          <a:r>
            <a:rPr lang="en-US" dirty="0"/>
            <a:t> </a:t>
          </a:r>
          <a:r>
            <a:rPr lang="en-US" dirty="0" err="1"/>
            <a:t>em</a:t>
          </a:r>
          <a:r>
            <a:rPr lang="en-US" dirty="0"/>
            <a:t> </a:t>
          </a:r>
          <a:r>
            <a:rPr lang="en-US" dirty="0" err="1"/>
            <a:t>várias</a:t>
          </a:r>
          <a:r>
            <a:rPr lang="en-US" dirty="0"/>
            <a:t> </a:t>
          </a:r>
          <a:r>
            <a:rPr lang="en-US" dirty="0" err="1"/>
            <a:t>linguagens</a:t>
          </a:r>
          <a:r>
            <a:rPr lang="en-US" dirty="0"/>
            <a:t> de </a:t>
          </a:r>
          <a:r>
            <a:rPr lang="en-US" dirty="0" err="1"/>
            <a:t>programação</a:t>
          </a:r>
          <a:r>
            <a:rPr lang="en-US" dirty="0"/>
            <a:t> (</a:t>
          </a:r>
          <a:r>
            <a:rPr lang="en-US" dirty="0" err="1"/>
            <a:t>não</a:t>
          </a:r>
          <a:r>
            <a:rPr lang="en-US" dirty="0"/>
            <a:t> é </a:t>
          </a:r>
          <a:r>
            <a:rPr lang="en-US" dirty="0" err="1"/>
            <a:t>nativo</a:t>
          </a:r>
          <a:r>
            <a:rPr lang="en-US" dirty="0"/>
            <a:t> do Delphi) e </a:t>
          </a:r>
          <a:r>
            <a:rPr lang="en-US" dirty="0" err="1"/>
            <a:t>exibidos</a:t>
          </a:r>
          <a:r>
            <a:rPr lang="en-US" dirty="0"/>
            <a:t> </a:t>
          </a:r>
          <a:r>
            <a:rPr lang="en-US" dirty="0" err="1"/>
            <a:t>pelo</a:t>
          </a:r>
          <a:r>
            <a:rPr lang="en-US" dirty="0"/>
            <a:t> Help Insight</a:t>
          </a:r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</dgm:ptLst>
  <dgm:cxnLst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/>
            <a:t>Permite mapear conexões com banco de dados e explorar seus recursos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DE4D9FCE-1087-4575-8B7E-6884391CFEC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/>
            <a:t>Permite arrastar as conexões para a tela, assim como </a:t>
          </a:r>
          <a:r>
            <a:rPr lang="pt-BR" b="0" i="0" dirty="0" err="1"/>
            <a:t>querys</a:t>
          </a:r>
          <a:r>
            <a:rPr lang="pt-BR" b="0" i="0" dirty="0"/>
            <a:t> prontas com </a:t>
          </a:r>
          <a:r>
            <a:rPr lang="pt-BR" b="0" i="0" dirty="0" err="1"/>
            <a:t>selects</a:t>
          </a:r>
          <a:r>
            <a:rPr lang="pt-BR" b="0" i="0" dirty="0"/>
            <a:t> em tabelas</a:t>
          </a:r>
          <a:endParaRPr lang="en-US" dirty="0"/>
        </a:p>
      </dgm:t>
    </dgm:pt>
    <dgm:pt modelId="{F0F6DC5B-8611-4A5C-BEDA-7A2DBD73D4F5}" type="parTrans" cxnId="{C9F481CF-AF95-43B5-9B0B-93EBB215627C}">
      <dgm:prSet/>
      <dgm:spPr/>
      <dgm:t>
        <a:bodyPr/>
        <a:lstStyle/>
        <a:p>
          <a:endParaRPr lang="en-US"/>
        </a:p>
      </dgm:t>
    </dgm:pt>
    <dgm:pt modelId="{CD9242F8-779A-482B-87C9-CD0D92214B97}" type="sibTrans" cxnId="{C9F481CF-AF95-43B5-9B0B-93EBB215627C}">
      <dgm:prSet/>
      <dgm:spPr/>
      <dgm:t>
        <a:bodyPr/>
        <a:lstStyle/>
        <a:p>
          <a:endParaRPr lang="en-US"/>
        </a:p>
      </dgm:t>
    </dgm:pt>
    <dgm:pt modelId="{7D2B7084-9800-40F6-933E-DB35B98C2BDD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dirty="0"/>
            <a:t>Com Fields criados nas </a:t>
          </a:r>
          <a:r>
            <a:rPr lang="pt-BR" dirty="0" err="1"/>
            <a:t>querys</a:t>
          </a:r>
          <a:r>
            <a:rPr lang="pt-BR" dirty="0"/>
            <a:t>, podemos arrastar na tela e criar </a:t>
          </a:r>
          <a:r>
            <a:rPr lang="pt-BR" dirty="0" err="1"/>
            <a:t>labels</a:t>
          </a:r>
          <a:r>
            <a:rPr lang="pt-BR" dirty="0"/>
            <a:t> e </a:t>
          </a:r>
          <a:r>
            <a:rPr lang="pt-BR" dirty="0" err="1"/>
            <a:t>edits</a:t>
          </a:r>
          <a:r>
            <a:rPr lang="pt-BR" dirty="0"/>
            <a:t> automaticamente</a:t>
          </a:r>
          <a:endParaRPr lang="en-US" dirty="0"/>
        </a:p>
      </dgm:t>
    </dgm:pt>
    <dgm:pt modelId="{6D6E296F-856B-48B4-AB64-C0317B15DC47}" type="parTrans" cxnId="{7995C058-6C65-4A9B-A223-02DD943F2D7C}">
      <dgm:prSet/>
      <dgm:spPr/>
      <dgm:t>
        <a:bodyPr/>
        <a:lstStyle/>
        <a:p>
          <a:endParaRPr lang="en-US"/>
        </a:p>
      </dgm:t>
    </dgm:pt>
    <dgm:pt modelId="{2A57951B-CB83-4159-9B22-209C990FCAC0}" type="sibTrans" cxnId="{7995C058-6C65-4A9B-A223-02DD943F2D7C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3"/>
      <dgm:spPr/>
    </dgm:pt>
    <dgm:pt modelId="{23471EE0-6314-4B1D-9C3F-50665D2A3868}" type="pres">
      <dgm:prSet presAssocID="{BCE7B546-7C68-4747-A12C-B9C1F3F95F9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3">
        <dgm:presLayoutVars>
          <dgm:chMax val="0"/>
          <dgm:chPref val="0"/>
        </dgm:presLayoutVars>
      </dgm:prSet>
      <dgm:spPr/>
    </dgm:pt>
    <dgm:pt modelId="{A7713D8B-9A58-4B5F-AE76-76A1CD0DDEA9}" type="pres">
      <dgm:prSet presAssocID="{D40C24BE-BDE4-485F-8CB0-AF1EBE8F06AC}" presName="sibTrans" presStyleCnt="0"/>
      <dgm:spPr/>
    </dgm:pt>
    <dgm:pt modelId="{39E5339C-70A0-4E96-BEF8-48E121ACFFB6}" type="pres">
      <dgm:prSet presAssocID="{DE4D9FCE-1087-4575-8B7E-6884391CFEC3}" presName="compNode" presStyleCnt="0"/>
      <dgm:spPr/>
    </dgm:pt>
    <dgm:pt modelId="{ACD8B97C-A1CD-4E9B-8FB7-3A19A2DA39DA}" type="pres">
      <dgm:prSet presAssocID="{DE4D9FCE-1087-4575-8B7E-6884391CFEC3}" presName="bgRect" presStyleLbl="bgShp" presStyleIdx="1" presStyleCnt="3"/>
      <dgm:spPr/>
    </dgm:pt>
    <dgm:pt modelId="{7E824286-5403-42CF-B6A7-E4CDDEA1B40B}" type="pres">
      <dgm:prSet presAssocID="{DE4D9FCE-1087-4575-8B7E-6884391CFEC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achá estrutura de tópicos"/>
        </a:ext>
      </dgm:extLst>
    </dgm:pt>
    <dgm:pt modelId="{9AB34236-CEB4-4285-9755-4D9505818F8B}" type="pres">
      <dgm:prSet presAssocID="{DE4D9FCE-1087-4575-8B7E-6884391CFEC3}" presName="spaceRect" presStyleCnt="0"/>
      <dgm:spPr/>
    </dgm:pt>
    <dgm:pt modelId="{B892C576-CE75-479C-BD8E-D8506EEC0EDB}" type="pres">
      <dgm:prSet presAssocID="{DE4D9FCE-1087-4575-8B7E-6884391CFEC3}" presName="parTx" presStyleLbl="revTx" presStyleIdx="1" presStyleCnt="3">
        <dgm:presLayoutVars>
          <dgm:chMax val="0"/>
          <dgm:chPref val="0"/>
        </dgm:presLayoutVars>
      </dgm:prSet>
      <dgm:spPr/>
    </dgm:pt>
    <dgm:pt modelId="{6273FF3A-A82A-420C-A7D5-7D329CD6D771}" type="pres">
      <dgm:prSet presAssocID="{CD9242F8-779A-482B-87C9-CD0D92214B97}" presName="sibTrans" presStyleCnt="0"/>
      <dgm:spPr/>
    </dgm:pt>
    <dgm:pt modelId="{F5BB3FD2-8033-4B1E-91E2-FDB0849E26D0}" type="pres">
      <dgm:prSet presAssocID="{7D2B7084-9800-40F6-933E-DB35B98C2BDD}" presName="compNode" presStyleCnt="0"/>
      <dgm:spPr/>
    </dgm:pt>
    <dgm:pt modelId="{D9871C5B-CB1D-4C41-9031-87E8789C8A92}" type="pres">
      <dgm:prSet presAssocID="{7D2B7084-9800-40F6-933E-DB35B98C2BDD}" presName="bgRect" presStyleLbl="bgShp" presStyleIdx="2" presStyleCnt="3"/>
      <dgm:spPr/>
    </dgm:pt>
    <dgm:pt modelId="{3FB68A93-66F5-493B-8F1E-47FB56DACF84}" type="pres">
      <dgm:prSet presAssocID="{7D2B7084-9800-40F6-933E-DB35B98C2BD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3 estrutura de tópicos"/>
        </a:ext>
      </dgm:extLst>
    </dgm:pt>
    <dgm:pt modelId="{A04760B6-61B0-4E78-ABDB-943687CC072B}" type="pres">
      <dgm:prSet presAssocID="{7D2B7084-9800-40F6-933E-DB35B98C2BDD}" presName="spaceRect" presStyleCnt="0"/>
      <dgm:spPr/>
    </dgm:pt>
    <dgm:pt modelId="{3BC71525-CF9B-41EF-B34E-DECE9F9C9385}" type="pres">
      <dgm:prSet presAssocID="{7D2B7084-9800-40F6-933E-DB35B98C2BD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C99A2C20-82A9-41FB-9A5B-6C825A07C9BE}" type="presOf" srcId="{DE4D9FCE-1087-4575-8B7E-6884391CFEC3}" destId="{B892C576-CE75-479C-BD8E-D8506EEC0EDB}" srcOrd="0" destOrd="0" presId="urn:microsoft.com/office/officeart/2018/2/layout/IconVerticalSolidList"/>
    <dgm:cxn modelId="{7995C058-6C65-4A9B-A223-02DD943F2D7C}" srcId="{51EE22AC-478E-4FC1-AED8-9E09D2E2811C}" destId="{7D2B7084-9800-40F6-933E-DB35B98C2BDD}" srcOrd="2" destOrd="0" parTransId="{6D6E296F-856B-48B4-AB64-C0317B15DC47}" sibTransId="{2A57951B-CB83-4159-9B22-209C990FCAC0}"/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C9F481CF-AF95-43B5-9B0B-93EBB215627C}" srcId="{51EE22AC-478E-4FC1-AED8-9E09D2E2811C}" destId="{DE4D9FCE-1087-4575-8B7E-6884391CFEC3}" srcOrd="1" destOrd="0" parTransId="{F0F6DC5B-8611-4A5C-BEDA-7A2DBD73D4F5}" sibTransId="{CD9242F8-779A-482B-87C9-CD0D92214B97}"/>
    <dgm:cxn modelId="{192FBCCF-45AC-4672-95F4-99DEF16D9385}" type="presOf" srcId="{7D2B7084-9800-40F6-933E-DB35B98C2BDD}" destId="{3BC71525-CF9B-41EF-B34E-DECE9F9C9385}" srcOrd="0" destOrd="0" presId="urn:microsoft.com/office/officeart/2018/2/layout/IconVerticalSolidList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  <dgm:cxn modelId="{4C4C572E-3AC1-4E5C-B8C7-A67D3189AF2F}" type="presParOf" srcId="{A28D41FD-7C09-4C66-897E-B53C65583A15}" destId="{A7713D8B-9A58-4B5F-AE76-76A1CD0DDEA9}" srcOrd="1" destOrd="0" presId="urn:microsoft.com/office/officeart/2018/2/layout/IconVerticalSolidList"/>
    <dgm:cxn modelId="{C2B5EDC3-0B91-411E-9788-624AF4DE6D96}" type="presParOf" srcId="{A28D41FD-7C09-4C66-897E-B53C65583A15}" destId="{39E5339C-70A0-4E96-BEF8-48E121ACFFB6}" srcOrd="2" destOrd="0" presId="urn:microsoft.com/office/officeart/2018/2/layout/IconVerticalSolidList"/>
    <dgm:cxn modelId="{0A85D14E-7152-4F16-9812-21A55CAF1BF7}" type="presParOf" srcId="{39E5339C-70A0-4E96-BEF8-48E121ACFFB6}" destId="{ACD8B97C-A1CD-4E9B-8FB7-3A19A2DA39DA}" srcOrd="0" destOrd="0" presId="urn:microsoft.com/office/officeart/2018/2/layout/IconVerticalSolidList"/>
    <dgm:cxn modelId="{C2C649FB-289D-41AB-BE61-1B446F955E2C}" type="presParOf" srcId="{39E5339C-70A0-4E96-BEF8-48E121ACFFB6}" destId="{7E824286-5403-42CF-B6A7-E4CDDEA1B40B}" srcOrd="1" destOrd="0" presId="urn:microsoft.com/office/officeart/2018/2/layout/IconVerticalSolidList"/>
    <dgm:cxn modelId="{E8D71D28-CD04-48EA-84FD-81228BDF454A}" type="presParOf" srcId="{39E5339C-70A0-4E96-BEF8-48E121ACFFB6}" destId="{9AB34236-CEB4-4285-9755-4D9505818F8B}" srcOrd="2" destOrd="0" presId="urn:microsoft.com/office/officeart/2018/2/layout/IconVerticalSolidList"/>
    <dgm:cxn modelId="{AE661017-CAF5-4580-A935-F63180468320}" type="presParOf" srcId="{39E5339C-70A0-4E96-BEF8-48E121ACFFB6}" destId="{B892C576-CE75-479C-BD8E-D8506EEC0EDB}" srcOrd="3" destOrd="0" presId="urn:microsoft.com/office/officeart/2018/2/layout/IconVerticalSolidList"/>
    <dgm:cxn modelId="{2682EB24-2D83-4707-848F-60A5ACBAFA4F}" type="presParOf" srcId="{A28D41FD-7C09-4C66-897E-B53C65583A15}" destId="{6273FF3A-A82A-420C-A7D5-7D329CD6D771}" srcOrd="3" destOrd="0" presId="urn:microsoft.com/office/officeart/2018/2/layout/IconVerticalSolidList"/>
    <dgm:cxn modelId="{302A1D33-CFC0-48CB-A55E-CA84C0296AC2}" type="presParOf" srcId="{A28D41FD-7C09-4C66-897E-B53C65583A15}" destId="{F5BB3FD2-8033-4B1E-91E2-FDB0849E26D0}" srcOrd="4" destOrd="0" presId="urn:microsoft.com/office/officeart/2018/2/layout/IconVerticalSolidList"/>
    <dgm:cxn modelId="{EDDD5844-F18F-4F16-A9EC-24EFC97A4846}" type="presParOf" srcId="{F5BB3FD2-8033-4B1E-91E2-FDB0849E26D0}" destId="{D9871C5B-CB1D-4C41-9031-87E8789C8A92}" srcOrd="0" destOrd="0" presId="urn:microsoft.com/office/officeart/2018/2/layout/IconVerticalSolidList"/>
    <dgm:cxn modelId="{2EB860D8-EF0B-4775-AAD0-0CBB29AB8B5F}" type="presParOf" srcId="{F5BB3FD2-8033-4B1E-91E2-FDB0849E26D0}" destId="{3FB68A93-66F5-493B-8F1E-47FB56DACF84}" srcOrd="1" destOrd="0" presId="urn:microsoft.com/office/officeart/2018/2/layout/IconVerticalSolidList"/>
    <dgm:cxn modelId="{B616216E-E78F-4C8C-8822-2DEF07752BFA}" type="presParOf" srcId="{F5BB3FD2-8033-4B1E-91E2-FDB0849E26D0}" destId="{A04760B6-61B0-4E78-ABDB-943687CC072B}" srcOrd="2" destOrd="0" presId="urn:microsoft.com/office/officeart/2018/2/layout/IconVerticalSolidList"/>
    <dgm:cxn modelId="{62B259BA-0A44-4595-9710-8A39CAA10198}" type="presParOf" srcId="{F5BB3FD2-8033-4B1E-91E2-FDB0849E26D0}" destId="{3BC71525-CF9B-41EF-B34E-DECE9F9C938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/>
            <a:t>Permite modificar e colar no editor de código, o texto que você copiou para a área de transferência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Permite</a:t>
          </a:r>
          <a:r>
            <a:rPr lang="en-US" dirty="0"/>
            <a:t> duas </a:t>
          </a:r>
          <a:r>
            <a:rPr lang="en-US" dirty="0" err="1"/>
            <a:t>ou</a:t>
          </a:r>
          <a:r>
            <a:rPr lang="en-US" dirty="0"/>
            <a:t> </a:t>
          </a:r>
          <a:r>
            <a:rPr lang="en-US" dirty="0" err="1"/>
            <a:t>mais</a:t>
          </a:r>
          <a:r>
            <a:rPr lang="en-US" dirty="0"/>
            <a:t> </a:t>
          </a:r>
          <a:r>
            <a:rPr lang="en-US" dirty="0" err="1"/>
            <a:t>instâncias</a:t>
          </a:r>
          <a:r>
            <a:rPr lang="en-US" dirty="0"/>
            <a:t> da IDE </a:t>
          </a:r>
          <a:r>
            <a:rPr lang="en-US" dirty="0" err="1"/>
            <a:t>aberta</a:t>
          </a:r>
          <a:r>
            <a:rPr lang="en-US" dirty="0"/>
            <a:t> </a:t>
          </a:r>
          <a:r>
            <a:rPr lang="en-US" dirty="0" err="1"/>
            <a:t>em</a:t>
          </a:r>
          <a:r>
            <a:rPr lang="en-US" dirty="0"/>
            <a:t> </a:t>
          </a:r>
          <a:r>
            <a:rPr lang="en-US" dirty="0" err="1"/>
            <a:t>uma</a:t>
          </a:r>
          <a:r>
            <a:rPr lang="en-US" dirty="0"/>
            <a:t> </a:t>
          </a:r>
          <a:r>
            <a:rPr lang="en-US" dirty="0" err="1"/>
            <a:t>máquina</a:t>
          </a:r>
          <a:r>
            <a:rPr lang="en-US" dirty="0"/>
            <a:t>, </a:t>
          </a:r>
          <a:r>
            <a:rPr lang="en-US" dirty="0" err="1"/>
            <a:t>usando</a:t>
          </a:r>
          <a:r>
            <a:rPr lang="en-US" dirty="0"/>
            <a:t> a </a:t>
          </a:r>
          <a:r>
            <a:rPr lang="en-US" dirty="0" err="1"/>
            <a:t>mesma</a:t>
          </a:r>
          <a:r>
            <a:rPr lang="en-US" dirty="0"/>
            <a:t> </a:t>
          </a:r>
          <a:r>
            <a:rPr lang="en-US" dirty="0" err="1"/>
            <a:t>instalação</a:t>
          </a:r>
          <a:r>
            <a:rPr lang="en-US" dirty="0"/>
            <a:t>, </a:t>
          </a:r>
          <a:r>
            <a:rPr lang="en-US" dirty="0" err="1"/>
            <a:t>porém</a:t>
          </a:r>
          <a:r>
            <a:rPr lang="en-US" dirty="0"/>
            <a:t> com </a:t>
          </a:r>
          <a:r>
            <a:rPr lang="en-US" dirty="0" err="1"/>
            <a:t>recursos</a:t>
          </a:r>
          <a:r>
            <a:rPr lang="en-US" dirty="0"/>
            <a:t> e components </a:t>
          </a:r>
          <a:r>
            <a:rPr lang="en-US" dirty="0" err="1"/>
            <a:t>diferentes</a:t>
          </a:r>
          <a:r>
            <a:rPr lang="en-US" dirty="0"/>
            <a:t>, </a:t>
          </a:r>
          <a:r>
            <a:rPr lang="en-US" dirty="0" err="1"/>
            <a:t>como</a:t>
          </a:r>
          <a:r>
            <a:rPr lang="en-US" dirty="0"/>
            <a:t> se </a:t>
          </a:r>
          <a:r>
            <a:rPr lang="en-US" dirty="0" err="1"/>
            <a:t>fossem</a:t>
          </a:r>
          <a:r>
            <a:rPr lang="en-US" dirty="0"/>
            <a:t> </a:t>
          </a:r>
          <a:r>
            <a:rPr lang="en-US" dirty="0" err="1"/>
            <a:t>dois</a:t>
          </a:r>
          <a:r>
            <a:rPr lang="en-US" dirty="0"/>
            <a:t> Delphi </a:t>
          </a:r>
          <a:r>
            <a:rPr lang="en-US" dirty="0" err="1"/>
            <a:t>instalados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</dgm:ptLst>
  <dgm:cxnLst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dirty="0"/>
            <a:t>Permite que você trabalhe com duas ou mais </a:t>
          </a:r>
          <a:r>
            <a:rPr lang="pt-BR" b="0" i="0" dirty="0" err="1"/>
            <a:t>units</a:t>
          </a:r>
          <a:r>
            <a:rPr lang="pt-BR" b="0" i="0" dirty="0"/>
            <a:t> ao mesmo tempo dividindo a tela ao meio, podendo ver o layout do formulário por exemplo e alterando seu código fonte ao mesmo tempo</a:t>
          </a:r>
          <a:endParaRPr lang="en-US" dirty="0"/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 custScaleY="158800" custLinFactNeighborY="4503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 custScaleY="149366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CE7B546-7C68-4747-A12C-B9C1F3F95F9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Um breakpoint </a:t>
          </a:r>
          <a:r>
            <a:rPr lang="en-US" dirty="0" err="1"/>
            <a:t>não</a:t>
          </a:r>
          <a:r>
            <a:rPr lang="en-US" dirty="0"/>
            <a:t> é </a:t>
          </a:r>
          <a:r>
            <a:rPr lang="en-US" dirty="0" err="1"/>
            <a:t>apenas</a:t>
          </a:r>
          <a:r>
            <a:rPr lang="en-US" dirty="0"/>
            <a:t> </a:t>
          </a:r>
          <a:r>
            <a:rPr lang="en-US" dirty="0" err="1"/>
            <a:t>uma</a:t>
          </a:r>
          <a:r>
            <a:rPr lang="en-US" dirty="0"/>
            <a:t> </a:t>
          </a:r>
          <a:r>
            <a:rPr lang="en-US" dirty="0" err="1"/>
            <a:t>bolinha</a:t>
          </a:r>
          <a:r>
            <a:rPr lang="en-US" dirty="0"/>
            <a:t> </a:t>
          </a:r>
          <a:r>
            <a:rPr lang="en-US" dirty="0" err="1"/>
            <a:t>vermelha</a:t>
          </a:r>
          <a:r>
            <a:rPr lang="en-US" dirty="0"/>
            <a:t> no </a:t>
          </a:r>
          <a:r>
            <a:rPr lang="en-US" dirty="0" err="1"/>
            <a:t>seu</a:t>
          </a:r>
          <a:r>
            <a:rPr lang="en-US" dirty="0"/>
            <a:t> editor de </a:t>
          </a:r>
          <a:r>
            <a:rPr lang="en-US" dirty="0" err="1"/>
            <a:t>código</a:t>
          </a:r>
          <a:r>
            <a:rPr lang="en-US" dirty="0"/>
            <a:t>!!! Explore </a:t>
          </a:r>
          <a:r>
            <a:rPr lang="en-US" dirty="0" err="1"/>
            <a:t>suas</a:t>
          </a:r>
          <a:r>
            <a:rPr lang="en-US" dirty="0"/>
            <a:t> </a:t>
          </a:r>
          <a:r>
            <a:rPr lang="en-US" dirty="0" err="1"/>
            <a:t>propriedades</a:t>
          </a:r>
          <a:r>
            <a:rPr lang="en-US" dirty="0"/>
            <a:t>…</a:t>
          </a:r>
        </a:p>
      </dgm:t>
    </dgm:pt>
    <dgm:pt modelId="{AF4A4E04-5028-458B-8033-9929714D2619}" type="parTrans" cxnId="{7FF25CA7-F781-4214-89FF-2C30BF3A1203}">
      <dgm:prSet/>
      <dgm:spPr/>
      <dgm:t>
        <a:bodyPr/>
        <a:lstStyle/>
        <a:p>
          <a:endParaRPr lang="en-US"/>
        </a:p>
      </dgm:t>
    </dgm:pt>
    <dgm:pt modelId="{D40C24BE-BDE4-485F-8CB0-AF1EBE8F06AC}" type="sibTrans" cxnId="{7FF25CA7-F781-4214-89FF-2C30BF3A1203}">
      <dgm:prSet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  <dgm:pt modelId="{27ABD39C-1619-4866-B16A-AE5E5C42263B}" type="pres">
      <dgm:prSet presAssocID="{BCE7B546-7C68-4747-A12C-B9C1F3F95F93}" presName="compNode" presStyleCnt="0"/>
      <dgm:spPr/>
    </dgm:pt>
    <dgm:pt modelId="{58171E7B-FD7F-47BE-9E58-78FBDA3091B7}" type="pres">
      <dgm:prSet presAssocID="{BCE7B546-7C68-4747-A12C-B9C1F3F95F93}" presName="bgRect" presStyleLbl="bgShp" presStyleIdx="0" presStyleCnt="1"/>
      <dgm:spPr/>
    </dgm:pt>
    <dgm:pt modelId="{23471EE0-6314-4B1D-9C3F-50665D2A3868}" type="pres">
      <dgm:prSet presAssocID="{BCE7B546-7C68-4747-A12C-B9C1F3F95F93}" presName="icon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lo 1 estrutura de tópicos"/>
        </a:ext>
      </dgm:extLst>
    </dgm:pt>
    <dgm:pt modelId="{65B6243C-2D89-408A-A07A-1718BACB8E7F}" type="pres">
      <dgm:prSet presAssocID="{BCE7B546-7C68-4747-A12C-B9C1F3F95F93}" presName="spaceRect" presStyleCnt="0"/>
      <dgm:spPr/>
    </dgm:pt>
    <dgm:pt modelId="{EA0C117E-3437-41E6-AFA5-6F49566371F9}" type="pres">
      <dgm:prSet presAssocID="{BCE7B546-7C68-4747-A12C-B9C1F3F95F93}" presName="parTx" presStyleLbl="revTx" presStyleIdx="0" presStyleCnt="1">
        <dgm:presLayoutVars>
          <dgm:chMax val="0"/>
          <dgm:chPref val="0"/>
        </dgm:presLayoutVars>
      </dgm:prSet>
      <dgm:spPr/>
    </dgm:pt>
  </dgm:ptLst>
  <dgm:cxnLst>
    <dgm:cxn modelId="{7FF25CA7-F781-4214-89FF-2C30BF3A1203}" srcId="{51EE22AC-478E-4FC1-AED8-9E09D2E2811C}" destId="{BCE7B546-7C68-4747-A12C-B9C1F3F95F93}" srcOrd="0" destOrd="0" parTransId="{AF4A4E04-5028-458B-8033-9929714D2619}" sibTransId="{D40C24BE-BDE4-485F-8CB0-AF1EBE8F06AC}"/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  <dgm:cxn modelId="{C4D37FFE-43E9-4C7B-A17E-8A84B177BE51}" type="presOf" srcId="{BCE7B546-7C68-4747-A12C-B9C1F3F95F93}" destId="{EA0C117E-3437-41E6-AFA5-6F49566371F9}" srcOrd="0" destOrd="0" presId="urn:microsoft.com/office/officeart/2018/2/layout/IconVerticalSolidList"/>
    <dgm:cxn modelId="{60F62BDE-6ADC-4E10-A328-9450E56B9FE2}" type="presParOf" srcId="{A28D41FD-7C09-4C66-897E-B53C65583A15}" destId="{27ABD39C-1619-4866-B16A-AE5E5C42263B}" srcOrd="0" destOrd="0" presId="urn:microsoft.com/office/officeart/2018/2/layout/IconVerticalSolidList"/>
    <dgm:cxn modelId="{9620FE7A-CE84-4E6D-870A-0FA30FAE3B81}" type="presParOf" srcId="{27ABD39C-1619-4866-B16A-AE5E5C42263B}" destId="{58171E7B-FD7F-47BE-9E58-78FBDA3091B7}" srcOrd="0" destOrd="0" presId="urn:microsoft.com/office/officeart/2018/2/layout/IconVerticalSolidList"/>
    <dgm:cxn modelId="{2E00A61A-CB50-4544-8A9D-425ED2E363BE}" type="presParOf" srcId="{27ABD39C-1619-4866-B16A-AE5E5C42263B}" destId="{23471EE0-6314-4B1D-9C3F-50665D2A3868}" srcOrd="1" destOrd="0" presId="urn:microsoft.com/office/officeart/2018/2/layout/IconVerticalSolidList"/>
    <dgm:cxn modelId="{6168CA03-711E-4F1C-A7E8-D3323A38F2C8}" type="presParOf" srcId="{27ABD39C-1619-4866-B16A-AE5E5C42263B}" destId="{65B6243C-2D89-408A-A07A-1718BACB8E7F}" srcOrd="2" destOrd="0" presId="urn:microsoft.com/office/officeart/2018/2/layout/IconVerticalSolidList"/>
    <dgm:cxn modelId="{F9D1A78E-3F34-4175-9A32-27254B1B06B3}" type="presParOf" srcId="{27ABD39C-1619-4866-B16A-AE5E5C42263B}" destId="{EA0C117E-3437-41E6-AFA5-6F49566371F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</dgm:ptLst>
  <dgm:cxnLst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1EE22AC-478E-4FC1-AED8-9E09D2E2811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28D41FD-7C09-4C66-897E-B53C65583A15}" type="pres">
      <dgm:prSet presAssocID="{51EE22AC-478E-4FC1-AED8-9E09D2E2811C}" presName="root" presStyleCnt="0">
        <dgm:presLayoutVars>
          <dgm:dir/>
          <dgm:resizeHandles val="exact"/>
        </dgm:presLayoutVars>
      </dgm:prSet>
      <dgm:spPr/>
    </dgm:pt>
  </dgm:ptLst>
  <dgm:cxnLst>
    <dgm:cxn modelId="{2956EDEB-D839-415F-B597-55A03C54E536}" type="presOf" srcId="{51EE22AC-478E-4FC1-AED8-9E09D2E2811C}" destId="{A28D41FD-7C09-4C66-897E-B53C65583A15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630004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891698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630004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i="0" kern="1200" dirty="0">
              <a:solidFill>
                <a:srgbClr val="000000"/>
              </a:solidFill>
              <a:effectLst/>
            </a:rPr>
            <a:t>De forma resumida, o Record macro serve para gravar os “passos” realizados pelo programador, e então, quando desejado, executar de maneira automatizada</a:t>
          </a:r>
          <a:endParaRPr lang="en-US" sz="2000" kern="1200" dirty="0"/>
        </a:p>
      </dsp:txBody>
      <dsp:txXfrm>
        <a:off x="1343362" y="630004"/>
        <a:ext cx="9163093" cy="1163084"/>
      </dsp:txXfrm>
    </dsp:sp>
    <dsp:sp modelId="{ACD8B97C-A1CD-4E9B-8FB7-3A19A2DA39DA}">
      <dsp:nvSpPr>
        <dsp:cNvPr id="0" name=""/>
        <dsp:cNvSpPr/>
      </dsp:nvSpPr>
      <dsp:spPr>
        <a:xfrm>
          <a:off x="0" y="2083859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24286-5403-42CF-B6A7-E4CDDEA1B40B}">
      <dsp:nvSpPr>
        <dsp:cNvPr id="0" name=""/>
        <dsp:cNvSpPr/>
      </dsp:nvSpPr>
      <dsp:spPr>
        <a:xfrm>
          <a:off x="351833" y="2345553"/>
          <a:ext cx="639696" cy="6396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2C576-CE75-479C-BD8E-D8506EEC0EDB}">
      <dsp:nvSpPr>
        <dsp:cNvPr id="0" name=""/>
        <dsp:cNvSpPr/>
      </dsp:nvSpPr>
      <dsp:spPr>
        <a:xfrm>
          <a:off x="1343362" y="2083859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solidFill>
                <a:srgbClr val="000000"/>
              </a:solidFill>
            </a:rPr>
            <a:t>Você pode ter apenas uma macro de cada vez, portanto, quando você grava outra macro, ela substitui a macro existente</a:t>
          </a:r>
          <a:endParaRPr lang="en-US" sz="2000" kern="1200" dirty="0"/>
        </a:p>
      </dsp:txBody>
      <dsp:txXfrm>
        <a:off x="1343362" y="2083859"/>
        <a:ext cx="9163093" cy="116308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630004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891698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630004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0" i="0" kern="1200" dirty="0">
              <a:solidFill>
                <a:srgbClr val="000000"/>
              </a:solidFill>
              <a:effectLst/>
            </a:rPr>
            <a:t>Sem o SCOPEDENUMS o código pode levar ambiguidade, pois valores como </a:t>
          </a:r>
          <a:r>
            <a:rPr lang="pt-BR" sz="1900" b="0" i="0" kern="1200" dirty="0" err="1">
              <a:solidFill>
                <a:srgbClr val="000000"/>
              </a:solidFill>
              <a:effectLst/>
            </a:rPr>
            <a:t>Red</a:t>
          </a:r>
          <a:r>
            <a:rPr lang="pt-BR" sz="1900" b="0" i="0" kern="1200" dirty="0">
              <a:solidFill>
                <a:srgbClr val="000000"/>
              </a:solidFill>
              <a:effectLst/>
            </a:rPr>
            <a:t> e Green são comuns a ambos os </a:t>
          </a:r>
          <a:r>
            <a:rPr lang="pt-BR" sz="1900" b="0" i="0" kern="1200" dirty="0" err="1">
              <a:solidFill>
                <a:srgbClr val="000000"/>
              </a:solidFill>
              <a:effectLst/>
            </a:rPr>
            <a:t>enums</a:t>
          </a:r>
          <a:r>
            <a:rPr lang="pt-BR" sz="1900" b="0" i="0" kern="1200" dirty="0">
              <a:solidFill>
                <a:srgbClr val="000000"/>
              </a:solidFill>
              <a:effectLst/>
            </a:rPr>
            <a:t> </a:t>
          </a:r>
          <a:r>
            <a:rPr lang="pt-BR" sz="1900" b="0" i="0" kern="1200" dirty="0" err="1">
              <a:solidFill>
                <a:srgbClr val="000000"/>
              </a:solidFill>
              <a:effectLst/>
            </a:rPr>
            <a:t>TColor</a:t>
          </a:r>
          <a:r>
            <a:rPr lang="pt-BR" sz="1900" b="0" i="0" kern="1200" dirty="0">
              <a:solidFill>
                <a:srgbClr val="000000"/>
              </a:solidFill>
              <a:effectLst/>
            </a:rPr>
            <a:t> e </a:t>
          </a:r>
          <a:r>
            <a:rPr lang="pt-BR" sz="1900" b="0" i="0" kern="1200" dirty="0" err="1">
              <a:solidFill>
                <a:srgbClr val="000000"/>
              </a:solidFill>
              <a:effectLst/>
            </a:rPr>
            <a:t>TStatus</a:t>
          </a:r>
          <a:r>
            <a:rPr lang="pt-BR" sz="1900" b="0" i="0" kern="1200" dirty="0">
              <a:solidFill>
                <a:srgbClr val="000000"/>
              </a:solidFill>
              <a:effectLst/>
            </a:rPr>
            <a:t>. </a:t>
          </a:r>
          <a:r>
            <a:rPr lang="pt-BR" sz="1900" b="1" i="0" kern="1200" dirty="0">
              <a:solidFill>
                <a:srgbClr val="000000"/>
              </a:solidFill>
              <a:effectLst/>
            </a:rPr>
            <a:t>Isso pode resultar em erros de compilação ou comportamento inesperado.</a:t>
          </a:r>
          <a:endParaRPr lang="en-US" sz="1900" b="1" kern="1200" dirty="0"/>
        </a:p>
      </dsp:txBody>
      <dsp:txXfrm>
        <a:off x="1343362" y="630004"/>
        <a:ext cx="9163093" cy="1163084"/>
      </dsp:txXfrm>
    </dsp:sp>
    <dsp:sp modelId="{ACD8B97C-A1CD-4E9B-8FB7-3A19A2DA39DA}">
      <dsp:nvSpPr>
        <dsp:cNvPr id="0" name=""/>
        <dsp:cNvSpPr/>
      </dsp:nvSpPr>
      <dsp:spPr>
        <a:xfrm>
          <a:off x="0" y="2083859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24286-5403-42CF-B6A7-E4CDDEA1B40B}">
      <dsp:nvSpPr>
        <dsp:cNvPr id="0" name=""/>
        <dsp:cNvSpPr/>
      </dsp:nvSpPr>
      <dsp:spPr>
        <a:xfrm>
          <a:off x="351833" y="2345553"/>
          <a:ext cx="639696" cy="6396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2C576-CE75-479C-BD8E-D8506EEC0EDB}">
      <dsp:nvSpPr>
        <dsp:cNvPr id="0" name=""/>
        <dsp:cNvSpPr/>
      </dsp:nvSpPr>
      <dsp:spPr>
        <a:xfrm>
          <a:off x="1343362" y="2083859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rgbClr val="000000"/>
              </a:solidFill>
            </a:rPr>
            <a:t>Com o SCOPEDENUMS os valores do enum são referenciados pelo nome do tipo, </a:t>
          </a:r>
          <a:r>
            <a:rPr lang="pt-BR" sz="1900" kern="1200" dirty="0" err="1">
              <a:solidFill>
                <a:srgbClr val="000000"/>
              </a:solidFill>
            </a:rPr>
            <a:t>TColor.Red</a:t>
          </a:r>
          <a:r>
            <a:rPr lang="pt-BR" sz="1900" kern="1200" dirty="0">
              <a:solidFill>
                <a:srgbClr val="000000"/>
              </a:solidFill>
            </a:rPr>
            <a:t> ou </a:t>
          </a:r>
          <a:r>
            <a:rPr lang="pt-BR" sz="1900" kern="1200" dirty="0" err="1">
              <a:solidFill>
                <a:srgbClr val="000000"/>
              </a:solidFill>
            </a:rPr>
            <a:t>TStatus.Red</a:t>
          </a:r>
          <a:r>
            <a:rPr lang="pt-BR" sz="1900" kern="1200" dirty="0">
              <a:solidFill>
                <a:srgbClr val="000000"/>
              </a:solidFill>
            </a:rPr>
            <a:t>, eliminando qualquer ambiguidade e tornando o </a:t>
          </a:r>
          <a:r>
            <a:rPr lang="pt-BR" sz="1900" b="1" kern="1200" dirty="0">
              <a:solidFill>
                <a:srgbClr val="000000"/>
              </a:solidFill>
            </a:rPr>
            <a:t>código mais seguro e claro</a:t>
          </a:r>
          <a:r>
            <a:rPr lang="pt-BR" sz="1900" kern="1200" dirty="0">
              <a:solidFill>
                <a:srgbClr val="000000"/>
              </a:solidFill>
            </a:rPr>
            <a:t>.</a:t>
          </a:r>
          <a:endParaRPr lang="en-US" sz="1900" kern="1200" dirty="0"/>
        </a:p>
      </dsp:txBody>
      <dsp:txXfrm>
        <a:off x="1343362" y="2083859"/>
        <a:ext cx="9163093" cy="116308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O </a:t>
          </a:r>
          <a:r>
            <a:rPr lang="pt-BR" sz="2500" kern="1200" dirty="0" err="1"/>
            <a:t>History</a:t>
          </a:r>
          <a:r>
            <a:rPr lang="pt-BR" sz="2500" kern="1200" dirty="0"/>
            <a:t> Manager permite que você veja e compare versões de um arquivo gerenciado pela IDE.</a:t>
          </a:r>
          <a:endParaRPr lang="en-US" sz="2500" kern="1200" dirty="0"/>
        </a:p>
      </dsp:txBody>
      <dsp:txXfrm>
        <a:off x="1343362" y="1356931"/>
        <a:ext cx="9163093" cy="116308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Permite</a:t>
          </a:r>
          <a:r>
            <a:rPr lang="en-US" sz="2500" kern="1200" dirty="0"/>
            <a:t> </a:t>
          </a:r>
          <a:r>
            <a:rPr lang="en-US" sz="2500" kern="1200" dirty="0" err="1"/>
            <a:t>alterar</a:t>
          </a:r>
          <a:r>
            <a:rPr lang="en-US" sz="2500" kern="1200" dirty="0"/>
            <a:t> a </a:t>
          </a:r>
          <a:r>
            <a:rPr lang="en-US" sz="2500" kern="1200" dirty="0" err="1"/>
            <a:t>ação</a:t>
          </a:r>
          <a:r>
            <a:rPr lang="en-US" sz="2500" kern="1200" dirty="0"/>
            <a:t> que </a:t>
          </a:r>
          <a:r>
            <a:rPr lang="en-US" sz="2500" kern="1200" dirty="0" err="1"/>
            <a:t>será</a:t>
          </a:r>
          <a:r>
            <a:rPr lang="en-US" sz="2500" kern="1200" dirty="0"/>
            <a:t> </a:t>
          </a:r>
          <a:r>
            <a:rPr lang="en-US" sz="2500" kern="1200" dirty="0" err="1"/>
            <a:t>executada</a:t>
          </a:r>
          <a:r>
            <a:rPr lang="en-US" sz="2500" kern="1200" dirty="0"/>
            <a:t> </a:t>
          </a:r>
          <a:r>
            <a:rPr lang="en-US" sz="2500" kern="1200" dirty="0" err="1"/>
            <a:t>ao</a:t>
          </a:r>
          <a:r>
            <a:rPr lang="en-US" sz="2500" kern="1200" dirty="0"/>
            <a:t> </a:t>
          </a:r>
          <a:r>
            <a:rPr lang="en-US" sz="2500" kern="1200" dirty="0" err="1"/>
            <a:t>acionar</a:t>
          </a:r>
          <a:r>
            <a:rPr lang="en-US" sz="2500" kern="1200" dirty="0"/>
            <a:t> um </a:t>
          </a:r>
          <a:r>
            <a:rPr lang="en-US" sz="2500" kern="1200" dirty="0" err="1"/>
            <a:t>determinado</a:t>
          </a:r>
          <a:r>
            <a:rPr lang="en-US" sz="2500" kern="1200" dirty="0"/>
            <a:t> </a:t>
          </a:r>
          <a:r>
            <a:rPr lang="en-US" sz="2500" kern="1200" dirty="0" err="1"/>
            <a:t>operador</a:t>
          </a:r>
          <a:endParaRPr lang="en-US" sz="2500" kern="1200" dirty="0"/>
        </a:p>
      </dsp:txBody>
      <dsp:txXfrm>
        <a:off x="1343362" y="1356931"/>
        <a:ext cx="9163093" cy="116308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Padrão</a:t>
          </a:r>
          <a:r>
            <a:rPr lang="en-US" sz="2500" kern="1200" dirty="0"/>
            <a:t> para </a:t>
          </a:r>
          <a:r>
            <a:rPr lang="en-US" sz="2500" kern="1200" dirty="0" err="1"/>
            <a:t>documentação</a:t>
          </a:r>
          <a:r>
            <a:rPr lang="en-US" sz="2500" kern="1200" dirty="0"/>
            <a:t> de </a:t>
          </a:r>
          <a:r>
            <a:rPr lang="en-US" sz="2500" kern="1200" dirty="0" err="1"/>
            <a:t>códigos</a:t>
          </a:r>
          <a:r>
            <a:rPr lang="en-US" sz="2500" kern="1200" dirty="0"/>
            <a:t> </a:t>
          </a:r>
          <a:r>
            <a:rPr lang="en-US" sz="2500" kern="1200" dirty="0" err="1"/>
            <a:t>em</a:t>
          </a:r>
          <a:r>
            <a:rPr lang="en-US" sz="2500" kern="1200" dirty="0"/>
            <a:t> </a:t>
          </a:r>
          <a:r>
            <a:rPr lang="en-US" sz="2500" kern="1200" dirty="0" err="1"/>
            <a:t>várias</a:t>
          </a:r>
          <a:r>
            <a:rPr lang="en-US" sz="2500" kern="1200" dirty="0"/>
            <a:t> </a:t>
          </a:r>
          <a:r>
            <a:rPr lang="en-US" sz="2500" kern="1200" dirty="0" err="1"/>
            <a:t>linguagens</a:t>
          </a:r>
          <a:r>
            <a:rPr lang="en-US" sz="2500" kern="1200" dirty="0"/>
            <a:t> de </a:t>
          </a:r>
          <a:r>
            <a:rPr lang="en-US" sz="2500" kern="1200" dirty="0" err="1"/>
            <a:t>programação</a:t>
          </a:r>
          <a:r>
            <a:rPr lang="en-US" sz="2500" kern="1200" dirty="0"/>
            <a:t> (</a:t>
          </a:r>
          <a:r>
            <a:rPr lang="en-US" sz="2500" kern="1200" dirty="0" err="1"/>
            <a:t>não</a:t>
          </a:r>
          <a:r>
            <a:rPr lang="en-US" sz="2500" kern="1200" dirty="0"/>
            <a:t> é </a:t>
          </a:r>
          <a:r>
            <a:rPr lang="en-US" sz="2500" kern="1200" dirty="0" err="1"/>
            <a:t>nativo</a:t>
          </a:r>
          <a:r>
            <a:rPr lang="en-US" sz="2500" kern="1200" dirty="0"/>
            <a:t> do Delphi) e </a:t>
          </a:r>
          <a:r>
            <a:rPr lang="en-US" sz="2500" kern="1200" dirty="0" err="1"/>
            <a:t>exibidos</a:t>
          </a:r>
          <a:r>
            <a:rPr lang="en-US" sz="2500" kern="1200" dirty="0"/>
            <a:t> </a:t>
          </a:r>
          <a:r>
            <a:rPr lang="en-US" sz="2500" kern="1200" dirty="0" err="1"/>
            <a:t>pelo</a:t>
          </a:r>
          <a:r>
            <a:rPr lang="en-US" sz="2500" kern="1200" dirty="0"/>
            <a:t> Help Insight</a:t>
          </a:r>
        </a:p>
      </dsp:txBody>
      <dsp:txXfrm>
        <a:off x="1343362" y="1356931"/>
        <a:ext cx="9163093" cy="116308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473"/>
          <a:ext cx="10506456" cy="110742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34997" y="249644"/>
          <a:ext cx="609085" cy="6090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279080" y="473"/>
          <a:ext cx="9227375" cy="1107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3" tIns="117203" rIns="117203" bIns="11720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0" i="0" kern="1200" dirty="0"/>
            <a:t>Permite mapear conexões com banco de dados e explorar seus recursos</a:t>
          </a:r>
          <a:endParaRPr lang="en-US" sz="2500" kern="1200" dirty="0"/>
        </a:p>
      </dsp:txBody>
      <dsp:txXfrm>
        <a:off x="1279080" y="473"/>
        <a:ext cx="9227375" cy="1107428"/>
      </dsp:txXfrm>
    </dsp:sp>
    <dsp:sp modelId="{ACD8B97C-A1CD-4E9B-8FB7-3A19A2DA39DA}">
      <dsp:nvSpPr>
        <dsp:cNvPr id="0" name=""/>
        <dsp:cNvSpPr/>
      </dsp:nvSpPr>
      <dsp:spPr>
        <a:xfrm>
          <a:off x="0" y="1384759"/>
          <a:ext cx="10506456" cy="110742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24286-5403-42CF-B6A7-E4CDDEA1B40B}">
      <dsp:nvSpPr>
        <dsp:cNvPr id="0" name=""/>
        <dsp:cNvSpPr/>
      </dsp:nvSpPr>
      <dsp:spPr>
        <a:xfrm>
          <a:off x="334997" y="1633931"/>
          <a:ext cx="609085" cy="6090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92C576-CE75-479C-BD8E-D8506EEC0EDB}">
      <dsp:nvSpPr>
        <dsp:cNvPr id="0" name=""/>
        <dsp:cNvSpPr/>
      </dsp:nvSpPr>
      <dsp:spPr>
        <a:xfrm>
          <a:off x="1279080" y="1384759"/>
          <a:ext cx="9227375" cy="1107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3" tIns="117203" rIns="117203" bIns="11720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0" i="0" kern="1200" dirty="0"/>
            <a:t>Permite arrastar as conexões para a tela, assim como </a:t>
          </a:r>
          <a:r>
            <a:rPr lang="pt-BR" sz="2500" b="0" i="0" kern="1200" dirty="0" err="1"/>
            <a:t>querys</a:t>
          </a:r>
          <a:r>
            <a:rPr lang="pt-BR" sz="2500" b="0" i="0" kern="1200" dirty="0"/>
            <a:t> prontas com </a:t>
          </a:r>
          <a:r>
            <a:rPr lang="pt-BR" sz="2500" b="0" i="0" kern="1200" dirty="0" err="1"/>
            <a:t>selects</a:t>
          </a:r>
          <a:r>
            <a:rPr lang="pt-BR" sz="2500" b="0" i="0" kern="1200" dirty="0"/>
            <a:t> em tabelas</a:t>
          </a:r>
          <a:endParaRPr lang="en-US" sz="2500" kern="1200" dirty="0"/>
        </a:p>
      </dsp:txBody>
      <dsp:txXfrm>
        <a:off x="1279080" y="1384759"/>
        <a:ext cx="9227375" cy="1107428"/>
      </dsp:txXfrm>
    </dsp:sp>
    <dsp:sp modelId="{D9871C5B-CB1D-4C41-9031-87E8789C8A92}">
      <dsp:nvSpPr>
        <dsp:cNvPr id="0" name=""/>
        <dsp:cNvSpPr/>
      </dsp:nvSpPr>
      <dsp:spPr>
        <a:xfrm>
          <a:off x="0" y="2769045"/>
          <a:ext cx="10506456" cy="110742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68A93-66F5-493B-8F1E-47FB56DACF84}">
      <dsp:nvSpPr>
        <dsp:cNvPr id="0" name=""/>
        <dsp:cNvSpPr/>
      </dsp:nvSpPr>
      <dsp:spPr>
        <a:xfrm>
          <a:off x="334997" y="3018217"/>
          <a:ext cx="609085" cy="60908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71525-CF9B-41EF-B34E-DECE9F9C9385}">
      <dsp:nvSpPr>
        <dsp:cNvPr id="0" name=""/>
        <dsp:cNvSpPr/>
      </dsp:nvSpPr>
      <dsp:spPr>
        <a:xfrm>
          <a:off x="1279080" y="2769045"/>
          <a:ext cx="9227375" cy="1107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203" tIns="117203" rIns="117203" bIns="11720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Com Fields criados nas </a:t>
          </a:r>
          <a:r>
            <a:rPr lang="pt-BR" sz="2500" kern="1200" dirty="0" err="1"/>
            <a:t>querys</a:t>
          </a:r>
          <a:r>
            <a:rPr lang="pt-BR" sz="2500" kern="1200" dirty="0"/>
            <a:t>, podemos arrastar na tela e criar </a:t>
          </a:r>
          <a:r>
            <a:rPr lang="pt-BR" sz="2500" kern="1200" dirty="0" err="1"/>
            <a:t>labels</a:t>
          </a:r>
          <a:r>
            <a:rPr lang="pt-BR" sz="2500" kern="1200" dirty="0"/>
            <a:t> e </a:t>
          </a:r>
          <a:r>
            <a:rPr lang="pt-BR" sz="2500" kern="1200" dirty="0" err="1"/>
            <a:t>edits</a:t>
          </a:r>
          <a:r>
            <a:rPr lang="pt-BR" sz="2500" kern="1200" dirty="0"/>
            <a:t> automaticamente</a:t>
          </a:r>
          <a:endParaRPr lang="en-US" sz="2500" kern="1200" dirty="0"/>
        </a:p>
      </dsp:txBody>
      <dsp:txXfrm>
        <a:off x="1279080" y="2769045"/>
        <a:ext cx="9227375" cy="11074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0" i="0" kern="1200" dirty="0"/>
            <a:t>Permite modificar e colar no editor de código, o texto que você copiou para a área de transferência</a:t>
          </a:r>
          <a:endParaRPr lang="en-US" sz="2500" kern="1200" dirty="0"/>
        </a:p>
      </dsp:txBody>
      <dsp:txXfrm>
        <a:off x="1343362" y="1356931"/>
        <a:ext cx="9163093" cy="11630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Permite</a:t>
          </a:r>
          <a:r>
            <a:rPr lang="en-US" sz="1900" kern="1200" dirty="0"/>
            <a:t> duas </a:t>
          </a:r>
          <a:r>
            <a:rPr lang="en-US" sz="1900" kern="1200" dirty="0" err="1"/>
            <a:t>ou</a:t>
          </a:r>
          <a:r>
            <a:rPr lang="en-US" sz="1900" kern="1200" dirty="0"/>
            <a:t> </a:t>
          </a:r>
          <a:r>
            <a:rPr lang="en-US" sz="1900" kern="1200" dirty="0" err="1"/>
            <a:t>mais</a:t>
          </a:r>
          <a:r>
            <a:rPr lang="en-US" sz="1900" kern="1200" dirty="0"/>
            <a:t> </a:t>
          </a:r>
          <a:r>
            <a:rPr lang="en-US" sz="1900" kern="1200" dirty="0" err="1"/>
            <a:t>instâncias</a:t>
          </a:r>
          <a:r>
            <a:rPr lang="en-US" sz="1900" kern="1200" dirty="0"/>
            <a:t> da IDE </a:t>
          </a:r>
          <a:r>
            <a:rPr lang="en-US" sz="1900" kern="1200" dirty="0" err="1"/>
            <a:t>aberta</a:t>
          </a:r>
          <a:r>
            <a:rPr lang="en-US" sz="1900" kern="1200" dirty="0"/>
            <a:t> </a:t>
          </a:r>
          <a:r>
            <a:rPr lang="en-US" sz="1900" kern="1200" dirty="0" err="1"/>
            <a:t>em</a:t>
          </a:r>
          <a:r>
            <a:rPr lang="en-US" sz="1900" kern="1200" dirty="0"/>
            <a:t> </a:t>
          </a:r>
          <a:r>
            <a:rPr lang="en-US" sz="1900" kern="1200" dirty="0" err="1"/>
            <a:t>uma</a:t>
          </a:r>
          <a:r>
            <a:rPr lang="en-US" sz="1900" kern="1200" dirty="0"/>
            <a:t> </a:t>
          </a:r>
          <a:r>
            <a:rPr lang="en-US" sz="1900" kern="1200" dirty="0" err="1"/>
            <a:t>máquina</a:t>
          </a:r>
          <a:r>
            <a:rPr lang="en-US" sz="1900" kern="1200" dirty="0"/>
            <a:t>, </a:t>
          </a:r>
          <a:r>
            <a:rPr lang="en-US" sz="1900" kern="1200" dirty="0" err="1"/>
            <a:t>usando</a:t>
          </a:r>
          <a:r>
            <a:rPr lang="en-US" sz="1900" kern="1200" dirty="0"/>
            <a:t> a </a:t>
          </a:r>
          <a:r>
            <a:rPr lang="en-US" sz="1900" kern="1200" dirty="0" err="1"/>
            <a:t>mesma</a:t>
          </a:r>
          <a:r>
            <a:rPr lang="en-US" sz="1900" kern="1200" dirty="0"/>
            <a:t> </a:t>
          </a:r>
          <a:r>
            <a:rPr lang="en-US" sz="1900" kern="1200" dirty="0" err="1"/>
            <a:t>instalação</a:t>
          </a:r>
          <a:r>
            <a:rPr lang="en-US" sz="1900" kern="1200" dirty="0"/>
            <a:t>, </a:t>
          </a:r>
          <a:r>
            <a:rPr lang="en-US" sz="1900" kern="1200" dirty="0" err="1"/>
            <a:t>porém</a:t>
          </a:r>
          <a:r>
            <a:rPr lang="en-US" sz="1900" kern="1200" dirty="0"/>
            <a:t> com </a:t>
          </a:r>
          <a:r>
            <a:rPr lang="en-US" sz="1900" kern="1200" dirty="0" err="1"/>
            <a:t>recursos</a:t>
          </a:r>
          <a:r>
            <a:rPr lang="en-US" sz="1900" kern="1200" dirty="0"/>
            <a:t> e components </a:t>
          </a:r>
          <a:r>
            <a:rPr lang="en-US" sz="1900" kern="1200" dirty="0" err="1"/>
            <a:t>diferentes</a:t>
          </a:r>
          <a:r>
            <a:rPr lang="en-US" sz="1900" kern="1200" dirty="0"/>
            <a:t>, </a:t>
          </a:r>
          <a:r>
            <a:rPr lang="en-US" sz="1900" kern="1200" dirty="0" err="1"/>
            <a:t>como</a:t>
          </a:r>
          <a:r>
            <a:rPr lang="en-US" sz="1900" kern="1200" dirty="0"/>
            <a:t> se </a:t>
          </a:r>
          <a:r>
            <a:rPr lang="en-US" sz="1900" kern="1200" dirty="0" err="1"/>
            <a:t>fossem</a:t>
          </a:r>
          <a:r>
            <a:rPr lang="en-US" sz="1900" kern="1200" dirty="0"/>
            <a:t> </a:t>
          </a:r>
          <a:r>
            <a:rPr lang="en-US" sz="1900" kern="1200" dirty="0" err="1"/>
            <a:t>dois</a:t>
          </a:r>
          <a:r>
            <a:rPr lang="en-US" sz="1900" kern="1200" dirty="0"/>
            <a:t> Delphi </a:t>
          </a:r>
          <a:r>
            <a:rPr lang="en-US" sz="1900" kern="1200" dirty="0" err="1"/>
            <a:t>instalados</a:t>
          </a:r>
          <a:endParaRPr lang="en-US" sz="1900" kern="1200" dirty="0"/>
        </a:p>
      </dsp:txBody>
      <dsp:txXfrm>
        <a:off x="1343362" y="1356931"/>
        <a:ext cx="9163093" cy="11630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067358"/>
          <a:ext cx="10506456" cy="184697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069847"/>
          <a:ext cx="9163093" cy="1737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0" i="0" kern="1200" dirty="0"/>
            <a:t>Permite que você trabalhe com duas ou mais </a:t>
          </a:r>
          <a:r>
            <a:rPr lang="pt-BR" sz="2300" b="0" i="0" kern="1200" dirty="0" err="1"/>
            <a:t>units</a:t>
          </a:r>
          <a:r>
            <a:rPr lang="pt-BR" sz="2300" b="0" i="0" kern="1200" dirty="0"/>
            <a:t> ao mesmo tempo dividindo a tela ao meio, podendo ver o layout do formulário por exemplo e alterando seu código fonte ao mesmo tempo</a:t>
          </a:r>
          <a:endParaRPr lang="en-US" sz="2300" kern="1200" dirty="0"/>
        </a:p>
      </dsp:txBody>
      <dsp:txXfrm>
        <a:off x="1343362" y="1069847"/>
        <a:ext cx="9163093" cy="17372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171E7B-FD7F-47BE-9E58-78FBDA3091B7}">
      <dsp:nvSpPr>
        <dsp:cNvPr id="0" name=""/>
        <dsp:cNvSpPr/>
      </dsp:nvSpPr>
      <dsp:spPr>
        <a:xfrm>
          <a:off x="0" y="1356931"/>
          <a:ext cx="10506456" cy="116308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471EE0-6314-4B1D-9C3F-50665D2A3868}">
      <dsp:nvSpPr>
        <dsp:cNvPr id="0" name=""/>
        <dsp:cNvSpPr/>
      </dsp:nvSpPr>
      <dsp:spPr>
        <a:xfrm>
          <a:off x="351833" y="1618625"/>
          <a:ext cx="639696" cy="6396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0C117E-3437-41E6-AFA5-6F49566371F9}">
      <dsp:nvSpPr>
        <dsp:cNvPr id="0" name=""/>
        <dsp:cNvSpPr/>
      </dsp:nvSpPr>
      <dsp:spPr>
        <a:xfrm>
          <a:off x="1343362" y="1356931"/>
          <a:ext cx="9163093" cy="1163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093" tIns="123093" rIns="123093" bIns="123093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Um breakpoint </a:t>
          </a:r>
          <a:r>
            <a:rPr lang="en-US" sz="2500" kern="1200" dirty="0" err="1"/>
            <a:t>não</a:t>
          </a:r>
          <a:r>
            <a:rPr lang="en-US" sz="2500" kern="1200" dirty="0"/>
            <a:t> é </a:t>
          </a:r>
          <a:r>
            <a:rPr lang="en-US" sz="2500" kern="1200" dirty="0" err="1"/>
            <a:t>apenas</a:t>
          </a:r>
          <a:r>
            <a:rPr lang="en-US" sz="2500" kern="1200" dirty="0"/>
            <a:t> </a:t>
          </a:r>
          <a:r>
            <a:rPr lang="en-US" sz="2500" kern="1200" dirty="0" err="1"/>
            <a:t>uma</a:t>
          </a:r>
          <a:r>
            <a:rPr lang="en-US" sz="2500" kern="1200" dirty="0"/>
            <a:t> </a:t>
          </a:r>
          <a:r>
            <a:rPr lang="en-US" sz="2500" kern="1200" dirty="0" err="1"/>
            <a:t>bolinha</a:t>
          </a:r>
          <a:r>
            <a:rPr lang="en-US" sz="2500" kern="1200" dirty="0"/>
            <a:t> </a:t>
          </a:r>
          <a:r>
            <a:rPr lang="en-US" sz="2500" kern="1200" dirty="0" err="1"/>
            <a:t>vermelha</a:t>
          </a:r>
          <a:r>
            <a:rPr lang="en-US" sz="2500" kern="1200" dirty="0"/>
            <a:t> no </a:t>
          </a:r>
          <a:r>
            <a:rPr lang="en-US" sz="2500" kern="1200" dirty="0" err="1"/>
            <a:t>seu</a:t>
          </a:r>
          <a:r>
            <a:rPr lang="en-US" sz="2500" kern="1200" dirty="0"/>
            <a:t> editor de </a:t>
          </a:r>
          <a:r>
            <a:rPr lang="en-US" sz="2500" kern="1200" dirty="0" err="1"/>
            <a:t>código</a:t>
          </a:r>
          <a:r>
            <a:rPr lang="en-US" sz="2500" kern="1200" dirty="0"/>
            <a:t>!!! Explore </a:t>
          </a:r>
          <a:r>
            <a:rPr lang="en-US" sz="2500" kern="1200" dirty="0" err="1"/>
            <a:t>suas</a:t>
          </a:r>
          <a:r>
            <a:rPr lang="en-US" sz="2500" kern="1200" dirty="0"/>
            <a:t> </a:t>
          </a:r>
          <a:r>
            <a:rPr lang="en-US" sz="2500" kern="1200" dirty="0" err="1"/>
            <a:t>propriedades</a:t>
          </a:r>
          <a:r>
            <a:rPr lang="en-US" sz="2500" kern="1200" dirty="0"/>
            <a:t>…</a:t>
          </a:r>
        </a:p>
      </dsp:txBody>
      <dsp:txXfrm>
        <a:off x="1343362" y="1356931"/>
        <a:ext cx="9163093" cy="116308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668A7-923C-4EB4-BD76-9EF13C08D069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68EE1-75FB-413F-A8AD-A25FBFFAC49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135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CAPA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678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8462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5889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1584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4504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0173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858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4623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75486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6350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FINAL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4097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3624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314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2535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2930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6349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284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3853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SLIDE DE TRANSIÇÃO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68EE1-75FB-413F-A8AD-A25FBFFAC494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A334E-3C43-3C43-819A-D886D6BBB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B8F571B-B37F-0CC5-7F06-36811F7DAC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5E0F08-30B8-FB60-412A-503B51061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77C148-56CD-8BD3-FF07-4BDA43A5D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A2AF14-9043-0510-6B96-E0A92727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5127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9353B2-4BBB-8CAD-186D-2C3E1FEA0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4675AD2-0FCE-C7F9-0566-60C831373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035ED5-EDF0-188F-9292-3D3695DB4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4D095C-8A39-CE1B-8869-8C031DA60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5809F1-7796-AECD-8028-953ED951F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1751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863A08C-D8E5-4F3F-6D29-35560D64ED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1FCF82-A918-59E5-76A3-93D34B15B4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DB1FF4-275B-4582-A7C0-C75B04161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30EB17-7AE5-7191-677B-CFEC665B0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15D3391-E558-8DFD-E9A6-6D0AE5343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5996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A47943-56D2-8060-51C6-A35EC9CD10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377811-05E3-6D99-52CF-245148068D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02BF31-6369-D269-AED8-31F4A25C1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0383C1-BF76-5A65-A54B-88C972C3C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0E17EF-7DCB-A6B8-CD74-90BBF8061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7777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55EF4-507C-ACF8-1001-54D0AFED3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FEC3A9-890D-CF8F-FC0E-65159368C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C41819-CA51-69F4-D7B9-84A91761D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FEA3D97-DDDA-E86F-4411-3FF860177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04DD9F-3C7F-A6A3-EB3A-9EA16339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86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043E84-675F-DC28-BB3D-8218C8B9D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C53B7A3-3F22-6D3F-692B-97C13F684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FE57EC-6E26-EC72-3992-553846095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100F05-2544-2B81-09C3-23CD83CD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ECDB7F-30D8-D615-B515-38954D68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216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6CAA74-7E8D-F57B-8F47-72635FF69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7E0368-2F67-3E1F-2B7B-5946CBCF86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70997F6-21CD-E728-3017-D051D4ECE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048FFF-78D0-3E3F-F413-D94B65D20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948340-1870-CFB5-81E3-77081DE2E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331FA2-873B-31F8-6164-8CE61A9E9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3058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F630C-6BA0-25D6-CA4E-ECAA1F718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993E49E-BC2C-C86E-BBFF-92411DD82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892840A-4212-8E86-8A02-3D385DADF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7EFADAD-FF48-8EB2-DA03-6FE2BFA62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5275E37-BF2B-2798-1135-F8B4005951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D101338-5805-F965-E8D8-8BA2A90EB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71AB40C-D231-3FB7-7507-50F9A8251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9C010DE-2C08-38C9-1DD9-ECDDE72EA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374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A4B95-1BE9-DF2E-3769-B4984B4C5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079D79B-188A-E2DF-C9F8-2C5766D97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FF2EC4D-0636-66FF-609C-FAF587BBE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3225190-0223-A431-6240-58E946A79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4905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67C8A82-C6E6-9A66-67A4-6BF7E180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8150E02-31DA-3851-8982-2001100A2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D597CF4-2BBC-D85B-112C-FBC1AECB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0786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51519-C7DE-6CAF-CD62-C5BBDF63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E365E2F-4D30-050B-7070-F8A773865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C5CC70E-E68B-4EFE-8624-69AD7342A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E4DAD7F-319F-5AC7-86A7-5464A1BEC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30B0F3-F0CE-366D-2C42-6BABDE25C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EE97BDE-DF4F-BE79-CC35-86E65E0EF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2815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437A8E-A0BF-C705-A86E-B595CCD55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E981A9-A6C7-206F-D10B-98CF1D518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118384-8051-9A56-64CE-04425980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2DA443-CD16-F06C-CC7A-9B4D880FF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0FB380-1F50-899A-5E9C-68E7E4C43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8517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22B486-9DAB-1041-8C2E-A22CBC0BA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5FE1678-DB93-5BD0-BF4E-D835BDFB8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F6ACEF2-2C5B-553E-74C3-455EB3BE1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EF562FC-15F1-B46B-E751-77D397BD0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48AD3D-A3C4-EE4A-D869-C040F12B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7592520-6601-F7E5-BC0D-C70A57989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6727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47EABB-754D-6FA9-D96B-30B505382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59F8F3-0255-5B55-93BB-E3C95DD5E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A47466-4406-B65A-AD5C-7EE288A8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CBF332-5C2E-9514-7063-69F40DE27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D9D602-5DD0-8BF7-D8D0-03386454E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1055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D403C6A-4C29-AFE0-DFD6-ECD5FBE44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6E6F8FC-81FE-B18A-804C-9CF5C4D3F4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3B37AE-1C39-D855-1DBE-C42F3A28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4A6BAD-EEC6-3182-033B-0DAEE5441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30F8CC6-B5C6-F710-87EF-FCF6736AD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9674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38707-D6CE-7496-783A-565FDE1D1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BBADEFF-2C04-3093-30A8-8DC23B05C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1DDB26-04D9-72E6-01BF-50351DA98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E5928A-E318-9376-F666-C7AFA6E85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168F24-4A77-5C70-CBAF-6C83C56B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381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07B290-AD46-B48A-3980-21567C98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57652D7-87E6-25AE-6A04-5C6CD007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696406-30A0-DB33-9B90-6EB09279A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BBA9323-AD93-1B86-7198-D6DC38A97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B5E3A40-0A8C-74C2-01B6-1CD35EF8C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1BBD59D-070C-F5DF-76C8-6C534DE32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9419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239CB4-DADE-34C8-5B7C-EB765376E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C04718B-D578-665E-47BB-9F809DFAD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5420C0-2233-20EC-C69B-D8A9752D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D728599-4A6A-054D-4FEE-DC4A9C249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6D897A8-6203-D199-6E12-665032D053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FCB1DCC-0294-7004-D7A3-C8F877D49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0D75D76-FD8E-120A-6CF7-9D05ED419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42782C4-404D-DFDD-F560-F5317A536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683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3C177B-61D0-EF0A-CB48-5077C1F62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7900D94-E2C1-C8FE-D410-62A993A05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E8C4FAB-5539-8959-E48B-62037D29D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68B646D-26D7-C1EB-92BF-7963FC162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898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FF0DD38-F719-E4B4-DD0F-87AD97466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E07949A-70C9-2831-4FB4-E8EE6D9B6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AB0576D-568C-1BBE-A239-647B64BF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0956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902799-C04F-BB14-363D-6D7A16D09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A5DC0E-4681-01B1-26DC-CEE9DC403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B24DEEC-AA30-14F0-1374-EC722B6F50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2F5A21E-F4BD-B04A-3EDE-750F1E5E4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67CD0CE-55CD-8A04-EDDA-D95144D9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7BF1081-B062-0B51-3089-53129F58A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7719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3135C8-AE66-7984-5FBC-0C0A357C9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BAF7B52-52E1-A0D0-B2F4-CA394D9D10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2E136FE-0579-6273-23D2-BAD4E47DA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DB04CEC-CD5C-F69F-A268-800E4797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8F5FD3-6EE4-6EF9-117D-17515352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31E0A86-0CAF-94E0-BE52-A91B07515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695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549523F-BB52-1089-A46D-4BFD7425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E5BBAD3-B17E-B506-AB0C-9AB7FBA18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70F751-54BD-9D95-ABAB-5BB273EB43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A08E5-F8FF-40BC-B73D-AACD68E51733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B8186C3-40CF-F916-F7C6-4E43E3EC5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CD371C-F3D6-18D4-68FE-674FA5DEB6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629764-E4B3-4FE8-8AF6-97ACD1CE205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373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C3451"/>
            </a:gs>
            <a:gs pos="100000">
              <a:srgbClr val="2A2B6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0DF4DC3-E0B0-7BA1-7FB6-7B0B220FE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120B91E-34E2-6A3F-A26C-3F90485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52DBEBE-5303-5173-2817-147F1AB5EA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91769-013E-4E06-8A69-F9CEA4E650AC}" type="datetimeFigureOut">
              <a:rPr lang="pt-BR" smtClean="0"/>
              <a:t>03/09/2024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DA0FB4-3C8B-FE06-9075-3B4C878AF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EF3225-366E-69C3-6BD4-780AA6194F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A6AB-E51B-441C-BFD3-8BCE256C1F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839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10" Type="http://schemas.openxmlformats.org/officeDocument/2006/relationships/image" Target="../media/image29.png"/><Relationship Id="rId4" Type="http://schemas.openxmlformats.org/officeDocument/2006/relationships/diagramLayout" Target="../diagrams/layout12.xml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company/embarcaderobr/" TargetMode="External"/><Relationship Id="rId13" Type="http://schemas.openxmlformats.org/officeDocument/2006/relationships/image" Target="../media/image42.png"/><Relationship Id="rId3" Type="http://schemas.microsoft.com/office/2018/10/relationships/comments" Target="../comments/modernComment_104_C5DEC6A6.xml"/><Relationship Id="rId7" Type="http://schemas.openxmlformats.org/officeDocument/2006/relationships/image" Target="../media/image37.sv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hyperlink" Target="https://www.instagram.com/embarcaderobrasil/" TargetMode="External"/><Relationship Id="rId15" Type="http://schemas.openxmlformats.org/officeDocument/2006/relationships/image" Target="../media/image2.png"/><Relationship Id="rId10" Type="http://schemas.openxmlformats.org/officeDocument/2006/relationships/image" Target="../media/image39.svg"/><Relationship Id="rId4" Type="http://schemas.openxmlformats.org/officeDocument/2006/relationships/image" Target="../media/image35.pn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Homem com óculos de grau em fundo branco&#10;&#10;Descrição gerada automaticamente">
            <a:extLst>
              <a:ext uri="{FF2B5EF4-FFF2-40B4-BE49-F238E27FC236}">
                <a16:creationId xmlns:a16="http://schemas.microsoft.com/office/drawing/2014/main" id="{F5577CF3-8CCC-B8FA-2C64-750347980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591" y="845709"/>
            <a:ext cx="2722497" cy="272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5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Split Editor Views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6503566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BB495996-DE26-B83F-76A4-9360AE2BC3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5879" y="4511877"/>
            <a:ext cx="4619625" cy="184785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A8BE979-D6E4-E63E-69E3-9322401ED7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512" y="4480346"/>
            <a:ext cx="7086600" cy="18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73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Breakpoint Properties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0007075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onditional Breakpoint">
            <a:extLst>
              <a:ext uri="{FF2B5EF4-FFF2-40B4-BE49-F238E27FC236}">
                <a16:creationId xmlns:a16="http://schemas.microsoft.com/office/drawing/2014/main" id="{3E372F0F-F760-7196-B6E9-62FDC8446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48" y="3930072"/>
            <a:ext cx="5968556" cy="243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3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Scoped Enums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4782751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379381F7-5466-15A2-BEEC-11E25A13EE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524" y="1842805"/>
            <a:ext cx="12192000" cy="546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53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Scoped Enums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/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>
            <a:extLst>
              <a:ext uri="{FF2B5EF4-FFF2-40B4-BE49-F238E27FC236}">
                <a16:creationId xmlns:a16="http://schemas.microsoft.com/office/drawing/2014/main" id="{E6336AC0-DE07-5CB3-2D6D-0BF66ED60E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842805"/>
            <a:ext cx="12192000" cy="482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04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Scoped Enums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4595108"/>
              </p:ext>
            </p:extLst>
          </p:nvPr>
        </p:nvGraphicFramePr>
        <p:xfrm>
          <a:off x="841248" y="1719180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1935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History Manager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383672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>
            <a:extLst>
              <a:ext uri="{FF2B5EF4-FFF2-40B4-BE49-F238E27FC236}">
                <a16:creationId xmlns:a16="http://schemas.microsoft.com/office/drawing/2014/main" id="{24C28198-107D-8F54-09DD-266217BCAC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48" y="4017026"/>
            <a:ext cx="10506456" cy="324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92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Used units &amp; File sections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9471818"/>
              </p:ext>
            </p:extLst>
          </p:nvPr>
        </p:nvGraphicFramePr>
        <p:xfrm>
          <a:off x="841248" y="1024236"/>
          <a:ext cx="10506456" cy="108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>
            <a:extLst>
              <a:ext uri="{FF2B5EF4-FFF2-40B4-BE49-F238E27FC236}">
                <a16:creationId xmlns:a16="http://schemas.microsoft.com/office/drawing/2014/main" id="{6A417A96-FCB2-3EA3-C8A8-A7D4FE6CEC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48" y="2221615"/>
            <a:ext cx="12192000" cy="56379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16F4B92-6612-76FC-AA5C-B0619D083B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248" y="3739896"/>
            <a:ext cx="3300766" cy="288351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E005AF5-DA81-961F-2F4A-AC40AE43FC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5719" y="3739896"/>
            <a:ext cx="5362575" cy="2276475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57DCFC29-ADCE-C7A1-E81B-3288CFBC30A7}"/>
              </a:ext>
            </a:extLst>
          </p:cNvPr>
          <p:cNvSpPr/>
          <p:nvPr/>
        </p:nvSpPr>
        <p:spPr>
          <a:xfrm>
            <a:off x="841248" y="2423160"/>
            <a:ext cx="868680" cy="477498"/>
          </a:xfrm>
          <a:prstGeom prst="ellipse">
            <a:avLst/>
          </a:prstGeom>
          <a:noFill/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pt-BR">
              <a:ln w="76200">
                <a:solidFill>
                  <a:schemeClr val="tx1"/>
                </a:solidFill>
              </a:ln>
            </a:endParaRPr>
          </a:p>
        </p:txBody>
      </p:sp>
      <p:cxnSp>
        <p:nvCxnSpPr>
          <p:cNvPr id="15" name="Conector: Curvo 14">
            <a:extLst>
              <a:ext uri="{FF2B5EF4-FFF2-40B4-BE49-F238E27FC236}">
                <a16:creationId xmlns:a16="http://schemas.microsoft.com/office/drawing/2014/main" id="{1ED3404B-055E-9FF1-B620-2D0435124667}"/>
              </a:ext>
            </a:extLst>
          </p:cNvPr>
          <p:cNvCxnSpPr>
            <a:cxnSpLocks/>
            <a:stCxn id="10" idx="6"/>
          </p:cNvCxnSpPr>
          <p:nvPr/>
        </p:nvCxnSpPr>
        <p:spPr>
          <a:xfrm>
            <a:off x="1709928" y="2661909"/>
            <a:ext cx="4384548" cy="1702593"/>
          </a:xfrm>
          <a:prstGeom prst="curvedConnector3">
            <a:avLst>
              <a:gd name="adj1" fmla="val 58968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Conector: Curvo 17">
            <a:extLst>
              <a:ext uri="{FF2B5EF4-FFF2-40B4-BE49-F238E27FC236}">
                <a16:creationId xmlns:a16="http://schemas.microsoft.com/office/drawing/2014/main" id="{5BA22BC0-D901-CDA2-653E-279319C87E72}"/>
              </a:ext>
            </a:extLst>
          </p:cNvPr>
          <p:cNvCxnSpPr>
            <a:cxnSpLocks/>
            <a:stCxn id="10" idx="2"/>
          </p:cNvCxnSpPr>
          <p:nvPr/>
        </p:nvCxnSpPr>
        <p:spPr>
          <a:xfrm rot="10800000" flipH="1" flipV="1">
            <a:off x="841248" y="2661908"/>
            <a:ext cx="352044" cy="1402511"/>
          </a:xfrm>
          <a:prstGeom prst="curvedConnector4">
            <a:avLst>
              <a:gd name="adj1" fmla="val -168831"/>
              <a:gd name="adj2" fmla="val 51339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7509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Class Operators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4178720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5281916D-8136-D62A-2A98-68D6FFC7B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151" y="3949635"/>
            <a:ext cx="596265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409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XML Doc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5099409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>
            <a:extLst>
              <a:ext uri="{FF2B5EF4-FFF2-40B4-BE49-F238E27FC236}">
                <a16:creationId xmlns:a16="http://schemas.microsoft.com/office/drawing/2014/main" id="{4D8E74EB-1EC1-1771-30BF-72AAB41B54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535" y="3957905"/>
            <a:ext cx="5150930" cy="236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77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JSON Attributes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6497855"/>
              </p:ext>
            </p:extLst>
          </p:nvPr>
        </p:nvGraphicFramePr>
        <p:xfrm>
          <a:off x="841248" y="1024236"/>
          <a:ext cx="10506456" cy="132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>
            <a:extLst>
              <a:ext uri="{FF2B5EF4-FFF2-40B4-BE49-F238E27FC236}">
                <a16:creationId xmlns:a16="http://schemas.microsoft.com/office/drawing/2014/main" id="{94347B7B-BF60-0F0A-72DE-D897D8D491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48" y="2086744"/>
            <a:ext cx="10506456" cy="451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0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57CD371E-7D7D-12FE-B361-FB9F647293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57399"/>
            <a:ext cx="8312457" cy="900113"/>
          </a:xfrm>
        </p:spPr>
        <p:txBody>
          <a:bodyPr>
            <a:normAutofit fontScale="90000"/>
          </a:bodyPr>
          <a:lstStyle/>
          <a:p>
            <a:pPr algn="l"/>
            <a:r>
              <a:rPr lang="pt-BR" sz="4000" dirty="0">
                <a:solidFill>
                  <a:schemeClr val="bg1"/>
                </a:solidFill>
                <a:latin typeface="Arial Black" panose="020B0A04020102020204" pitchFamily="34" charset="0"/>
              </a:rPr>
              <a:t>Dicas, truques e magias com Delphi - Parte 1</a:t>
            </a:r>
          </a:p>
        </p:txBody>
      </p:sp>
      <p:sp>
        <p:nvSpPr>
          <p:cNvPr id="3" name="Subtítulo 4">
            <a:extLst>
              <a:ext uri="{FF2B5EF4-FFF2-40B4-BE49-F238E27FC236}">
                <a16:creationId xmlns:a16="http://schemas.microsoft.com/office/drawing/2014/main" id="{0809C3DB-396E-8A15-BE47-010CC40B3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52840"/>
            <a:ext cx="8312456" cy="1464391"/>
          </a:xfrm>
        </p:spPr>
        <p:txBody>
          <a:bodyPr>
            <a:noAutofit/>
          </a:bodyPr>
          <a:lstStyle/>
          <a:p>
            <a:pPr algn="l"/>
            <a:r>
              <a:rPr lang="pt-BR" sz="1600" b="0" i="0" dirty="0">
                <a:solidFill>
                  <a:schemeClr val="bg1"/>
                </a:solidFill>
                <a:effectLst/>
              </a:rPr>
              <a:t>Como você definiria uma IDE? Podemos dizer que é uma caixa de ferramentas, certo? Mas o que tem nela e para que servem essas ferramentas? Nesta palestra, mostraremos recursos que podem auxiliar muito o seu dia a dia...</a:t>
            </a:r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ítulo 4">
            <a:extLst>
              <a:ext uri="{FF2B5EF4-FFF2-40B4-BE49-F238E27FC236}">
                <a16:creationId xmlns:a16="http://schemas.microsoft.com/office/drawing/2014/main" id="{439C259A-112B-F88A-9112-4AE52503292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24000" y="3038476"/>
            <a:ext cx="2847975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000" dirty="0">
                <a:solidFill>
                  <a:srgbClr val="C00000"/>
                </a:solidFill>
              </a:rPr>
              <a:t>{</a:t>
            </a:r>
            <a:r>
              <a:rPr lang="pt-BR" sz="2000" dirty="0">
                <a:solidFill>
                  <a:schemeClr val="bg1"/>
                </a:solidFill>
              </a:rPr>
              <a:t>Vinicius Sanchez</a:t>
            </a:r>
            <a:endParaRPr lang="pt-BR" sz="2000" dirty="0">
              <a:solidFill>
                <a:schemeClr val="bg1"/>
              </a:solidFill>
              <a:cs typeface="Archivo" pitchFamily="2" charset="0"/>
            </a:endParaRPr>
          </a:p>
          <a:p>
            <a:pPr algn="l"/>
            <a:endParaRPr lang="pt-BR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139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B9DABD-2A9F-74D8-A68E-3E068327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Dúvidas</a:t>
            </a:r>
            <a:r>
              <a:rPr lang="en-US" sz="5400" b="1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  <p:sp>
        <p:nvSpPr>
          <p:cNvPr id="717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Duvidas Hapvida - HAPVIDA">
            <a:extLst>
              <a:ext uri="{FF2B5EF4-FFF2-40B4-BE49-F238E27FC236}">
                <a16:creationId xmlns:a16="http://schemas.microsoft.com/office/drawing/2014/main" id="{D43A15EC-C918-8839-D136-B9B52DF3A4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r="1365" b="-3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A05AA7CC-A42D-5C36-2E6D-F15F9D0CC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99" y="6323597"/>
            <a:ext cx="338555" cy="3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BA81387E-5BE3-88AE-0917-82D94C79590E}"/>
              </a:ext>
            </a:extLst>
          </p:cNvPr>
          <p:cNvSpPr txBox="1"/>
          <p:nvPr/>
        </p:nvSpPr>
        <p:spPr>
          <a:xfrm>
            <a:off x="532619" y="6338985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@viiniciussanchez</a:t>
            </a:r>
          </a:p>
        </p:txBody>
      </p:sp>
    </p:spTree>
    <p:extLst>
      <p:ext uri="{BB962C8B-B14F-4D97-AF65-F5344CB8AC3E}">
        <p14:creationId xmlns:p14="http://schemas.microsoft.com/office/powerpoint/2010/main" val="3522527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385FCBB0-4384-4EF5-CE43-B9E9D2E21E17}"/>
              </a:ext>
            </a:extLst>
          </p:cNvPr>
          <p:cNvGrpSpPr/>
          <p:nvPr/>
        </p:nvGrpSpPr>
        <p:grpSpPr>
          <a:xfrm>
            <a:off x="7197727" y="3056319"/>
            <a:ext cx="4721223" cy="2260773"/>
            <a:chOff x="7369177" y="2571276"/>
            <a:chExt cx="4721223" cy="2260773"/>
          </a:xfrm>
        </p:grpSpPr>
        <p:sp>
          <p:nvSpPr>
            <p:cNvPr id="3" name="Título 1">
              <a:extLst>
                <a:ext uri="{FF2B5EF4-FFF2-40B4-BE49-F238E27FC236}">
                  <a16:creationId xmlns:a16="http://schemas.microsoft.com/office/drawing/2014/main" id="{DD2346F5-7BDE-4B9E-F1D0-3B753AD0C01D}"/>
                </a:ext>
              </a:extLst>
            </p:cNvPr>
            <p:cNvSpPr txBox="1">
              <a:spLocks/>
            </p:cNvSpPr>
            <p:nvPr/>
          </p:nvSpPr>
          <p:spPr>
            <a:xfrm>
              <a:off x="7369177" y="2571276"/>
              <a:ext cx="4721223" cy="46724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rial Nova" panose="020B0504020202020204" pitchFamily="34" charset="0"/>
                  <a:ea typeface="+mj-ea"/>
                  <a:cs typeface="+mj-cs"/>
                </a:defRPr>
              </a:lvl1pPr>
            </a:lstStyle>
            <a:p>
              <a:r>
                <a:rPr lang="pt-BR" sz="2700" b="1" dirty="0">
                  <a:latin typeface="Arial" panose="020B0604020202020204" pitchFamily="34" charset="0"/>
                  <a:cs typeface="Arial" panose="020B0604020202020204" pitchFamily="34" charset="0"/>
                </a:rPr>
                <a:t>Vinicius Sanchez</a:t>
              </a:r>
            </a:p>
          </p:txBody>
        </p:sp>
        <p:grpSp>
          <p:nvGrpSpPr>
            <p:cNvPr id="4" name="Agrupar 3">
              <a:extLst>
                <a:ext uri="{FF2B5EF4-FFF2-40B4-BE49-F238E27FC236}">
                  <a16:creationId xmlns:a16="http://schemas.microsoft.com/office/drawing/2014/main" id="{5E1C4B51-645A-190C-C5FA-83ED2B66464D}"/>
                </a:ext>
              </a:extLst>
            </p:cNvPr>
            <p:cNvGrpSpPr/>
            <p:nvPr/>
          </p:nvGrpSpPr>
          <p:grpSpPr>
            <a:xfrm>
              <a:off x="7470777" y="3010365"/>
              <a:ext cx="4340277" cy="1821684"/>
              <a:chOff x="7470777" y="3010365"/>
              <a:chExt cx="4340277" cy="1821684"/>
            </a:xfrm>
          </p:grpSpPr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0399970E-9387-C0ED-B6D9-B809EA98F0ED}"/>
                  </a:ext>
                </a:extLst>
              </p:cNvPr>
              <p:cNvSpPr txBox="1"/>
              <p:nvPr/>
            </p:nvSpPr>
            <p:spPr>
              <a:xfrm>
                <a:off x="7662779" y="3966918"/>
                <a:ext cx="4148275" cy="38209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pt-BR" sz="1400" u="sng" dirty="0">
                    <a:latin typeface="Archivo" pitchFamily="2" charset="0"/>
                    <a:cs typeface="Archivo" pitchFamily="2" charset="0"/>
                  </a:rPr>
                  <a:t>Viniciuss.sanchez@gmail.com</a:t>
                </a:r>
                <a:endParaRPr lang="pt-BR" sz="1400" b="0" i="0" u="sng" dirty="0">
                  <a:effectLst/>
                  <a:latin typeface="Archivo" pitchFamily="2" charset="0"/>
                  <a:cs typeface="Archivo" pitchFamily="2" charset="0"/>
                </a:endParaRPr>
              </a:p>
            </p:txBody>
          </p:sp>
          <p:pic>
            <p:nvPicPr>
              <p:cNvPr id="9" name="Gráfico 8">
                <a:hlinkClick r:id="rId5"/>
                <a:extLst>
                  <a:ext uri="{FF2B5EF4-FFF2-40B4-BE49-F238E27FC236}">
                    <a16:creationId xmlns:a16="http://schemas.microsoft.com/office/drawing/2014/main" id="{CA5ED4A7-07C2-DF4F-655A-7C52EF7861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470777" y="3154895"/>
                <a:ext cx="195217" cy="195217"/>
              </a:xfrm>
              <a:prstGeom prst="rect">
                <a:avLst/>
              </a:prstGeom>
            </p:spPr>
          </p:pic>
          <p:pic>
            <p:nvPicPr>
              <p:cNvPr id="10" name="Gráfico 9">
                <a:hlinkClick r:id="rId8"/>
                <a:extLst>
                  <a:ext uri="{FF2B5EF4-FFF2-40B4-BE49-F238E27FC236}">
                    <a16:creationId xmlns:a16="http://schemas.microsoft.com/office/drawing/2014/main" id="{77071967-EBDA-6C6D-1AEC-09FD4DF9D4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470777" y="3617419"/>
                <a:ext cx="206259" cy="198893"/>
              </a:xfrm>
              <a:prstGeom prst="rect">
                <a:avLst/>
              </a:prstGeom>
            </p:spPr>
          </p:pic>
          <p:sp>
            <p:nvSpPr>
              <p:cNvPr id="12" name="CaixaDeTexto 11">
                <a:extLst>
                  <a:ext uri="{FF2B5EF4-FFF2-40B4-BE49-F238E27FC236}">
                    <a16:creationId xmlns:a16="http://schemas.microsoft.com/office/drawing/2014/main" id="{1428FA95-8C03-3D90-3D8A-F9BCD4C5C33D}"/>
                  </a:ext>
                </a:extLst>
              </p:cNvPr>
              <p:cNvSpPr txBox="1"/>
              <p:nvPr/>
            </p:nvSpPr>
            <p:spPr>
              <a:xfrm>
                <a:off x="7662779" y="3010365"/>
                <a:ext cx="4134018" cy="38209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pt-BR" sz="1400" u="sng" dirty="0">
                    <a:latin typeface="Archivo" pitchFamily="2" charset="0"/>
                    <a:cs typeface="Archivo" pitchFamily="2" charset="0"/>
                  </a:rPr>
                  <a:t>@viiniciussanchez</a:t>
                </a:r>
                <a:endParaRPr lang="pt-BR" sz="1400" b="0" i="0" u="sng" dirty="0">
                  <a:effectLst/>
                  <a:latin typeface="Archivo" pitchFamily="2" charset="0"/>
                  <a:cs typeface="Archivo" pitchFamily="2" charset="0"/>
                </a:endParaRPr>
              </a:p>
            </p:txBody>
          </p:sp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58C22E32-2C34-6E5A-E5A8-69F2DBF7AFCA}"/>
                  </a:ext>
                </a:extLst>
              </p:cNvPr>
              <p:cNvSpPr txBox="1"/>
              <p:nvPr/>
            </p:nvSpPr>
            <p:spPr>
              <a:xfrm>
                <a:off x="7662779" y="3502353"/>
                <a:ext cx="4148275" cy="38209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pt-BR" sz="1400" u="sng" dirty="0" err="1">
                    <a:latin typeface="Archivo" pitchFamily="2" charset="0"/>
                    <a:cs typeface="Archivo" pitchFamily="2" charset="0"/>
                  </a:rPr>
                  <a:t>vinicius-sanchez</a:t>
                </a:r>
                <a:endParaRPr lang="pt-BR" sz="1400" b="0" i="0" u="sng" dirty="0">
                  <a:effectLst/>
                  <a:latin typeface="Archivo" pitchFamily="2" charset="0"/>
                  <a:cs typeface="Archivo" pitchFamily="2" charset="0"/>
                </a:endParaRPr>
              </a:p>
            </p:txBody>
          </p:sp>
          <p:pic>
            <p:nvPicPr>
              <p:cNvPr id="14" name="Gráfico 13" descr="E-mail com preenchimento sólido">
                <a:extLst>
                  <a:ext uri="{FF2B5EF4-FFF2-40B4-BE49-F238E27FC236}">
                    <a16:creationId xmlns:a16="http://schemas.microsoft.com/office/drawing/2014/main" id="{827F1F1F-DBEE-32D8-10E5-1B7954707E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7470777" y="4086261"/>
                <a:ext cx="206259" cy="206259"/>
              </a:xfrm>
              <a:prstGeom prst="rect">
                <a:avLst/>
              </a:prstGeom>
            </p:spPr>
          </p:pic>
          <p:pic>
            <p:nvPicPr>
              <p:cNvPr id="15" name="Gráfico 14" descr="Smartphone com preenchimento sólido">
                <a:extLst>
                  <a:ext uri="{FF2B5EF4-FFF2-40B4-BE49-F238E27FC236}">
                    <a16:creationId xmlns:a16="http://schemas.microsoft.com/office/drawing/2014/main" id="{DA02DCE6-9479-E26D-4B9D-F059889012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470777" y="4562469"/>
                <a:ext cx="245982" cy="245982"/>
              </a:xfrm>
              <a:prstGeom prst="rect">
                <a:avLst/>
              </a:prstGeom>
            </p:spPr>
          </p:pic>
          <p:sp>
            <p:nvSpPr>
              <p:cNvPr id="16" name="CaixaDeTexto 15">
                <a:extLst>
                  <a:ext uri="{FF2B5EF4-FFF2-40B4-BE49-F238E27FC236}">
                    <a16:creationId xmlns:a16="http://schemas.microsoft.com/office/drawing/2014/main" id="{87E593FD-D465-5E95-5EE2-F165319E6155}"/>
                  </a:ext>
                </a:extLst>
              </p:cNvPr>
              <p:cNvSpPr txBox="1"/>
              <p:nvPr/>
            </p:nvSpPr>
            <p:spPr>
              <a:xfrm>
                <a:off x="7677036" y="4449957"/>
                <a:ext cx="4126889" cy="38209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pt-BR" sz="1400" u="sng" dirty="0">
                    <a:latin typeface="Archivo" pitchFamily="2" charset="0"/>
                    <a:cs typeface="Archivo" pitchFamily="2" charset="0"/>
                  </a:rPr>
                  <a:t>(17) 9 9666 4049</a:t>
                </a:r>
                <a:endParaRPr lang="pt-BR" sz="1400" b="0" i="0" u="sng" dirty="0">
                  <a:effectLst/>
                  <a:latin typeface="Archivo" pitchFamily="2" charset="0"/>
                  <a:cs typeface="Archivo" pitchFamily="2" charset="0"/>
                </a:endParaRPr>
              </a:p>
            </p:txBody>
          </p:sp>
        </p:grpSp>
      </p:grpSp>
      <p:pic>
        <p:nvPicPr>
          <p:cNvPr id="6" name="Imagem 5" descr="Homem com óculos de grau em fundo branco&#10;&#10;Descrição gerada automaticamente">
            <a:extLst>
              <a:ext uri="{FF2B5EF4-FFF2-40B4-BE49-F238E27FC236}">
                <a16:creationId xmlns:a16="http://schemas.microsoft.com/office/drawing/2014/main" id="{B8DD5F95-50A8-776E-E340-5AB03A1FFC5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27" y="1129173"/>
            <a:ext cx="1844673" cy="184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1139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0AB9899F-C792-5FCE-6E8E-A9A6C73D1AC5}"/>
              </a:ext>
            </a:extLst>
          </p:cNvPr>
          <p:cNvSpPr txBox="1">
            <a:spLocks/>
          </p:cNvSpPr>
          <p:nvPr/>
        </p:nvSpPr>
        <p:spPr>
          <a:xfrm>
            <a:off x="838201" y="365125"/>
            <a:ext cx="5962784" cy="1807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  <a:t>Vinicius Sanchez</a:t>
            </a:r>
          </a:p>
        </p:txBody>
      </p:sp>
      <p:sp>
        <p:nvSpPr>
          <p:cNvPr id="7" name="Espaço Reservado para Conteúdo 9">
            <a:extLst>
              <a:ext uri="{FF2B5EF4-FFF2-40B4-BE49-F238E27FC236}">
                <a16:creationId xmlns:a16="http://schemas.microsoft.com/office/drawing/2014/main" id="{E79AD39D-FB6C-5AC4-9261-A100FD60E2FE}"/>
              </a:ext>
            </a:extLst>
          </p:cNvPr>
          <p:cNvSpPr txBox="1">
            <a:spLocks/>
          </p:cNvSpPr>
          <p:nvPr/>
        </p:nvSpPr>
        <p:spPr>
          <a:xfrm>
            <a:off x="838200" y="1819656"/>
            <a:ext cx="6312408" cy="4357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Técnico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em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Informática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pela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Etec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Fernandópolis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Graduado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em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Sistemas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Informação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Certificação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Delphi Developer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Membro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da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comunidade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Hashload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12 Anos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como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desenvolvedor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Delphi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Criador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conteúdos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Embarcadero MVP</a:t>
            </a:r>
          </a:p>
          <a:p>
            <a:pPr algn="l"/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Imagem 7" descr="Homem de óculos e camisa cinza&#10;&#10;Descrição gerada automaticamente">
            <a:extLst>
              <a:ext uri="{FF2B5EF4-FFF2-40B4-BE49-F238E27FC236}">
                <a16:creationId xmlns:a16="http://schemas.microsoft.com/office/drawing/2014/main" id="{FB31AC50-F92C-4550-FE7E-CA0A7F864E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230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13" name="Picture 4" descr="Embarcadero MVP Program - Community Blogs - Embarcadero Community">
            <a:extLst>
              <a:ext uri="{FF2B5EF4-FFF2-40B4-BE49-F238E27FC236}">
                <a16:creationId xmlns:a16="http://schemas.microsoft.com/office/drawing/2014/main" id="{F29B670E-A527-096F-E794-9D6E792A8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5967625"/>
            <a:ext cx="1009224" cy="6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Programa de Certificações Delphi. Em dias de quarentena, grandes… | by  Vinicius Sanchez | Medium">
            <a:extLst>
              <a:ext uri="{FF2B5EF4-FFF2-40B4-BE49-F238E27FC236}">
                <a16:creationId xmlns:a16="http://schemas.microsoft.com/office/drawing/2014/main" id="{1C768763-8374-C6C6-A095-5DE532D89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494" y="5994083"/>
            <a:ext cx="650273" cy="6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056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iorilli Software – Assistência e consultoria municipal">
            <a:extLst>
              <a:ext uri="{FF2B5EF4-FFF2-40B4-BE49-F238E27FC236}">
                <a16:creationId xmlns:a16="http://schemas.microsoft.com/office/drawing/2014/main" id="{2AAB08D2-CD5F-E18C-CC94-3A32AC131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4" r="4" b="18765"/>
          <a:stretch/>
        </p:blipFill>
        <p:spPr bwMode="auto">
          <a:xfrm>
            <a:off x="20" y="10"/>
            <a:ext cx="12191980" cy="446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AFEEC48-AE08-26D8-72DD-5A717F4EEF3B}"/>
              </a:ext>
            </a:extLst>
          </p:cNvPr>
          <p:cNvSpPr/>
          <p:nvPr/>
        </p:nvSpPr>
        <p:spPr>
          <a:xfrm>
            <a:off x="0" y="4059936"/>
            <a:ext cx="9271996" cy="679405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23B65D0-41B9-65CA-AC57-95E3AB5CDB13}"/>
              </a:ext>
            </a:extLst>
          </p:cNvPr>
          <p:cNvSpPr txBox="1">
            <a:spLocks/>
          </p:cNvSpPr>
          <p:nvPr/>
        </p:nvSpPr>
        <p:spPr>
          <a:xfrm>
            <a:off x="566928" y="4131606"/>
            <a:ext cx="8557193" cy="5360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Arial Nova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pt-BR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Fiorilli S/C Software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30260E98-6BA3-BDB1-8FBD-CCC023E83F70}"/>
              </a:ext>
            </a:extLst>
          </p:cNvPr>
          <p:cNvSpPr txBox="1">
            <a:spLocks/>
          </p:cNvSpPr>
          <p:nvPr/>
        </p:nvSpPr>
        <p:spPr>
          <a:xfrm>
            <a:off x="566928" y="4956314"/>
            <a:ext cx="11058144" cy="1801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Atuando há mais de 48 anos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Uma das maiores empresas do Brasil no desenvolvimento de softwares de gestão pública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Presentes em mais de 1000 municípios facilitando a rotina de mais de 2500 </a:t>
            </a:r>
            <a:r>
              <a:rPr lang="pt-BR" sz="2000" dirty="0" err="1">
                <a:latin typeface="Segoe UI" panose="020B0502040204020203" pitchFamily="34" charset="0"/>
                <a:cs typeface="Segoe UI" panose="020B0502040204020203" pitchFamily="34" charset="0"/>
              </a:rPr>
              <a:t>orgãos</a:t>
            </a:r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 públicos</a:t>
            </a:r>
          </a:p>
          <a:p>
            <a:r>
              <a:rPr lang="pt-BR" sz="2000" dirty="0">
                <a:latin typeface="Segoe UI" panose="020B0502040204020203" pitchFamily="34" charset="0"/>
                <a:cs typeface="Segoe UI" panose="020B0502040204020203" pitchFamily="34" charset="0"/>
              </a:rPr>
              <a:t>Líder de mercado, é a empresa que mais cresce em seu segmento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560430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Record Macro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9430103"/>
              </p:ext>
            </p:extLst>
          </p:nvPr>
        </p:nvGraphicFramePr>
        <p:xfrm>
          <a:off x="841248" y="1719180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45365650-1641-D9EE-BEF3-BDB751094D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48" y="5623559"/>
            <a:ext cx="12192000" cy="29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39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Data Explorer</a:t>
            </a:r>
            <a:endParaRPr lang="en-US" sz="4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881890"/>
              </p:ext>
            </p:extLst>
          </p:nvPr>
        </p:nvGraphicFramePr>
        <p:xfrm>
          <a:off x="838200" y="2295252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4311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MultiPaste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4563423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 descr="Ctrl V PNG Images | Vetores E Arquivos PSD | Download Grátis Em Pngtree">
            <a:extLst>
              <a:ext uri="{FF2B5EF4-FFF2-40B4-BE49-F238E27FC236}">
                <a16:creationId xmlns:a16="http://schemas.microsoft.com/office/drawing/2014/main" id="{B5EB8D34-57F2-C05B-5A09-41EE3CF89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64" y="3556064"/>
            <a:ext cx="2616136" cy="261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778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Múltiplas</a:t>
            </a:r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instâncias</a:t>
            </a:r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IDE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972804"/>
              </p:ext>
            </p:extLst>
          </p:nvPr>
        </p:nvGraphicFramePr>
        <p:xfrm>
          <a:off x="841248" y="1024236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F61B8F67-4CE9-A06F-6338-F3C269771027}"/>
              </a:ext>
            </a:extLst>
          </p:cNvPr>
          <p:cNvSpPr txBox="1"/>
          <p:nvPr/>
        </p:nvSpPr>
        <p:spPr>
          <a:xfrm>
            <a:off x="1118274" y="4670351"/>
            <a:ext cx="9952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rgbClr val="0070C0"/>
                </a:solidFill>
              </a:rPr>
              <a:t>"C:\Program Files (x86)\</a:t>
            </a:r>
            <a:r>
              <a:rPr lang="pt-BR" sz="2400" dirty="0" err="1">
                <a:solidFill>
                  <a:srgbClr val="0070C0"/>
                </a:solidFill>
              </a:rPr>
              <a:t>Embarcadero</a:t>
            </a:r>
            <a:r>
              <a:rPr lang="pt-BR" sz="2400" dirty="0">
                <a:solidFill>
                  <a:srgbClr val="0070C0"/>
                </a:solidFill>
              </a:rPr>
              <a:t>\Studio\23.0\bin\bds.exe" </a:t>
            </a:r>
            <a:r>
              <a:rPr lang="pt-BR" sz="2400" b="1" dirty="0">
                <a:solidFill>
                  <a:srgbClr val="00B050"/>
                </a:solidFill>
              </a:rPr>
              <a:t>-R </a:t>
            </a:r>
            <a:r>
              <a:rPr lang="pt-BR" sz="2400" b="1" dirty="0">
                <a:solidFill>
                  <a:srgbClr val="FF0000"/>
                </a:solidFill>
              </a:rPr>
              <a:t>EC2024</a:t>
            </a:r>
          </a:p>
        </p:txBody>
      </p:sp>
    </p:spTree>
    <p:extLst>
      <p:ext uri="{BB962C8B-B14F-4D97-AF65-F5344CB8AC3E}">
        <p14:creationId xmlns:p14="http://schemas.microsoft.com/office/powerpoint/2010/main" val="992304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81D377EB-C9D2-4ED0-86A6-740A297E3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5CF5A7F-04AA-7D0B-22C7-84DC47449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685800"/>
            <a:ext cx="10506456" cy="115700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Strict Private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66346BE-FDB4-4772-A696-0719490AB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093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FB92FFCE-0C90-454E-AA25-D4EE9A6C3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95805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2" name="Subtítulo 2">
            <a:extLst>
              <a:ext uri="{FF2B5EF4-FFF2-40B4-BE49-F238E27FC236}">
                <a16:creationId xmlns:a16="http://schemas.microsoft.com/office/drawing/2014/main" id="{4FE74379-3F5B-1B3E-4FEA-42726C36A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9223374"/>
              </p:ext>
            </p:extLst>
          </p:nvPr>
        </p:nvGraphicFramePr>
        <p:xfrm>
          <a:off x="841248" y="1024236"/>
          <a:ext cx="10506456" cy="1157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EE0644DE-CD5D-8A0E-2DDF-43F40D7CF0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265" y="1976344"/>
            <a:ext cx="4931551" cy="484134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64AFBD6-FB7F-7BBB-4E79-5294AD361F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18469" y="2181241"/>
            <a:ext cx="4931551" cy="447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282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610</Words>
  <Application>Microsoft Office PowerPoint</Application>
  <PresentationFormat>Widescreen</PresentationFormat>
  <Paragraphs>91</Paragraphs>
  <Slides>21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21</vt:i4>
      </vt:variant>
    </vt:vector>
  </HeadingPairs>
  <TitlesOfParts>
    <vt:vector size="32" baseType="lpstr">
      <vt:lpstr>Aptos</vt:lpstr>
      <vt:lpstr>Aptos Display</vt:lpstr>
      <vt:lpstr>Archivo</vt:lpstr>
      <vt:lpstr>Arial</vt:lpstr>
      <vt:lpstr>Arial Black</vt:lpstr>
      <vt:lpstr>Calibri</vt:lpstr>
      <vt:lpstr>Calibri Light</vt:lpstr>
      <vt:lpstr>Segoe UI</vt:lpstr>
      <vt:lpstr>Segoe UI Semibold</vt:lpstr>
      <vt:lpstr>Tema do Office</vt:lpstr>
      <vt:lpstr>2_Tema do Office</vt:lpstr>
      <vt:lpstr>Apresentação do PowerPoint</vt:lpstr>
      <vt:lpstr>Dicas, truques e magias com Delphi - Parte 1</vt:lpstr>
      <vt:lpstr>Apresentação do PowerPoint</vt:lpstr>
      <vt:lpstr>Apresentação do PowerPoint</vt:lpstr>
      <vt:lpstr>Record Macro</vt:lpstr>
      <vt:lpstr>Data Explorer</vt:lpstr>
      <vt:lpstr>MultiPaste</vt:lpstr>
      <vt:lpstr>Múltiplas instâncias da IDE</vt:lpstr>
      <vt:lpstr>Strict Private</vt:lpstr>
      <vt:lpstr>Split Editor Views</vt:lpstr>
      <vt:lpstr>Breakpoint Properties</vt:lpstr>
      <vt:lpstr>Scoped Enums</vt:lpstr>
      <vt:lpstr>Scoped Enums</vt:lpstr>
      <vt:lpstr>Scoped Enums</vt:lpstr>
      <vt:lpstr>History Manager</vt:lpstr>
      <vt:lpstr>Used units &amp; File sections</vt:lpstr>
      <vt:lpstr>Class Operators</vt:lpstr>
      <vt:lpstr>XML Doc</vt:lpstr>
      <vt:lpstr>JSON Attributes</vt:lpstr>
      <vt:lpstr>Dúvidas?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Raphael Clementino da Silva</dc:creator>
  <cp:lastModifiedBy>Vinicius Scandelai Sanchez</cp:lastModifiedBy>
  <cp:revision>42</cp:revision>
  <dcterms:created xsi:type="dcterms:W3CDTF">2024-08-16T20:14:00Z</dcterms:created>
  <dcterms:modified xsi:type="dcterms:W3CDTF">2024-09-04T02:09:35Z</dcterms:modified>
</cp:coreProperties>
</file>