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2" r:id="rId8"/>
    <p:sldId id="261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2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howGuides="1">
      <p:cViewPr varScale="1">
        <p:scale>
          <a:sx n="159" d="100"/>
          <a:sy n="159" d="100"/>
        </p:scale>
        <p:origin x="150" y="162"/>
      </p:cViewPr>
      <p:guideLst>
        <p:guide orient="horz" pos="2160"/>
        <p:guide pos="42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17DFD-4F70-4996-A1DF-FC48565867F1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3B683-308B-478E-B9F0-C2A7C6007D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355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17DFD-4F70-4996-A1DF-FC48565867F1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3B683-308B-478E-B9F0-C2A7C6007D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841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17DFD-4F70-4996-A1DF-FC48565867F1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3B683-308B-478E-B9F0-C2A7C6007D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769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 - No Header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4653" y="219456"/>
            <a:ext cx="11060221" cy="914400"/>
          </a:xfrm>
        </p:spPr>
        <p:txBody>
          <a:bodyPr>
            <a:noAutofit/>
          </a:bodyPr>
          <a:lstStyle>
            <a:lvl1pPr>
              <a:defRPr sz="3000" b="1"/>
            </a:lvl1pPr>
          </a:lstStyle>
          <a:p>
            <a:r>
              <a:rPr lang="en-US" dirty="0"/>
              <a:t>Title and Content – No Header Graphic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47C51-9B07-4A79-9FCC-F78D306B36BC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8B57-E729-4873-B7AE-70F9BA5BCD9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4653" y="1393293"/>
            <a:ext cx="11060221" cy="338328"/>
          </a:xfrm>
        </p:spPr>
        <p:txBody>
          <a:bodyPr anchor="b" anchorCtr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2400" b="1">
                <a:solidFill>
                  <a:srgbClr val="0065CA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694654" y="1847091"/>
            <a:ext cx="11047951" cy="3895135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2400"/>
            </a:lvl1pPr>
            <a:lvl2pPr>
              <a:spcBef>
                <a:spcPts val="0"/>
              </a:spcBef>
              <a:spcAft>
                <a:spcPts val="600"/>
              </a:spcAft>
              <a:defRPr sz="2400"/>
            </a:lvl2pPr>
            <a:lvl3pPr>
              <a:spcBef>
                <a:spcPts val="0"/>
              </a:spcBef>
              <a:spcAft>
                <a:spcPts val="600"/>
              </a:spcAft>
              <a:defRPr sz="1800"/>
            </a:lvl3pPr>
            <a:lvl4pPr>
              <a:spcBef>
                <a:spcPts val="0"/>
              </a:spcBef>
              <a:spcAft>
                <a:spcPts val="600"/>
              </a:spcAft>
              <a:defRPr sz="1800"/>
            </a:lvl4pPr>
            <a:lvl5pPr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95204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17DFD-4F70-4996-A1DF-FC48565867F1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3B683-308B-478E-B9F0-C2A7C6007D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292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17DFD-4F70-4996-A1DF-FC48565867F1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3B683-308B-478E-B9F0-C2A7C6007D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895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17DFD-4F70-4996-A1DF-FC48565867F1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3B683-308B-478E-B9F0-C2A7C6007D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84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17DFD-4F70-4996-A1DF-FC48565867F1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3B683-308B-478E-B9F0-C2A7C6007D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4538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361" y="260648"/>
            <a:ext cx="10801199" cy="579172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17DFD-4F70-4996-A1DF-FC48565867F1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3B683-308B-478E-B9F0-C2A7C6007D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075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17DFD-4F70-4996-A1DF-FC48565867F1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3B683-308B-478E-B9F0-C2A7C6007D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043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17DFD-4F70-4996-A1DF-FC48565867F1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3B683-308B-478E-B9F0-C2A7C6007D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480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17DFD-4F70-4996-A1DF-FC48565867F1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3B683-308B-478E-B9F0-C2A7C6007D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830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17DFD-4F70-4996-A1DF-FC48565867F1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3B683-308B-478E-B9F0-C2A7C6007D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289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Trackener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Identifying horse movements with an accelerometer and a gyro meter,</a:t>
            </a:r>
          </a:p>
          <a:p>
            <a:r>
              <a:rPr lang="en-GB" dirty="0"/>
              <a:t>w</a:t>
            </a:r>
            <a:r>
              <a:rPr lang="en-GB" dirty="0" smtClean="0"/>
              <a:t>ith examples from 3 components geophone data from seismic arrivals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038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seismic wave example</a:t>
            </a:r>
            <a:endParaRPr lang="en-GB" dirty="0"/>
          </a:p>
        </p:txBody>
      </p:sp>
      <p:pic>
        <p:nvPicPr>
          <p:cNvPr id="3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56" y="2348880"/>
            <a:ext cx="10166289" cy="1452326"/>
          </a:xfrm>
          <a:prstGeom prst="rect">
            <a:avLst/>
          </a:prstGeom>
        </p:spPr>
      </p:pic>
      <p:sp>
        <p:nvSpPr>
          <p:cNvPr id="7" name="Left Brace 6"/>
          <p:cNvSpPr/>
          <p:nvPr/>
        </p:nvSpPr>
        <p:spPr>
          <a:xfrm rot="16200000">
            <a:off x="3450005" y="2762627"/>
            <a:ext cx="305391" cy="2502234"/>
          </a:xfrm>
          <a:prstGeom prst="leftBrace">
            <a:avLst>
              <a:gd name="adj1" fmla="val 8333"/>
              <a:gd name="adj2" fmla="val 32718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459817" y="4293096"/>
            <a:ext cx="3433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Quiet, random noise</a:t>
            </a:r>
            <a:endParaRPr lang="en-GB" i="1" dirty="0"/>
          </a:p>
          <a:p>
            <a:pPr algn="ctr"/>
            <a:r>
              <a:rPr lang="en-GB" sz="1400" i="1" dirty="0" smtClean="0"/>
              <a:t>Could be compared to the horse is stationary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27848" y="1291698"/>
            <a:ext cx="4506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First seismic wave</a:t>
            </a:r>
            <a:endParaRPr lang="en-GB" i="1" dirty="0"/>
          </a:p>
          <a:p>
            <a:r>
              <a:rPr lang="en-GB" sz="1400" i="1" dirty="0" smtClean="0"/>
              <a:t>Could be compared to the first horse movement to stand up</a:t>
            </a:r>
          </a:p>
        </p:txBody>
      </p:sp>
      <p:sp>
        <p:nvSpPr>
          <p:cNvPr id="10" name="Left Brace 9"/>
          <p:cNvSpPr/>
          <p:nvPr/>
        </p:nvSpPr>
        <p:spPr>
          <a:xfrm rot="5400000">
            <a:off x="4878225" y="1973456"/>
            <a:ext cx="305391" cy="336159"/>
          </a:xfrm>
          <a:prstGeom prst="leftBrace">
            <a:avLst>
              <a:gd name="adj1" fmla="val 8333"/>
              <a:gd name="adj2" fmla="val 47637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/>
          <p:nvPr/>
        </p:nvCxnSpPr>
        <p:spPr>
          <a:xfrm>
            <a:off x="4853816" y="1988840"/>
            <a:ext cx="0" cy="2196000"/>
          </a:xfrm>
          <a:prstGeom prst="line">
            <a:avLst/>
          </a:prstGeom>
          <a:ln w="12700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217049" y="1988840"/>
            <a:ext cx="0" cy="2196000"/>
          </a:xfrm>
          <a:prstGeom prst="line">
            <a:avLst/>
          </a:prstGeom>
          <a:ln w="12700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Left Brace 14"/>
          <p:cNvSpPr/>
          <p:nvPr/>
        </p:nvSpPr>
        <p:spPr>
          <a:xfrm rot="16200000">
            <a:off x="7592062" y="1486037"/>
            <a:ext cx="305391" cy="5055416"/>
          </a:xfrm>
          <a:prstGeom prst="leftBrace">
            <a:avLst>
              <a:gd name="adj1" fmla="val 8333"/>
              <a:gd name="adj2" fmla="val 10466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5514047" y="4293096"/>
            <a:ext cx="66052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Rest of the seismic wave (converted waves, reflected waves…)</a:t>
            </a:r>
            <a:endParaRPr lang="en-GB" i="1" dirty="0"/>
          </a:p>
          <a:p>
            <a:r>
              <a:rPr lang="en-GB" sz="1400" i="1" dirty="0" smtClean="0"/>
              <a:t>Could be compared to the rest of the horse movement to stand up or the horse is moving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68036" y="2137515"/>
            <a:ext cx="11769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dirty="0" smtClean="0"/>
              <a:t>3C means Z,X &amp; Y</a:t>
            </a:r>
            <a:endParaRPr lang="en-GB" sz="1100" i="1" dirty="0"/>
          </a:p>
        </p:txBody>
      </p:sp>
    </p:spTree>
    <p:extLst>
      <p:ext uri="{BB962C8B-B14F-4D97-AF65-F5344CB8AC3E}">
        <p14:creationId xmlns:p14="http://schemas.microsoft.com/office/powerpoint/2010/main" val="142769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 #1: Energy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210" y="989013"/>
            <a:ext cx="10166350" cy="1452562"/>
          </a:xfrm>
        </p:spPr>
      </p:pic>
      <p:pic>
        <p:nvPicPr>
          <p:cNvPr id="6" name="Content Placeholder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095" y="2423462"/>
            <a:ext cx="10239811" cy="146283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3882583" y="4069862"/>
                <a:ext cx="3518206" cy="81984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  <m:e>
                          <m:sSubSup>
                            <m:sSubSup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)+</m:t>
                          </m:r>
                          <m:sSubSup>
                            <m:sSub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)+</m:t>
                          </m:r>
                          <m:sSubSup>
                            <m:sSub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2583" y="4069862"/>
                <a:ext cx="3518206" cy="81984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1240630" y="5338618"/>
            <a:ext cx="3767698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2000" i="0">
                <a:latin typeface="Cambria Math" panose="02040503050406030204" pitchFamily="18" charset="0"/>
              </a:defRPr>
            </a:lvl1pPr>
          </a:lstStyle>
          <a:p>
            <a:r>
              <a:rPr lang="en-US" dirty="0" smtClean="0"/>
              <a:t>W  </a:t>
            </a:r>
            <a:r>
              <a:rPr lang="en-US" dirty="0"/>
              <a:t>is the window size in samples</a:t>
            </a:r>
          </a:p>
        </p:txBody>
      </p:sp>
    </p:spTree>
    <p:extLst>
      <p:ext uri="{BB962C8B-B14F-4D97-AF65-F5344CB8AC3E}">
        <p14:creationId xmlns:p14="http://schemas.microsoft.com/office/powerpoint/2010/main" val="372135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 #2: Energy Rate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0210" y="989013"/>
            <a:ext cx="10166350" cy="1452562"/>
          </a:xfrm>
        </p:spPr>
      </p:pic>
      <p:pic>
        <p:nvPicPr>
          <p:cNvPr id="6" name="Content Placeholder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095" y="2423462"/>
            <a:ext cx="10239811" cy="146282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4675994" y="4337251"/>
                <a:ext cx="2246769" cy="5504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latin typeface="Cambria Math" panose="02040503050406030204" pitchFamily="18" charset="0"/>
                  </a:defRPr>
                </a:lvl1pPr>
              </a:lstStyle>
              <a:p>
                <a:r>
                  <a:rPr lang="en-US" sz="2400" dirty="0"/>
                  <a:t>P</a:t>
                </a:r>
                <a14:m>
                  <m:oMath xmlns:m="http://schemas.openxmlformats.org/officeDocument/2006/math">
                    <m:r>
                      <a:rPr lang="en-US" sz="2400"/>
                      <m:t>(</m:t>
                    </m:r>
                    <m:r>
                      <a:rPr lang="en-US" sz="2400"/>
                      <m:t>𝑖</m:t>
                    </m:r>
                    <m:r>
                      <a:rPr lang="en-US" sz="2400"/>
                      <m:t>)=</m:t>
                    </m:r>
                    <m:f>
                      <m:fPr>
                        <m:ctrlPr>
                          <a:rPr lang="en-US" sz="2400"/>
                        </m:ctrlPr>
                      </m:fPr>
                      <m:num>
                        <m:r>
                          <a:rPr lang="en-US" sz="2400"/>
                          <m:t>𝐸</m:t>
                        </m:r>
                        <m:d>
                          <m:dPr>
                            <m:ctrlPr>
                              <a:rPr lang="en-US" sz="2400"/>
                            </m:ctrlPr>
                          </m:dPr>
                          <m:e>
                            <m:r>
                              <a:rPr lang="en-US" sz="2400"/>
                              <m:t>𝑖</m:t>
                            </m:r>
                            <m:r>
                              <a:rPr lang="en-US" sz="2400"/>
                              <m:t>+1</m:t>
                            </m:r>
                          </m:e>
                        </m:d>
                        <m:r>
                          <a:rPr lang="en-US" sz="2400"/>
                          <m:t>−</m:t>
                        </m:r>
                        <m:r>
                          <a:rPr lang="en-US" sz="2400"/>
                          <m:t>𝐸</m:t>
                        </m:r>
                        <m:r>
                          <a:rPr lang="en-US" sz="2400"/>
                          <m:t>(</m:t>
                        </m:r>
                        <m:r>
                          <a:rPr lang="en-US" sz="2400"/>
                          <m:t>𝑖</m:t>
                        </m:r>
                        <m:r>
                          <a:rPr lang="en-US" sz="2400"/>
                          <m:t>)</m:t>
                        </m:r>
                      </m:num>
                      <m:den>
                        <m:r>
                          <a:rPr lang="en-US" sz="2400"/>
                          <m:t>𝑑𝑡</m:t>
                        </m:r>
                      </m:den>
                    </m:f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994" y="4337251"/>
                <a:ext cx="2246769" cy="550407"/>
              </a:xfrm>
              <a:prstGeom prst="rect">
                <a:avLst/>
              </a:prstGeom>
              <a:blipFill>
                <a:blip r:embed="rId4"/>
                <a:stretch>
                  <a:fillRect l="-8130" b="-164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1240630" y="5338618"/>
            <a:ext cx="3435364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2000" i="0">
                <a:latin typeface="Cambria Math" panose="02040503050406030204" pitchFamily="18" charset="0"/>
              </a:defRPr>
            </a:lvl1pPr>
          </a:lstStyle>
          <a:p>
            <a:r>
              <a:rPr lang="en-US" dirty="0" err="1"/>
              <a:t>d</a:t>
            </a:r>
            <a:r>
              <a:rPr lang="en-US" dirty="0" err="1"/>
              <a:t>t</a:t>
            </a:r>
            <a:r>
              <a:rPr lang="en-US" dirty="0"/>
              <a:t> = 1ms  is the sampling rate</a:t>
            </a:r>
          </a:p>
        </p:txBody>
      </p:sp>
    </p:spTree>
    <p:extLst>
      <p:ext uri="{BB962C8B-B14F-4D97-AF65-F5344CB8AC3E}">
        <p14:creationId xmlns:p14="http://schemas.microsoft.com/office/powerpoint/2010/main" val="421028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 #3: Short Term Average / Long Term </a:t>
            </a:r>
            <a:r>
              <a:rPr lang="en-US" dirty="0" smtClean="0"/>
              <a:t>Average: STA/LTA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0210" y="989013"/>
            <a:ext cx="10166350" cy="1452562"/>
          </a:xfrm>
        </p:spPr>
      </p:pic>
      <p:pic>
        <p:nvPicPr>
          <p:cNvPr id="6" name="Content Placeholder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098" y="2423462"/>
            <a:ext cx="10239804" cy="146282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40630" y="5338618"/>
            <a:ext cx="4597477" cy="70788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2000" i="0">
                <a:latin typeface="Cambria Math" panose="02040503050406030204" pitchFamily="18" charset="0"/>
              </a:defRPr>
            </a:lvl1pPr>
          </a:lstStyle>
          <a:p>
            <a:r>
              <a:rPr lang="en-US" dirty="0"/>
              <a:t>STW = 5  Short Term Window in sample</a:t>
            </a:r>
          </a:p>
          <a:p>
            <a:r>
              <a:rPr lang="en-US" dirty="0"/>
              <a:t>LTW = 50 Long </a:t>
            </a:r>
            <a:r>
              <a:rPr lang="en-US" dirty="0"/>
              <a:t>Term Window in sample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822847" y="3876166"/>
            <a:ext cx="6918139" cy="834920"/>
            <a:chOff x="1842517" y="3876166"/>
            <a:chExt cx="6918139" cy="83492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TextBox 6"/>
                <p:cNvSpPr txBox="1"/>
                <p:nvPr/>
              </p:nvSpPr>
              <p:spPr>
                <a:xfrm>
                  <a:off x="1842517" y="3891246"/>
                  <a:ext cx="3088794" cy="81984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>
                    <a:defRPr i="1">
                      <a:latin typeface="Cambria Math" panose="02040503050406030204" pitchFamily="18" charset="0"/>
                    </a:defRPr>
                  </a:lvl1pPr>
                </a:lstStyle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/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dirty="0"/>
                              <m:t>STA</m:t>
                            </m:r>
                          </m:e>
                          <m:sub>
                            <m:r>
                              <a:rPr lang="en-US"/>
                              <m:t>𝑥</m:t>
                            </m:r>
                          </m:sub>
                        </m:sSub>
                        <m:d>
                          <m:dPr>
                            <m:ctrlPr>
                              <a:rPr lang="en-US"/>
                            </m:ctrlPr>
                          </m:dPr>
                          <m:e>
                            <m:r>
                              <a:rPr lang="en-US"/>
                              <m:t>𝑖</m:t>
                            </m:r>
                          </m:e>
                        </m:d>
                        <m:r>
                          <a:rPr lang="en-US"/>
                          <m:t>=</m:t>
                        </m:r>
                        <m:f>
                          <m:fPr>
                            <m:ctrlPr>
                              <a:rPr lang="en-US"/>
                            </m:ctrlPr>
                          </m:fPr>
                          <m:num>
                            <m:r>
                              <a:rPr lang="en-US"/>
                              <m:t>1</m:t>
                            </m:r>
                          </m:num>
                          <m:den>
                            <m:r>
                              <a:rPr lang="en-US"/>
                              <m:t>𝑆</m:t>
                            </m:r>
                            <m:r>
                              <a:rPr lang="en-US"/>
                              <m:t>𝑇𝑊</m:t>
                            </m:r>
                          </m:den>
                        </m:f>
                        <m:nary>
                          <m:naryPr>
                            <m:chr m:val="∑"/>
                            <m:ctrlPr>
                              <a:rPr lang="en-US"/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/>
                              <m:t>𝑗</m:t>
                            </m:r>
                            <m:r>
                              <a:rPr lang="en-US"/>
                              <m:t>=</m:t>
                            </m:r>
                            <m:r>
                              <a:rPr lang="en-US"/>
                              <m:t>𝑖</m:t>
                            </m:r>
                            <m:r>
                              <a:rPr lang="en-US"/>
                              <m:t>−</m:t>
                            </m:r>
                            <m:r>
                              <a:rPr lang="en-US"/>
                              <m:t>𝑆𝑇𝑊</m:t>
                            </m:r>
                          </m:sub>
                          <m:sup>
                            <m:r>
                              <a:rPr lang="en-US"/>
                              <m:t>𝑖</m:t>
                            </m:r>
                          </m:sup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/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/>
                                    </m:ctrlPr>
                                  </m:sSubPr>
                                  <m:e>
                                    <m:r>
                                      <a:rPr lang="en-US"/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/>
                                      <m:t>𝑥</m:t>
                                    </m:r>
                                  </m:sub>
                                </m:sSub>
                                <m:r>
                                  <a:rPr lang="en-US"/>
                                  <m:t>(</m:t>
                                </m:r>
                                <m:r>
                                  <a:rPr lang="en-US"/>
                                  <m:t>𝑗</m:t>
                                </m:r>
                                <m:r>
                                  <a:rPr lang="en-US"/>
                                  <m:t>)</m:t>
                                </m:r>
                              </m:e>
                            </m:d>
                          </m:e>
                        </m:nary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42517" y="3891246"/>
                  <a:ext cx="3088794" cy="81984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TextBox 8"/>
                <p:cNvSpPr txBox="1"/>
                <p:nvPr/>
              </p:nvSpPr>
              <p:spPr>
                <a:xfrm>
                  <a:off x="5662244" y="3876166"/>
                  <a:ext cx="3098412" cy="81984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>
                    <a:defRPr i="1">
                      <a:latin typeface="Cambria Math" panose="02040503050406030204" pitchFamily="18" charset="0"/>
                    </a:defRPr>
                  </a:lvl1pPr>
                </a:lstStyle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/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/>
                              <m:t>L</m:t>
                            </m:r>
                            <m:r>
                              <m:rPr>
                                <m:nor/>
                              </m:rPr>
                              <a:rPr lang="en-US" dirty="0"/>
                              <m:t>TA</m:t>
                            </m:r>
                          </m:e>
                          <m:sub>
                            <m:r>
                              <a:rPr lang="en-US"/>
                              <m:t>𝑥</m:t>
                            </m:r>
                          </m:sub>
                        </m:sSub>
                        <m:d>
                          <m:dPr>
                            <m:ctrlPr>
                              <a:rPr lang="en-US"/>
                            </m:ctrlPr>
                          </m:dPr>
                          <m:e>
                            <m:r>
                              <a:rPr lang="en-US"/>
                              <m:t>𝑖</m:t>
                            </m:r>
                          </m:e>
                        </m:d>
                        <m:r>
                          <a:rPr lang="en-US"/>
                          <m:t>=</m:t>
                        </m:r>
                        <m:f>
                          <m:fPr>
                            <m:ctrlPr>
                              <a:rPr lang="en-US"/>
                            </m:ctrlPr>
                          </m:fPr>
                          <m:num>
                            <m:r>
                              <a:rPr lang="en-US"/>
                              <m:t>1</m:t>
                            </m:r>
                          </m:num>
                          <m:den>
                            <m:r>
                              <a:rPr lang="en-US"/>
                              <m:t>𝐿𝑇𝑊</m:t>
                            </m:r>
                          </m:den>
                        </m:f>
                        <m:nary>
                          <m:naryPr>
                            <m:chr m:val="∑"/>
                            <m:ctrlPr>
                              <a:rPr lang="en-US"/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/>
                              <m:t>𝑗</m:t>
                            </m:r>
                            <m:r>
                              <a:rPr lang="en-US"/>
                              <m:t>=</m:t>
                            </m:r>
                            <m:r>
                              <a:rPr lang="en-US"/>
                              <m:t>𝑖</m:t>
                            </m:r>
                            <m:r>
                              <a:rPr lang="en-US"/>
                              <m:t>−</m:t>
                            </m:r>
                            <m:r>
                              <a:rPr lang="en-US"/>
                              <m:t>𝐿𝑇𝑊</m:t>
                            </m:r>
                          </m:sub>
                          <m:sup>
                            <m:r>
                              <a:rPr lang="en-US"/>
                              <m:t>𝑖</m:t>
                            </m:r>
                          </m:sup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/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/>
                                    </m:ctrlPr>
                                  </m:sSubPr>
                                  <m:e>
                                    <m:r>
                                      <a:rPr lang="en-US"/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/>
                                      <m:t>𝑥</m:t>
                                    </m:r>
                                  </m:sub>
                                </m:sSub>
                                <m:r>
                                  <a:rPr lang="en-US"/>
                                  <m:t>(</m:t>
                                </m:r>
                                <m:r>
                                  <a:rPr lang="en-US"/>
                                  <m:t>𝑗</m:t>
                                </m:r>
                                <m:r>
                                  <a:rPr lang="en-US"/>
                                  <m:t>)</m:t>
                                </m:r>
                              </m:e>
                            </m:d>
                          </m:e>
                        </m:nary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62244" y="3876166"/>
                  <a:ext cx="3098412" cy="81984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5480768" y="4620035"/>
                <a:ext cx="1415195" cy="5672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latin typeface="Cambria Math" panose="02040503050406030204" pitchFamily="18" charset="0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dirty="0"/>
                          </m:ctrlPr>
                        </m:sSubPr>
                        <m:e>
                          <m:r>
                            <a:rPr lang="en-US" dirty="0"/>
                            <m:t>𝑆𝐿𝑅</m:t>
                          </m:r>
                        </m:e>
                        <m:sub>
                          <m:r>
                            <a:rPr lang="en-US" dirty="0"/>
                            <m:t>𝑥</m:t>
                          </m:r>
                        </m:sub>
                      </m:sSub>
                      <m:r>
                        <a:rPr lang="en-US" dirty="0"/>
                        <m:t>=</m:t>
                      </m:r>
                      <m:f>
                        <m:fPr>
                          <m:ctrlPr>
                            <a:rPr lang="en-US" dirty="0"/>
                          </m:ctrlPr>
                        </m:fPr>
                        <m:num>
                          <m:sSub>
                            <m:sSubPr>
                              <m:ctrlPr>
                                <a:rPr lang="en-US"/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US" dirty="0"/>
                                <m:t>STA</m:t>
                              </m:r>
                            </m:e>
                            <m:sub>
                              <m:r>
                                <a:rPr lang="en-US"/>
                                <m:t>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/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US" dirty="0"/>
                                <m:t>L</m:t>
                              </m:r>
                              <m:r>
                                <m:rPr>
                                  <m:nor/>
                                </m:rPr>
                                <a:rPr lang="en-US" dirty="0"/>
                                <m:t>TA</m:t>
                              </m:r>
                            </m:e>
                            <m:sub>
                              <m:r>
                                <a:rPr lang="en-US"/>
                                <m:t>𝑥</m:t>
                              </m:r>
                            </m:sub>
                          </m:sSub>
                        </m:den>
                      </m:f>
                      <m:r>
                        <a:rPr lang="en-US" dirty="0"/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0768" y="4620035"/>
                <a:ext cx="1415195" cy="56720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945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 #4: Kurtosis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0210" y="989013"/>
            <a:ext cx="10166350" cy="1452562"/>
          </a:xfrm>
        </p:spPr>
      </p:pic>
      <p:pic>
        <p:nvPicPr>
          <p:cNvPr id="6" name="Content Placeholder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098" y="2423462"/>
            <a:ext cx="10239804" cy="1462829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2350034" y="4462832"/>
            <a:ext cx="7435635" cy="985976"/>
            <a:chOff x="2138520" y="4005632"/>
            <a:chExt cx="7435635" cy="985976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TextBox 6"/>
                <p:cNvSpPr txBox="1"/>
                <p:nvPr/>
              </p:nvSpPr>
              <p:spPr>
                <a:xfrm>
                  <a:off x="2138520" y="4109026"/>
                  <a:ext cx="2262542" cy="81984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>
                    <a:defRPr i="1">
                      <a:latin typeface="Cambria Math" panose="02040503050406030204" pitchFamily="18" charset="0"/>
                    </a:defRPr>
                  </a:lvl1pPr>
                </a:lstStyle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US"/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/>
                                </m:ctrlPr>
                              </m:sSubPr>
                              <m:e>
                                <m:r>
                                  <a:rPr lang="en-US"/>
                                  <m:t>𝑢</m:t>
                                </m:r>
                              </m:e>
                              <m:sub>
                                <m:r>
                                  <a:rPr lang="en-US"/>
                                  <m:t>𝑥</m:t>
                                </m:r>
                              </m:sub>
                            </m:sSub>
                          </m:e>
                        </m:acc>
                        <m:r>
                          <a:rPr lang="en-US"/>
                          <m:t>(</m:t>
                        </m:r>
                        <m:r>
                          <a:rPr lang="en-US"/>
                          <m:t>𝑖</m:t>
                        </m:r>
                        <m:r>
                          <a:rPr lang="en-US"/>
                          <m:t>)=</m:t>
                        </m:r>
                        <m:f>
                          <m:fPr>
                            <m:ctrlPr>
                              <a:rPr lang="en-US"/>
                            </m:ctrlPr>
                          </m:fPr>
                          <m:num>
                            <m:r>
                              <a:rPr lang="en-US"/>
                              <m:t>1</m:t>
                            </m:r>
                          </m:num>
                          <m:den>
                            <m:r>
                              <a:rPr lang="en-US"/>
                              <m:t>𝑊</m:t>
                            </m:r>
                          </m:den>
                        </m:f>
                        <m:nary>
                          <m:naryPr>
                            <m:chr m:val="∑"/>
                            <m:ctrlPr>
                              <a:rPr lang="en-US"/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/>
                              <m:t>𝑗</m:t>
                            </m:r>
                            <m:r>
                              <a:rPr lang="en-US"/>
                              <m:t>=</m:t>
                            </m:r>
                            <m:r>
                              <a:rPr lang="en-US"/>
                              <m:t>𝑖</m:t>
                            </m:r>
                            <m:r>
                              <a:rPr lang="en-US"/>
                              <m:t>−</m:t>
                            </m:r>
                            <m:r>
                              <a:rPr lang="en-US"/>
                              <m:t>𝑊</m:t>
                            </m:r>
                          </m:sub>
                          <m:sup>
                            <m:r>
                              <a:rPr lang="en-US"/>
                              <m:t>𝑖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/>
                                </m:ctrlPr>
                              </m:sSubPr>
                              <m:e>
                                <m:r>
                                  <a:rPr lang="en-US"/>
                                  <m:t>𝑢</m:t>
                                </m:r>
                              </m:e>
                              <m:sub>
                                <m:r>
                                  <a:rPr lang="en-US"/>
                                  <m:t>𝑥</m:t>
                                </m:r>
                              </m:sub>
                            </m:sSub>
                            <m:r>
                              <a:rPr lang="en-US"/>
                              <m:t>(</m:t>
                            </m:r>
                            <m:r>
                              <a:rPr lang="en-US"/>
                              <m:t>𝑗</m:t>
                            </m:r>
                            <m:r>
                              <a:rPr lang="en-US"/>
                              <m:t>)</m:t>
                            </m:r>
                          </m:e>
                        </m:nary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38520" y="4109026"/>
                  <a:ext cx="2262542" cy="81984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TextBox 8"/>
                <p:cNvSpPr txBox="1"/>
                <p:nvPr/>
              </p:nvSpPr>
              <p:spPr>
                <a:xfrm>
                  <a:off x="5421929" y="4005632"/>
                  <a:ext cx="4152226" cy="98597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>
                    <a:defRPr i="1">
                      <a:latin typeface="Cambria Math" panose="02040503050406030204" pitchFamily="18" charset="0"/>
                    </a:defRPr>
                  </a:lvl1pPr>
                </a:lstStyle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/>
                            </m:ctrlPr>
                          </m:sSubPr>
                          <m:e>
                            <m:r>
                              <a:rPr lang="en-US"/>
                              <m:t>𝐾𝑅𝑇</m:t>
                            </m:r>
                          </m:e>
                          <m:sub>
                            <m:r>
                              <a:rPr lang="en-US"/>
                              <m:t>𝑥</m:t>
                            </m:r>
                          </m:sub>
                        </m:sSub>
                        <m:r>
                          <a:rPr lang="en-US"/>
                          <m:t> (</m:t>
                        </m:r>
                        <m:r>
                          <a:rPr lang="en-US"/>
                          <m:t>𝑖</m:t>
                        </m:r>
                        <m:r>
                          <a:rPr lang="en-US"/>
                          <m:t>)=</m:t>
                        </m:r>
                        <m:f>
                          <m:fPr>
                            <m:ctrlPr>
                              <a:rPr lang="en-US"/>
                            </m:ctrlPr>
                          </m:fPr>
                          <m:num>
                            <m:f>
                              <m:fPr>
                                <m:ctrlPr>
                                  <a:rPr lang="en-US"/>
                                </m:ctrlPr>
                              </m:fPr>
                              <m:num>
                                <m:r>
                                  <a:rPr lang="en-US"/>
                                  <m:t>1</m:t>
                                </m:r>
                              </m:num>
                              <m:den>
                                <m:r>
                                  <a:rPr lang="en-US"/>
                                  <m:t>𝑊</m:t>
                                </m:r>
                              </m:den>
                            </m:f>
                            <m:nary>
                              <m:naryPr>
                                <m:chr m:val="∑"/>
                                <m:ctrlPr>
                                  <a:rPr lang="en-US"/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en-US"/>
                                  <m:t>𝑗</m:t>
                                </m:r>
                                <m:r>
                                  <a:rPr lang="en-US"/>
                                  <m:t>=</m:t>
                                </m:r>
                                <m:r>
                                  <a:rPr lang="en-US"/>
                                  <m:t>𝑖</m:t>
                                </m:r>
                                <m:r>
                                  <a:rPr lang="en-US"/>
                                  <m:t>−</m:t>
                                </m:r>
                                <m:r>
                                  <a:rPr lang="en-US"/>
                                  <m:t>𝑊</m:t>
                                </m:r>
                              </m:sub>
                              <m:sup>
                                <m:r>
                                  <a:rPr lang="en-US"/>
                                  <m:t>𝑖</m:t>
                                </m:r>
                              </m:sup>
                              <m:e>
                                <m:sSup>
                                  <m:sSupPr>
                                    <m:ctrlPr>
                                      <a:rPr lang="en-US"/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/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/>
                                            </m:ctrlPr>
                                          </m:sSubPr>
                                          <m:e>
                                            <m:r>
                                              <a:rPr lang="en-US"/>
                                              <m:t>𝑢</m:t>
                                            </m:r>
                                          </m:e>
                                          <m:sub>
                                            <m:r>
                                              <a:rPr lang="en-US"/>
                                              <m:t>𝑥</m:t>
                                            </m:r>
                                          </m:sub>
                                        </m:sSub>
                                        <m:d>
                                          <m:dPr>
                                            <m:ctrlPr>
                                              <a:rPr lang="en-US"/>
                                            </m:ctrlPr>
                                          </m:dPr>
                                          <m:e>
                                            <m:r>
                                              <a:rPr lang="en-US"/>
                                              <m:t>𝑗</m:t>
                                            </m:r>
                                          </m:e>
                                        </m:d>
                                        <m:r>
                                          <a:rPr lang="en-US"/>
                                          <m:t>−</m:t>
                                        </m:r>
                                        <m:acc>
                                          <m:accPr>
                                            <m:chr m:val="̅"/>
                                            <m:ctrlPr>
                                              <a:rPr lang="en-US"/>
                                            </m:ctrlPr>
                                          </m:acc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/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/>
                                                  <m:t>𝑢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/>
                                                  <m:t>𝑥</m:t>
                                                </m:r>
                                              </m:sub>
                                            </m:sSub>
                                          </m:e>
                                        </m:acc>
                                        <m:r>
                                          <a:rPr lang="en-US"/>
                                          <m:t>(</m:t>
                                        </m:r>
                                        <m:r>
                                          <a:rPr lang="en-US"/>
                                          <m:t>𝑖</m:t>
                                        </m:r>
                                        <m:r>
                                          <a:rPr lang="en-US"/>
                                          <m:t>)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/>
                                      <m:t>4</m:t>
                                    </m:r>
                                  </m:sup>
                                </m:sSup>
                              </m:e>
                            </m:nary>
                          </m:num>
                          <m:den>
                            <m:sSup>
                              <m:sSupPr>
                                <m:ctrlPr>
                                  <a:rPr lang="en-US"/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/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/>
                                        </m:ctrlPr>
                                      </m:fPr>
                                      <m:num>
                                        <m:r>
                                          <a:rPr lang="en-US"/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/>
                                          <m:t>𝑊</m:t>
                                        </m:r>
                                      </m:den>
                                    </m:f>
                                    <m:nary>
                                      <m:naryPr>
                                        <m:chr m:val="∑"/>
                                        <m:ctrlPr>
                                          <a:rPr lang="en-US"/>
                                        </m:ctrlPr>
                                      </m:naryPr>
                                      <m:sub>
                                        <m:r>
                                          <m:rPr>
                                            <m:brk m:alnAt="23"/>
                                          </m:rPr>
                                          <a:rPr lang="en-US"/>
                                          <m:t>𝑗</m:t>
                                        </m:r>
                                        <m:r>
                                          <a:rPr lang="en-US"/>
                                          <m:t>=</m:t>
                                        </m:r>
                                        <m:r>
                                          <a:rPr lang="en-US"/>
                                          <m:t>𝑖</m:t>
                                        </m:r>
                                        <m:r>
                                          <a:rPr lang="en-US"/>
                                          <m:t>−</m:t>
                                        </m:r>
                                        <m:r>
                                          <a:rPr lang="en-US"/>
                                          <m:t>𝑊</m:t>
                                        </m:r>
                                      </m:sub>
                                      <m:sup>
                                        <m:r>
                                          <a:rPr lang="en-US"/>
                                          <m:t>𝑖</m:t>
                                        </m:r>
                                      </m:sup>
                                      <m:e>
                                        <m:sSup>
                                          <m:sSupPr>
                                            <m:ctrlPr>
                                              <a:rPr lang="en-US"/>
                                            </m:ctrlPr>
                                          </m:sSupPr>
                                          <m:e>
                                            <m:d>
                                              <m:dPr>
                                                <m:ctrlPr>
                                                  <a:rPr lang="en-US"/>
                                                </m:ctrlPr>
                                              </m:dPr>
                                              <m:e>
                                                <m:sSub>
                                                  <m:sSubPr>
                                                    <m:ctrlPr>
                                                      <a:rPr lang="en-US"/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/>
                                                      <m:t>𝑢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/>
                                                      <m:t>𝑥</m:t>
                                                    </m:r>
                                                  </m:sub>
                                                </m:sSub>
                                                <m:d>
                                                  <m:dPr>
                                                    <m:ctrlPr>
                                                      <a:rPr lang="en-US"/>
                                                    </m:ctrlPr>
                                                  </m:dPr>
                                                  <m:e>
                                                    <m:r>
                                                      <a:rPr lang="en-US"/>
                                                      <m:t>𝑗</m:t>
                                                    </m:r>
                                                  </m:e>
                                                </m:d>
                                                <m:r>
                                                  <a:rPr lang="en-US"/>
                                                  <m:t>−</m:t>
                                                </m:r>
                                                <m:acc>
                                                  <m:accPr>
                                                    <m:chr m:val="̅"/>
                                                    <m:ctrlPr>
                                                      <a:rPr lang="en-US"/>
                                                    </m:ctrlPr>
                                                  </m:accPr>
                                                  <m:e>
                                                    <m:sSub>
                                                      <m:sSubPr>
                                                        <m:ctrlPr>
                                                          <a:rPr lang="en-US"/>
                                                        </m:ctrlPr>
                                                      </m:sSubPr>
                                                      <m:e>
                                                        <m:r>
                                                          <a:rPr lang="en-US"/>
                                                          <m:t>𝑢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a:rPr lang="en-US"/>
                                                          <m:t>𝑥</m:t>
                                                        </m:r>
                                                      </m:sub>
                                                    </m:sSub>
                                                  </m:e>
                                                </m:acc>
                                                <m:r>
                                                  <a:rPr lang="en-US"/>
                                                  <m:t>(</m:t>
                                                </m:r>
                                                <m:r>
                                                  <a:rPr lang="en-US"/>
                                                  <m:t>𝑖</m:t>
                                                </m:r>
                                                <m:r>
                                                  <a:rPr lang="en-US"/>
                                                  <m:t>)</m:t>
                                                </m:r>
                                              </m:e>
                                            </m:d>
                                          </m:e>
                                          <m:sup>
                                            <m:r>
                                              <a:rPr lang="en-US"/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nary>
                                  </m:e>
                                </m:d>
                              </m:e>
                              <m:sup>
                                <m:r>
                                  <a:rPr lang="en-US"/>
                                  <m:t>2</m:t>
                                </m:r>
                              </m:sup>
                            </m:sSup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21929" y="4005632"/>
                  <a:ext cx="4152226" cy="98597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TextBox 3"/>
          <p:cNvSpPr txBox="1"/>
          <p:nvPr/>
        </p:nvSpPr>
        <p:spPr>
          <a:xfrm>
            <a:off x="1055440" y="5949280"/>
            <a:ext cx="9948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This equation can look scary but a lot of statistical library can calculate kurtosis and/or skewness for you.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273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 </a:t>
            </a:r>
            <a:r>
              <a:rPr lang="en-US" dirty="0" smtClean="0"/>
              <a:t>#5: </a:t>
            </a:r>
            <a:r>
              <a:rPr lang="en-US" dirty="0" smtClean="0"/>
              <a:t>Spectrogram Amplitude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0210" y="989013"/>
            <a:ext cx="10166350" cy="1452562"/>
          </a:xfrm>
        </p:spPr>
      </p:pic>
      <p:pic>
        <p:nvPicPr>
          <p:cNvPr id="6" name="Content Placeholder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101" y="2423462"/>
            <a:ext cx="10239797" cy="146282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3812042" y="4462832"/>
                <a:ext cx="3456394" cy="3126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latin typeface="Cambria Math" panose="02040503050406030204" pitchFamily="18" charset="0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/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dirty="0"/>
                            <m:t>FA</m:t>
                          </m:r>
                        </m:e>
                        <m:sub>
                          <m:r>
                            <a:rPr lang="en-US"/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/>
                          </m:ctrlPr>
                        </m:dPr>
                        <m:e>
                          <m:r>
                            <a:rPr lang="en-US"/>
                            <m:t>𝑖</m:t>
                          </m:r>
                        </m:e>
                      </m:d>
                      <m:r>
                        <a:rPr lang="en-US"/>
                        <m:t>=</m:t>
                      </m:r>
                      <m:r>
                        <m:rPr>
                          <m:sty m:val="p"/>
                        </m:rPr>
                        <a:rPr lang="en-US"/>
                        <m:t>max</m:t>
                      </m:r>
                      <m:r>
                        <a:rPr lang="en-US"/>
                        <m:t>⁡(</m:t>
                      </m:r>
                      <m:r>
                        <a:rPr lang="en-US"/>
                        <m:t>𝐹𝐹𝑇</m:t>
                      </m:r>
                      <m:d>
                        <m:dPr>
                          <m:ctrlPr>
                            <a:rPr lang="en-US"/>
                          </m:ctrlPr>
                        </m:dPr>
                        <m:e>
                          <m:sSub>
                            <m:sSubPr>
                              <m:ctrlPr>
                                <a:rPr lang="en-US"/>
                              </m:ctrlPr>
                            </m:sSubPr>
                            <m:e>
                              <m:r>
                                <a:rPr lang="en-US"/>
                                <m:t>𝑢</m:t>
                              </m:r>
                            </m:e>
                            <m:sub>
                              <m:r>
                                <a:rPr lang="en-US"/>
                                <m:t>𝑥</m:t>
                              </m:r>
                            </m:sub>
                          </m:sSub>
                          <m:d>
                            <m:dPr>
                              <m:ctrlPr>
                                <a:rPr lang="en-US"/>
                              </m:ctrlPr>
                            </m:dPr>
                            <m:e>
                              <m:r>
                                <a:rPr lang="en-US"/>
                                <m:t>𝑖</m:t>
                              </m:r>
                              <m:r>
                                <a:rPr lang="en-US"/>
                                <m:t>−</m:t>
                              </m:r>
                              <m:r>
                                <a:rPr lang="en-US"/>
                                <m:t>𝑊</m:t>
                              </m:r>
                              <m:r>
                                <a:rPr lang="en-US"/>
                                <m:t>:</m:t>
                              </m:r>
                              <m:r>
                                <a:rPr lang="en-US"/>
                                <m:t>𝑖</m:t>
                              </m:r>
                            </m:e>
                          </m:d>
                        </m:e>
                      </m:d>
                      <m:r>
                        <a:rPr lang="en-US"/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2042" y="4462832"/>
                <a:ext cx="3456394" cy="312650"/>
              </a:xfrm>
              <a:prstGeom prst="rect">
                <a:avLst/>
              </a:prstGeom>
              <a:blipFill>
                <a:blip r:embed="rId4"/>
                <a:stretch>
                  <a:fillRect l="-1058" r="-1587" b="-274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1259558" y="5175895"/>
                <a:ext cx="341414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0">
                        <a:latin typeface="Cambria Math" panose="02040503050406030204" pitchFamily="18" charset="0"/>
                      </a:rPr>
                      <m:t>FFT</m:t>
                    </m:r>
                    <m:r>
                      <a:rPr lang="en-US" sz="2000" i="0">
                        <a:latin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en-US" sz="2000" dirty="0">
                    <a:latin typeface="Cambria Math" panose="02040503050406030204" pitchFamily="18" charset="0"/>
                  </a:rPr>
                  <a:t>Fast Fourrier Transform</a:t>
                </a: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558" y="5175895"/>
                <a:ext cx="3414140" cy="400110"/>
              </a:xfrm>
              <a:prstGeom prst="rect">
                <a:avLst/>
              </a:prstGeom>
              <a:blipFill>
                <a:blip r:embed="rId5"/>
                <a:stretch>
                  <a:fillRect t="-7576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031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 </a:t>
            </a:r>
            <a:r>
              <a:rPr lang="en-US" dirty="0" smtClean="0"/>
              <a:t>#6: </a:t>
            </a:r>
            <a:r>
              <a:rPr lang="en-US" dirty="0" smtClean="0"/>
              <a:t>Linearity 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0210" y="989013"/>
            <a:ext cx="10166350" cy="1452562"/>
          </a:xfrm>
        </p:spPr>
      </p:pic>
      <p:pic>
        <p:nvPicPr>
          <p:cNvPr id="6" name="Content Placeholder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098" y="2423462"/>
            <a:ext cx="10239804" cy="146282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6642489" y="4462832"/>
                <a:ext cx="2414186" cy="5866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latin typeface="Cambria Math" panose="02040503050406030204" pitchFamily="18" charset="0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/>
                        <m:t>𝐿</m:t>
                      </m:r>
                      <m:r>
                        <a:rPr lang="en-US"/>
                        <m:t> </m:t>
                      </m:r>
                      <m:d>
                        <m:dPr>
                          <m:ctrlPr>
                            <a:rPr lang="en-US"/>
                          </m:ctrlPr>
                        </m:dPr>
                        <m:e>
                          <m:r>
                            <a:rPr lang="en-US"/>
                            <m:t>𝑖</m:t>
                          </m:r>
                        </m:e>
                      </m:d>
                      <m:r>
                        <a:rPr lang="en-US"/>
                        <m:t>=</m:t>
                      </m:r>
                      <m:r>
                        <a:rPr lang="en-US"/>
                        <m:t>1−</m:t>
                      </m:r>
                      <m:f>
                        <m:fPr>
                          <m:ctrlPr>
                            <a:rPr lang="en-US"/>
                          </m:ctrlPr>
                        </m:fPr>
                        <m:num>
                          <m:r>
                            <a:rPr lang="en-US"/>
                            <m:t>𝝀</m:t>
                          </m:r>
                          <m:d>
                            <m:dPr>
                              <m:ctrlPr>
                                <a:rPr lang="en-US"/>
                              </m:ctrlPr>
                            </m:dPr>
                            <m:e>
                              <m:r>
                                <a:rPr lang="en-US"/>
                                <m:t>3</m:t>
                              </m:r>
                            </m:e>
                          </m:d>
                          <m:r>
                            <a:rPr lang="en-US"/>
                            <m:t>+</m:t>
                          </m:r>
                          <m:r>
                            <a:rPr lang="en-US"/>
                            <m:t>𝝀</m:t>
                          </m:r>
                          <m:r>
                            <a:rPr lang="en-US"/>
                            <m:t>(2)</m:t>
                          </m:r>
                        </m:num>
                        <m:den>
                          <m:r>
                            <a:rPr lang="en-US"/>
                            <m:t>2</m:t>
                          </m:r>
                          <m:r>
                            <a:rPr lang="en-US"/>
                            <m:t>𝝀</m:t>
                          </m:r>
                          <m:r>
                            <a:rPr lang="en-US"/>
                            <m:t>(1)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2489" y="4462832"/>
                <a:ext cx="2414186" cy="5866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/>
          <p:cNvGrpSpPr/>
          <p:nvPr/>
        </p:nvGrpSpPr>
        <p:grpSpPr>
          <a:xfrm>
            <a:off x="3094685" y="4188465"/>
            <a:ext cx="2802695" cy="1135432"/>
            <a:chOff x="3043885" y="4150182"/>
            <a:chExt cx="2802695" cy="1135432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3135325" y="4150182"/>
                  <a:ext cx="2165465" cy="31265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>
                    <a:defRPr i="1">
                      <a:latin typeface="Cambria Math" panose="02040503050406030204" pitchFamily="18" charset="0"/>
                    </a:defRPr>
                  </a:lvl1pPr>
                </a:lstStyle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/>
                          <m:t>𝝀</m:t>
                        </m:r>
                        <m:r>
                          <a:rPr lang="en-US"/>
                          <m:t>=</m:t>
                        </m:r>
                        <m:r>
                          <a:rPr lang="en-US"/>
                          <m:t>𝑒𝑖𝑔</m:t>
                        </m:r>
                        <m:d>
                          <m:dPr>
                            <m:ctrlPr>
                              <a:rPr lang="en-US"/>
                            </m:ctrlPr>
                          </m:dPr>
                          <m:e>
                            <m:r>
                              <a:rPr lang="en-US"/>
                              <m:t>𝒖</m:t>
                            </m:r>
                            <m:d>
                              <m:dPr>
                                <m:ctrlPr>
                                  <a:rPr lang="en-US"/>
                                </m:ctrlPr>
                              </m:dPr>
                              <m:e>
                                <m:r>
                                  <a:rPr lang="en-US"/>
                                  <m:t>𝑖</m:t>
                                </m:r>
                                <m:r>
                                  <a:rPr lang="en-US"/>
                                  <m:t>−</m:t>
                                </m:r>
                                <m:r>
                                  <a:rPr lang="en-US"/>
                                  <m:t>𝑊</m:t>
                                </m:r>
                                <m:r>
                                  <a:rPr lang="en-US"/>
                                  <m:t>:</m:t>
                                </m:r>
                                <m:r>
                                  <a:rPr lang="en-US"/>
                                  <m:t>𝑖</m:t>
                                </m:r>
                              </m:e>
                            </m:d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35325" y="4150182"/>
                  <a:ext cx="2165465" cy="312650"/>
                </a:xfrm>
                <a:prstGeom prst="rect">
                  <a:avLst/>
                </a:prstGeom>
                <a:blipFill>
                  <a:blip r:embed="rId5"/>
                  <a:stretch>
                    <a:fillRect l="-1408" b="-2745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3135325" y="4966937"/>
                  <a:ext cx="2711255" cy="3186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>
                    <a:defRPr i="1">
                      <a:latin typeface="Cambria Math" panose="02040503050406030204" pitchFamily="18" charset="0"/>
                    </a:defRPr>
                  </a:lvl1pPr>
                </a:lstStyle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/>
                          <m:t>𝒖</m:t>
                        </m:r>
                        <m:d>
                          <m:dPr>
                            <m:ctrlPr>
                              <a:rPr lang="en-US"/>
                            </m:ctrlPr>
                          </m:dPr>
                          <m:e>
                            <m:r>
                              <a:rPr lang="en-US"/>
                              <m:t>𝑖</m:t>
                            </m:r>
                          </m:e>
                        </m:d>
                        <m:r>
                          <a:rPr lang="en-US"/>
                          <m:t>=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/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/>
                                </m:ctrlPr>
                              </m:sSubPr>
                              <m:e>
                                <m:r>
                                  <a:rPr lang="en-US"/>
                                  <m:t>𝑢</m:t>
                                </m:r>
                              </m:e>
                              <m:sub>
                                <m:r>
                                  <a:rPr lang="en-US"/>
                                  <m:t>𝑥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/>
                                </m:ctrlPr>
                              </m:dPr>
                              <m:e>
                                <m:r>
                                  <a:rPr lang="en-US"/>
                                  <m:t>𝑖</m:t>
                                </m:r>
                              </m:e>
                            </m:d>
                            <m:r>
                              <a:rPr lang="en-US"/>
                              <m:t>,</m:t>
                            </m:r>
                            <m:sSub>
                              <m:sSubPr>
                                <m:ctrlPr>
                                  <a:rPr lang="en-US"/>
                                </m:ctrlPr>
                              </m:sSubPr>
                              <m:e>
                                <m:r>
                                  <a:rPr lang="en-US"/>
                                  <m:t>𝑢</m:t>
                                </m:r>
                              </m:e>
                              <m:sub>
                                <m:r>
                                  <a:rPr lang="en-US"/>
                                  <m:t>𝑦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/>
                                </m:ctrlPr>
                              </m:dPr>
                              <m:e>
                                <m:r>
                                  <a:rPr lang="en-US"/>
                                  <m:t>𝑖</m:t>
                                </m:r>
                              </m:e>
                            </m:d>
                            <m:r>
                              <a:rPr lang="en-US"/>
                              <m:t>,</m:t>
                            </m:r>
                            <m:sSub>
                              <m:sSubPr>
                                <m:ctrlPr>
                                  <a:rPr lang="en-US"/>
                                </m:ctrlPr>
                              </m:sSubPr>
                              <m:e>
                                <m:r>
                                  <a:rPr lang="en-US"/>
                                  <m:t>𝑢</m:t>
                                </m:r>
                              </m:e>
                              <m:sub>
                                <m:r>
                                  <a:rPr lang="en-US"/>
                                  <m:t>𝑧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/>
                                </m:ctrlPr>
                              </m:dPr>
                              <m:e>
                                <m:r>
                                  <a:rPr lang="en-US"/>
                                  <m:t>𝑖</m:t>
                                </m:r>
                              </m:e>
                            </m:d>
                            <m:r>
                              <m:rPr>
                                <m:nor/>
                              </m:rPr>
                              <a:rPr lang="en-US" dirty="0"/>
                              <m:t> 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35325" y="4966937"/>
                  <a:ext cx="2711255" cy="318677"/>
                </a:xfrm>
                <a:prstGeom prst="rect">
                  <a:avLst/>
                </a:prstGeom>
                <a:blipFill>
                  <a:blip r:embed="rId6"/>
                  <a:stretch>
                    <a:fillRect l="-901" b="-1923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6" name="Rectangle 15"/>
                <p:cNvSpPr/>
                <p:nvPr/>
              </p:nvSpPr>
              <p:spPr>
                <a:xfrm>
                  <a:off x="3043885" y="4431035"/>
                  <a:ext cx="200304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𝝀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𝝀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𝝀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</m:oMath>
                    </m:oMathPara>
                  </a14:m>
                  <a:endParaRPr lang="en-US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43885" y="4431035"/>
                  <a:ext cx="2003049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2439" b="-1304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" name="TextBox 9"/>
          <p:cNvSpPr txBox="1"/>
          <p:nvPr/>
        </p:nvSpPr>
        <p:spPr>
          <a:xfrm>
            <a:off x="335361" y="5582800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Linearity and Planarity study the “shape” in 3D of the seismic wave on the 3C data.</a:t>
            </a:r>
          </a:p>
          <a:p>
            <a:r>
              <a:rPr lang="en-GB" dirty="0" err="1"/>
              <a:t>i</a:t>
            </a:r>
            <a:r>
              <a:rPr lang="en-GB" dirty="0" err="1" smtClean="0"/>
              <a:t>e</a:t>
            </a:r>
            <a:r>
              <a:rPr lang="en-GB" dirty="0" smtClean="0"/>
              <a:t>: is the arrival more long and thin or more round like a sphere</a:t>
            </a:r>
          </a:p>
          <a:p>
            <a:r>
              <a:rPr lang="en-GB" dirty="0" smtClean="0"/>
              <a:t>I’m not entirely sure what it would bring to your classification, but I would definitely calculate the eigenvalues (lambda). These can be quite useful.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329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 </a:t>
            </a:r>
            <a:r>
              <a:rPr lang="en-US" dirty="0" smtClean="0"/>
              <a:t>#7: </a:t>
            </a:r>
            <a:r>
              <a:rPr lang="en-US" dirty="0" smtClean="0"/>
              <a:t>Planarity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0210" y="989013"/>
            <a:ext cx="10166350" cy="1452562"/>
          </a:xfrm>
        </p:spPr>
      </p:pic>
      <p:pic>
        <p:nvPicPr>
          <p:cNvPr id="6" name="Content Placeholder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101" y="2423462"/>
            <a:ext cx="10239797" cy="146282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6642489" y="4462832"/>
                <a:ext cx="2405467" cy="5866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latin typeface="Cambria Math" panose="02040503050406030204" pitchFamily="18" charset="0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/>
                        <m:t>𝑃</m:t>
                      </m:r>
                      <m:r>
                        <a:rPr lang="en-US"/>
                        <m:t> </m:t>
                      </m:r>
                      <m:d>
                        <m:dPr>
                          <m:ctrlPr>
                            <a:rPr lang="en-US"/>
                          </m:ctrlPr>
                        </m:dPr>
                        <m:e>
                          <m:r>
                            <a:rPr lang="en-US"/>
                            <m:t>𝑖</m:t>
                          </m:r>
                        </m:e>
                      </m:d>
                      <m:r>
                        <a:rPr lang="en-US"/>
                        <m:t>=</m:t>
                      </m:r>
                      <m:r>
                        <a:rPr lang="en-US"/>
                        <m:t>1−</m:t>
                      </m:r>
                      <m:f>
                        <m:fPr>
                          <m:ctrlPr>
                            <a:rPr lang="en-US"/>
                          </m:ctrlPr>
                        </m:fPr>
                        <m:num>
                          <m:r>
                            <a:rPr lang="en-US"/>
                            <m:t>2</m:t>
                          </m:r>
                          <m:r>
                            <a:rPr lang="en-US"/>
                            <m:t>𝝀</m:t>
                          </m:r>
                          <m:d>
                            <m:dPr>
                              <m:ctrlPr>
                                <a:rPr lang="en-US"/>
                              </m:ctrlPr>
                            </m:dPr>
                            <m:e>
                              <m:r>
                                <a:rPr lang="en-US"/>
                                <m:t>3</m:t>
                              </m:r>
                            </m:e>
                          </m:d>
                        </m:num>
                        <m:den>
                          <m:r>
                            <a:rPr lang="en-US"/>
                            <m:t>𝝀</m:t>
                          </m:r>
                          <m:r>
                            <a:rPr lang="en-US"/>
                            <m:t>(1)</m:t>
                          </m:r>
                          <m:r>
                            <a:rPr lang="en-US"/>
                            <m:t>+</m:t>
                          </m:r>
                          <m:r>
                            <a:rPr lang="en-US"/>
                            <m:t>𝝀</m:t>
                          </m:r>
                          <m:r>
                            <a:rPr lang="en-US"/>
                            <m:t>(2)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2489" y="4462832"/>
                <a:ext cx="2405467" cy="5866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/>
          <p:cNvGrpSpPr/>
          <p:nvPr/>
        </p:nvGrpSpPr>
        <p:grpSpPr>
          <a:xfrm>
            <a:off x="3094685" y="4188465"/>
            <a:ext cx="2802695" cy="1135432"/>
            <a:chOff x="3043885" y="4150182"/>
            <a:chExt cx="2802695" cy="1135432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3135325" y="4150182"/>
                  <a:ext cx="2165465" cy="31265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>
                    <a:defRPr i="1">
                      <a:latin typeface="Cambria Math" panose="02040503050406030204" pitchFamily="18" charset="0"/>
                    </a:defRPr>
                  </a:lvl1pPr>
                </a:lstStyle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/>
                          <m:t>𝝀</m:t>
                        </m:r>
                        <m:r>
                          <a:rPr lang="en-US"/>
                          <m:t>=</m:t>
                        </m:r>
                        <m:r>
                          <a:rPr lang="en-US"/>
                          <m:t>𝑒𝑖𝑔</m:t>
                        </m:r>
                        <m:d>
                          <m:dPr>
                            <m:ctrlPr>
                              <a:rPr lang="en-US"/>
                            </m:ctrlPr>
                          </m:dPr>
                          <m:e>
                            <m:r>
                              <a:rPr lang="en-US"/>
                              <m:t>𝒖</m:t>
                            </m:r>
                            <m:d>
                              <m:dPr>
                                <m:ctrlPr>
                                  <a:rPr lang="en-US"/>
                                </m:ctrlPr>
                              </m:dPr>
                              <m:e>
                                <m:r>
                                  <a:rPr lang="en-US"/>
                                  <m:t>𝑖</m:t>
                                </m:r>
                                <m:r>
                                  <a:rPr lang="en-US"/>
                                  <m:t>−</m:t>
                                </m:r>
                                <m:r>
                                  <a:rPr lang="en-US"/>
                                  <m:t>𝑊</m:t>
                                </m:r>
                                <m:r>
                                  <a:rPr lang="en-US"/>
                                  <m:t>:</m:t>
                                </m:r>
                                <m:r>
                                  <a:rPr lang="en-US"/>
                                  <m:t>𝑖</m:t>
                                </m:r>
                              </m:e>
                            </m:d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35325" y="4150182"/>
                  <a:ext cx="2165465" cy="312650"/>
                </a:xfrm>
                <a:prstGeom prst="rect">
                  <a:avLst/>
                </a:prstGeom>
                <a:blipFill>
                  <a:blip r:embed="rId5"/>
                  <a:stretch>
                    <a:fillRect l="-1408" b="-2745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3135325" y="4966937"/>
                  <a:ext cx="2711255" cy="3186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>
                    <a:defRPr i="1">
                      <a:latin typeface="Cambria Math" panose="02040503050406030204" pitchFamily="18" charset="0"/>
                    </a:defRPr>
                  </a:lvl1pPr>
                </a:lstStyle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/>
                          <m:t>𝒖</m:t>
                        </m:r>
                        <m:d>
                          <m:dPr>
                            <m:ctrlPr>
                              <a:rPr lang="en-US"/>
                            </m:ctrlPr>
                          </m:dPr>
                          <m:e>
                            <m:r>
                              <a:rPr lang="en-US"/>
                              <m:t>𝑖</m:t>
                            </m:r>
                          </m:e>
                        </m:d>
                        <m:r>
                          <a:rPr lang="en-US"/>
                          <m:t>=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/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/>
                                </m:ctrlPr>
                              </m:sSubPr>
                              <m:e>
                                <m:r>
                                  <a:rPr lang="en-US"/>
                                  <m:t>𝑢</m:t>
                                </m:r>
                              </m:e>
                              <m:sub>
                                <m:r>
                                  <a:rPr lang="en-US"/>
                                  <m:t>𝑥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/>
                                </m:ctrlPr>
                              </m:dPr>
                              <m:e>
                                <m:r>
                                  <a:rPr lang="en-US"/>
                                  <m:t>𝑖</m:t>
                                </m:r>
                              </m:e>
                            </m:d>
                            <m:r>
                              <a:rPr lang="en-US"/>
                              <m:t>,</m:t>
                            </m:r>
                            <m:sSub>
                              <m:sSubPr>
                                <m:ctrlPr>
                                  <a:rPr lang="en-US"/>
                                </m:ctrlPr>
                              </m:sSubPr>
                              <m:e>
                                <m:r>
                                  <a:rPr lang="en-US"/>
                                  <m:t>𝑢</m:t>
                                </m:r>
                              </m:e>
                              <m:sub>
                                <m:r>
                                  <a:rPr lang="en-US"/>
                                  <m:t>𝑦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/>
                                </m:ctrlPr>
                              </m:dPr>
                              <m:e>
                                <m:r>
                                  <a:rPr lang="en-US"/>
                                  <m:t>𝑖</m:t>
                                </m:r>
                              </m:e>
                            </m:d>
                            <m:r>
                              <a:rPr lang="en-US"/>
                              <m:t>,</m:t>
                            </m:r>
                            <m:sSub>
                              <m:sSubPr>
                                <m:ctrlPr>
                                  <a:rPr lang="en-US"/>
                                </m:ctrlPr>
                              </m:sSubPr>
                              <m:e>
                                <m:r>
                                  <a:rPr lang="en-US"/>
                                  <m:t>𝑢</m:t>
                                </m:r>
                              </m:e>
                              <m:sub>
                                <m:r>
                                  <a:rPr lang="en-US"/>
                                  <m:t>𝑧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/>
                                </m:ctrlPr>
                              </m:dPr>
                              <m:e>
                                <m:r>
                                  <a:rPr lang="en-US"/>
                                  <m:t>𝑖</m:t>
                                </m:r>
                              </m:e>
                            </m:d>
                            <m:r>
                              <m:rPr>
                                <m:nor/>
                              </m:rPr>
                              <a:rPr lang="en-US" dirty="0"/>
                              <m:t> 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35325" y="4966937"/>
                  <a:ext cx="2711255" cy="318677"/>
                </a:xfrm>
                <a:prstGeom prst="rect">
                  <a:avLst/>
                </a:prstGeom>
                <a:blipFill>
                  <a:blip r:embed="rId6"/>
                  <a:stretch>
                    <a:fillRect l="-901" b="-1923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6" name="Rectangle 15"/>
                <p:cNvSpPr/>
                <p:nvPr/>
              </p:nvSpPr>
              <p:spPr>
                <a:xfrm>
                  <a:off x="3043885" y="4431035"/>
                  <a:ext cx="200304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𝝀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𝝀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𝝀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</m:oMath>
                    </m:oMathPara>
                  </a14:m>
                  <a:endParaRPr lang="en-US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43885" y="4431035"/>
                  <a:ext cx="2003049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2439" b="-1304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24691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276</Words>
  <Application>Microsoft Office PowerPoint</Application>
  <PresentationFormat>Widescreen</PresentationFormat>
  <Paragraphs>43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Office Theme</vt:lpstr>
      <vt:lpstr>Trackener</vt:lpstr>
      <vt:lpstr>The seismic wave example</vt:lpstr>
      <vt:lpstr>Feature #1: Energy</vt:lpstr>
      <vt:lpstr>Feature #2: Energy Rate</vt:lpstr>
      <vt:lpstr>Feature #3: Short Term Average / Long Term Average: STA/LTA</vt:lpstr>
      <vt:lpstr>Feature #4: Kurtosis</vt:lpstr>
      <vt:lpstr>Feature #5: Spectrogram Amplitude</vt:lpstr>
      <vt:lpstr>Feature #6: Linearity </vt:lpstr>
      <vt:lpstr>Feature #7: Planarity</vt:lpstr>
    </vt:vector>
  </TitlesOfParts>
  <Company>Baker Hughes Incorporated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Trackener</dc:title>
  <dc:creator>Pare, Antoine</dc:creator>
  <cp:lastModifiedBy>Pare, Antoine</cp:lastModifiedBy>
  <cp:revision>3</cp:revision>
  <dcterms:created xsi:type="dcterms:W3CDTF">2018-11-14T10:21:37Z</dcterms:created>
  <dcterms:modified xsi:type="dcterms:W3CDTF">2018-11-14T10:48:20Z</dcterms:modified>
</cp:coreProperties>
</file>