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7.xml"/>
  <Override ContentType="application/vnd.openxmlformats-officedocument.presentationml.notesSlide+xml" PartName="/ppt/notesSlides/notesSlide59.xml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68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73.xml"/>
  <Override ContentType="application/vnd.openxmlformats-officedocument.presentationml.notesSlide+xml" PartName="/ppt/notesSlides/notesSlide56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69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61.xml"/>
  <Override ContentType="application/vnd.openxmlformats-officedocument.presentationml.notesSlide+xml" PartName="/ppt/notesSlides/notesSlide74.xml"/>
  <Override ContentType="application/vnd.openxmlformats-officedocument.presentationml.notesSlide+xml" PartName="/ppt/notesSlides/notesSlide57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58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62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70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63.xml"/>
  <Override ContentType="application/vnd.openxmlformats-officedocument.presentationml.notesSlide+xml" PartName="/ppt/notesSlides/notesSlide5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72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60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64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6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71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66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60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69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68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71.xml"/>
  <Override ContentType="application/vnd.openxmlformats-officedocument.presentationml.slide+xml" PartName="/ppt/slides/slide41.xml"/>
  <Override ContentType="application/vnd.openxmlformats-officedocument.presentationml.slide+xml" PartName="/ppt/slides/slide67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6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7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73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65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6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72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64.xml"/>
  <Override ContentType="application/vnd.openxmlformats-officedocument.presentationml.slide+xml" PartName="/ppt/slides/slide8.xml"/>
  <Override ContentType="application/vnd.openxmlformats-officedocument.presentationml.slide+xml" PartName="/ppt/slides/slide55.xml"/>
  <Override ContentType="application/vnd.openxmlformats-officedocument.presentationml.slide+xml" PartName="/ppt/slides/slide29.xml"/>
  <Override ContentType="application/vnd.openxmlformats-officedocument.presentationml.slide+xml" PartName="/ppt/slides/slide59.xml"/>
  <Override ContentType="application/vnd.openxmlformats-officedocument.presentationml.slide+xml" PartName="/ppt/slides/slide32.xml"/>
  <Override ContentType="application/vnd.openxmlformats-officedocument.presentationml.slide+xml" PartName="/ppt/slides/slide62.xml"/>
  <Override ContentType="application/vnd.openxmlformats-officedocument.presentationml.slide+xml" PartName="/ppt/slides/slide1.xml"/>
  <Override ContentType="application/vnd.openxmlformats-officedocument.presentationml.slide+xml" PartName="/ppt/slides/slide58.xml"/>
  <Override ContentType="application/vnd.openxmlformats-officedocument.presentationml.slide+xml" PartName="/ppt/slides/slide63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61.xml"/>
  <Override ContentType="application/vnd.openxmlformats-officedocument.presentationml.slide+xml" PartName="/ppt/slides/slide31.xml"/>
  <Override ContentType="application/vnd.openxmlformats-officedocument.presentationml.slide+xml" PartName="/ppt/slides/slide74.xml"/>
  <Override ContentType="application/vnd.openxmlformats-officedocument.presentationml.slide+xml" PartName="/ppt/slides/slide27.xml"/>
  <Override ContentType="application/vnd.openxmlformats-officedocument.presentationml.slide+xml" PartName="/ppt/slides/slide5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</p:sldIdLst>
  <p:sldSz cy="6858000" cx="9144000"/>
  <p:notesSz cx="6858000" cy="9144000"/>
  <p:embeddedFontLst>
    <p:embeddedFont>
      <p:font typeface="M PLUS 1p"/>
      <p:regular r:id="rId80"/>
      <p:bold r:id="rId8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216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5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4" Type="http://schemas.openxmlformats.org/officeDocument/2006/relationships/slide" Target="slides/slide39.xml"/><Relationship Id="rId43" Type="http://schemas.openxmlformats.org/officeDocument/2006/relationships/slide" Target="slides/slide38.xml"/><Relationship Id="rId46" Type="http://schemas.openxmlformats.org/officeDocument/2006/relationships/slide" Target="slides/slide41.xml"/><Relationship Id="rId45" Type="http://schemas.openxmlformats.org/officeDocument/2006/relationships/slide" Target="slides/slide40.xml"/><Relationship Id="rId80" Type="http://schemas.openxmlformats.org/officeDocument/2006/relationships/font" Target="fonts/MPLUS1p-regular.fntdata"/><Relationship Id="rId81" Type="http://schemas.openxmlformats.org/officeDocument/2006/relationships/font" Target="fonts/MPLUS1p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48" Type="http://schemas.openxmlformats.org/officeDocument/2006/relationships/slide" Target="slides/slide43.xml"/><Relationship Id="rId47" Type="http://schemas.openxmlformats.org/officeDocument/2006/relationships/slide" Target="slides/slide42.xml"/><Relationship Id="rId49" Type="http://schemas.openxmlformats.org/officeDocument/2006/relationships/slide" Target="slides/slide4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73" Type="http://schemas.openxmlformats.org/officeDocument/2006/relationships/slide" Target="slides/slide68.xml"/><Relationship Id="rId72" Type="http://schemas.openxmlformats.org/officeDocument/2006/relationships/slide" Target="slides/slide67.xml"/><Relationship Id="rId31" Type="http://schemas.openxmlformats.org/officeDocument/2006/relationships/slide" Target="slides/slide26.xml"/><Relationship Id="rId75" Type="http://schemas.openxmlformats.org/officeDocument/2006/relationships/slide" Target="slides/slide70.xml"/><Relationship Id="rId30" Type="http://schemas.openxmlformats.org/officeDocument/2006/relationships/slide" Target="slides/slide25.xml"/><Relationship Id="rId74" Type="http://schemas.openxmlformats.org/officeDocument/2006/relationships/slide" Target="slides/slide69.xml"/><Relationship Id="rId33" Type="http://schemas.openxmlformats.org/officeDocument/2006/relationships/slide" Target="slides/slide28.xml"/><Relationship Id="rId77" Type="http://schemas.openxmlformats.org/officeDocument/2006/relationships/slide" Target="slides/slide72.xml"/><Relationship Id="rId32" Type="http://schemas.openxmlformats.org/officeDocument/2006/relationships/slide" Target="slides/slide27.xml"/><Relationship Id="rId76" Type="http://schemas.openxmlformats.org/officeDocument/2006/relationships/slide" Target="slides/slide71.xml"/><Relationship Id="rId35" Type="http://schemas.openxmlformats.org/officeDocument/2006/relationships/slide" Target="slides/slide30.xml"/><Relationship Id="rId79" Type="http://schemas.openxmlformats.org/officeDocument/2006/relationships/slide" Target="slides/slide74.xml"/><Relationship Id="rId34" Type="http://schemas.openxmlformats.org/officeDocument/2006/relationships/slide" Target="slides/slide29.xml"/><Relationship Id="rId78" Type="http://schemas.openxmlformats.org/officeDocument/2006/relationships/slide" Target="slides/slide73.xml"/><Relationship Id="rId71" Type="http://schemas.openxmlformats.org/officeDocument/2006/relationships/slide" Target="slides/slide66.xml"/><Relationship Id="rId70" Type="http://schemas.openxmlformats.org/officeDocument/2006/relationships/slide" Target="slides/slide65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62" Type="http://schemas.openxmlformats.org/officeDocument/2006/relationships/slide" Target="slides/slide57.xml"/><Relationship Id="rId61" Type="http://schemas.openxmlformats.org/officeDocument/2006/relationships/slide" Target="slides/slide56.xml"/><Relationship Id="rId20" Type="http://schemas.openxmlformats.org/officeDocument/2006/relationships/slide" Target="slides/slide15.xml"/><Relationship Id="rId64" Type="http://schemas.openxmlformats.org/officeDocument/2006/relationships/slide" Target="slides/slide59.xml"/><Relationship Id="rId63" Type="http://schemas.openxmlformats.org/officeDocument/2006/relationships/slide" Target="slides/slide58.xml"/><Relationship Id="rId22" Type="http://schemas.openxmlformats.org/officeDocument/2006/relationships/slide" Target="slides/slide17.xml"/><Relationship Id="rId66" Type="http://schemas.openxmlformats.org/officeDocument/2006/relationships/slide" Target="slides/slide61.xml"/><Relationship Id="rId21" Type="http://schemas.openxmlformats.org/officeDocument/2006/relationships/slide" Target="slides/slide16.xml"/><Relationship Id="rId65" Type="http://schemas.openxmlformats.org/officeDocument/2006/relationships/slide" Target="slides/slide60.xml"/><Relationship Id="rId24" Type="http://schemas.openxmlformats.org/officeDocument/2006/relationships/slide" Target="slides/slide19.xml"/><Relationship Id="rId68" Type="http://schemas.openxmlformats.org/officeDocument/2006/relationships/slide" Target="slides/slide63.xml"/><Relationship Id="rId23" Type="http://schemas.openxmlformats.org/officeDocument/2006/relationships/slide" Target="slides/slide18.xml"/><Relationship Id="rId67" Type="http://schemas.openxmlformats.org/officeDocument/2006/relationships/slide" Target="slides/slide62.xml"/><Relationship Id="rId60" Type="http://schemas.openxmlformats.org/officeDocument/2006/relationships/slide" Target="slides/slide55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69" Type="http://schemas.openxmlformats.org/officeDocument/2006/relationships/slide" Target="slides/slide6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9" Type="http://schemas.openxmlformats.org/officeDocument/2006/relationships/slide" Target="slides/slide24.xml"/><Relationship Id="rId51" Type="http://schemas.openxmlformats.org/officeDocument/2006/relationships/slide" Target="slides/slide46.xml"/><Relationship Id="rId50" Type="http://schemas.openxmlformats.org/officeDocument/2006/relationships/slide" Target="slides/slide45.xml"/><Relationship Id="rId53" Type="http://schemas.openxmlformats.org/officeDocument/2006/relationships/slide" Target="slides/slide48.xml"/><Relationship Id="rId52" Type="http://schemas.openxmlformats.org/officeDocument/2006/relationships/slide" Target="slides/slide47.xml"/><Relationship Id="rId11" Type="http://schemas.openxmlformats.org/officeDocument/2006/relationships/slide" Target="slides/slide6.xml"/><Relationship Id="rId55" Type="http://schemas.openxmlformats.org/officeDocument/2006/relationships/slide" Target="slides/slide50.xml"/><Relationship Id="rId10" Type="http://schemas.openxmlformats.org/officeDocument/2006/relationships/slide" Target="slides/slide5.xml"/><Relationship Id="rId54" Type="http://schemas.openxmlformats.org/officeDocument/2006/relationships/slide" Target="slides/slide49.xml"/><Relationship Id="rId13" Type="http://schemas.openxmlformats.org/officeDocument/2006/relationships/slide" Target="slides/slide8.xml"/><Relationship Id="rId57" Type="http://schemas.openxmlformats.org/officeDocument/2006/relationships/slide" Target="slides/slide52.xml"/><Relationship Id="rId12" Type="http://schemas.openxmlformats.org/officeDocument/2006/relationships/slide" Target="slides/slide7.xml"/><Relationship Id="rId56" Type="http://schemas.openxmlformats.org/officeDocument/2006/relationships/slide" Target="slides/slide51.xml"/><Relationship Id="rId15" Type="http://schemas.openxmlformats.org/officeDocument/2006/relationships/slide" Target="slides/slide10.xml"/><Relationship Id="rId59" Type="http://schemas.openxmlformats.org/officeDocument/2006/relationships/slide" Target="slides/slide54.xml"/><Relationship Id="rId14" Type="http://schemas.openxmlformats.org/officeDocument/2006/relationships/slide" Target="slides/slide9.xml"/><Relationship Id="rId58" Type="http://schemas.openxmlformats.org/officeDocument/2006/relationships/slide" Target="slides/slide5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9" Type="http://schemas.openxmlformats.org/officeDocument/2006/relationships/slide" Target="slides/slide14.xml"/><Relationship Id="rId18" Type="http://schemas.openxmlformats.org/officeDocument/2006/relationships/slide" Target="slides/slide1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15d34ec9dd5_1_13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15d34ec9dd5_1_1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0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g15d34ec9dd5_1_16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2" name="Google Shape;192;g15d34ec9dd5_1_16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g15d34ec9dd5_1_9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3" name="Google Shape;213;g15d34ec9dd5_1_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15d34ec9dd5_1_19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15d34ec9dd5_1_19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g15d34ec9dd5_1_25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4" name="Google Shape;254;g15d34ec9dd5_1_25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4" name="Shape 2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Google Shape;275;g15d34ec9dd5_1_269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6" name="Google Shape;276;g15d34ec9dd5_1_26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g15d34ec9dd5_1_33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3" name="Google Shape;293;g15d34ec9dd5_1_3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08" name="Shape 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Google Shape;309;g15d34ec9dd5_1_35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0" name="Google Shape;310;g15d34ec9dd5_1_35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29" name="Shape 3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Google Shape;330;g15d34ec9dd5_1_37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31" name="Google Shape;331;g15d34ec9dd5_1_3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46" name="Shape 3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7" name="Google Shape;347;g15fdc59d75c_0_1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8" name="Google Shape;348;g15fdc59d75c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g15d34ec9dd5_1_3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" name="Google Shape;63;g15d34ec9dd5_1_3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63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Google Shape;364;g15d34ec9dd5_1_389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5" name="Google Shape;365;g15d34ec9dd5_1_38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81" name="Shape 3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Google Shape;382;g15d34ec9dd5_1_40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83" name="Google Shape;383;g15d34ec9dd5_1_4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9" name="Shape 3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Google Shape;400;g15d34ec9dd5_1_42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01" name="Google Shape;401;g15d34ec9dd5_1_4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7" name="Shape 4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8" name="Google Shape;418;g15d34ec9dd5_1_43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19" name="Google Shape;419;g15d34ec9dd5_1_4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2" name="Shape 4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Google Shape;433;g15d34ec9dd5_1_47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34" name="Google Shape;434;g15d34ec9dd5_1_4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6" name="Shape 4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Google Shape;457;g15d34ec9dd5_1_49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8" name="Google Shape;458;g15d34ec9dd5_1_4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4" name="Shape 5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" name="Google Shape;515;g15d34ec9dd5_1_52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16" name="Google Shape;516;g15d34ec9dd5_1_5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2" name="Shape 5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" name="Google Shape;573;g15d34ec9dd5_1_77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74" name="Google Shape;574;g15d34ec9dd5_1_77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g15d34ec9dd5_1_83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32" name="Google Shape;632;g15d34ec9dd5_1_8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8" name="Shape 6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Google Shape;689;g15d34ec9dd5_1_94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0" name="Google Shape;690;g15d34ec9dd5_1_9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g15d34ec9dd5_1_1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5" name="Google Shape;75;g15d34ec9dd5_1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6" name="Shape 7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" name="Google Shape;747;g15d34ec9dd5_1_99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48" name="Google Shape;748;g15d34ec9dd5_1_99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4" name="Shape 8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Google Shape;805;g15d34ec9dd5_1_116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6" name="Google Shape;806;g15d34ec9dd5_1_11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g15d34ec9dd5_1_123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19" name="Google Shape;819;g15d34ec9dd5_1_1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0" name="Shape 8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1" name="Google Shape;831;g15d34ec9dd5_1_126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32" name="Google Shape;832;g15d34ec9dd5_1_12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g15d4128ea3a_0_8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0" name="Google Shape;870;g15d4128ea3a_0_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6" name="Shape 9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7" name="Google Shape;907;g15d34ec9dd5_1_124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8" name="Google Shape;908;g15d34ec9dd5_1_124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5" name="Shape 9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" name="Google Shape;916;g15d34ec9dd5_1_125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17" name="Google Shape;917;g15d34ec9dd5_1_12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4" name="Shape 9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5" name="Google Shape;925;g15d34ec9dd5_1_138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26" name="Google Shape;926;g15d34ec9dd5_1_138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g15d34ec9dd5_1_139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9" name="Google Shape;939;g15d34ec9dd5_1_139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6" name="Shape 9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7" name="Google Shape;947;g15d34ec9dd5_1_148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8" name="Google Shape;948;g15d34ec9dd5_1_148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g15d34ec9dd5_1_1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4" name="Google Shape;84;g15d34ec9dd5_1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6" name="Shape 9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" name="Google Shape;957;g15d34ec9dd5_1_149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8" name="Google Shape;958;g15d34ec9dd5_1_149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g15d34ec9dd5_1_149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68" name="Google Shape;968;g15d34ec9dd5_1_149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6" name="Shape 9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7" name="Google Shape;977;g15d34ec9dd5_1_150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8" name="Google Shape;978;g15d34ec9dd5_1_150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5" name="Shape 9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6" name="Google Shape;986;g15d34ec9dd5_1_152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87" name="Google Shape;987;g15d34ec9dd5_1_15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5" name="Shape 9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6" name="Google Shape;996;g15d34ec9dd5_1_155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97" name="Google Shape;997;g15d34ec9dd5_1_155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4" name="Shape 10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5" name="Google Shape;1005;g15d4128ea3a_0_119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6" name="Google Shape;1006;g15d4128ea3a_0_11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3" name="Shape 10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4" name="Google Shape;1014;g15d34ec9dd5_1_153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5" name="Google Shape;1015;g15d34ec9dd5_1_153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2" name="Shape 10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3" name="Google Shape;1023;g15d34ec9dd5_1_156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4" name="Google Shape;1024;g15d34ec9dd5_1_156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31" name="Shape 10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" name="Google Shape;1032;g15d4128ea3a_0_12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3" name="Google Shape;1033;g15d4128ea3a_0_1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0" name="Shape 10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1" name="Google Shape;1041;g15d34ec9dd5_1_154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42" name="Google Shape;1042;g15d34ec9dd5_1_154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5d34ec9dd5_1_2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15d34ec9dd5_1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51" name="Shape 10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2" name="Google Shape;1052;g15d34ec9dd5_1_157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53" name="Google Shape;1053;g15d34ec9dd5_1_15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0" name="Shape 10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1" name="Google Shape;1061;g15d4128ea3a_0_13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2" name="Google Shape;1062;g15d4128ea3a_0_1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g15d34ec9dd5_1_158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1" name="Google Shape;1071;g15d34ec9dd5_1_158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8" name="Shape 10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9" name="Google Shape;1079;g15d34ec9dd5_1_159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0" name="Google Shape;1080;g15d34ec9dd5_1_159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7" name="Shape 10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8" name="Google Shape;1088;g15d34ec9dd5_1_160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89" name="Google Shape;1089;g15d34ec9dd5_1_160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6" name="Shape 10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7" name="Google Shape;1097;g15d34ec9dd5_1_161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8" name="Google Shape;1098;g15d34ec9dd5_1_16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7" name="Shape 1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8" name="Google Shape;1108;g15d34ec9dd5_1_162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9" name="Google Shape;1109;g15d34ec9dd5_1_16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18" name="Shape 1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9" name="Google Shape;1119;g15d34ec9dd5_1_163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0" name="Google Shape;1120;g15d34ec9dd5_1_16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29" name="Shape 1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0" name="Google Shape;1130;g15d4128ea3a_0_13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31" name="Google Shape;1131;g15d4128ea3a_0_1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0" name="Shape 1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1" name="Google Shape;1141;g15d34ec9dd5_1_164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2" name="Google Shape;1142;g15d34ec9dd5_1_164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8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g15d34ec9dd5_1_6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0" name="Google Shape;110;g15d34ec9dd5_1_6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52" name="Shape 1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3" name="Google Shape;1153;g15d34ec9dd5_1_167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4" name="Google Shape;1154;g15d34ec9dd5_1_167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4" name="Shape 1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5" name="Google Shape;1165;g15d4128ea3a_0_14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6" name="Google Shape;1166;g15d4128ea3a_0_14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76" name="Shape 11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" name="Google Shape;1177;g15d34ec9dd5_1_1685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78" name="Google Shape;1178;g15d34ec9dd5_1_168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87" name="Shape 1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8" name="Google Shape;1188;g15d34ec9dd5_1_182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9" name="Google Shape;1189;g15d34ec9dd5_1_182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98" name="Shape 1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9" name="Google Shape;1199;g15d34ec9dd5_1_169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0" name="Google Shape;1200;g15d34ec9dd5_1_169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7" name="Shape 1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" name="Google Shape;1208;g15d34ec9dd5_1_170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09" name="Google Shape;1209;g15d34ec9dd5_1_170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6" name="Shape 1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7" name="Google Shape;1217;g15d4128ea3a_0_15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18" name="Google Shape;1218;g15d4128ea3a_0_15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5" name="Shape 1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6" name="Google Shape;1226;g15d34ec9dd5_1_171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7" name="Google Shape;1227;g15d34ec9dd5_1_17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49" name="Shape 1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0" name="Google Shape;1250;g15d4128ea3a_0_16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1" name="Google Shape;1251;g15d4128ea3a_0_1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3" name="Shape 1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4" name="Google Shape;1274;g15d34ec9dd5_1_173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75" name="Google Shape;1275;g15d34ec9dd5_1_173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15d34ec9dd5_1_74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15d34ec9dd5_1_7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89" name="Shape 12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" name="Google Shape;1290;g15d34ec9dd5_1_1770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1" name="Google Shape;1291;g15d34ec9dd5_1_177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5" name="Shape 1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6" name="Google Shape;1306;g15d34ec9dd5_1_1776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07" name="Google Shape;1307;g15d34ec9dd5_1_177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14" name="Shape 1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5" name="Google Shape;1315;g15d34ec9dd5_1_1782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6" name="Google Shape;1316;g15d34ec9dd5_1_178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23" name="Shape 13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4" name="Google Shape;1324;g15d34ec9dd5_1_1788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5" name="Google Shape;1325;g15d34ec9dd5_1_178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32" name="Shape 1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3" name="Google Shape;1333;g15d34ec9dd5_1_1813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34" name="Google Shape;1334;g15d34ec9dd5_1_18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5d34ec9dd5_1_231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7" name="Google Shape;137;g15d34ec9dd5_1_2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5d34ec9dd5_1_117:notes"/>
          <p:cNvSpPr/>
          <p:nvPr>
            <p:ph idx="2" type="sldImg"/>
          </p:nvPr>
        </p:nvSpPr>
        <p:spPr>
          <a:xfrm>
            <a:off x="1143309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5d34ec9dd5_1_1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992767"/>
            <a:ext cx="8520600" cy="27369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3778833"/>
            <a:ext cx="8520600" cy="10569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474833"/>
            <a:ext cx="8520600" cy="26181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4202967"/>
            <a:ext cx="8520600" cy="1734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867800"/>
            <a:ext cx="8520600" cy="1122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536633"/>
            <a:ext cx="39999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740800"/>
            <a:ext cx="2808000" cy="1007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852800"/>
            <a:ext cx="2808000" cy="42393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600200"/>
            <a:ext cx="6367800" cy="54543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67"/>
            <a:ext cx="4572000" cy="68580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644233"/>
            <a:ext cx="4045200" cy="19764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3737433"/>
            <a:ext cx="4045200" cy="1646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965433"/>
            <a:ext cx="3837000" cy="49269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5640767"/>
            <a:ext cx="5998800" cy="806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6217622"/>
            <a:ext cx="548700" cy="524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3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3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1.png"/><Relationship Id="rId4" Type="http://schemas.openxmlformats.org/officeDocument/2006/relationships/image" Target="../media/image6.png"/><Relationship Id="rId5" Type="http://schemas.openxmlformats.org/officeDocument/2006/relationships/image" Target="../media/image4.png"/><Relationship Id="rId6" Type="http://schemas.openxmlformats.org/officeDocument/2006/relationships/image" Target="../media/image3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3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3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3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Relationship Id="rId5" Type="http://schemas.openxmlformats.org/officeDocument/2006/relationships/image" Target="../media/image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3.jp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3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3.jp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3.jp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3.jp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9.png"/><Relationship Id="rId4" Type="http://schemas.openxmlformats.org/officeDocument/2006/relationships/image" Target="../media/image3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9.png"/><Relationship Id="rId4" Type="http://schemas.openxmlformats.org/officeDocument/2006/relationships/image" Target="../media/image3.jp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9.png"/><Relationship Id="rId4" Type="http://schemas.openxmlformats.org/officeDocument/2006/relationships/image" Target="../media/image3.jp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9.png"/><Relationship Id="rId4" Type="http://schemas.openxmlformats.org/officeDocument/2006/relationships/image" Target="../media/image3.jp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2.png"/><Relationship Id="rId4" Type="http://schemas.openxmlformats.org/officeDocument/2006/relationships/image" Target="../media/image3.jp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2.png"/><Relationship Id="rId4" Type="http://schemas.openxmlformats.org/officeDocument/2006/relationships/image" Target="../media/image3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9.png"/><Relationship Id="rId4" Type="http://schemas.openxmlformats.org/officeDocument/2006/relationships/image" Target="../media/image3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13.png"/><Relationship Id="rId4" Type="http://schemas.openxmlformats.org/officeDocument/2006/relationships/image" Target="../media/image3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13.png"/><Relationship Id="rId4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13.png"/><Relationship Id="rId4" Type="http://schemas.openxmlformats.org/officeDocument/2006/relationships/image" Target="../media/image3.jp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13.png"/><Relationship Id="rId4" Type="http://schemas.openxmlformats.org/officeDocument/2006/relationships/image" Target="../media/image3.jp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17.png"/><Relationship Id="rId4" Type="http://schemas.openxmlformats.org/officeDocument/2006/relationships/image" Target="../media/image3.jp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8.png"/><Relationship Id="rId4" Type="http://schemas.openxmlformats.org/officeDocument/2006/relationships/image" Target="../media/image7.png"/><Relationship Id="rId5" Type="http://schemas.openxmlformats.org/officeDocument/2006/relationships/image" Target="../media/image3.jp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10.png"/><Relationship Id="rId4" Type="http://schemas.openxmlformats.org/officeDocument/2006/relationships/image" Target="../media/image3.jp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10.png"/><Relationship Id="rId4" Type="http://schemas.openxmlformats.org/officeDocument/2006/relationships/image" Target="../media/image3.jp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15.png"/><Relationship Id="rId4" Type="http://schemas.openxmlformats.org/officeDocument/2006/relationships/image" Target="../media/image3.jp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20.png"/><Relationship Id="rId4" Type="http://schemas.openxmlformats.org/officeDocument/2006/relationships/image" Target="../media/image3.jp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0.png"/><Relationship Id="rId4" Type="http://schemas.openxmlformats.org/officeDocument/2006/relationships/image" Target="../media/image3.jp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9.xml"/><Relationship Id="rId3" Type="http://schemas.openxmlformats.org/officeDocument/2006/relationships/image" Target="../media/image16.png"/><Relationship Id="rId4" Type="http://schemas.openxmlformats.org/officeDocument/2006/relationships/image" Target="../media/image3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0.xml"/><Relationship Id="rId3" Type="http://schemas.openxmlformats.org/officeDocument/2006/relationships/image" Target="../media/image14.png"/><Relationship Id="rId4" Type="http://schemas.openxmlformats.org/officeDocument/2006/relationships/image" Target="../media/image3.jp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1.xml"/><Relationship Id="rId3" Type="http://schemas.openxmlformats.org/officeDocument/2006/relationships/image" Target="../media/image14.png"/><Relationship Id="rId4" Type="http://schemas.openxmlformats.org/officeDocument/2006/relationships/image" Target="../media/image3.jp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2.xml"/><Relationship Id="rId3" Type="http://schemas.openxmlformats.org/officeDocument/2006/relationships/image" Target="../media/image18.png"/><Relationship Id="rId4" Type="http://schemas.openxmlformats.org/officeDocument/2006/relationships/image" Target="../media/image3.jp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3.xml"/><Relationship Id="rId3" Type="http://schemas.openxmlformats.org/officeDocument/2006/relationships/image" Target="../media/image18.png"/><Relationship Id="rId4" Type="http://schemas.openxmlformats.org/officeDocument/2006/relationships/image" Target="../media/image3.jp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5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5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5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6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5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7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5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8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5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59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6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0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6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1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6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2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6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3.xml"/><Relationship Id="rId3" Type="http://schemas.openxmlformats.org/officeDocument/2006/relationships/image" Target="../media/image12.png"/><Relationship Id="rId4" Type="http://schemas.openxmlformats.org/officeDocument/2006/relationships/image" Target="../media/image3.jpg"/></Relationships>
</file>

<file path=ppt/slides/_rels/slide6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4.xml"/><Relationship Id="rId3" Type="http://schemas.openxmlformats.org/officeDocument/2006/relationships/image" Target="../media/image21.png"/><Relationship Id="rId4" Type="http://schemas.openxmlformats.org/officeDocument/2006/relationships/image" Target="../media/image3.jpg"/></Relationships>
</file>

<file path=ppt/slides/_rels/slide6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5.xml"/><Relationship Id="rId3" Type="http://schemas.openxmlformats.org/officeDocument/2006/relationships/image" Target="../media/image21.png"/><Relationship Id="rId4" Type="http://schemas.openxmlformats.org/officeDocument/2006/relationships/image" Target="../media/image3.jpg"/></Relationships>
</file>

<file path=ppt/slides/_rels/slide6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6.xml"/><Relationship Id="rId3" Type="http://schemas.openxmlformats.org/officeDocument/2006/relationships/image" Target="../media/image21.png"/><Relationship Id="rId4" Type="http://schemas.openxmlformats.org/officeDocument/2006/relationships/image" Target="../media/image3.jpg"/></Relationships>
</file>

<file path=ppt/slides/_rels/slide6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7.xml"/><Relationship Id="rId3" Type="http://schemas.openxmlformats.org/officeDocument/2006/relationships/image" Target="../media/image3.jpg"/></Relationships>
</file>

<file path=ppt/slides/_rels/slide6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8.xml"/><Relationship Id="rId3" Type="http://schemas.openxmlformats.org/officeDocument/2006/relationships/image" Target="../media/image3.jpg"/></Relationships>
</file>

<file path=ppt/slides/_rels/slide6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9.xml"/><Relationship Id="rId3" Type="http://schemas.openxmlformats.org/officeDocument/2006/relationships/image" Target="../media/image3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7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0.xml"/><Relationship Id="rId3" Type="http://schemas.openxmlformats.org/officeDocument/2006/relationships/image" Target="../media/image3.jpg"/></Relationships>
</file>

<file path=ppt/slides/_rels/slide7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1.xml"/><Relationship Id="rId3" Type="http://schemas.openxmlformats.org/officeDocument/2006/relationships/image" Target="../media/image3.jpg"/></Relationships>
</file>

<file path=ppt/slides/_rels/slide7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2.xml"/><Relationship Id="rId3" Type="http://schemas.openxmlformats.org/officeDocument/2006/relationships/image" Target="../media/image3.jpg"/></Relationships>
</file>

<file path=ppt/slides/_rels/slide7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3.xml"/><Relationship Id="rId3" Type="http://schemas.openxmlformats.org/officeDocument/2006/relationships/image" Target="../media/image3.jpg"/></Relationships>
</file>

<file path=ppt/slides/_rels/slide7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74.xml"/><Relationship Id="rId3" Type="http://schemas.openxmlformats.org/officeDocument/2006/relationships/image" Target="../media/image3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png"/><Relationship Id="rId4" Type="http://schemas.openxmlformats.org/officeDocument/2006/relationships/image" Target="../media/image3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6.png"/><Relationship Id="rId4" Type="http://schemas.openxmlformats.org/officeDocument/2006/relationships/image" Target="../media/image11.png"/><Relationship Id="rId5" Type="http://schemas.openxmlformats.org/officeDocument/2006/relationships/image" Target="../media/image4.png"/><Relationship Id="rId6" Type="http://schemas.openxmlformats.org/officeDocument/2006/relationships/image" Target="../media/image3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/>
          <p:nvPr/>
        </p:nvSpPr>
        <p:spPr>
          <a:xfrm>
            <a:off x="-19050" y="0"/>
            <a:ext cx="9144000" cy="3429300"/>
          </a:xfrm>
          <a:prstGeom prst="rect">
            <a:avLst/>
          </a:prstGeom>
          <a:solidFill>
            <a:srgbClr val="0BC360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2475" lIns="22475" spcFirstLastPara="1" rIns="22475" wrap="square" tIns="22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>
              <a:solidFill>
                <a:srgbClr val="FFFFFF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55" name="Google Shape;55;p1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is a slide for a paper “OCR-free Document Understanding Transformer”</a:t>
            </a:r>
            <a:endParaRPr b="1" sz="18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56" name="Google Shape;56;p13"/>
          <p:cNvSpPr txBox="1"/>
          <p:nvPr/>
        </p:nvSpPr>
        <p:spPr>
          <a:xfrm>
            <a:off x="-72600" y="1746333"/>
            <a:ext cx="9254700" cy="23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475" lIns="22475" spcFirstLastPara="1" rIns="22475" wrap="square" tIns="22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OCR-free Document Understanding Transformer</a:t>
            </a:r>
            <a:endParaRPr b="1" sz="29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57" name="Google Shape;57;p13"/>
          <p:cNvSpPr txBox="1"/>
          <p:nvPr/>
        </p:nvSpPr>
        <p:spPr>
          <a:xfrm>
            <a:off x="21405" y="3573733"/>
            <a:ext cx="9122700" cy="15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Geewook Kim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 *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Teakgyu Hong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4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Moonbin Yim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2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Jeongyeon Nam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Jinyoung Park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5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</a:t>
            </a:r>
            <a:b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Jinyeong Yim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6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Wonseok Hwang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7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Sangdoo Yun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3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Dongyoon Han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3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Seunghyun Park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</a:t>
            </a:r>
            <a:br>
              <a:rPr b="1" baseline="30000" lang="en" sz="12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baseline="30000" lang="en" sz="19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* gwkim.rsrch@gmail.com</a:t>
            </a:r>
            <a:br>
              <a:rPr b="1" baseline="30000" lang="en" sz="12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NAVER CLOVA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2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NAVER Search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3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NAVER AI Lab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4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Upstage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5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Tmax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6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Google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7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LBox</a:t>
            </a:r>
            <a:endParaRPr b="1" baseline="30000" sz="13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58" name="Google Shape;58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448550" y="101601"/>
            <a:ext cx="35919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Google Shape;59;p13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60" name="Google Shape;60;p1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2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</a:t>
            </a:r>
            <a:endParaRPr/>
          </a:p>
        </p:txBody>
      </p:sp>
      <p:sp>
        <p:nvSpPr>
          <p:cNvPr id="176" name="Google Shape;176;p2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And then, a text recognizer reads all texts in the extracted boxes.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cxnSp>
        <p:nvCxnSpPr>
          <p:cNvPr id="177" name="Google Shape;177;p22"/>
          <p:cNvCxnSpPr>
            <a:stCxn id="178" idx="3"/>
            <a:endCxn id="179" idx="1"/>
          </p:cNvCxnSpPr>
          <p:nvPr/>
        </p:nvCxnSpPr>
        <p:spPr>
          <a:xfrm flipH="1" rot="10800000">
            <a:off x="1556801" y="3210271"/>
            <a:ext cx="606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80" name="Google Shape;180;p22"/>
          <p:cNvCxnSpPr>
            <a:stCxn id="179" idx="3"/>
            <a:endCxn id="181" idx="1"/>
          </p:cNvCxnSpPr>
          <p:nvPr/>
        </p:nvCxnSpPr>
        <p:spPr>
          <a:xfrm>
            <a:off x="3719661" y="3210276"/>
            <a:ext cx="687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78" name="Google Shape;178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69975"/>
            <a:ext cx="1556801" cy="28913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82" name="Google Shape;182;p22"/>
          <p:cNvPicPr preferRelativeResize="0"/>
          <p:nvPr/>
        </p:nvPicPr>
        <p:blipFill rotWithShape="1">
          <a:blip r:embed="rId4">
            <a:alphaModFix/>
          </a:blip>
          <a:srcRect b="0" l="69" r="59" t="0"/>
          <a:stretch/>
        </p:blipFill>
        <p:spPr>
          <a:xfrm>
            <a:off x="2162856" y="1764575"/>
            <a:ext cx="1556805" cy="28914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83" name="Google Shape;183;p22"/>
          <p:cNvCxnSpPr/>
          <p:nvPr/>
        </p:nvCxnSpPr>
        <p:spPr>
          <a:xfrm>
            <a:off x="1813706" y="2417488"/>
            <a:ext cx="544500" cy="7179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84" name="Google Shape;184;p22"/>
          <p:cNvCxnSpPr/>
          <p:nvPr/>
        </p:nvCxnSpPr>
        <p:spPr>
          <a:xfrm flipH="1">
            <a:off x="3488281" y="2360900"/>
            <a:ext cx="635100" cy="7461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185" name="Google Shape;185;p22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3707" y="1957690"/>
            <a:ext cx="2296780" cy="38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86" name="Google Shape;186;p22"/>
          <p:cNvSpPr txBox="1"/>
          <p:nvPr/>
        </p:nvSpPr>
        <p:spPr>
          <a:xfrm>
            <a:off x="1027450" y="4794442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00"/>
                </a:solidFill>
              </a:rPr>
              <a:t>Detection!         Recognition!          </a:t>
            </a:r>
            <a:endParaRPr sz="2800">
              <a:solidFill>
                <a:srgbClr val="000000"/>
              </a:solidFill>
            </a:endParaRPr>
          </a:p>
        </p:txBody>
      </p:sp>
      <p:sp>
        <p:nvSpPr>
          <p:cNvPr id="187" name="Google Shape;187;p22"/>
          <p:cNvSpPr txBox="1"/>
          <p:nvPr/>
        </p:nvSpPr>
        <p:spPr>
          <a:xfrm>
            <a:off x="4406602" y="1769975"/>
            <a:ext cx="2120400" cy="2891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{ "words": [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1,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"bbox":[[360,2048],...,[355,2127]],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"3002-Kyoto"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2,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"bbox":[[801,2074],...,[801,2139]],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"Choco"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3,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"bbox":[[1035,2074],...,[1035,2147]],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"Mochi"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4,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"bbox":[[761,2172],...,[761,2253]],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"14.000"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…,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22,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"bbox":[[1573,3030],...,[1571,3126]],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"50.000"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]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/>
          </a:p>
        </p:txBody>
      </p:sp>
      <p:pic>
        <p:nvPicPr>
          <p:cNvPr id="188" name="Google Shape;188;p22"/>
          <p:cNvPicPr preferRelativeResize="0"/>
          <p:nvPr/>
        </p:nvPicPr>
        <p:blipFill rotWithShape="1">
          <a:blip r:embed="rId6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89" name="Google Shape;189;p2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3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2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</a:t>
            </a:r>
            <a:endParaRPr/>
          </a:p>
        </p:txBody>
      </p:sp>
      <p:sp>
        <p:nvSpPr>
          <p:cNvPr id="195" name="Google Shape;195;p2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two parts are also called as Optical Character Recognition (OCR).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cxnSp>
        <p:nvCxnSpPr>
          <p:cNvPr id="196" name="Google Shape;196;p23"/>
          <p:cNvCxnSpPr>
            <a:stCxn id="197" idx="3"/>
            <a:endCxn id="198" idx="1"/>
          </p:cNvCxnSpPr>
          <p:nvPr/>
        </p:nvCxnSpPr>
        <p:spPr>
          <a:xfrm flipH="1" rot="10800000">
            <a:off x="1556801" y="3210271"/>
            <a:ext cx="606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99" name="Google Shape;199;p23"/>
          <p:cNvCxnSpPr>
            <a:stCxn id="198" idx="3"/>
            <a:endCxn id="200" idx="1"/>
          </p:cNvCxnSpPr>
          <p:nvPr/>
        </p:nvCxnSpPr>
        <p:spPr>
          <a:xfrm>
            <a:off x="3719661" y="3210276"/>
            <a:ext cx="687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97" name="Google Shape;197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69975"/>
            <a:ext cx="1556801" cy="28913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01" name="Google Shape;201;p23"/>
          <p:cNvPicPr preferRelativeResize="0"/>
          <p:nvPr/>
        </p:nvPicPr>
        <p:blipFill rotWithShape="1">
          <a:blip r:embed="rId4">
            <a:alphaModFix/>
          </a:blip>
          <a:srcRect b="0" l="69" r="59" t="0"/>
          <a:stretch/>
        </p:blipFill>
        <p:spPr>
          <a:xfrm>
            <a:off x="2162856" y="1764575"/>
            <a:ext cx="1556805" cy="28914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02" name="Google Shape;202;p23"/>
          <p:cNvCxnSpPr/>
          <p:nvPr/>
        </p:nvCxnSpPr>
        <p:spPr>
          <a:xfrm>
            <a:off x="1813706" y="2417488"/>
            <a:ext cx="544500" cy="7179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03" name="Google Shape;203;p23"/>
          <p:cNvCxnSpPr/>
          <p:nvPr/>
        </p:nvCxnSpPr>
        <p:spPr>
          <a:xfrm flipH="1">
            <a:off x="3488281" y="2360900"/>
            <a:ext cx="635100" cy="7461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204" name="Google Shape;204;p23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3707" y="1957690"/>
            <a:ext cx="2296780" cy="38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05" name="Google Shape;205;p23"/>
          <p:cNvSpPr txBox="1"/>
          <p:nvPr/>
        </p:nvSpPr>
        <p:spPr>
          <a:xfrm>
            <a:off x="1027450" y="4794442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00"/>
                </a:solidFill>
              </a:rPr>
              <a:t>Detection!         Recognition!          </a:t>
            </a:r>
            <a:endParaRPr sz="2800">
              <a:solidFill>
                <a:srgbClr val="000000"/>
              </a:solidFill>
            </a:endParaRPr>
          </a:p>
        </p:txBody>
      </p:sp>
      <p:sp>
        <p:nvSpPr>
          <p:cNvPr id="206" name="Google Shape;206;p23"/>
          <p:cNvSpPr txBox="1"/>
          <p:nvPr/>
        </p:nvSpPr>
        <p:spPr>
          <a:xfrm>
            <a:off x="4406602" y="1769975"/>
            <a:ext cx="2120400" cy="2891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{ "words": [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1,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"bbox":[[360,2048],...,[355,2127]],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"3002-Kyoto"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2,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"bbox":[[801,2074],...,[801,2139]],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"Choco"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3,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"bbox":[[1035,2074],...,[1035,2147]],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"Mochi"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4,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"bbox":[[761,2172],...,[761,2253]],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"14.000"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}, …,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"id": 22,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"bbox":[[1573,3030],...,[1571,3126]],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    "text": "50.000"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]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/>
          </a:p>
        </p:txBody>
      </p:sp>
      <p:sp>
        <p:nvSpPr>
          <p:cNvPr id="207" name="Google Shape;207;p23"/>
          <p:cNvSpPr/>
          <p:nvPr/>
        </p:nvSpPr>
        <p:spPr>
          <a:xfrm rot="-5400000">
            <a:off x="3169000" y="4240271"/>
            <a:ext cx="199500" cy="24102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/>
          </a:p>
        </p:txBody>
      </p:sp>
      <p:sp>
        <p:nvSpPr>
          <p:cNvPr id="208" name="Google Shape;208;p23"/>
          <p:cNvSpPr txBox="1"/>
          <p:nvPr/>
        </p:nvSpPr>
        <p:spPr>
          <a:xfrm>
            <a:off x="2780050" y="5446051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OCR</a:t>
            </a:r>
            <a:endParaRPr sz="2800">
              <a:solidFill>
                <a:srgbClr val="000000"/>
              </a:solidFill>
            </a:endParaRPr>
          </a:p>
        </p:txBody>
      </p:sp>
      <p:pic>
        <p:nvPicPr>
          <p:cNvPr id="209" name="Google Shape;209;p23"/>
          <p:cNvPicPr preferRelativeResize="0"/>
          <p:nvPr/>
        </p:nvPicPr>
        <p:blipFill rotWithShape="1">
          <a:blip r:embed="rId6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10" name="Google Shape;210;p2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2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</a:t>
            </a:r>
            <a:endParaRPr/>
          </a:p>
        </p:txBody>
      </p:sp>
      <p:sp>
        <p:nvSpPr>
          <p:cNvPr id="216" name="Google Shape;216;p2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Finally, the OCR results are fed to a following module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to get full information of the document.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cxnSp>
        <p:nvCxnSpPr>
          <p:cNvPr id="217" name="Google Shape;217;p24"/>
          <p:cNvCxnSpPr>
            <a:stCxn id="218" idx="3"/>
            <a:endCxn id="219" idx="1"/>
          </p:cNvCxnSpPr>
          <p:nvPr/>
        </p:nvCxnSpPr>
        <p:spPr>
          <a:xfrm flipH="1" rot="10800000">
            <a:off x="1556801" y="3210271"/>
            <a:ext cx="606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sp>
        <p:nvSpPr>
          <p:cNvPr id="220" name="Google Shape;220;p24"/>
          <p:cNvSpPr txBox="1"/>
          <p:nvPr/>
        </p:nvSpPr>
        <p:spPr>
          <a:xfrm>
            <a:off x="7112300" y="1764575"/>
            <a:ext cx="2020500" cy="289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/>
              <a:t>{ "items": [ 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/>
              <a:t>    {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/>
              <a:t>      "name": "</a:t>
            </a:r>
            <a:r>
              <a:rPr b="1" lang="en" sz="750">
                <a:solidFill>
                  <a:srgbClr val="008B53"/>
                </a:solidFill>
              </a:rPr>
              <a:t>3002-Kyoto Choco Mochi</a:t>
            </a:r>
            <a:r>
              <a:rPr lang="en" sz="750">
                <a:solidFill>
                  <a:srgbClr val="000000"/>
                </a:solidFill>
              </a:rPr>
              <a:t>"</a:t>
            </a:r>
            <a:r>
              <a:rPr lang="en" sz="750"/>
              <a:t>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/>
              <a:t>      "count": 2,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"priceInfo": {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  "unitPrice": 14000,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rgbClr val="000000"/>
                </a:solidFill>
              </a:rPr>
              <a:t>        "price": 28000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/>
              <a:t>      }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},</a:t>
            </a:r>
            <a:r>
              <a:rPr lang="en" sz="750">
                <a:solidFill>
                  <a:srgbClr val="000000"/>
                </a:solidFill>
              </a:rPr>
              <a:t> {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"name": "1001 - Choco Bun",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"count": 1,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"priceInfo": {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  "unitPrice": 22000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  "price": 22000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}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}, ...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],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"total": [ { 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"menuqty_cnt": 4, 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  "total_price": 50000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  } </a:t>
            </a:r>
            <a:endParaRPr sz="750">
              <a:solidFill>
                <a:srgbClr val="000000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rgbClr val="000000"/>
                </a:solidFill>
              </a:rPr>
              <a:t>  ]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/>
              <a:t>}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/>
              <a:t>≈</a:t>
            </a:r>
            <a:endParaRPr sz="500"/>
          </a:p>
        </p:txBody>
      </p:sp>
      <p:sp>
        <p:nvSpPr>
          <p:cNvPr id="221" name="Google Shape;221;p24"/>
          <p:cNvSpPr txBox="1"/>
          <p:nvPr/>
        </p:nvSpPr>
        <p:spPr>
          <a:xfrm>
            <a:off x="4406602" y="1769975"/>
            <a:ext cx="2120400" cy="2891400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{ "words": [ {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"id": 1,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"bbox":[[360,2048],...,[355,2127]],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"text": "</a:t>
            </a:r>
            <a:r>
              <a:rPr b="1" lang="en" sz="750">
                <a:solidFill>
                  <a:srgbClr val="008B53"/>
                </a:solidFill>
              </a:rPr>
              <a:t>3002-Kyoto</a:t>
            </a:r>
            <a:r>
              <a:rPr lang="en" sz="750"/>
              <a:t>"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}, {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"id": 2,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</a:t>
            </a:r>
            <a:r>
              <a:rPr lang="en" sz="750">
                <a:solidFill>
                  <a:srgbClr val="000000"/>
                </a:solidFill>
              </a:rPr>
              <a:t>bbox</a:t>
            </a:r>
            <a:r>
              <a:rPr lang="en" sz="750"/>
              <a:t>":[[801,2074],...,[801,2139]],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"text": "</a:t>
            </a:r>
            <a:r>
              <a:rPr b="1" lang="en" sz="750">
                <a:solidFill>
                  <a:srgbClr val="008B53"/>
                </a:solidFill>
              </a:rPr>
              <a:t>Choco</a:t>
            </a:r>
            <a:r>
              <a:rPr lang="en" sz="750"/>
              <a:t>"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}, {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"id": 3,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</a:t>
            </a:r>
            <a:r>
              <a:rPr lang="en" sz="750">
                <a:solidFill>
                  <a:srgbClr val="000000"/>
                </a:solidFill>
              </a:rPr>
              <a:t>bbox</a:t>
            </a:r>
            <a:r>
              <a:rPr lang="en" sz="750"/>
              <a:t>":[[1035,2074],...,[1035,2147]],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"text": "</a:t>
            </a:r>
            <a:r>
              <a:rPr b="1" lang="en" sz="750">
                <a:solidFill>
                  <a:srgbClr val="008B53"/>
                </a:solidFill>
              </a:rPr>
              <a:t>Mochi</a:t>
            </a:r>
            <a:r>
              <a:rPr lang="en" sz="750"/>
              <a:t>"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}, {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"id": 4,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</a:t>
            </a:r>
            <a:r>
              <a:rPr lang="en" sz="750">
                <a:solidFill>
                  <a:srgbClr val="000000"/>
                </a:solidFill>
              </a:rPr>
              <a:t>bbox</a:t>
            </a:r>
            <a:r>
              <a:rPr lang="en" sz="750"/>
              <a:t>":[[761,2172],...,[761,2253]],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"text": "14.000"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}, …, {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"id": 22,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</a:t>
            </a:r>
            <a:r>
              <a:rPr lang="en" sz="750">
                <a:solidFill>
                  <a:srgbClr val="000000"/>
                </a:solidFill>
              </a:rPr>
              <a:t>bbox</a:t>
            </a:r>
            <a:r>
              <a:rPr lang="en" sz="750"/>
              <a:t>":[[1573,3030],...,[1571,3126]],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    "text": "50.000"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    }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    ]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/>
              <a:t>}</a:t>
            </a:r>
            <a:endParaRPr sz="75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400"/>
          </a:p>
        </p:txBody>
      </p:sp>
      <p:cxnSp>
        <p:nvCxnSpPr>
          <p:cNvPr id="222" name="Google Shape;222;p24"/>
          <p:cNvCxnSpPr>
            <a:stCxn id="219" idx="3"/>
            <a:endCxn id="221" idx="1"/>
          </p:cNvCxnSpPr>
          <p:nvPr/>
        </p:nvCxnSpPr>
        <p:spPr>
          <a:xfrm>
            <a:off x="3719661" y="3210276"/>
            <a:ext cx="687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223" name="Google Shape;223;p24"/>
          <p:cNvCxnSpPr>
            <a:stCxn id="221" idx="3"/>
            <a:endCxn id="220" idx="1"/>
          </p:cNvCxnSpPr>
          <p:nvPr/>
        </p:nvCxnSpPr>
        <p:spPr>
          <a:xfrm flipH="1" rot="10800000">
            <a:off x="6527002" y="3210275"/>
            <a:ext cx="5853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219" name="Google Shape;219;p24"/>
          <p:cNvPicPr preferRelativeResize="0"/>
          <p:nvPr/>
        </p:nvPicPr>
        <p:blipFill rotWithShape="1">
          <a:blip r:embed="rId3">
            <a:alphaModFix/>
          </a:blip>
          <a:srcRect b="0" l="69" r="59" t="0"/>
          <a:stretch/>
        </p:blipFill>
        <p:spPr>
          <a:xfrm>
            <a:off x="2162856" y="1764575"/>
            <a:ext cx="1556805" cy="28914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218" name="Google Shape;218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0" y="1769975"/>
            <a:ext cx="1556801" cy="28913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224" name="Google Shape;224;p24"/>
          <p:cNvCxnSpPr/>
          <p:nvPr/>
        </p:nvCxnSpPr>
        <p:spPr>
          <a:xfrm>
            <a:off x="1813706" y="2417488"/>
            <a:ext cx="544500" cy="7179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225" name="Google Shape;225;p24"/>
          <p:cNvCxnSpPr/>
          <p:nvPr/>
        </p:nvCxnSpPr>
        <p:spPr>
          <a:xfrm flipH="1">
            <a:off x="3488281" y="2360900"/>
            <a:ext cx="635100" cy="7461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226" name="Google Shape;226;p24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3707" y="1957690"/>
            <a:ext cx="2296780" cy="38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27" name="Google Shape;227;p24"/>
          <p:cNvSpPr txBox="1"/>
          <p:nvPr/>
        </p:nvSpPr>
        <p:spPr>
          <a:xfrm>
            <a:off x="1027450" y="4794442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00"/>
                </a:solidFill>
              </a:rPr>
              <a:t>Detection!         Recognition!          Parsing!</a:t>
            </a:r>
            <a:endParaRPr sz="2800">
              <a:solidFill>
                <a:srgbClr val="000000"/>
              </a:solidFill>
            </a:endParaRPr>
          </a:p>
        </p:txBody>
      </p:sp>
      <p:sp>
        <p:nvSpPr>
          <p:cNvPr id="228" name="Google Shape;228;p24"/>
          <p:cNvSpPr/>
          <p:nvPr/>
        </p:nvSpPr>
        <p:spPr>
          <a:xfrm rot="-5400000">
            <a:off x="3169000" y="4240271"/>
            <a:ext cx="199500" cy="2410200"/>
          </a:xfrm>
          <a:prstGeom prst="leftBrace">
            <a:avLst>
              <a:gd fmla="val 50000" name="adj1"/>
              <a:gd fmla="val 50000" name="adj2"/>
            </a:avLst>
          </a:prstGeom>
          <a:noFill/>
          <a:ln cap="flat" cmpd="sng" w="2857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000"/>
          </a:p>
        </p:txBody>
      </p:sp>
      <p:sp>
        <p:nvSpPr>
          <p:cNvPr id="229" name="Google Shape;229;p24"/>
          <p:cNvSpPr txBox="1"/>
          <p:nvPr/>
        </p:nvSpPr>
        <p:spPr>
          <a:xfrm>
            <a:off x="2780050" y="5446051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/>
              <a:t>OCR</a:t>
            </a:r>
            <a:endParaRPr sz="2800">
              <a:solidFill>
                <a:srgbClr val="000000"/>
              </a:solidFill>
            </a:endParaRPr>
          </a:p>
        </p:txBody>
      </p:sp>
      <p:pic>
        <p:nvPicPr>
          <p:cNvPr id="230" name="Google Shape;230;p24"/>
          <p:cNvPicPr preferRelativeResize="0"/>
          <p:nvPr/>
        </p:nvPicPr>
        <p:blipFill rotWithShape="1">
          <a:blip r:embed="rId6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2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2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Details of the </a:t>
            </a:r>
            <a:r>
              <a:rPr lang="en"/>
              <a:t>Parsing Stage</a:t>
            </a:r>
            <a:endParaRPr/>
          </a:p>
        </p:txBody>
      </p:sp>
      <p:sp>
        <p:nvSpPr>
          <p:cNvPr id="237" name="Google Shape;237;p2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example, in most methods, BIO-tags are predicted by a backbone.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38" name="Google Shape;238;p25"/>
          <p:cNvSpPr txBox="1"/>
          <p:nvPr/>
        </p:nvSpPr>
        <p:spPr>
          <a:xfrm>
            <a:off x="3709800" y="4047600"/>
            <a:ext cx="5363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… </a:t>
            </a:r>
            <a:r>
              <a:rPr b="1" lang="en">
                <a:solidFill>
                  <a:srgbClr val="93C47D"/>
                </a:solidFill>
              </a:rPr>
              <a:t>3002-Kyoto   Choco   Mochi</a:t>
            </a:r>
            <a:r>
              <a:rPr b="1" lang="en"/>
              <a:t>   </a:t>
            </a:r>
            <a:r>
              <a:rPr b="1" lang="en">
                <a:solidFill>
                  <a:srgbClr val="8E7CC3"/>
                </a:solidFill>
              </a:rPr>
              <a:t>14,      000</a:t>
            </a:r>
            <a:r>
              <a:rPr b="1" lang="en"/>
              <a:t>     … </a:t>
            </a:r>
            <a:endParaRPr b="1"/>
          </a:p>
        </p:txBody>
      </p:sp>
      <p:sp>
        <p:nvSpPr>
          <p:cNvPr id="239" name="Google Shape;239;p25"/>
          <p:cNvSpPr txBox="1"/>
          <p:nvPr/>
        </p:nvSpPr>
        <p:spPr>
          <a:xfrm>
            <a:off x="3969350" y="2686500"/>
            <a:ext cx="453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>
                <a:solidFill>
                  <a:srgbClr val="93C47D"/>
                </a:solidFill>
              </a:rPr>
              <a:t>B-name   </a:t>
            </a:r>
            <a:r>
              <a:rPr b="1" lang="en">
                <a:solidFill>
                  <a:srgbClr val="93C47D"/>
                </a:solidFill>
              </a:rPr>
              <a:t>    </a:t>
            </a:r>
            <a:r>
              <a:rPr b="1" lang="en">
                <a:solidFill>
                  <a:srgbClr val="93C47D"/>
                </a:solidFill>
              </a:rPr>
              <a:t> I-name  I-name</a:t>
            </a:r>
            <a:r>
              <a:rPr b="1"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8E7CC3"/>
                </a:solidFill>
              </a:rPr>
              <a:t>B-price I-price </a:t>
            </a:r>
            <a:r>
              <a:rPr b="1" lang="en">
                <a:solidFill>
                  <a:srgbClr val="000000"/>
                </a:solidFill>
              </a:rPr>
              <a:t>  </a:t>
            </a:r>
            <a:endParaRPr b="1"/>
          </a:p>
        </p:txBody>
      </p:sp>
      <p:sp>
        <p:nvSpPr>
          <p:cNvPr id="240" name="Google Shape;240;p25"/>
          <p:cNvSpPr/>
          <p:nvPr/>
        </p:nvSpPr>
        <p:spPr>
          <a:xfrm>
            <a:off x="43153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41" name="Google Shape;241;p25"/>
          <p:cNvSpPr/>
          <p:nvPr/>
        </p:nvSpPr>
        <p:spPr>
          <a:xfrm>
            <a:off x="52297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42" name="Google Shape;242;p25"/>
          <p:cNvSpPr/>
          <p:nvPr/>
        </p:nvSpPr>
        <p:spPr>
          <a:xfrm>
            <a:off x="59155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43" name="Google Shape;243;p25"/>
          <p:cNvSpPr/>
          <p:nvPr/>
        </p:nvSpPr>
        <p:spPr>
          <a:xfrm>
            <a:off x="64489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44" name="Google Shape;244;p25"/>
          <p:cNvSpPr/>
          <p:nvPr/>
        </p:nvSpPr>
        <p:spPr>
          <a:xfrm>
            <a:off x="7058575" y="3055754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45" name="Google Shape;245;p25"/>
          <p:cNvSpPr/>
          <p:nvPr/>
        </p:nvSpPr>
        <p:spPr>
          <a:xfrm>
            <a:off x="3654750" y="3134400"/>
            <a:ext cx="3830100" cy="865500"/>
          </a:xfrm>
          <a:prstGeom prst="rect">
            <a:avLst/>
          </a:prstGeom>
          <a:solidFill>
            <a:srgbClr val="A4C2F4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Transformer Backbone</a:t>
            </a:r>
            <a:br>
              <a:rPr b="1" lang="en" sz="2200"/>
            </a:br>
            <a:r>
              <a:rPr b="1" lang="en" sz="2200"/>
              <a:t>(BERT, LayoutLM, …)</a:t>
            </a:r>
            <a:endParaRPr b="1" sz="2200"/>
          </a:p>
        </p:txBody>
      </p:sp>
      <p:pic>
        <p:nvPicPr>
          <p:cNvPr id="246" name="Google Shape;246;p25"/>
          <p:cNvPicPr preferRelativeResize="0"/>
          <p:nvPr/>
        </p:nvPicPr>
        <p:blipFill rotWithShape="1">
          <a:blip r:embed="rId3">
            <a:alphaModFix/>
          </a:blip>
          <a:srcRect b="0" l="0" r="11253" t="33368"/>
          <a:stretch/>
        </p:blipFill>
        <p:spPr>
          <a:xfrm>
            <a:off x="338950" y="2153100"/>
            <a:ext cx="2499526" cy="348539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47" name="Google Shape;247;p25"/>
          <p:cNvSpPr/>
          <p:nvPr/>
        </p:nvSpPr>
        <p:spPr>
          <a:xfrm>
            <a:off x="3717875" y="5049925"/>
            <a:ext cx="1837800" cy="7635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22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22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48" name="Google Shape;248;p25"/>
          <p:cNvSpPr/>
          <p:nvPr/>
        </p:nvSpPr>
        <p:spPr>
          <a:xfrm>
            <a:off x="2982775" y="5180324"/>
            <a:ext cx="561600" cy="48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9" name="Google Shape;249;p25"/>
          <p:cNvSpPr/>
          <p:nvPr/>
        </p:nvSpPr>
        <p:spPr>
          <a:xfrm rot="-5400000">
            <a:off x="4344475" y="4446175"/>
            <a:ext cx="416400" cy="48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50" name="Google Shape;250;p25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51" name="Google Shape;251;p2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5" name="Shape 2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" name="Google Shape;256;p2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39285"/>
              <a:buFont typeface="Arial"/>
              <a:buNone/>
            </a:pPr>
            <a:r>
              <a:rPr lang="en"/>
              <a:t>Details of the Parsing Stage</a:t>
            </a:r>
            <a:endParaRPr/>
          </a:p>
        </p:txBody>
      </p:sp>
      <p:sp>
        <p:nvSpPr>
          <p:cNvPr id="257" name="Google Shape;257;p2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Then, the tag sequence is converted into a final data format (e.g., JSON).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58" name="Google Shape;258;p26"/>
          <p:cNvSpPr txBox="1"/>
          <p:nvPr/>
        </p:nvSpPr>
        <p:spPr>
          <a:xfrm>
            <a:off x="3709800" y="4047600"/>
            <a:ext cx="5363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… </a:t>
            </a:r>
            <a:r>
              <a:rPr b="1" lang="en">
                <a:solidFill>
                  <a:srgbClr val="93C47D"/>
                </a:solidFill>
              </a:rPr>
              <a:t>3002-Kyoto   Choco   Mochi</a:t>
            </a:r>
            <a:r>
              <a:rPr b="1" lang="en"/>
              <a:t>   </a:t>
            </a:r>
            <a:r>
              <a:rPr b="1" lang="en">
                <a:solidFill>
                  <a:srgbClr val="8E7CC3"/>
                </a:solidFill>
              </a:rPr>
              <a:t>14,      000</a:t>
            </a:r>
            <a:r>
              <a:rPr b="1" lang="en"/>
              <a:t>     … </a:t>
            </a:r>
            <a:endParaRPr b="1"/>
          </a:p>
        </p:txBody>
      </p:sp>
      <p:sp>
        <p:nvSpPr>
          <p:cNvPr id="259" name="Google Shape;259;p26"/>
          <p:cNvSpPr txBox="1"/>
          <p:nvPr/>
        </p:nvSpPr>
        <p:spPr>
          <a:xfrm>
            <a:off x="3969350" y="2686500"/>
            <a:ext cx="453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>
                <a:solidFill>
                  <a:srgbClr val="93C47D"/>
                </a:solidFill>
              </a:rPr>
              <a:t>B-name        I-name  I-name</a:t>
            </a:r>
            <a:r>
              <a:rPr b="1" lang="en">
                <a:solidFill>
                  <a:srgbClr val="000000"/>
                </a:solidFill>
              </a:rPr>
              <a:t> </a:t>
            </a:r>
            <a:r>
              <a:rPr b="1" lang="en">
                <a:solidFill>
                  <a:srgbClr val="8E7CC3"/>
                </a:solidFill>
              </a:rPr>
              <a:t>B-price I-price </a:t>
            </a:r>
            <a:r>
              <a:rPr b="1" lang="en">
                <a:solidFill>
                  <a:srgbClr val="000000"/>
                </a:solidFill>
              </a:rPr>
              <a:t>  </a:t>
            </a:r>
            <a:endParaRPr b="1"/>
          </a:p>
        </p:txBody>
      </p:sp>
      <p:sp>
        <p:nvSpPr>
          <p:cNvPr id="260" name="Google Shape;260;p26"/>
          <p:cNvSpPr/>
          <p:nvPr/>
        </p:nvSpPr>
        <p:spPr>
          <a:xfrm>
            <a:off x="43153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61" name="Google Shape;261;p26"/>
          <p:cNvSpPr/>
          <p:nvPr/>
        </p:nvSpPr>
        <p:spPr>
          <a:xfrm>
            <a:off x="52297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62" name="Google Shape;262;p26"/>
          <p:cNvSpPr/>
          <p:nvPr/>
        </p:nvSpPr>
        <p:spPr>
          <a:xfrm>
            <a:off x="59155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63" name="Google Shape;263;p26"/>
          <p:cNvSpPr/>
          <p:nvPr/>
        </p:nvSpPr>
        <p:spPr>
          <a:xfrm>
            <a:off x="6448975" y="3040025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64" name="Google Shape;264;p26"/>
          <p:cNvSpPr/>
          <p:nvPr/>
        </p:nvSpPr>
        <p:spPr>
          <a:xfrm>
            <a:off x="7058575" y="3055754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265" name="Google Shape;265;p26"/>
          <p:cNvSpPr/>
          <p:nvPr/>
        </p:nvSpPr>
        <p:spPr>
          <a:xfrm>
            <a:off x="3654750" y="3134400"/>
            <a:ext cx="3830100" cy="865500"/>
          </a:xfrm>
          <a:prstGeom prst="rect">
            <a:avLst/>
          </a:prstGeom>
          <a:solidFill>
            <a:srgbClr val="A4C2F4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Transformer Backbone</a:t>
            </a:r>
            <a:br>
              <a:rPr b="1" lang="en" sz="2200"/>
            </a:br>
            <a:r>
              <a:rPr b="1" lang="en" sz="2200"/>
              <a:t>(BERT, LayoutLM, …)</a:t>
            </a:r>
            <a:endParaRPr b="1" sz="2200"/>
          </a:p>
        </p:txBody>
      </p:sp>
      <p:pic>
        <p:nvPicPr>
          <p:cNvPr id="266" name="Google Shape;266;p26"/>
          <p:cNvPicPr preferRelativeResize="0"/>
          <p:nvPr/>
        </p:nvPicPr>
        <p:blipFill rotWithShape="1">
          <a:blip r:embed="rId3">
            <a:alphaModFix/>
          </a:blip>
          <a:srcRect b="0" l="0" r="11253" t="33368"/>
          <a:stretch/>
        </p:blipFill>
        <p:spPr>
          <a:xfrm>
            <a:off x="338950" y="2153100"/>
            <a:ext cx="2499526" cy="348539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267" name="Google Shape;267;p26"/>
          <p:cNvSpPr/>
          <p:nvPr/>
        </p:nvSpPr>
        <p:spPr>
          <a:xfrm>
            <a:off x="3717875" y="5049925"/>
            <a:ext cx="1837800" cy="7635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22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22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68" name="Google Shape;268;p26"/>
          <p:cNvSpPr/>
          <p:nvPr/>
        </p:nvSpPr>
        <p:spPr>
          <a:xfrm>
            <a:off x="2982775" y="5180324"/>
            <a:ext cx="561600" cy="48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9" name="Google Shape;269;p26"/>
          <p:cNvSpPr/>
          <p:nvPr/>
        </p:nvSpPr>
        <p:spPr>
          <a:xfrm rot="-5400000">
            <a:off x="4344475" y="4446175"/>
            <a:ext cx="416400" cy="48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0" name="Google Shape;270;p26"/>
          <p:cNvSpPr txBox="1"/>
          <p:nvPr/>
        </p:nvSpPr>
        <p:spPr>
          <a:xfrm>
            <a:off x="5452725" y="529800"/>
            <a:ext cx="5226900" cy="197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{ "menu": [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    {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      "nm": "3002-Kyoto Choco Mochi",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      "unitprice": "14.000",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      "cnt": "x2",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      "price": "28.000"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>
                <a:latin typeface="M PLUS 1p"/>
                <a:ea typeface="M PLUS 1p"/>
                <a:cs typeface="M PLUS 1p"/>
                <a:sym typeface="M PLUS 1p"/>
              </a:rPr>
              <a:t>    }, … }</a:t>
            </a:r>
            <a:endParaRPr b="1" sz="15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1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71" name="Google Shape;271;p26"/>
          <p:cNvSpPr/>
          <p:nvPr/>
        </p:nvSpPr>
        <p:spPr>
          <a:xfrm rot="-5400000">
            <a:off x="6183450" y="2277550"/>
            <a:ext cx="416400" cy="487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272" name="Google Shape;272;p26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73" name="Google Shape;273;p2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7" name="Shape 2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Google Shape;278;p2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279" name="Google Shape;279;p2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Overall, the conventional VDU methods can be summarized as shown in the figure.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80" name="Google Shape;280;p27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81" name="Google Shape;281;p27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82" name="Google Shape;282;p27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83" name="Google Shape;283;p27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284" name="Google Shape;284;p27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85" name="Google Shape;285;p27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286" name="Google Shape;286;p27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287" name="Google Shape;287;p27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288" name="Google Shape;288;p27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289" name="Google Shape;289;p27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2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4" name="Shape 2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Google Shape;295;p2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296" name="Google Shape;296;p2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each task, the backbone predicts a desired set of tokens/tags.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97" name="Google Shape;297;p28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98" name="Google Shape;298;p28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299" name="Google Shape;299;p28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00" name="Google Shape;300;p28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01" name="Google Shape;301;p28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02" name="Google Shape;302;p28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03" name="Google Shape;303;p28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04" name="Google Shape;304;p28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05" name="Google Shape;305;p28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1143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306" name="Google Shape;306;p28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307" name="Google Shape;307;p2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11" name="Shape 3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Google Shape;312;p2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313" name="Google Shape;313;p29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example, in order to conduct VQA,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 span is predicted over the OCR-ed text tokens.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14" name="Google Shape;314;p29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15" name="Google Shape;315;p29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16" name="Google Shape;316;p29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17" name="Google Shape;317;p29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18" name="Google Shape;318;p29"/>
          <p:cNvSpPr txBox="1"/>
          <p:nvPr/>
        </p:nvSpPr>
        <p:spPr>
          <a:xfrm>
            <a:off x="7564885" y="2264593"/>
            <a:ext cx="2028600" cy="708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“3002-Kyoto Choco Mochi”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19" name="Google Shape;319;p29"/>
          <p:cNvSpPr txBox="1"/>
          <p:nvPr/>
        </p:nvSpPr>
        <p:spPr>
          <a:xfrm>
            <a:off x="4095950" y="2903225"/>
            <a:ext cx="53637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solidFill>
                  <a:schemeClr val="dk2"/>
                </a:solidFill>
              </a:rPr>
              <a:t>… 3002-Kyoto   Choco   Mochi   14,      … </a:t>
            </a:r>
            <a:endParaRPr b="1">
              <a:solidFill>
                <a:schemeClr val="dk2"/>
              </a:solidFill>
            </a:endParaRPr>
          </a:p>
        </p:txBody>
      </p:sp>
      <p:sp>
        <p:nvSpPr>
          <p:cNvPr id="320" name="Google Shape;320;p29"/>
          <p:cNvSpPr txBox="1"/>
          <p:nvPr/>
        </p:nvSpPr>
        <p:spPr>
          <a:xfrm>
            <a:off x="4355500" y="1542125"/>
            <a:ext cx="4530000" cy="415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b="1" lang="en" sz="1500">
                <a:solidFill>
                  <a:srgbClr val="0BC360"/>
                </a:solidFill>
              </a:rPr>
              <a:t>START                     END  </a:t>
            </a:r>
            <a:endParaRPr b="1" sz="1500">
              <a:solidFill>
                <a:srgbClr val="0BC360"/>
              </a:solidFill>
            </a:endParaRPr>
          </a:p>
        </p:txBody>
      </p:sp>
      <p:sp>
        <p:nvSpPr>
          <p:cNvPr id="321" name="Google Shape;321;p29"/>
          <p:cNvSpPr/>
          <p:nvPr/>
        </p:nvSpPr>
        <p:spPr>
          <a:xfrm>
            <a:off x="4701525" y="1895650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322" name="Google Shape;322;p29"/>
          <p:cNvSpPr/>
          <p:nvPr/>
        </p:nvSpPr>
        <p:spPr>
          <a:xfrm>
            <a:off x="5615925" y="1895650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323" name="Google Shape;323;p29"/>
          <p:cNvSpPr/>
          <p:nvPr/>
        </p:nvSpPr>
        <p:spPr>
          <a:xfrm>
            <a:off x="6301725" y="1895650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324" name="Google Shape;324;p29"/>
          <p:cNvSpPr/>
          <p:nvPr/>
        </p:nvSpPr>
        <p:spPr>
          <a:xfrm>
            <a:off x="6835125" y="1895650"/>
            <a:ext cx="47100" cy="1069500"/>
          </a:xfrm>
          <a:prstGeom prst="upArrow">
            <a:avLst>
              <a:gd fmla="val 50000" name="adj1"/>
              <a:gd fmla="val 50000" name="adj2"/>
            </a:avLst>
          </a:prstGeom>
          <a:solidFill>
            <a:srgbClr val="000000"/>
          </a:solidFill>
          <a:ln cap="flat" cmpd="sng" w="9525">
            <a:solidFill>
              <a:srgbClr val="59595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/>
          </a:p>
        </p:txBody>
      </p:sp>
      <p:sp>
        <p:nvSpPr>
          <p:cNvPr id="325" name="Google Shape;325;p29"/>
          <p:cNvSpPr/>
          <p:nvPr/>
        </p:nvSpPr>
        <p:spPr>
          <a:xfrm>
            <a:off x="4345700" y="1990025"/>
            <a:ext cx="3099000" cy="865500"/>
          </a:xfrm>
          <a:prstGeom prst="rect">
            <a:avLst/>
          </a:prstGeom>
          <a:solidFill>
            <a:srgbClr val="A4C2F4"/>
          </a:solidFill>
          <a:ln cap="flat" cmpd="sng" w="381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900"/>
              <a:t>Transformer Backbone</a:t>
            </a:r>
            <a:br>
              <a:rPr b="1" lang="en" sz="1900"/>
            </a:br>
            <a:r>
              <a:rPr b="1" lang="en" sz="1900"/>
              <a:t>(BERT, LayoutLM, …)</a:t>
            </a:r>
            <a:endParaRPr b="1" sz="1900"/>
          </a:p>
        </p:txBody>
      </p:sp>
      <p:sp>
        <p:nvSpPr>
          <p:cNvPr id="326" name="Google Shape;326;p29"/>
          <p:cNvSpPr/>
          <p:nvPr/>
        </p:nvSpPr>
        <p:spPr>
          <a:xfrm flipH="1" rot="10800000">
            <a:off x="6858000" y="1681425"/>
            <a:ext cx="1601700" cy="6030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pic>
        <p:nvPicPr>
          <p:cNvPr id="327" name="Google Shape;327;p29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328" name="Google Shape;328;p2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32" name="Shape 3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Google Shape;333;p3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334" name="Google Shape;334;p3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Although such OCR-based approaches have shown promising performance, 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they have several problems induced by OCR.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35" name="Google Shape;335;p30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36" name="Google Shape;336;p30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37" name="Google Shape;337;p30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38" name="Google Shape;338;p30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39" name="Google Shape;339;p30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40" name="Google Shape;340;p30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41" name="Google Shape;341;p30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42" name="Google Shape;342;p30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43" name="Google Shape;343;p30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344" name="Google Shape;344;p30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345" name="Google Shape;345;p3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49" name="Shape 3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Google Shape;350;p3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351" name="Google Shape;351;p3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Although such OCR-based approaches have shown promising performance, 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they have several problems induced by OCR.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52" name="Google Shape;352;p31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53" name="Google Shape;353;p31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54" name="Google Shape;354;p31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55" name="Google Shape;355;p31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56" name="Google Shape;356;p31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57" name="Google Shape;357;p31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58" name="Google Shape;358;p31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59" name="Google Shape;359;p31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60" name="Google Shape;360;p31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361" name="Google Shape;361;p31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362" name="Google Shape;362;p3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p1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        which will be presented at</a:t>
            </a:r>
            <a:endParaRPr b="1" sz="18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66" name="Google Shape;66;p14"/>
          <p:cNvSpPr/>
          <p:nvPr/>
        </p:nvSpPr>
        <p:spPr>
          <a:xfrm>
            <a:off x="-19050" y="0"/>
            <a:ext cx="9144000" cy="3429300"/>
          </a:xfrm>
          <a:prstGeom prst="rect">
            <a:avLst/>
          </a:prstGeom>
          <a:solidFill>
            <a:srgbClr val="0BC360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22475" lIns="22475" spcFirstLastPara="1" rIns="22475" wrap="square" tIns="22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5400">
              <a:solidFill>
                <a:srgbClr val="FFFFFF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67" name="Google Shape;67;p14"/>
          <p:cNvSpPr txBox="1"/>
          <p:nvPr/>
        </p:nvSpPr>
        <p:spPr>
          <a:xfrm>
            <a:off x="-72600" y="1746333"/>
            <a:ext cx="9254700" cy="23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475" lIns="22475" spcFirstLastPara="1" rIns="22475" wrap="square" tIns="22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OCR-free Document Understanding Transformer</a:t>
            </a:r>
            <a:endParaRPr b="1" sz="29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68" name="Google Shape;68;p14"/>
          <p:cNvSpPr txBox="1"/>
          <p:nvPr/>
        </p:nvSpPr>
        <p:spPr>
          <a:xfrm>
            <a:off x="21405" y="3573733"/>
            <a:ext cx="9122700" cy="1562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Geewook Kim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 *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Teakgyu Hong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4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Moonbin Yim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2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Jeongyeon Nam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Jinyoung Park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5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</a:t>
            </a:r>
            <a:b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Jinyeong Yim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6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Wonseok Hwang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7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Sangdoo Yun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3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Dongyoon Han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3</a:t>
            </a:r>
            <a:r>
              <a:rPr b="1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, Seunghyun Park</a:t>
            </a:r>
            <a:r>
              <a:rPr b="1" baseline="30000" lang="en" sz="16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</a:t>
            </a:r>
            <a:br>
              <a:rPr b="1" baseline="30000" lang="en" sz="12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baseline="30000" lang="en" sz="19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* gwkim.rsrch@gmail.com</a:t>
            </a:r>
            <a:br>
              <a:rPr b="1" baseline="30000" lang="en" sz="12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1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NAVER CLOVA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2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NAVER Search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3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NAVER AI Lab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4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Upstage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5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Tmax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6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Google        </a:t>
            </a:r>
            <a:r>
              <a:rPr b="1" baseline="30000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7</a:t>
            </a:r>
            <a:r>
              <a:rPr b="1" lang="en" sz="13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LBox</a:t>
            </a:r>
            <a:endParaRPr b="1" baseline="30000" sz="13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69" name="Google Shape;69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4430165" y="6198625"/>
            <a:ext cx="4705536" cy="659400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Google Shape;70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8550" y="101601"/>
            <a:ext cx="3591900" cy="4762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Google Shape;71;p14"/>
          <p:cNvPicPr preferRelativeResize="0"/>
          <p:nvPr/>
        </p:nvPicPr>
        <p:blipFill rotWithShape="1">
          <a:blip r:embed="rId5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72" name="Google Shape;72;p1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66" name="Shape 3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Google Shape;367;p3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368" name="Google Shape;368;p3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First, OCR increase computational costs.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69" name="Google Shape;369;p32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70" name="Google Shape;370;p32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71" name="Google Shape;371;p32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72" name="Google Shape;372;p32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73" name="Google Shape;373;p32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74" name="Google Shape;374;p32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75" name="Google Shape;375;p32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76" name="Google Shape;376;p32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77" name="Google Shape;377;p32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78" name="Google Shape;378;p32"/>
          <p:cNvSpPr txBox="1"/>
          <p:nvPr/>
        </p:nvSpPr>
        <p:spPr>
          <a:xfrm>
            <a:off x="288925" y="3793000"/>
            <a:ext cx="8286300" cy="77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1p"/>
              <a:buChar char="●"/>
            </a:pPr>
            <a:r>
              <a:rPr lang="en" sz="24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high computational costs</a:t>
            </a:r>
            <a:endParaRPr sz="24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/>
          </a:p>
        </p:txBody>
      </p:sp>
      <p:pic>
        <p:nvPicPr>
          <p:cNvPr id="379" name="Google Shape;379;p32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380" name="Google Shape;380;p3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384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3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386" name="Google Shape;386;p3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Second, OCR makes it hard to handle various languages/types of documents.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87" name="Google Shape;387;p33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88" name="Google Shape;388;p33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89" name="Google Shape;389;p33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90" name="Google Shape;390;p33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91" name="Google Shape;391;p33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92" name="Google Shape;392;p33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93" name="Google Shape;393;p33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94" name="Google Shape;394;p33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395" name="Google Shape;395;p33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396" name="Google Shape;396;p33"/>
          <p:cNvSpPr txBox="1"/>
          <p:nvPr/>
        </p:nvSpPr>
        <p:spPr>
          <a:xfrm>
            <a:off x="288925" y="3793000"/>
            <a:ext cx="8286300" cy="1327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1p"/>
              <a:buChar char="●"/>
            </a:pPr>
            <a:r>
              <a:rPr lang="en" sz="24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high computational costs</a:t>
            </a:r>
            <a:endParaRPr sz="24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1p"/>
              <a:buChar char="●"/>
            </a:pPr>
            <a:r>
              <a:rPr lang="en" sz="24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inflexibility of OCR on languages or document type</a:t>
            </a:r>
            <a:endParaRPr sz="24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00"/>
          </a:p>
        </p:txBody>
      </p:sp>
      <p:pic>
        <p:nvPicPr>
          <p:cNvPr id="397" name="Google Shape;397;p33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398" name="Google Shape;398;p3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3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Model: Overview</a:t>
            </a:r>
            <a:endParaRPr/>
          </a:p>
        </p:txBody>
      </p:sp>
      <p:sp>
        <p:nvSpPr>
          <p:cNvPr id="404" name="Google Shape;404;p3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Lastly, OCR errors are propagate to the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subsequent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process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05" name="Google Shape;405;p34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06" name="Google Shape;406;p34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07" name="Google Shape;407;p34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08" name="Google Shape;408;p34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09" name="Google Shape;409;p34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10" name="Google Shape;410;p34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11" name="Google Shape;411;p34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12" name="Google Shape;412;p34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13" name="Google Shape;413;p34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14" name="Google Shape;414;p34"/>
          <p:cNvSpPr txBox="1"/>
          <p:nvPr/>
        </p:nvSpPr>
        <p:spPr>
          <a:xfrm>
            <a:off x="288925" y="3793000"/>
            <a:ext cx="82863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1p"/>
              <a:buChar char="●"/>
            </a:pPr>
            <a:r>
              <a:rPr lang="en" sz="24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high computational costs</a:t>
            </a:r>
            <a:endParaRPr sz="24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1p"/>
              <a:buChar char="●"/>
            </a:pPr>
            <a:r>
              <a:rPr lang="en" sz="24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inflexibility of OCR on languages or document type</a:t>
            </a:r>
            <a:endParaRPr sz="24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-381000" lvl="0" marL="45720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M PLUS 1p"/>
              <a:buChar char="●"/>
            </a:pPr>
            <a:r>
              <a:rPr lang="en" sz="24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OCR error propagation</a:t>
            </a:r>
            <a:endParaRPr sz="100"/>
          </a:p>
        </p:txBody>
      </p:sp>
      <p:pic>
        <p:nvPicPr>
          <p:cNvPr id="415" name="Google Shape;415;p34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416" name="Google Shape;416;p3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0" name="Shape 4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Google Shape;421;p3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Proposal: OCR-free Approach</a:t>
            </a:r>
            <a:endParaRPr/>
          </a:p>
        </p:txBody>
      </p:sp>
      <p:sp>
        <p:nvSpPr>
          <p:cNvPr id="422" name="Google Shape;422;p3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To address the issues, we introduce a novel OCR-free VDU model, Donut </a:t>
            </a:r>
            <a:r>
              <a:rPr b="1" lang="en" sz="19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23" name="Google Shape;423;p35"/>
          <p:cNvSpPr/>
          <p:nvPr/>
        </p:nvSpPr>
        <p:spPr>
          <a:xfrm>
            <a:off x="2337482" y="1456402"/>
            <a:ext cx="2920200" cy="17019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5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9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24" name="Google Shape;424;p35"/>
          <p:cNvSpPr/>
          <p:nvPr/>
        </p:nvSpPr>
        <p:spPr>
          <a:xfrm>
            <a:off x="5876511" y="1434961"/>
            <a:ext cx="1146300" cy="17019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M PLUS 1p"/>
                <a:ea typeface="M PLUS 1p"/>
                <a:cs typeface="M PLUS 1p"/>
                <a:sym typeface="M PLUS 1p"/>
              </a:rPr>
              <a:t>Token Sequence</a:t>
            </a:r>
            <a:endParaRPr b="1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25" name="Google Shape;425;p35"/>
          <p:cNvSpPr/>
          <p:nvPr/>
        </p:nvSpPr>
        <p:spPr>
          <a:xfrm>
            <a:off x="1832069" y="2180841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26" name="Google Shape;426;p35"/>
          <p:cNvSpPr/>
          <p:nvPr/>
        </p:nvSpPr>
        <p:spPr>
          <a:xfrm>
            <a:off x="5380114" y="2153029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27" name="Google Shape;427;p35"/>
          <p:cNvSpPr/>
          <p:nvPr/>
        </p:nvSpPr>
        <p:spPr>
          <a:xfrm>
            <a:off x="7158645" y="2105832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28" name="Google Shape;428;p35"/>
          <p:cNvSpPr txBox="1"/>
          <p:nvPr/>
        </p:nvSpPr>
        <p:spPr>
          <a:xfrm>
            <a:off x="7721685" y="1951753"/>
            <a:ext cx="2027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6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29" name="Google Shape;429;p35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430" name="Google Shape;430;p35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431" name="Google Shape;431;p3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5" name="Shape 4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6" name="Google Shape;436;p3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AS-IS v.s. TO-BE</a:t>
            </a:r>
            <a:endParaRPr/>
          </a:p>
        </p:txBody>
      </p:sp>
      <p:sp>
        <p:nvSpPr>
          <p:cNvPr id="437" name="Google Shape;437;p3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Without OCR, Donut directly processes the input image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and gets an output that contains desired types of information.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38" name="Google Shape;438;p36"/>
          <p:cNvSpPr/>
          <p:nvPr/>
        </p:nvSpPr>
        <p:spPr>
          <a:xfrm>
            <a:off x="2337482" y="3894802"/>
            <a:ext cx="2920200" cy="17019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5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9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39" name="Google Shape;439;p36"/>
          <p:cNvSpPr/>
          <p:nvPr/>
        </p:nvSpPr>
        <p:spPr>
          <a:xfrm>
            <a:off x="5876511" y="3873361"/>
            <a:ext cx="1146300" cy="17019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M PLUS 1p"/>
                <a:ea typeface="M PLUS 1p"/>
                <a:cs typeface="M PLUS 1p"/>
                <a:sym typeface="M PLUS 1p"/>
              </a:rPr>
              <a:t>Token Sequence</a:t>
            </a:r>
            <a:endParaRPr b="1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40" name="Google Shape;440;p36"/>
          <p:cNvSpPr/>
          <p:nvPr/>
        </p:nvSpPr>
        <p:spPr>
          <a:xfrm>
            <a:off x="1832069" y="4619241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41" name="Google Shape;441;p36"/>
          <p:cNvSpPr/>
          <p:nvPr/>
        </p:nvSpPr>
        <p:spPr>
          <a:xfrm>
            <a:off x="5380114" y="4591429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42" name="Google Shape;442;p36"/>
          <p:cNvSpPr/>
          <p:nvPr/>
        </p:nvSpPr>
        <p:spPr>
          <a:xfrm>
            <a:off x="7158645" y="4544232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443" name="Google Shape;443;p36"/>
          <p:cNvSpPr txBox="1"/>
          <p:nvPr/>
        </p:nvSpPr>
        <p:spPr>
          <a:xfrm>
            <a:off x="7721685" y="4390153"/>
            <a:ext cx="2027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6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44" name="Google Shape;444;p36"/>
          <p:cNvSpPr/>
          <p:nvPr/>
        </p:nvSpPr>
        <p:spPr>
          <a:xfrm>
            <a:off x="375048" y="38704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45" name="Google Shape;445;p36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46" name="Google Shape;446;p36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47" name="Google Shape;447;p36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48" name="Google Shape;448;p36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49" name="Google Shape;449;p36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50" name="Google Shape;450;p36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51" name="Google Shape;451;p36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52" name="Google Shape;452;p36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453" name="Google Shape;453;p36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454" name="Google Shape;454;p36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455" name="Google Shape;455;p3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9" name="Shape 4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" name="Google Shape;460;p3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461" name="Google Shape;461;p3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is the overview of Donut.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462" name="Google Shape;462;p37"/>
          <p:cNvSpPr/>
          <p:nvPr/>
        </p:nvSpPr>
        <p:spPr>
          <a:xfrm>
            <a:off x="78950" y="3475469"/>
            <a:ext cx="2121000" cy="367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&lt;vqa&gt;&lt;question&gt;what is the price 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of choco mochi?&lt;/question&gt;&lt;answer&gt;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463" name="Google Shape;463;p37"/>
          <p:cNvSpPr/>
          <p:nvPr/>
        </p:nvSpPr>
        <p:spPr>
          <a:xfrm>
            <a:off x="3572655" y="2198888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4" name="Google Shape;464;p37"/>
          <p:cNvSpPr txBox="1"/>
          <p:nvPr/>
        </p:nvSpPr>
        <p:spPr>
          <a:xfrm>
            <a:off x="6703613" y="175845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Converted JSON</a:t>
            </a:r>
            <a:endParaRPr b="1" sz="1300"/>
          </a:p>
        </p:txBody>
      </p:sp>
      <p:sp>
        <p:nvSpPr>
          <p:cNvPr id="465" name="Google Shape;465;p37"/>
          <p:cNvSpPr/>
          <p:nvPr/>
        </p:nvSpPr>
        <p:spPr>
          <a:xfrm>
            <a:off x="2665716" y="2196400"/>
            <a:ext cx="801000" cy="804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</a:rPr>
              <a:t>transformer encoder</a:t>
            </a:r>
            <a:endParaRPr b="1"/>
          </a:p>
        </p:txBody>
      </p:sp>
      <p:pic>
        <p:nvPicPr>
          <p:cNvPr id="466" name="Google Shape;466;p37"/>
          <p:cNvPicPr preferRelativeResize="0"/>
          <p:nvPr/>
        </p:nvPicPr>
        <p:blipFill rotWithShape="1">
          <a:blip r:embed="rId3">
            <a:alphaModFix/>
          </a:blip>
          <a:srcRect b="31638" l="11885" r="12893" t="46835"/>
          <a:stretch/>
        </p:blipFill>
        <p:spPr>
          <a:xfrm>
            <a:off x="492259" y="2260397"/>
            <a:ext cx="1344200" cy="660593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467" name="Google Shape;467;p37"/>
          <p:cNvSpPr txBox="1"/>
          <p:nvPr/>
        </p:nvSpPr>
        <p:spPr>
          <a:xfrm>
            <a:off x="325406" y="1787588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 Image and Prompt</a:t>
            </a:r>
            <a:endParaRPr b="1" sz="1300"/>
          </a:p>
        </p:txBody>
      </p:sp>
      <p:cxnSp>
        <p:nvCxnSpPr>
          <p:cNvPr id="468" name="Google Shape;468;p37"/>
          <p:cNvCxnSpPr>
            <a:stCxn id="466" idx="3"/>
            <a:endCxn id="469" idx="1"/>
          </p:cNvCxnSpPr>
          <p:nvPr/>
        </p:nvCxnSpPr>
        <p:spPr>
          <a:xfrm>
            <a:off x="1836458" y="2590693"/>
            <a:ext cx="602400" cy="4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70" name="Google Shape;470;p37"/>
          <p:cNvSpPr/>
          <p:nvPr/>
        </p:nvSpPr>
        <p:spPr>
          <a:xfrm>
            <a:off x="3597352" y="2240191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37"/>
          <p:cNvSpPr/>
          <p:nvPr/>
        </p:nvSpPr>
        <p:spPr>
          <a:xfrm>
            <a:off x="3597352" y="239341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2" name="Google Shape;472;p37"/>
          <p:cNvSpPr/>
          <p:nvPr/>
        </p:nvSpPr>
        <p:spPr>
          <a:xfrm>
            <a:off x="3597352" y="254663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3" name="Google Shape;473;p37"/>
          <p:cNvSpPr/>
          <p:nvPr/>
        </p:nvSpPr>
        <p:spPr>
          <a:xfrm>
            <a:off x="3597352" y="269985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4" name="Google Shape;474;p37"/>
          <p:cNvSpPr/>
          <p:nvPr/>
        </p:nvSpPr>
        <p:spPr>
          <a:xfrm>
            <a:off x="3597352" y="285306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5" name="Google Shape;475;p37"/>
          <p:cNvSpPr/>
          <p:nvPr/>
        </p:nvSpPr>
        <p:spPr>
          <a:xfrm>
            <a:off x="2414103" y="2196279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6" name="Google Shape;476;p37"/>
          <p:cNvSpPr/>
          <p:nvPr/>
        </p:nvSpPr>
        <p:spPr>
          <a:xfrm>
            <a:off x="2438801" y="223758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7" name="Google Shape;477;p37"/>
          <p:cNvSpPr/>
          <p:nvPr/>
        </p:nvSpPr>
        <p:spPr>
          <a:xfrm>
            <a:off x="2438801" y="239080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69" name="Google Shape;469;p37"/>
          <p:cNvSpPr/>
          <p:nvPr/>
        </p:nvSpPr>
        <p:spPr>
          <a:xfrm>
            <a:off x="2438801" y="2544024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8" name="Google Shape;478;p37"/>
          <p:cNvSpPr/>
          <p:nvPr/>
        </p:nvSpPr>
        <p:spPr>
          <a:xfrm>
            <a:off x="2438801" y="269724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9" name="Google Shape;479;p37"/>
          <p:cNvSpPr/>
          <p:nvPr/>
        </p:nvSpPr>
        <p:spPr>
          <a:xfrm>
            <a:off x="2438801" y="285045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480" name="Google Shape;480;p37"/>
          <p:cNvCxnSpPr/>
          <p:nvPr/>
        </p:nvCxnSpPr>
        <p:spPr>
          <a:xfrm>
            <a:off x="2534132" y="229140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1" name="Google Shape;481;p37"/>
          <p:cNvCxnSpPr/>
          <p:nvPr/>
        </p:nvCxnSpPr>
        <p:spPr>
          <a:xfrm>
            <a:off x="2531349" y="2441552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2" name="Google Shape;482;p37"/>
          <p:cNvCxnSpPr/>
          <p:nvPr/>
        </p:nvCxnSpPr>
        <p:spPr>
          <a:xfrm>
            <a:off x="2533015" y="2591703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3" name="Google Shape;483;p37"/>
          <p:cNvCxnSpPr/>
          <p:nvPr/>
        </p:nvCxnSpPr>
        <p:spPr>
          <a:xfrm>
            <a:off x="2530233" y="2741855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4" name="Google Shape;484;p37"/>
          <p:cNvCxnSpPr/>
          <p:nvPr/>
        </p:nvCxnSpPr>
        <p:spPr>
          <a:xfrm>
            <a:off x="2525743" y="290285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5" name="Google Shape;485;p37"/>
          <p:cNvCxnSpPr/>
          <p:nvPr/>
        </p:nvCxnSpPr>
        <p:spPr>
          <a:xfrm>
            <a:off x="3482753" y="2291407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6" name="Google Shape;486;p37"/>
          <p:cNvCxnSpPr/>
          <p:nvPr/>
        </p:nvCxnSpPr>
        <p:spPr>
          <a:xfrm>
            <a:off x="3480391" y="244155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7" name="Google Shape;487;p37"/>
          <p:cNvCxnSpPr/>
          <p:nvPr/>
        </p:nvCxnSpPr>
        <p:spPr>
          <a:xfrm>
            <a:off x="3481805" y="259170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8" name="Google Shape;488;p37"/>
          <p:cNvCxnSpPr/>
          <p:nvPr/>
        </p:nvCxnSpPr>
        <p:spPr>
          <a:xfrm>
            <a:off x="3479443" y="2741855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489" name="Google Shape;489;p37"/>
          <p:cNvCxnSpPr/>
          <p:nvPr/>
        </p:nvCxnSpPr>
        <p:spPr>
          <a:xfrm>
            <a:off x="3475633" y="2902848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490" name="Google Shape;490;p37"/>
          <p:cNvSpPr/>
          <p:nvPr/>
        </p:nvSpPr>
        <p:spPr>
          <a:xfrm>
            <a:off x="2667452" y="3199867"/>
            <a:ext cx="801000" cy="871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/>
              <a:t>transformer decoder</a:t>
            </a:r>
            <a:endParaRPr b="1" sz="800"/>
          </a:p>
        </p:txBody>
      </p:sp>
      <p:cxnSp>
        <p:nvCxnSpPr>
          <p:cNvPr id="491" name="Google Shape;491;p37"/>
          <p:cNvCxnSpPr>
            <a:stCxn id="463" idx="2"/>
            <a:endCxn id="490" idx="0"/>
          </p:cNvCxnSpPr>
          <p:nvPr/>
        </p:nvCxnSpPr>
        <p:spPr>
          <a:xfrm rot="5400000">
            <a:off x="3254655" y="2816288"/>
            <a:ext cx="197100" cy="570300"/>
          </a:xfrm>
          <a:prstGeom prst="curvedConnector3">
            <a:avLst>
              <a:gd fmla="val 49969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492" name="Google Shape;492;p37"/>
          <p:cNvSpPr txBox="1"/>
          <p:nvPr/>
        </p:nvSpPr>
        <p:spPr>
          <a:xfrm>
            <a:off x="7025506" y="2704359"/>
            <a:ext cx="20613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/>
          </a:p>
        </p:txBody>
      </p:sp>
      <p:sp>
        <p:nvSpPr>
          <p:cNvPr id="493" name="Google Shape;493;p37"/>
          <p:cNvSpPr txBox="1"/>
          <p:nvPr/>
        </p:nvSpPr>
        <p:spPr>
          <a:xfrm>
            <a:off x="2714526" y="1754551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Donut </a:t>
            </a:r>
            <a:r>
              <a:rPr b="1" lang="en" sz="1300">
                <a:latin typeface="Times New Roman"/>
                <a:ea typeface="Times New Roman"/>
                <a:cs typeface="Times New Roman"/>
                <a:sym typeface="Times New Roman"/>
              </a:rPr>
              <a:t>🍩</a:t>
            </a:r>
            <a:endParaRPr b="1" sz="1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94" name="Google Shape;494;p37"/>
          <p:cNvSpPr/>
          <p:nvPr/>
        </p:nvSpPr>
        <p:spPr>
          <a:xfrm>
            <a:off x="710384" y="3124656"/>
            <a:ext cx="1089600" cy="245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&lt;classification&gt;</a:t>
            </a:r>
            <a:endParaRPr sz="900"/>
          </a:p>
        </p:txBody>
      </p:sp>
      <p:sp>
        <p:nvSpPr>
          <p:cNvPr id="495" name="Google Shape;495;p37"/>
          <p:cNvSpPr/>
          <p:nvPr/>
        </p:nvSpPr>
        <p:spPr>
          <a:xfrm>
            <a:off x="1154949" y="3924275"/>
            <a:ext cx="801000" cy="324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&lt;parsing&gt;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496" name="Google Shape;496;p37"/>
          <p:cNvSpPr/>
          <p:nvPr/>
        </p:nvSpPr>
        <p:spPr>
          <a:xfrm>
            <a:off x="4164591" y="2485808"/>
            <a:ext cx="1683000" cy="472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&lt;class&gt;receipt&lt;/class&gt;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&lt;/classification&gt;</a:t>
            </a:r>
            <a:endParaRPr sz="900"/>
          </a:p>
        </p:txBody>
      </p:sp>
      <p:sp>
        <p:nvSpPr>
          <p:cNvPr id="497" name="Google Shape;497;p37"/>
          <p:cNvSpPr/>
          <p:nvPr/>
        </p:nvSpPr>
        <p:spPr>
          <a:xfrm>
            <a:off x="4307475" y="3072325"/>
            <a:ext cx="1468500" cy="32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14,000&lt;/answer&gt;&lt;/vqa&gt;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498" name="Google Shape;498;p37"/>
          <p:cNvSpPr/>
          <p:nvPr/>
        </p:nvSpPr>
        <p:spPr>
          <a:xfrm>
            <a:off x="4052854" y="3478225"/>
            <a:ext cx="1998300" cy="47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&lt;item&gt;&lt;name&gt;3002-Kyoto Choco Mochi&lt;/name&gt;・・・ &lt;/parsing&gt;</a:t>
            </a:r>
            <a:endParaRPr sz="900">
              <a:solidFill>
                <a:schemeClr val="dk1"/>
              </a:solidFill>
            </a:endParaRPr>
          </a:p>
        </p:txBody>
      </p:sp>
      <p:cxnSp>
        <p:nvCxnSpPr>
          <p:cNvPr id="499" name="Google Shape;499;p37"/>
          <p:cNvCxnSpPr>
            <a:stCxn id="494" idx="3"/>
            <a:endCxn id="490" idx="1"/>
          </p:cNvCxnSpPr>
          <p:nvPr/>
        </p:nvCxnSpPr>
        <p:spPr>
          <a:xfrm>
            <a:off x="1799984" y="3247506"/>
            <a:ext cx="867600" cy="3882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0" name="Google Shape;500;p37"/>
          <p:cNvCxnSpPr>
            <a:stCxn id="462" idx="3"/>
            <a:endCxn id="490" idx="1"/>
          </p:cNvCxnSpPr>
          <p:nvPr/>
        </p:nvCxnSpPr>
        <p:spPr>
          <a:xfrm flipH="1" rot="10800000">
            <a:off x="2199950" y="3635669"/>
            <a:ext cx="467400" cy="237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1" name="Google Shape;501;p37"/>
          <p:cNvCxnSpPr>
            <a:stCxn id="495" idx="3"/>
            <a:endCxn id="490" idx="1"/>
          </p:cNvCxnSpPr>
          <p:nvPr/>
        </p:nvCxnSpPr>
        <p:spPr>
          <a:xfrm flipH="1" rot="10800000">
            <a:off x="1955949" y="3635675"/>
            <a:ext cx="711600" cy="450600"/>
          </a:xfrm>
          <a:prstGeom prst="curvedConnector3">
            <a:avLst>
              <a:gd fmla="val 4999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2" name="Google Shape;502;p37"/>
          <p:cNvCxnSpPr>
            <a:stCxn id="490" idx="3"/>
            <a:endCxn id="496" idx="1"/>
          </p:cNvCxnSpPr>
          <p:nvPr/>
        </p:nvCxnSpPr>
        <p:spPr>
          <a:xfrm flipH="1" rot="10800000">
            <a:off x="3468452" y="2722117"/>
            <a:ext cx="696000" cy="913500"/>
          </a:xfrm>
          <a:prstGeom prst="curvedConnector3">
            <a:avLst>
              <a:gd fmla="val 49998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3" name="Google Shape;503;p37"/>
          <p:cNvCxnSpPr>
            <a:stCxn id="490" idx="3"/>
            <a:endCxn id="497" idx="1"/>
          </p:cNvCxnSpPr>
          <p:nvPr/>
        </p:nvCxnSpPr>
        <p:spPr>
          <a:xfrm flipH="1" rot="10800000">
            <a:off x="3468452" y="3234217"/>
            <a:ext cx="839100" cy="4014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04" name="Google Shape;504;p37"/>
          <p:cNvCxnSpPr>
            <a:stCxn id="490" idx="3"/>
            <a:endCxn id="498" idx="1"/>
          </p:cNvCxnSpPr>
          <p:nvPr/>
        </p:nvCxnSpPr>
        <p:spPr>
          <a:xfrm>
            <a:off x="3468452" y="3635617"/>
            <a:ext cx="584400" cy="789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05" name="Google Shape;505;p37"/>
          <p:cNvSpPr/>
          <p:nvPr/>
        </p:nvSpPr>
        <p:spPr>
          <a:xfrm>
            <a:off x="6435864" y="3398880"/>
            <a:ext cx="2650800" cy="660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"items": [{"name": "3002-Kyoto Choco Mochi",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"count": 2,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"unitprice": 14000, …}], … }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506" name="Google Shape;506;p37"/>
          <p:cNvSpPr txBox="1"/>
          <p:nvPr/>
        </p:nvSpPr>
        <p:spPr>
          <a:xfrm>
            <a:off x="4253745" y="175260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Output Sequence</a:t>
            </a:r>
            <a:endParaRPr b="1" sz="1300"/>
          </a:p>
        </p:txBody>
      </p:sp>
      <p:sp>
        <p:nvSpPr>
          <p:cNvPr id="507" name="Google Shape;507;p37"/>
          <p:cNvSpPr/>
          <p:nvPr/>
        </p:nvSpPr>
        <p:spPr>
          <a:xfrm>
            <a:off x="6524425" y="2244525"/>
            <a:ext cx="1194900" cy="335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"class":"receipt" }</a:t>
            </a:r>
            <a:endParaRPr sz="900"/>
          </a:p>
        </p:txBody>
      </p:sp>
      <p:sp>
        <p:nvSpPr>
          <p:cNvPr id="508" name="Google Shape;508;p37"/>
          <p:cNvSpPr/>
          <p:nvPr/>
        </p:nvSpPr>
        <p:spPr>
          <a:xfrm>
            <a:off x="6455063" y="2753164"/>
            <a:ext cx="2631300" cy="47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{ "question": "what is the price of choco mochi?",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   "answer": "14,000" }</a:t>
            </a:r>
            <a:endParaRPr sz="800">
              <a:solidFill>
                <a:schemeClr val="dk1"/>
              </a:solidFill>
            </a:endParaRPr>
          </a:p>
        </p:txBody>
      </p:sp>
      <p:cxnSp>
        <p:nvCxnSpPr>
          <p:cNvPr id="509" name="Google Shape;509;p37"/>
          <p:cNvCxnSpPr>
            <a:stCxn id="496" idx="3"/>
            <a:endCxn id="507" idx="1"/>
          </p:cNvCxnSpPr>
          <p:nvPr/>
        </p:nvCxnSpPr>
        <p:spPr>
          <a:xfrm flipH="1" rot="10800000">
            <a:off x="5847591" y="2412158"/>
            <a:ext cx="676800" cy="3099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10" name="Google Shape;510;p37"/>
          <p:cNvCxnSpPr>
            <a:stCxn id="497" idx="3"/>
            <a:endCxn id="508" idx="1"/>
          </p:cNvCxnSpPr>
          <p:nvPr/>
        </p:nvCxnSpPr>
        <p:spPr>
          <a:xfrm flipH="1" rot="10800000">
            <a:off x="5775975" y="2989525"/>
            <a:ext cx="679200" cy="2448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11" name="Google Shape;511;p37"/>
          <p:cNvCxnSpPr>
            <a:stCxn id="498" idx="3"/>
            <a:endCxn id="505" idx="1"/>
          </p:cNvCxnSpPr>
          <p:nvPr/>
        </p:nvCxnSpPr>
        <p:spPr>
          <a:xfrm>
            <a:off x="6051154" y="3714475"/>
            <a:ext cx="384600" cy="14700"/>
          </a:xfrm>
          <a:prstGeom prst="curvedConnector3">
            <a:avLst>
              <a:gd fmla="val 50016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512" name="Google Shape;512;p37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3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3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519" name="Google Shape;519;p3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 visual encoder maps the input image into a set of embeddings.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520" name="Google Shape;520;p38"/>
          <p:cNvSpPr/>
          <p:nvPr/>
        </p:nvSpPr>
        <p:spPr>
          <a:xfrm>
            <a:off x="78950" y="3475469"/>
            <a:ext cx="2121000" cy="367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&lt;vqa&gt;&lt;question&gt;what is the price 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of choco mochi?&lt;/question&gt;&lt;answer&gt;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521" name="Google Shape;521;p38"/>
          <p:cNvSpPr/>
          <p:nvPr/>
        </p:nvSpPr>
        <p:spPr>
          <a:xfrm>
            <a:off x="3572655" y="2198888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381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2" name="Google Shape;522;p38"/>
          <p:cNvSpPr txBox="1"/>
          <p:nvPr/>
        </p:nvSpPr>
        <p:spPr>
          <a:xfrm>
            <a:off x="6703613" y="175845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Converted JSON</a:t>
            </a:r>
            <a:endParaRPr b="1" sz="1300"/>
          </a:p>
        </p:txBody>
      </p:sp>
      <p:sp>
        <p:nvSpPr>
          <p:cNvPr id="523" name="Google Shape;523;p38"/>
          <p:cNvSpPr/>
          <p:nvPr/>
        </p:nvSpPr>
        <p:spPr>
          <a:xfrm>
            <a:off x="2665716" y="2196400"/>
            <a:ext cx="801000" cy="804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</a:rPr>
              <a:t>transformer encoder</a:t>
            </a:r>
            <a:endParaRPr b="1"/>
          </a:p>
        </p:txBody>
      </p:sp>
      <p:pic>
        <p:nvPicPr>
          <p:cNvPr id="524" name="Google Shape;524;p38"/>
          <p:cNvPicPr preferRelativeResize="0"/>
          <p:nvPr/>
        </p:nvPicPr>
        <p:blipFill rotWithShape="1">
          <a:blip r:embed="rId3">
            <a:alphaModFix/>
          </a:blip>
          <a:srcRect b="31638" l="11885" r="12893" t="46835"/>
          <a:stretch/>
        </p:blipFill>
        <p:spPr>
          <a:xfrm>
            <a:off x="492259" y="2260397"/>
            <a:ext cx="1344200" cy="660593"/>
          </a:xfrm>
          <a:prstGeom prst="rect">
            <a:avLst/>
          </a:prstGeom>
          <a:noFill/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25" name="Google Shape;525;p38"/>
          <p:cNvSpPr txBox="1"/>
          <p:nvPr/>
        </p:nvSpPr>
        <p:spPr>
          <a:xfrm>
            <a:off x="325406" y="1787588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 Image and Prompt</a:t>
            </a:r>
            <a:endParaRPr b="1" sz="1300"/>
          </a:p>
        </p:txBody>
      </p:sp>
      <p:cxnSp>
        <p:nvCxnSpPr>
          <p:cNvPr id="526" name="Google Shape;526;p38"/>
          <p:cNvCxnSpPr>
            <a:stCxn id="524" idx="3"/>
            <a:endCxn id="527" idx="1"/>
          </p:cNvCxnSpPr>
          <p:nvPr/>
        </p:nvCxnSpPr>
        <p:spPr>
          <a:xfrm>
            <a:off x="1836458" y="2590693"/>
            <a:ext cx="602400" cy="4800"/>
          </a:xfrm>
          <a:prstGeom prst="straightConnector1">
            <a:avLst/>
          </a:prstGeom>
          <a:noFill/>
          <a:ln cap="flat" cmpd="sng" w="19050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28" name="Google Shape;528;p38"/>
          <p:cNvSpPr/>
          <p:nvPr/>
        </p:nvSpPr>
        <p:spPr>
          <a:xfrm>
            <a:off x="3597352" y="2240191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9" name="Google Shape;529;p38"/>
          <p:cNvSpPr/>
          <p:nvPr/>
        </p:nvSpPr>
        <p:spPr>
          <a:xfrm>
            <a:off x="3597352" y="239341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0" name="Google Shape;530;p38"/>
          <p:cNvSpPr/>
          <p:nvPr/>
        </p:nvSpPr>
        <p:spPr>
          <a:xfrm>
            <a:off x="3597352" y="254663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1" name="Google Shape;531;p38"/>
          <p:cNvSpPr/>
          <p:nvPr/>
        </p:nvSpPr>
        <p:spPr>
          <a:xfrm>
            <a:off x="3597352" y="269985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2" name="Google Shape;532;p38"/>
          <p:cNvSpPr/>
          <p:nvPr/>
        </p:nvSpPr>
        <p:spPr>
          <a:xfrm>
            <a:off x="3597352" y="285306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3" name="Google Shape;533;p38"/>
          <p:cNvSpPr/>
          <p:nvPr/>
        </p:nvSpPr>
        <p:spPr>
          <a:xfrm>
            <a:off x="2414103" y="2196279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4" name="Google Shape;534;p38"/>
          <p:cNvSpPr/>
          <p:nvPr/>
        </p:nvSpPr>
        <p:spPr>
          <a:xfrm>
            <a:off x="2438801" y="223758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5" name="Google Shape;535;p38"/>
          <p:cNvSpPr/>
          <p:nvPr/>
        </p:nvSpPr>
        <p:spPr>
          <a:xfrm>
            <a:off x="2438801" y="239080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7" name="Google Shape;527;p38"/>
          <p:cNvSpPr/>
          <p:nvPr/>
        </p:nvSpPr>
        <p:spPr>
          <a:xfrm>
            <a:off x="2438801" y="2544024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6" name="Google Shape;536;p38"/>
          <p:cNvSpPr/>
          <p:nvPr/>
        </p:nvSpPr>
        <p:spPr>
          <a:xfrm>
            <a:off x="2438801" y="269724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7" name="Google Shape;537;p38"/>
          <p:cNvSpPr/>
          <p:nvPr/>
        </p:nvSpPr>
        <p:spPr>
          <a:xfrm>
            <a:off x="2438801" y="285045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38" name="Google Shape;538;p38"/>
          <p:cNvCxnSpPr/>
          <p:nvPr/>
        </p:nvCxnSpPr>
        <p:spPr>
          <a:xfrm>
            <a:off x="2534132" y="2291400"/>
            <a:ext cx="1230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39" name="Google Shape;539;p38"/>
          <p:cNvCxnSpPr/>
          <p:nvPr/>
        </p:nvCxnSpPr>
        <p:spPr>
          <a:xfrm>
            <a:off x="2531349" y="2441552"/>
            <a:ext cx="1230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0" name="Google Shape;540;p38"/>
          <p:cNvCxnSpPr/>
          <p:nvPr/>
        </p:nvCxnSpPr>
        <p:spPr>
          <a:xfrm>
            <a:off x="2533015" y="2591703"/>
            <a:ext cx="1230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1" name="Google Shape;541;p38"/>
          <p:cNvCxnSpPr/>
          <p:nvPr/>
        </p:nvCxnSpPr>
        <p:spPr>
          <a:xfrm>
            <a:off x="2530233" y="2741855"/>
            <a:ext cx="1230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2" name="Google Shape;542;p38"/>
          <p:cNvCxnSpPr/>
          <p:nvPr/>
        </p:nvCxnSpPr>
        <p:spPr>
          <a:xfrm>
            <a:off x="2525743" y="2902850"/>
            <a:ext cx="1230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3" name="Google Shape;543;p38"/>
          <p:cNvCxnSpPr/>
          <p:nvPr/>
        </p:nvCxnSpPr>
        <p:spPr>
          <a:xfrm>
            <a:off x="3482753" y="2291407"/>
            <a:ext cx="1044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4" name="Google Shape;544;p38"/>
          <p:cNvCxnSpPr/>
          <p:nvPr/>
        </p:nvCxnSpPr>
        <p:spPr>
          <a:xfrm>
            <a:off x="3480391" y="2441556"/>
            <a:ext cx="1044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5" name="Google Shape;545;p38"/>
          <p:cNvCxnSpPr/>
          <p:nvPr/>
        </p:nvCxnSpPr>
        <p:spPr>
          <a:xfrm>
            <a:off x="3481805" y="2591706"/>
            <a:ext cx="1044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6" name="Google Shape;546;p38"/>
          <p:cNvCxnSpPr/>
          <p:nvPr/>
        </p:nvCxnSpPr>
        <p:spPr>
          <a:xfrm>
            <a:off x="3479443" y="2741855"/>
            <a:ext cx="1044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47" name="Google Shape;547;p38"/>
          <p:cNvCxnSpPr/>
          <p:nvPr/>
        </p:nvCxnSpPr>
        <p:spPr>
          <a:xfrm>
            <a:off x="3475633" y="2902848"/>
            <a:ext cx="104400" cy="1800"/>
          </a:xfrm>
          <a:prstGeom prst="straightConnector1">
            <a:avLst/>
          </a:prstGeom>
          <a:noFill/>
          <a:ln cap="flat" cmpd="sng" w="9525">
            <a:solidFill>
              <a:srgbClr val="0BC360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548" name="Google Shape;548;p38"/>
          <p:cNvSpPr/>
          <p:nvPr/>
        </p:nvSpPr>
        <p:spPr>
          <a:xfrm>
            <a:off x="2667452" y="3199867"/>
            <a:ext cx="801000" cy="871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/>
              <a:t>transformer decoder</a:t>
            </a:r>
            <a:endParaRPr b="1" sz="800"/>
          </a:p>
        </p:txBody>
      </p:sp>
      <p:cxnSp>
        <p:nvCxnSpPr>
          <p:cNvPr id="549" name="Google Shape;549;p38"/>
          <p:cNvCxnSpPr>
            <a:stCxn id="521" idx="2"/>
            <a:endCxn id="548" idx="0"/>
          </p:cNvCxnSpPr>
          <p:nvPr/>
        </p:nvCxnSpPr>
        <p:spPr>
          <a:xfrm rot="5400000">
            <a:off x="3254655" y="2816288"/>
            <a:ext cx="197100" cy="570300"/>
          </a:xfrm>
          <a:prstGeom prst="curvedConnector3">
            <a:avLst>
              <a:gd fmla="val 49969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50" name="Google Shape;550;p38"/>
          <p:cNvSpPr txBox="1"/>
          <p:nvPr/>
        </p:nvSpPr>
        <p:spPr>
          <a:xfrm>
            <a:off x="7025506" y="2704359"/>
            <a:ext cx="20613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/>
          </a:p>
        </p:txBody>
      </p:sp>
      <p:sp>
        <p:nvSpPr>
          <p:cNvPr id="551" name="Google Shape;551;p38"/>
          <p:cNvSpPr txBox="1"/>
          <p:nvPr/>
        </p:nvSpPr>
        <p:spPr>
          <a:xfrm>
            <a:off x="2714526" y="1754551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Donut </a:t>
            </a:r>
            <a:r>
              <a:rPr b="1" lang="en" sz="1300">
                <a:latin typeface="Times New Roman"/>
                <a:ea typeface="Times New Roman"/>
                <a:cs typeface="Times New Roman"/>
                <a:sym typeface="Times New Roman"/>
              </a:rPr>
              <a:t>🍩</a:t>
            </a:r>
            <a:endParaRPr b="1" sz="1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552" name="Google Shape;552;p38"/>
          <p:cNvSpPr/>
          <p:nvPr/>
        </p:nvSpPr>
        <p:spPr>
          <a:xfrm>
            <a:off x="710384" y="3124656"/>
            <a:ext cx="1089600" cy="245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&lt;classification&gt;</a:t>
            </a:r>
            <a:endParaRPr sz="900"/>
          </a:p>
        </p:txBody>
      </p:sp>
      <p:sp>
        <p:nvSpPr>
          <p:cNvPr id="553" name="Google Shape;553;p38"/>
          <p:cNvSpPr/>
          <p:nvPr/>
        </p:nvSpPr>
        <p:spPr>
          <a:xfrm>
            <a:off x="1154949" y="3924275"/>
            <a:ext cx="801000" cy="324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&lt;parsing&gt;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554" name="Google Shape;554;p38"/>
          <p:cNvSpPr/>
          <p:nvPr/>
        </p:nvSpPr>
        <p:spPr>
          <a:xfrm>
            <a:off x="4164591" y="2485808"/>
            <a:ext cx="1683000" cy="472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&lt;class&gt;receipt&lt;/class&gt;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&lt;/classification&gt;</a:t>
            </a:r>
            <a:endParaRPr sz="900"/>
          </a:p>
        </p:txBody>
      </p:sp>
      <p:sp>
        <p:nvSpPr>
          <p:cNvPr id="555" name="Google Shape;555;p38"/>
          <p:cNvSpPr/>
          <p:nvPr/>
        </p:nvSpPr>
        <p:spPr>
          <a:xfrm>
            <a:off x="4307475" y="3072325"/>
            <a:ext cx="1468500" cy="32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14,000&lt;/answer&gt;&lt;/vqa&gt;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556" name="Google Shape;556;p38"/>
          <p:cNvSpPr/>
          <p:nvPr/>
        </p:nvSpPr>
        <p:spPr>
          <a:xfrm>
            <a:off x="4052854" y="3478225"/>
            <a:ext cx="1998300" cy="47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&lt;item&gt;&lt;name&gt;3002-Kyoto Choco Mochi&lt;/name&gt;・・・ &lt;/parsing&gt;</a:t>
            </a:r>
            <a:endParaRPr sz="900">
              <a:solidFill>
                <a:schemeClr val="dk1"/>
              </a:solidFill>
            </a:endParaRPr>
          </a:p>
        </p:txBody>
      </p:sp>
      <p:cxnSp>
        <p:nvCxnSpPr>
          <p:cNvPr id="557" name="Google Shape;557;p38"/>
          <p:cNvCxnSpPr>
            <a:stCxn id="552" idx="3"/>
            <a:endCxn id="548" idx="1"/>
          </p:cNvCxnSpPr>
          <p:nvPr/>
        </p:nvCxnSpPr>
        <p:spPr>
          <a:xfrm>
            <a:off x="1799984" y="3247506"/>
            <a:ext cx="867600" cy="3882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58" name="Google Shape;558;p38"/>
          <p:cNvCxnSpPr>
            <a:stCxn id="520" idx="3"/>
            <a:endCxn id="548" idx="1"/>
          </p:cNvCxnSpPr>
          <p:nvPr/>
        </p:nvCxnSpPr>
        <p:spPr>
          <a:xfrm flipH="1" rot="10800000">
            <a:off x="2199950" y="3635669"/>
            <a:ext cx="467400" cy="23700"/>
          </a:xfrm>
          <a:prstGeom prst="curvedConnector3">
            <a:avLst>
              <a:gd fmla="val 50011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59" name="Google Shape;559;p38"/>
          <p:cNvCxnSpPr>
            <a:stCxn id="553" idx="3"/>
            <a:endCxn id="548" idx="1"/>
          </p:cNvCxnSpPr>
          <p:nvPr/>
        </p:nvCxnSpPr>
        <p:spPr>
          <a:xfrm flipH="1" rot="10800000">
            <a:off x="1955949" y="3635675"/>
            <a:ext cx="711600" cy="450600"/>
          </a:xfrm>
          <a:prstGeom prst="curvedConnector3">
            <a:avLst>
              <a:gd fmla="val 4999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0" name="Google Shape;560;p38"/>
          <p:cNvCxnSpPr>
            <a:stCxn id="548" idx="3"/>
            <a:endCxn id="554" idx="1"/>
          </p:cNvCxnSpPr>
          <p:nvPr/>
        </p:nvCxnSpPr>
        <p:spPr>
          <a:xfrm flipH="1" rot="10800000">
            <a:off x="3468452" y="2722117"/>
            <a:ext cx="696000" cy="913500"/>
          </a:xfrm>
          <a:prstGeom prst="curvedConnector3">
            <a:avLst>
              <a:gd fmla="val 50010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1" name="Google Shape;561;p38"/>
          <p:cNvCxnSpPr>
            <a:stCxn id="548" idx="3"/>
            <a:endCxn id="555" idx="1"/>
          </p:cNvCxnSpPr>
          <p:nvPr/>
        </p:nvCxnSpPr>
        <p:spPr>
          <a:xfrm flipH="1" rot="10800000">
            <a:off x="3468452" y="3234217"/>
            <a:ext cx="839100" cy="4014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2" name="Google Shape;562;p38"/>
          <p:cNvCxnSpPr>
            <a:stCxn id="548" idx="3"/>
            <a:endCxn id="556" idx="1"/>
          </p:cNvCxnSpPr>
          <p:nvPr/>
        </p:nvCxnSpPr>
        <p:spPr>
          <a:xfrm>
            <a:off x="3468452" y="3635617"/>
            <a:ext cx="584400" cy="78900"/>
          </a:xfrm>
          <a:prstGeom prst="curvedConnector3">
            <a:avLst>
              <a:gd fmla="val 50000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63" name="Google Shape;563;p38"/>
          <p:cNvSpPr/>
          <p:nvPr/>
        </p:nvSpPr>
        <p:spPr>
          <a:xfrm>
            <a:off x="6435864" y="3398880"/>
            <a:ext cx="2650800" cy="660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"items": [{"name": "3002-Kyoto Choco Mochi",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"count": 2,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"unitprice": 14000, …}], … }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564" name="Google Shape;564;p38"/>
          <p:cNvSpPr txBox="1"/>
          <p:nvPr/>
        </p:nvSpPr>
        <p:spPr>
          <a:xfrm>
            <a:off x="4253745" y="175260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Output Sequence</a:t>
            </a:r>
            <a:endParaRPr b="1" sz="1300"/>
          </a:p>
        </p:txBody>
      </p:sp>
      <p:sp>
        <p:nvSpPr>
          <p:cNvPr id="565" name="Google Shape;565;p38"/>
          <p:cNvSpPr/>
          <p:nvPr/>
        </p:nvSpPr>
        <p:spPr>
          <a:xfrm>
            <a:off x="6524425" y="2244525"/>
            <a:ext cx="1194900" cy="335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"class":"receipt" }</a:t>
            </a:r>
            <a:endParaRPr sz="900"/>
          </a:p>
        </p:txBody>
      </p:sp>
      <p:sp>
        <p:nvSpPr>
          <p:cNvPr id="566" name="Google Shape;566;p38"/>
          <p:cNvSpPr/>
          <p:nvPr/>
        </p:nvSpPr>
        <p:spPr>
          <a:xfrm>
            <a:off x="6455063" y="2753164"/>
            <a:ext cx="2631300" cy="47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{ "question": "what is the price of choco mochi?",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   "answer": "14,000" }</a:t>
            </a:r>
            <a:endParaRPr sz="800">
              <a:solidFill>
                <a:schemeClr val="dk1"/>
              </a:solidFill>
            </a:endParaRPr>
          </a:p>
        </p:txBody>
      </p:sp>
      <p:cxnSp>
        <p:nvCxnSpPr>
          <p:cNvPr id="567" name="Google Shape;567;p38"/>
          <p:cNvCxnSpPr>
            <a:stCxn id="554" idx="3"/>
            <a:endCxn id="565" idx="1"/>
          </p:cNvCxnSpPr>
          <p:nvPr/>
        </p:nvCxnSpPr>
        <p:spPr>
          <a:xfrm flipH="1" rot="10800000">
            <a:off x="5847591" y="2412158"/>
            <a:ext cx="676800" cy="3099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8" name="Google Shape;568;p38"/>
          <p:cNvCxnSpPr>
            <a:stCxn id="555" idx="3"/>
            <a:endCxn id="566" idx="1"/>
          </p:cNvCxnSpPr>
          <p:nvPr/>
        </p:nvCxnSpPr>
        <p:spPr>
          <a:xfrm flipH="1" rot="10800000">
            <a:off x="5775975" y="2989525"/>
            <a:ext cx="679200" cy="2448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569" name="Google Shape;569;p38"/>
          <p:cNvCxnSpPr>
            <a:stCxn id="556" idx="3"/>
            <a:endCxn id="563" idx="1"/>
          </p:cNvCxnSpPr>
          <p:nvPr/>
        </p:nvCxnSpPr>
        <p:spPr>
          <a:xfrm>
            <a:off x="6051154" y="3714475"/>
            <a:ext cx="384600" cy="14700"/>
          </a:xfrm>
          <a:prstGeom prst="curvedConnector3">
            <a:avLst>
              <a:gd fmla="val 50014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570" name="Google Shape;570;p38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571" name="Google Shape;571;p3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3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577" name="Google Shape;577;p39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 textual decoder processes the image embeddings and prompt tokens.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578" name="Google Shape;578;p39"/>
          <p:cNvSpPr/>
          <p:nvPr/>
        </p:nvSpPr>
        <p:spPr>
          <a:xfrm>
            <a:off x="78950" y="3475469"/>
            <a:ext cx="2121000" cy="367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&lt;vqa&gt;&lt;question&gt;what is the price 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of choco mochi?&lt;/question&gt;&lt;answer&gt;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579" name="Google Shape;579;p39"/>
          <p:cNvSpPr/>
          <p:nvPr/>
        </p:nvSpPr>
        <p:spPr>
          <a:xfrm>
            <a:off x="3572655" y="2198888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0" name="Google Shape;580;p39"/>
          <p:cNvSpPr txBox="1"/>
          <p:nvPr/>
        </p:nvSpPr>
        <p:spPr>
          <a:xfrm>
            <a:off x="6703613" y="175845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Converted JSON</a:t>
            </a:r>
            <a:endParaRPr b="1" sz="1300"/>
          </a:p>
        </p:txBody>
      </p:sp>
      <p:sp>
        <p:nvSpPr>
          <p:cNvPr id="581" name="Google Shape;581;p39"/>
          <p:cNvSpPr/>
          <p:nvPr/>
        </p:nvSpPr>
        <p:spPr>
          <a:xfrm>
            <a:off x="2665716" y="2196400"/>
            <a:ext cx="801000" cy="804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</a:rPr>
              <a:t>transformer encoder</a:t>
            </a:r>
            <a:endParaRPr b="1"/>
          </a:p>
        </p:txBody>
      </p:sp>
      <p:pic>
        <p:nvPicPr>
          <p:cNvPr id="582" name="Google Shape;582;p39"/>
          <p:cNvPicPr preferRelativeResize="0"/>
          <p:nvPr/>
        </p:nvPicPr>
        <p:blipFill rotWithShape="1">
          <a:blip r:embed="rId3">
            <a:alphaModFix/>
          </a:blip>
          <a:srcRect b="31638" l="11885" r="12893" t="46835"/>
          <a:stretch/>
        </p:blipFill>
        <p:spPr>
          <a:xfrm>
            <a:off x="492259" y="2260397"/>
            <a:ext cx="1344200" cy="660593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583" name="Google Shape;583;p39"/>
          <p:cNvSpPr txBox="1"/>
          <p:nvPr/>
        </p:nvSpPr>
        <p:spPr>
          <a:xfrm>
            <a:off x="325406" y="1787588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 Image and Prompt</a:t>
            </a:r>
            <a:endParaRPr b="1" sz="1300"/>
          </a:p>
        </p:txBody>
      </p:sp>
      <p:cxnSp>
        <p:nvCxnSpPr>
          <p:cNvPr id="584" name="Google Shape;584;p39"/>
          <p:cNvCxnSpPr>
            <a:stCxn id="582" idx="3"/>
            <a:endCxn id="585" idx="1"/>
          </p:cNvCxnSpPr>
          <p:nvPr/>
        </p:nvCxnSpPr>
        <p:spPr>
          <a:xfrm>
            <a:off x="1836458" y="2590693"/>
            <a:ext cx="602400" cy="4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586" name="Google Shape;586;p39"/>
          <p:cNvSpPr/>
          <p:nvPr/>
        </p:nvSpPr>
        <p:spPr>
          <a:xfrm>
            <a:off x="3597352" y="2240191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39"/>
          <p:cNvSpPr/>
          <p:nvPr/>
        </p:nvSpPr>
        <p:spPr>
          <a:xfrm>
            <a:off x="3597352" y="239341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8" name="Google Shape;588;p39"/>
          <p:cNvSpPr/>
          <p:nvPr/>
        </p:nvSpPr>
        <p:spPr>
          <a:xfrm>
            <a:off x="3597352" y="254663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9" name="Google Shape;589;p39"/>
          <p:cNvSpPr/>
          <p:nvPr/>
        </p:nvSpPr>
        <p:spPr>
          <a:xfrm>
            <a:off x="3597352" y="269985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0" name="Google Shape;590;p39"/>
          <p:cNvSpPr/>
          <p:nvPr/>
        </p:nvSpPr>
        <p:spPr>
          <a:xfrm>
            <a:off x="3597352" y="285306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1" name="Google Shape;591;p39"/>
          <p:cNvSpPr/>
          <p:nvPr/>
        </p:nvSpPr>
        <p:spPr>
          <a:xfrm>
            <a:off x="2414103" y="2196279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2" name="Google Shape;592;p39"/>
          <p:cNvSpPr/>
          <p:nvPr/>
        </p:nvSpPr>
        <p:spPr>
          <a:xfrm>
            <a:off x="2438801" y="223758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3" name="Google Shape;593;p39"/>
          <p:cNvSpPr/>
          <p:nvPr/>
        </p:nvSpPr>
        <p:spPr>
          <a:xfrm>
            <a:off x="2438801" y="239080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5" name="Google Shape;585;p39"/>
          <p:cNvSpPr/>
          <p:nvPr/>
        </p:nvSpPr>
        <p:spPr>
          <a:xfrm>
            <a:off x="2438801" y="2544024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4" name="Google Shape;594;p39"/>
          <p:cNvSpPr/>
          <p:nvPr/>
        </p:nvSpPr>
        <p:spPr>
          <a:xfrm>
            <a:off x="2438801" y="269724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95" name="Google Shape;595;p39"/>
          <p:cNvSpPr/>
          <p:nvPr/>
        </p:nvSpPr>
        <p:spPr>
          <a:xfrm>
            <a:off x="2438801" y="285045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596" name="Google Shape;596;p39"/>
          <p:cNvCxnSpPr/>
          <p:nvPr/>
        </p:nvCxnSpPr>
        <p:spPr>
          <a:xfrm>
            <a:off x="2534132" y="229140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97" name="Google Shape;597;p39"/>
          <p:cNvCxnSpPr/>
          <p:nvPr/>
        </p:nvCxnSpPr>
        <p:spPr>
          <a:xfrm>
            <a:off x="2531349" y="2441552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98" name="Google Shape;598;p39"/>
          <p:cNvCxnSpPr/>
          <p:nvPr/>
        </p:nvCxnSpPr>
        <p:spPr>
          <a:xfrm>
            <a:off x="2533015" y="2591703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599" name="Google Shape;599;p39"/>
          <p:cNvCxnSpPr/>
          <p:nvPr/>
        </p:nvCxnSpPr>
        <p:spPr>
          <a:xfrm>
            <a:off x="2530233" y="2741855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00" name="Google Shape;600;p39"/>
          <p:cNvCxnSpPr/>
          <p:nvPr/>
        </p:nvCxnSpPr>
        <p:spPr>
          <a:xfrm>
            <a:off x="2525743" y="290285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01" name="Google Shape;601;p39"/>
          <p:cNvCxnSpPr/>
          <p:nvPr/>
        </p:nvCxnSpPr>
        <p:spPr>
          <a:xfrm>
            <a:off x="3482753" y="2291407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02" name="Google Shape;602;p39"/>
          <p:cNvCxnSpPr/>
          <p:nvPr/>
        </p:nvCxnSpPr>
        <p:spPr>
          <a:xfrm>
            <a:off x="3480391" y="244155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03" name="Google Shape;603;p39"/>
          <p:cNvCxnSpPr/>
          <p:nvPr/>
        </p:nvCxnSpPr>
        <p:spPr>
          <a:xfrm>
            <a:off x="3481805" y="259170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04" name="Google Shape;604;p39"/>
          <p:cNvCxnSpPr/>
          <p:nvPr/>
        </p:nvCxnSpPr>
        <p:spPr>
          <a:xfrm>
            <a:off x="3479443" y="2741855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05" name="Google Shape;605;p39"/>
          <p:cNvCxnSpPr/>
          <p:nvPr/>
        </p:nvCxnSpPr>
        <p:spPr>
          <a:xfrm>
            <a:off x="3475633" y="2902848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606" name="Google Shape;606;p39"/>
          <p:cNvSpPr/>
          <p:nvPr/>
        </p:nvSpPr>
        <p:spPr>
          <a:xfrm>
            <a:off x="2667452" y="3199867"/>
            <a:ext cx="801000" cy="871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/>
              <a:t>transformer decoder</a:t>
            </a:r>
            <a:endParaRPr b="1" sz="800"/>
          </a:p>
        </p:txBody>
      </p:sp>
      <p:cxnSp>
        <p:nvCxnSpPr>
          <p:cNvPr id="607" name="Google Shape;607;p39"/>
          <p:cNvCxnSpPr>
            <a:stCxn id="579" idx="2"/>
            <a:endCxn id="606" idx="0"/>
          </p:cNvCxnSpPr>
          <p:nvPr/>
        </p:nvCxnSpPr>
        <p:spPr>
          <a:xfrm rot="5400000">
            <a:off x="3254655" y="2816288"/>
            <a:ext cx="197100" cy="570300"/>
          </a:xfrm>
          <a:prstGeom prst="curvedConnector3">
            <a:avLst>
              <a:gd fmla="val 49969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08" name="Google Shape;608;p39"/>
          <p:cNvSpPr txBox="1"/>
          <p:nvPr/>
        </p:nvSpPr>
        <p:spPr>
          <a:xfrm>
            <a:off x="7025506" y="2704359"/>
            <a:ext cx="20613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/>
          </a:p>
        </p:txBody>
      </p:sp>
      <p:sp>
        <p:nvSpPr>
          <p:cNvPr id="609" name="Google Shape;609;p39"/>
          <p:cNvSpPr txBox="1"/>
          <p:nvPr/>
        </p:nvSpPr>
        <p:spPr>
          <a:xfrm>
            <a:off x="2714526" y="1754551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Donut </a:t>
            </a:r>
            <a:r>
              <a:rPr b="1" lang="en" sz="1300">
                <a:latin typeface="Times New Roman"/>
                <a:ea typeface="Times New Roman"/>
                <a:cs typeface="Times New Roman"/>
                <a:sym typeface="Times New Roman"/>
              </a:rPr>
              <a:t>🍩</a:t>
            </a:r>
            <a:endParaRPr b="1" sz="1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10" name="Google Shape;610;p39"/>
          <p:cNvSpPr/>
          <p:nvPr/>
        </p:nvSpPr>
        <p:spPr>
          <a:xfrm>
            <a:off x="710384" y="3124656"/>
            <a:ext cx="1089600" cy="245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&lt;classification&gt;</a:t>
            </a:r>
            <a:endParaRPr sz="900"/>
          </a:p>
        </p:txBody>
      </p:sp>
      <p:sp>
        <p:nvSpPr>
          <p:cNvPr id="611" name="Google Shape;611;p39"/>
          <p:cNvSpPr/>
          <p:nvPr/>
        </p:nvSpPr>
        <p:spPr>
          <a:xfrm>
            <a:off x="1154949" y="3924275"/>
            <a:ext cx="801000" cy="324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&lt;parsing&gt;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12" name="Google Shape;612;p39"/>
          <p:cNvSpPr/>
          <p:nvPr/>
        </p:nvSpPr>
        <p:spPr>
          <a:xfrm>
            <a:off x="4164591" y="2485808"/>
            <a:ext cx="1683000" cy="472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&lt;class&gt;receipt&lt;/class&gt;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&lt;/classification&gt;</a:t>
            </a:r>
            <a:endParaRPr sz="900"/>
          </a:p>
        </p:txBody>
      </p:sp>
      <p:sp>
        <p:nvSpPr>
          <p:cNvPr id="613" name="Google Shape;613;p39"/>
          <p:cNvSpPr/>
          <p:nvPr/>
        </p:nvSpPr>
        <p:spPr>
          <a:xfrm>
            <a:off x="4307475" y="3072325"/>
            <a:ext cx="1468500" cy="32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14,000&lt;/answer&gt;&lt;/vqa&gt;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14" name="Google Shape;614;p39"/>
          <p:cNvSpPr/>
          <p:nvPr/>
        </p:nvSpPr>
        <p:spPr>
          <a:xfrm>
            <a:off x="4052854" y="3478225"/>
            <a:ext cx="1998300" cy="47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&lt;item&gt;&lt;name&gt;3002-Kyoto Choco Mochi&lt;/name&gt;・・・ &lt;/parsing&gt;</a:t>
            </a:r>
            <a:endParaRPr sz="900">
              <a:solidFill>
                <a:schemeClr val="dk1"/>
              </a:solidFill>
            </a:endParaRPr>
          </a:p>
        </p:txBody>
      </p:sp>
      <p:cxnSp>
        <p:nvCxnSpPr>
          <p:cNvPr id="615" name="Google Shape;615;p39"/>
          <p:cNvCxnSpPr>
            <a:stCxn id="610" idx="3"/>
            <a:endCxn id="606" idx="1"/>
          </p:cNvCxnSpPr>
          <p:nvPr/>
        </p:nvCxnSpPr>
        <p:spPr>
          <a:xfrm>
            <a:off x="1799984" y="3247506"/>
            <a:ext cx="867600" cy="388200"/>
          </a:xfrm>
          <a:prstGeom prst="curvedConnector3">
            <a:avLst>
              <a:gd fmla="val 50003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6" name="Google Shape;616;p39"/>
          <p:cNvCxnSpPr>
            <a:stCxn id="578" idx="3"/>
            <a:endCxn id="606" idx="1"/>
          </p:cNvCxnSpPr>
          <p:nvPr/>
        </p:nvCxnSpPr>
        <p:spPr>
          <a:xfrm flipH="1" rot="10800000">
            <a:off x="2199950" y="3635669"/>
            <a:ext cx="467400" cy="23700"/>
          </a:xfrm>
          <a:prstGeom prst="curvedConnector3">
            <a:avLst>
              <a:gd fmla="val 49992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7" name="Google Shape;617;p39"/>
          <p:cNvCxnSpPr>
            <a:stCxn id="611" idx="3"/>
            <a:endCxn id="606" idx="1"/>
          </p:cNvCxnSpPr>
          <p:nvPr/>
        </p:nvCxnSpPr>
        <p:spPr>
          <a:xfrm flipH="1" rot="10800000">
            <a:off x="1955949" y="3635675"/>
            <a:ext cx="711600" cy="450600"/>
          </a:xfrm>
          <a:prstGeom prst="curvedConnector3">
            <a:avLst>
              <a:gd fmla="val 49993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8" name="Google Shape;618;p39"/>
          <p:cNvCxnSpPr>
            <a:stCxn id="606" idx="3"/>
            <a:endCxn id="612" idx="1"/>
          </p:cNvCxnSpPr>
          <p:nvPr/>
        </p:nvCxnSpPr>
        <p:spPr>
          <a:xfrm flipH="1" rot="10800000">
            <a:off x="3468452" y="2722117"/>
            <a:ext cx="696000" cy="913500"/>
          </a:xfrm>
          <a:prstGeom prst="curvedConnector3">
            <a:avLst>
              <a:gd fmla="val 49998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19" name="Google Shape;619;p39"/>
          <p:cNvCxnSpPr>
            <a:stCxn id="606" idx="3"/>
            <a:endCxn id="613" idx="1"/>
          </p:cNvCxnSpPr>
          <p:nvPr/>
        </p:nvCxnSpPr>
        <p:spPr>
          <a:xfrm flipH="1" rot="10800000">
            <a:off x="3468452" y="3234217"/>
            <a:ext cx="839100" cy="4014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0" name="Google Shape;620;p39"/>
          <p:cNvCxnSpPr>
            <a:stCxn id="606" idx="3"/>
            <a:endCxn id="614" idx="1"/>
          </p:cNvCxnSpPr>
          <p:nvPr/>
        </p:nvCxnSpPr>
        <p:spPr>
          <a:xfrm>
            <a:off x="3468452" y="3635617"/>
            <a:ext cx="584400" cy="789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21" name="Google Shape;621;p39"/>
          <p:cNvSpPr/>
          <p:nvPr/>
        </p:nvSpPr>
        <p:spPr>
          <a:xfrm>
            <a:off x="6435864" y="3398880"/>
            <a:ext cx="2650800" cy="660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"items": [{"name": "3002-Kyoto Choco Mochi",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"count": 2,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"unitprice": 14000, …}], … }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22" name="Google Shape;622;p39"/>
          <p:cNvSpPr txBox="1"/>
          <p:nvPr/>
        </p:nvSpPr>
        <p:spPr>
          <a:xfrm>
            <a:off x="4253745" y="175260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Output Sequence</a:t>
            </a:r>
            <a:endParaRPr b="1" sz="1300"/>
          </a:p>
        </p:txBody>
      </p:sp>
      <p:sp>
        <p:nvSpPr>
          <p:cNvPr id="623" name="Google Shape;623;p39"/>
          <p:cNvSpPr/>
          <p:nvPr/>
        </p:nvSpPr>
        <p:spPr>
          <a:xfrm>
            <a:off x="6524425" y="2244525"/>
            <a:ext cx="1194900" cy="335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"class":"receipt" }</a:t>
            </a:r>
            <a:endParaRPr sz="900"/>
          </a:p>
        </p:txBody>
      </p:sp>
      <p:sp>
        <p:nvSpPr>
          <p:cNvPr id="624" name="Google Shape;624;p39"/>
          <p:cNvSpPr/>
          <p:nvPr/>
        </p:nvSpPr>
        <p:spPr>
          <a:xfrm>
            <a:off x="6455063" y="2753164"/>
            <a:ext cx="2631300" cy="47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{ "question": "what is the price of choco mochi?",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   "answer": "14,000" }</a:t>
            </a:r>
            <a:endParaRPr sz="800">
              <a:solidFill>
                <a:schemeClr val="dk1"/>
              </a:solidFill>
            </a:endParaRPr>
          </a:p>
        </p:txBody>
      </p:sp>
      <p:cxnSp>
        <p:nvCxnSpPr>
          <p:cNvPr id="625" name="Google Shape;625;p39"/>
          <p:cNvCxnSpPr>
            <a:stCxn id="612" idx="3"/>
            <a:endCxn id="623" idx="1"/>
          </p:cNvCxnSpPr>
          <p:nvPr/>
        </p:nvCxnSpPr>
        <p:spPr>
          <a:xfrm flipH="1" rot="10800000">
            <a:off x="5847591" y="2412158"/>
            <a:ext cx="676800" cy="3099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6" name="Google Shape;626;p39"/>
          <p:cNvCxnSpPr>
            <a:stCxn id="613" idx="3"/>
            <a:endCxn id="624" idx="1"/>
          </p:cNvCxnSpPr>
          <p:nvPr/>
        </p:nvCxnSpPr>
        <p:spPr>
          <a:xfrm flipH="1" rot="10800000">
            <a:off x="5775975" y="2989525"/>
            <a:ext cx="679200" cy="2448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27" name="Google Shape;627;p39"/>
          <p:cNvCxnSpPr>
            <a:stCxn id="614" idx="3"/>
            <a:endCxn id="621" idx="1"/>
          </p:cNvCxnSpPr>
          <p:nvPr/>
        </p:nvCxnSpPr>
        <p:spPr>
          <a:xfrm>
            <a:off x="6051154" y="3714475"/>
            <a:ext cx="384600" cy="14700"/>
          </a:xfrm>
          <a:prstGeom prst="curvedConnector3">
            <a:avLst>
              <a:gd fmla="val 50016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628" name="Google Shape;628;p39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629" name="Google Shape;629;p3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4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635" name="Google Shape;635;p4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Then, the decoder outputs token sequences,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636" name="Google Shape;636;p40"/>
          <p:cNvSpPr/>
          <p:nvPr/>
        </p:nvSpPr>
        <p:spPr>
          <a:xfrm>
            <a:off x="78950" y="3475469"/>
            <a:ext cx="2121000" cy="367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&lt;vqa&gt;&lt;question&gt;what is the price 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of choco mochi?&lt;/question&gt;&lt;answer&gt;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37" name="Google Shape;637;p40"/>
          <p:cNvSpPr/>
          <p:nvPr/>
        </p:nvSpPr>
        <p:spPr>
          <a:xfrm>
            <a:off x="3572655" y="2198888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8" name="Google Shape;638;p40"/>
          <p:cNvSpPr txBox="1"/>
          <p:nvPr/>
        </p:nvSpPr>
        <p:spPr>
          <a:xfrm>
            <a:off x="6703613" y="175845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Converted JSON</a:t>
            </a:r>
            <a:endParaRPr b="1" sz="1300"/>
          </a:p>
        </p:txBody>
      </p:sp>
      <p:sp>
        <p:nvSpPr>
          <p:cNvPr id="639" name="Google Shape;639;p40"/>
          <p:cNvSpPr/>
          <p:nvPr/>
        </p:nvSpPr>
        <p:spPr>
          <a:xfrm>
            <a:off x="2665716" y="2196400"/>
            <a:ext cx="801000" cy="804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</a:rPr>
              <a:t>transformer encoder</a:t>
            </a:r>
            <a:endParaRPr b="1"/>
          </a:p>
        </p:txBody>
      </p:sp>
      <p:pic>
        <p:nvPicPr>
          <p:cNvPr id="640" name="Google Shape;640;p40"/>
          <p:cNvPicPr preferRelativeResize="0"/>
          <p:nvPr/>
        </p:nvPicPr>
        <p:blipFill rotWithShape="1">
          <a:blip r:embed="rId3">
            <a:alphaModFix/>
          </a:blip>
          <a:srcRect b="31638" l="11885" r="12893" t="46835"/>
          <a:stretch/>
        </p:blipFill>
        <p:spPr>
          <a:xfrm>
            <a:off x="492259" y="2260397"/>
            <a:ext cx="1344200" cy="660593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41" name="Google Shape;641;p40"/>
          <p:cNvSpPr txBox="1"/>
          <p:nvPr/>
        </p:nvSpPr>
        <p:spPr>
          <a:xfrm>
            <a:off x="325406" y="1787588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 Image and Prompt</a:t>
            </a:r>
            <a:endParaRPr b="1" sz="1300"/>
          </a:p>
        </p:txBody>
      </p:sp>
      <p:cxnSp>
        <p:nvCxnSpPr>
          <p:cNvPr id="642" name="Google Shape;642;p40"/>
          <p:cNvCxnSpPr>
            <a:stCxn id="640" idx="3"/>
            <a:endCxn id="643" idx="1"/>
          </p:cNvCxnSpPr>
          <p:nvPr/>
        </p:nvCxnSpPr>
        <p:spPr>
          <a:xfrm>
            <a:off x="1836458" y="2590693"/>
            <a:ext cx="602400" cy="4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44" name="Google Shape;644;p40"/>
          <p:cNvSpPr/>
          <p:nvPr/>
        </p:nvSpPr>
        <p:spPr>
          <a:xfrm>
            <a:off x="3597352" y="2240191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5" name="Google Shape;645;p40"/>
          <p:cNvSpPr/>
          <p:nvPr/>
        </p:nvSpPr>
        <p:spPr>
          <a:xfrm>
            <a:off x="3597352" y="239341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6" name="Google Shape;646;p40"/>
          <p:cNvSpPr/>
          <p:nvPr/>
        </p:nvSpPr>
        <p:spPr>
          <a:xfrm>
            <a:off x="3597352" y="254663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7" name="Google Shape;647;p40"/>
          <p:cNvSpPr/>
          <p:nvPr/>
        </p:nvSpPr>
        <p:spPr>
          <a:xfrm>
            <a:off x="3597352" y="269985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8" name="Google Shape;648;p40"/>
          <p:cNvSpPr/>
          <p:nvPr/>
        </p:nvSpPr>
        <p:spPr>
          <a:xfrm>
            <a:off x="3597352" y="285306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9" name="Google Shape;649;p40"/>
          <p:cNvSpPr/>
          <p:nvPr/>
        </p:nvSpPr>
        <p:spPr>
          <a:xfrm>
            <a:off x="2414103" y="2196279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0" name="Google Shape;650;p40"/>
          <p:cNvSpPr/>
          <p:nvPr/>
        </p:nvSpPr>
        <p:spPr>
          <a:xfrm>
            <a:off x="2438801" y="223758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1" name="Google Shape;651;p40"/>
          <p:cNvSpPr/>
          <p:nvPr/>
        </p:nvSpPr>
        <p:spPr>
          <a:xfrm>
            <a:off x="2438801" y="239080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3" name="Google Shape;643;p40"/>
          <p:cNvSpPr/>
          <p:nvPr/>
        </p:nvSpPr>
        <p:spPr>
          <a:xfrm>
            <a:off x="2438801" y="2544024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40"/>
          <p:cNvSpPr/>
          <p:nvPr/>
        </p:nvSpPr>
        <p:spPr>
          <a:xfrm>
            <a:off x="2438801" y="269724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3" name="Google Shape;653;p40"/>
          <p:cNvSpPr/>
          <p:nvPr/>
        </p:nvSpPr>
        <p:spPr>
          <a:xfrm>
            <a:off x="2438801" y="285045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654" name="Google Shape;654;p40"/>
          <p:cNvCxnSpPr/>
          <p:nvPr/>
        </p:nvCxnSpPr>
        <p:spPr>
          <a:xfrm>
            <a:off x="2534132" y="229140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55" name="Google Shape;655;p40"/>
          <p:cNvCxnSpPr/>
          <p:nvPr/>
        </p:nvCxnSpPr>
        <p:spPr>
          <a:xfrm>
            <a:off x="2531349" y="2441552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56" name="Google Shape;656;p40"/>
          <p:cNvCxnSpPr/>
          <p:nvPr/>
        </p:nvCxnSpPr>
        <p:spPr>
          <a:xfrm>
            <a:off x="2533015" y="2591703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57" name="Google Shape;657;p40"/>
          <p:cNvCxnSpPr/>
          <p:nvPr/>
        </p:nvCxnSpPr>
        <p:spPr>
          <a:xfrm>
            <a:off x="2530233" y="2741855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58" name="Google Shape;658;p40"/>
          <p:cNvCxnSpPr/>
          <p:nvPr/>
        </p:nvCxnSpPr>
        <p:spPr>
          <a:xfrm>
            <a:off x="2525743" y="290285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59" name="Google Shape;659;p40"/>
          <p:cNvCxnSpPr/>
          <p:nvPr/>
        </p:nvCxnSpPr>
        <p:spPr>
          <a:xfrm>
            <a:off x="3482753" y="2291407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60" name="Google Shape;660;p40"/>
          <p:cNvCxnSpPr/>
          <p:nvPr/>
        </p:nvCxnSpPr>
        <p:spPr>
          <a:xfrm>
            <a:off x="3480391" y="244155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61" name="Google Shape;661;p40"/>
          <p:cNvCxnSpPr/>
          <p:nvPr/>
        </p:nvCxnSpPr>
        <p:spPr>
          <a:xfrm>
            <a:off x="3481805" y="259170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62" name="Google Shape;662;p40"/>
          <p:cNvCxnSpPr/>
          <p:nvPr/>
        </p:nvCxnSpPr>
        <p:spPr>
          <a:xfrm>
            <a:off x="3479443" y="2741855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663" name="Google Shape;663;p40"/>
          <p:cNvCxnSpPr/>
          <p:nvPr/>
        </p:nvCxnSpPr>
        <p:spPr>
          <a:xfrm>
            <a:off x="3475633" y="2902848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664" name="Google Shape;664;p40"/>
          <p:cNvSpPr/>
          <p:nvPr/>
        </p:nvSpPr>
        <p:spPr>
          <a:xfrm>
            <a:off x="2667452" y="3199867"/>
            <a:ext cx="801000" cy="871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/>
              <a:t>transformer decoder</a:t>
            </a:r>
            <a:endParaRPr b="1" sz="800"/>
          </a:p>
        </p:txBody>
      </p:sp>
      <p:cxnSp>
        <p:nvCxnSpPr>
          <p:cNvPr id="665" name="Google Shape;665;p40"/>
          <p:cNvCxnSpPr>
            <a:stCxn id="637" idx="2"/>
            <a:endCxn id="664" idx="0"/>
          </p:cNvCxnSpPr>
          <p:nvPr/>
        </p:nvCxnSpPr>
        <p:spPr>
          <a:xfrm rot="5400000">
            <a:off x="3254655" y="2816288"/>
            <a:ext cx="197100" cy="570300"/>
          </a:xfrm>
          <a:prstGeom prst="curvedConnector3">
            <a:avLst>
              <a:gd fmla="val 49969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66" name="Google Shape;666;p40"/>
          <p:cNvSpPr txBox="1"/>
          <p:nvPr/>
        </p:nvSpPr>
        <p:spPr>
          <a:xfrm>
            <a:off x="7025506" y="2704359"/>
            <a:ext cx="20613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/>
          </a:p>
        </p:txBody>
      </p:sp>
      <p:sp>
        <p:nvSpPr>
          <p:cNvPr id="667" name="Google Shape;667;p40"/>
          <p:cNvSpPr txBox="1"/>
          <p:nvPr/>
        </p:nvSpPr>
        <p:spPr>
          <a:xfrm>
            <a:off x="2714526" y="1754551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Donut </a:t>
            </a:r>
            <a:r>
              <a:rPr b="1" lang="en" sz="1300">
                <a:latin typeface="Times New Roman"/>
                <a:ea typeface="Times New Roman"/>
                <a:cs typeface="Times New Roman"/>
                <a:sym typeface="Times New Roman"/>
              </a:rPr>
              <a:t>🍩</a:t>
            </a:r>
            <a:endParaRPr b="1" sz="1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668" name="Google Shape;668;p40"/>
          <p:cNvSpPr/>
          <p:nvPr/>
        </p:nvSpPr>
        <p:spPr>
          <a:xfrm>
            <a:off x="710384" y="3124656"/>
            <a:ext cx="1089600" cy="245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&lt;classification&gt;</a:t>
            </a:r>
            <a:endParaRPr sz="900"/>
          </a:p>
        </p:txBody>
      </p:sp>
      <p:sp>
        <p:nvSpPr>
          <p:cNvPr id="669" name="Google Shape;669;p40"/>
          <p:cNvSpPr/>
          <p:nvPr/>
        </p:nvSpPr>
        <p:spPr>
          <a:xfrm>
            <a:off x="1154949" y="3924275"/>
            <a:ext cx="801000" cy="324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&lt;parsing&gt;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70" name="Google Shape;670;p40"/>
          <p:cNvSpPr/>
          <p:nvPr/>
        </p:nvSpPr>
        <p:spPr>
          <a:xfrm>
            <a:off x="4164591" y="2485808"/>
            <a:ext cx="1683000" cy="472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&lt;class&gt;receipt&lt;/class&gt;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&lt;/classification&gt;</a:t>
            </a:r>
            <a:endParaRPr sz="900"/>
          </a:p>
        </p:txBody>
      </p:sp>
      <p:sp>
        <p:nvSpPr>
          <p:cNvPr id="671" name="Google Shape;671;p40"/>
          <p:cNvSpPr/>
          <p:nvPr/>
        </p:nvSpPr>
        <p:spPr>
          <a:xfrm>
            <a:off x="4307475" y="3072325"/>
            <a:ext cx="1468500" cy="32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14,000&lt;/answer&gt;&lt;/vqa&gt;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672" name="Google Shape;672;p40"/>
          <p:cNvSpPr/>
          <p:nvPr/>
        </p:nvSpPr>
        <p:spPr>
          <a:xfrm>
            <a:off x="4052854" y="3478225"/>
            <a:ext cx="1998300" cy="47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&lt;item&gt;&lt;name&gt;3002-Kyoto Choco Mochi&lt;/name&gt;・・・ &lt;/parsing&gt;</a:t>
            </a:r>
            <a:endParaRPr sz="900">
              <a:solidFill>
                <a:schemeClr val="dk1"/>
              </a:solidFill>
            </a:endParaRPr>
          </a:p>
        </p:txBody>
      </p:sp>
      <p:cxnSp>
        <p:nvCxnSpPr>
          <p:cNvPr id="673" name="Google Shape;673;p40"/>
          <p:cNvCxnSpPr>
            <a:stCxn id="668" idx="3"/>
            <a:endCxn id="664" idx="1"/>
          </p:cNvCxnSpPr>
          <p:nvPr/>
        </p:nvCxnSpPr>
        <p:spPr>
          <a:xfrm>
            <a:off x="1799984" y="3247506"/>
            <a:ext cx="867600" cy="3882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74" name="Google Shape;674;p40"/>
          <p:cNvCxnSpPr>
            <a:stCxn id="636" idx="3"/>
            <a:endCxn id="664" idx="1"/>
          </p:cNvCxnSpPr>
          <p:nvPr/>
        </p:nvCxnSpPr>
        <p:spPr>
          <a:xfrm flipH="1" rot="10800000">
            <a:off x="2199950" y="3635669"/>
            <a:ext cx="467400" cy="237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75" name="Google Shape;675;p40"/>
          <p:cNvCxnSpPr>
            <a:stCxn id="669" idx="3"/>
            <a:endCxn id="664" idx="1"/>
          </p:cNvCxnSpPr>
          <p:nvPr/>
        </p:nvCxnSpPr>
        <p:spPr>
          <a:xfrm flipH="1" rot="10800000">
            <a:off x="1955949" y="3635675"/>
            <a:ext cx="711600" cy="450600"/>
          </a:xfrm>
          <a:prstGeom prst="curvedConnector3">
            <a:avLst>
              <a:gd fmla="val 4999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76" name="Google Shape;676;p40"/>
          <p:cNvCxnSpPr>
            <a:stCxn id="664" idx="3"/>
            <a:endCxn id="670" idx="1"/>
          </p:cNvCxnSpPr>
          <p:nvPr/>
        </p:nvCxnSpPr>
        <p:spPr>
          <a:xfrm flipH="1" rot="10800000">
            <a:off x="3468452" y="2722117"/>
            <a:ext cx="696000" cy="913500"/>
          </a:xfrm>
          <a:prstGeom prst="curvedConnector3">
            <a:avLst>
              <a:gd fmla="val 49998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77" name="Google Shape;677;p40"/>
          <p:cNvCxnSpPr>
            <a:stCxn id="664" idx="3"/>
            <a:endCxn id="671" idx="1"/>
          </p:cNvCxnSpPr>
          <p:nvPr/>
        </p:nvCxnSpPr>
        <p:spPr>
          <a:xfrm flipH="1" rot="10800000">
            <a:off x="3468452" y="3234217"/>
            <a:ext cx="839100" cy="401400"/>
          </a:xfrm>
          <a:prstGeom prst="curvedConnector3">
            <a:avLst>
              <a:gd fmla="val 49995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78" name="Google Shape;678;p40"/>
          <p:cNvCxnSpPr>
            <a:stCxn id="664" idx="3"/>
            <a:endCxn id="672" idx="1"/>
          </p:cNvCxnSpPr>
          <p:nvPr/>
        </p:nvCxnSpPr>
        <p:spPr>
          <a:xfrm>
            <a:off x="3468452" y="3635617"/>
            <a:ext cx="584400" cy="78900"/>
          </a:xfrm>
          <a:prstGeom prst="curvedConnector3">
            <a:avLst>
              <a:gd fmla="val 49995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679" name="Google Shape;679;p40"/>
          <p:cNvSpPr/>
          <p:nvPr/>
        </p:nvSpPr>
        <p:spPr>
          <a:xfrm>
            <a:off x="6435864" y="3398880"/>
            <a:ext cx="2650800" cy="660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"items": [{"name": "3002-Kyoto Choco Mochi",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"count": 2,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"unitprice": 14000, …}], … }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80" name="Google Shape;680;p40"/>
          <p:cNvSpPr txBox="1"/>
          <p:nvPr/>
        </p:nvSpPr>
        <p:spPr>
          <a:xfrm>
            <a:off x="4253745" y="175260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</a:rPr>
              <a:t>Output Sequence</a:t>
            </a:r>
            <a:endParaRPr b="1" sz="1300">
              <a:solidFill>
                <a:srgbClr val="0BC360"/>
              </a:solidFill>
            </a:endParaRPr>
          </a:p>
        </p:txBody>
      </p:sp>
      <p:sp>
        <p:nvSpPr>
          <p:cNvPr id="681" name="Google Shape;681;p40"/>
          <p:cNvSpPr/>
          <p:nvPr/>
        </p:nvSpPr>
        <p:spPr>
          <a:xfrm>
            <a:off x="6524425" y="2244525"/>
            <a:ext cx="1194900" cy="335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"class":"receipt" }</a:t>
            </a:r>
            <a:endParaRPr sz="900"/>
          </a:p>
        </p:txBody>
      </p:sp>
      <p:sp>
        <p:nvSpPr>
          <p:cNvPr id="682" name="Google Shape;682;p40"/>
          <p:cNvSpPr/>
          <p:nvPr/>
        </p:nvSpPr>
        <p:spPr>
          <a:xfrm>
            <a:off x="6455063" y="2753164"/>
            <a:ext cx="2631300" cy="47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{ "question": "what is the price of choco mochi?",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   "answer": "14,000" }</a:t>
            </a:r>
            <a:endParaRPr sz="800">
              <a:solidFill>
                <a:schemeClr val="dk1"/>
              </a:solidFill>
            </a:endParaRPr>
          </a:p>
        </p:txBody>
      </p:sp>
      <p:cxnSp>
        <p:nvCxnSpPr>
          <p:cNvPr id="683" name="Google Shape;683;p40"/>
          <p:cNvCxnSpPr>
            <a:stCxn id="670" idx="3"/>
            <a:endCxn id="681" idx="1"/>
          </p:cNvCxnSpPr>
          <p:nvPr/>
        </p:nvCxnSpPr>
        <p:spPr>
          <a:xfrm flipH="1" rot="10800000">
            <a:off x="5847591" y="2412158"/>
            <a:ext cx="676800" cy="3099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84" name="Google Shape;684;p40"/>
          <p:cNvCxnSpPr>
            <a:stCxn id="671" idx="3"/>
            <a:endCxn id="682" idx="1"/>
          </p:cNvCxnSpPr>
          <p:nvPr/>
        </p:nvCxnSpPr>
        <p:spPr>
          <a:xfrm flipH="1" rot="10800000">
            <a:off x="5775975" y="2989525"/>
            <a:ext cx="679200" cy="2448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685" name="Google Shape;685;p40"/>
          <p:cNvCxnSpPr>
            <a:stCxn id="672" idx="3"/>
            <a:endCxn id="679" idx="1"/>
          </p:cNvCxnSpPr>
          <p:nvPr/>
        </p:nvCxnSpPr>
        <p:spPr>
          <a:xfrm>
            <a:off x="6051154" y="3714475"/>
            <a:ext cx="384600" cy="14700"/>
          </a:xfrm>
          <a:prstGeom prst="curvedConnector3">
            <a:avLst>
              <a:gd fmla="val 50016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686" name="Google Shape;686;p40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687" name="Google Shape;687;p4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1" name="Shape 6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2" name="Google Shape;692;p4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</a:t>
            </a:r>
            <a:endParaRPr/>
          </a:p>
        </p:txBody>
      </p:sp>
      <p:sp>
        <p:nvSpPr>
          <p:cNvPr id="693" name="Google Shape;693;p4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that can be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converted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into a desired data format, such as, a JSON format.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694" name="Google Shape;694;p41"/>
          <p:cNvSpPr/>
          <p:nvPr/>
        </p:nvSpPr>
        <p:spPr>
          <a:xfrm>
            <a:off x="78950" y="3475469"/>
            <a:ext cx="2121000" cy="367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&lt;vqa&gt;&lt;question&gt;what is the price 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of choco mochi?&lt;/question&gt;&lt;answer&gt;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695" name="Google Shape;695;p41"/>
          <p:cNvSpPr/>
          <p:nvPr/>
        </p:nvSpPr>
        <p:spPr>
          <a:xfrm>
            <a:off x="3572655" y="2198888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96" name="Google Shape;696;p41"/>
          <p:cNvSpPr txBox="1"/>
          <p:nvPr/>
        </p:nvSpPr>
        <p:spPr>
          <a:xfrm>
            <a:off x="6703613" y="175845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</a:rPr>
              <a:t>Converted JSON</a:t>
            </a:r>
            <a:endParaRPr b="1" sz="1300">
              <a:solidFill>
                <a:srgbClr val="0BC360"/>
              </a:solidFill>
            </a:endParaRPr>
          </a:p>
        </p:txBody>
      </p:sp>
      <p:sp>
        <p:nvSpPr>
          <p:cNvPr id="697" name="Google Shape;697;p41"/>
          <p:cNvSpPr/>
          <p:nvPr/>
        </p:nvSpPr>
        <p:spPr>
          <a:xfrm>
            <a:off x="2665716" y="2196400"/>
            <a:ext cx="801000" cy="8040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</a:rPr>
              <a:t>transformer encoder</a:t>
            </a:r>
            <a:endParaRPr b="1"/>
          </a:p>
        </p:txBody>
      </p:sp>
      <p:pic>
        <p:nvPicPr>
          <p:cNvPr id="698" name="Google Shape;698;p41"/>
          <p:cNvPicPr preferRelativeResize="0"/>
          <p:nvPr/>
        </p:nvPicPr>
        <p:blipFill rotWithShape="1">
          <a:blip r:embed="rId3">
            <a:alphaModFix/>
          </a:blip>
          <a:srcRect b="31638" l="11885" r="12893" t="46835"/>
          <a:stretch/>
        </p:blipFill>
        <p:spPr>
          <a:xfrm>
            <a:off x="492259" y="2260397"/>
            <a:ext cx="1344200" cy="660593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699" name="Google Shape;699;p41"/>
          <p:cNvSpPr txBox="1"/>
          <p:nvPr/>
        </p:nvSpPr>
        <p:spPr>
          <a:xfrm>
            <a:off x="325406" y="1787588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 Image and Prompt</a:t>
            </a:r>
            <a:endParaRPr b="1" sz="1300"/>
          </a:p>
        </p:txBody>
      </p:sp>
      <p:cxnSp>
        <p:nvCxnSpPr>
          <p:cNvPr id="700" name="Google Shape;700;p41"/>
          <p:cNvCxnSpPr>
            <a:stCxn id="698" idx="3"/>
            <a:endCxn id="701" idx="1"/>
          </p:cNvCxnSpPr>
          <p:nvPr/>
        </p:nvCxnSpPr>
        <p:spPr>
          <a:xfrm>
            <a:off x="1836458" y="2590693"/>
            <a:ext cx="602400" cy="4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02" name="Google Shape;702;p41"/>
          <p:cNvSpPr/>
          <p:nvPr/>
        </p:nvSpPr>
        <p:spPr>
          <a:xfrm>
            <a:off x="3597352" y="2240191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3" name="Google Shape;703;p41"/>
          <p:cNvSpPr/>
          <p:nvPr/>
        </p:nvSpPr>
        <p:spPr>
          <a:xfrm>
            <a:off x="3597352" y="239341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4" name="Google Shape;704;p41"/>
          <p:cNvSpPr/>
          <p:nvPr/>
        </p:nvSpPr>
        <p:spPr>
          <a:xfrm>
            <a:off x="3597352" y="254663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5" name="Google Shape;705;p41"/>
          <p:cNvSpPr/>
          <p:nvPr/>
        </p:nvSpPr>
        <p:spPr>
          <a:xfrm>
            <a:off x="3597352" y="269985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6" name="Google Shape;706;p41"/>
          <p:cNvSpPr/>
          <p:nvPr/>
        </p:nvSpPr>
        <p:spPr>
          <a:xfrm>
            <a:off x="3597352" y="285306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7" name="Google Shape;707;p41"/>
          <p:cNvSpPr/>
          <p:nvPr/>
        </p:nvSpPr>
        <p:spPr>
          <a:xfrm>
            <a:off x="2414103" y="2196279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8" name="Google Shape;708;p41"/>
          <p:cNvSpPr/>
          <p:nvPr/>
        </p:nvSpPr>
        <p:spPr>
          <a:xfrm>
            <a:off x="2438801" y="223758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9" name="Google Shape;709;p41"/>
          <p:cNvSpPr/>
          <p:nvPr/>
        </p:nvSpPr>
        <p:spPr>
          <a:xfrm>
            <a:off x="2438801" y="239080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1" name="Google Shape;701;p41"/>
          <p:cNvSpPr/>
          <p:nvPr/>
        </p:nvSpPr>
        <p:spPr>
          <a:xfrm>
            <a:off x="2438801" y="2544024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0" name="Google Shape;710;p41"/>
          <p:cNvSpPr/>
          <p:nvPr/>
        </p:nvSpPr>
        <p:spPr>
          <a:xfrm>
            <a:off x="2438801" y="269724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1" name="Google Shape;711;p41"/>
          <p:cNvSpPr/>
          <p:nvPr/>
        </p:nvSpPr>
        <p:spPr>
          <a:xfrm>
            <a:off x="2438801" y="285045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12" name="Google Shape;712;p41"/>
          <p:cNvCxnSpPr/>
          <p:nvPr/>
        </p:nvCxnSpPr>
        <p:spPr>
          <a:xfrm>
            <a:off x="2534132" y="229140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3" name="Google Shape;713;p41"/>
          <p:cNvCxnSpPr/>
          <p:nvPr/>
        </p:nvCxnSpPr>
        <p:spPr>
          <a:xfrm>
            <a:off x="2531349" y="2441552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4" name="Google Shape;714;p41"/>
          <p:cNvCxnSpPr/>
          <p:nvPr/>
        </p:nvCxnSpPr>
        <p:spPr>
          <a:xfrm>
            <a:off x="2533015" y="2591703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5" name="Google Shape;715;p41"/>
          <p:cNvCxnSpPr/>
          <p:nvPr/>
        </p:nvCxnSpPr>
        <p:spPr>
          <a:xfrm>
            <a:off x="2530233" y="2741855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6" name="Google Shape;716;p41"/>
          <p:cNvCxnSpPr/>
          <p:nvPr/>
        </p:nvCxnSpPr>
        <p:spPr>
          <a:xfrm>
            <a:off x="2525743" y="290285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7" name="Google Shape;717;p41"/>
          <p:cNvCxnSpPr/>
          <p:nvPr/>
        </p:nvCxnSpPr>
        <p:spPr>
          <a:xfrm>
            <a:off x="3482753" y="2291407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8" name="Google Shape;718;p41"/>
          <p:cNvCxnSpPr/>
          <p:nvPr/>
        </p:nvCxnSpPr>
        <p:spPr>
          <a:xfrm>
            <a:off x="3480391" y="244155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19" name="Google Shape;719;p41"/>
          <p:cNvCxnSpPr/>
          <p:nvPr/>
        </p:nvCxnSpPr>
        <p:spPr>
          <a:xfrm>
            <a:off x="3481805" y="259170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20" name="Google Shape;720;p41"/>
          <p:cNvCxnSpPr/>
          <p:nvPr/>
        </p:nvCxnSpPr>
        <p:spPr>
          <a:xfrm>
            <a:off x="3479443" y="2741855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21" name="Google Shape;721;p41"/>
          <p:cNvCxnSpPr/>
          <p:nvPr/>
        </p:nvCxnSpPr>
        <p:spPr>
          <a:xfrm>
            <a:off x="3475633" y="2902848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722" name="Google Shape;722;p41"/>
          <p:cNvSpPr/>
          <p:nvPr/>
        </p:nvSpPr>
        <p:spPr>
          <a:xfrm>
            <a:off x="2667452" y="3199867"/>
            <a:ext cx="801000" cy="871500"/>
          </a:xfrm>
          <a:prstGeom prst="rect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/>
              <a:t>transformer decoder</a:t>
            </a:r>
            <a:endParaRPr b="1" sz="800"/>
          </a:p>
        </p:txBody>
      </p:sp>
      <p:cxnSp>
        <p:nvCxnSpPr>
          <p:cNvPr id="723" name="Google Shape;723;p41"/>
          <p:cNvCxnSpPr>
            <a:stCxn id="695" idx="2"/>
            <a:endCxn id="722" idx="0"/>
          </p:cNvCxnSpPr>
          <p:nvPr/>
        </p:nvCxnSpPr>
        <p:spPr>
          <a:xfrm rot="5400000">
            <a:off x="3254655" y="2816288"/>
            <a:ext cx="197100" cy="570300"/>
          </a:xfrm>
          <a:prstGeom prst="curvedConnector3">
            <a:avLst>
              <a:gd fmla="val 49969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24" name="Google Shape;724;p41"/>
          <p:cNvSpPr txBox="1"/>
          <p:nvPr/>
        </p:nvSpPr>
        <p:spPr>
          <a:xfrm>
            <a:off x="7025506" y="2704359"/>
            <a:ext cx="20613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/>
          </a:p>
        </p:txBody>
      </p:sp>
      <p:sp>
        <p:nvSpPr>
          <p:cNvPr id="725" name="Google Shape;725;p41"/>
          <p:cNvSpPr txBox="1"/>
          <p:nvPr/>
        </p:nvSpPr>
        <p:spPr>
          <a:xfrm>
            <a:off x="2714526" y="1754551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Donut </a:t>
            </a:r>
            <a:r>
              <a:rPr b="1" lang="en" sz="1300">
                <a:latin typeface="Times New Roman"/>
                <a:ea typeface="Times New Roman"/>
                <a:cs typeface="Times New Roman"/>
                <a:sym typeface="Times New Roman"/>
              </a:rPr>
              <a:t>🍩</a:t>
            </a:r>
            <a:endParaRPr b="1" sz="1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26" name="Google Shape;726;p41"/>
          <p:cNvSpPr/>
          <p:nvPr/>
        </p:nvSpPr>
        <p:spPr>
          <a:xfrm>
            <a:off x="710384" y="3124656"/>
            <a:ext cx="1089600" cy="245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&lt;classification&gt;</a:t>
            </a:r>
            <a:endParaRPr sz="900"/>
          </a:p>
        </p:txBody>
      </p:sp>
      <p:sp>
        <p:nvSpPr>
          <p:cNvPr id="727" name="Google Shape;727;p41"/>
          <p:cNvSpPr/>
          <p:nvPr/>
        </p:nvSpPr>
        <p:spPr>
          <a:xfrm>
            <a:off x="1154949" y="3924275"/>
            <a:ext cx="801000" cy="324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&lt;parsing&gt;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728" name="Google Shape;728;p41"/>
          <p:cNvSpPr/>
          <p:nvPr/>
        </p:nvSpPr>
        <p:spPr>
          <a:xfrm>
            <a:off x="4164591" y="2485808"/>
            <a:ext cx="1683000" cy="472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&lt;class&gt;receipt&lt;/class&gt;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&lt;/classification&gt;</a:t>
            </a:r>
            <a:endParaRPr sz="900"/>
          </a:p>
        </p:txBody>
      </p:sp>
      <p:sp>
        <p:nvSpPr>
          <p:cNvPr id="729" name="Google Shape;729;p41"/>
          <p:cNvSpPr/>
          <p:nvPr/>
        </p:nvSpPr>
        <p:spPr>
          <a:xfrm>
            <a:off x="4307475" y="3072325"/>
            <a:ext cx="1468500" cy="32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14,000&lt;/answer&gt;&lt;/vqa&gt;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730" name="Google Shape;730;p41"/>
          <p:cNvSpPr/>
          <p:nvPr/>
        </p:nvSpPr>
        <p:spPr>
          <a:xfrm>
            <a:off x="4052854" y="3478225"/>
            <a:ext cx="1998300" cy="47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&lt;item&gt;&lt;name&gt;3002-Kyoto Choco Mochi&lt;/name&gt;・・・ &lt;/parsing&gt;</a:t>
            </a:r>
            <a:endParaRPr sz="900">
              <a:solidFill>
                <a:schemeClr val="dk1"/>
              </a:solidFill>
            </a:endParaRPr>
          </a:p>
        </p:txBody>
      </p:sp>
      <p:cxnSp>
        <p:nvCxnSpPr>
          <p:cNvPr id="731" name="Google Shape;731;p41"/>
          <p:cNvCxnSpPr>
            <a:stCxn id="726" idx="3"/>
            <a:endCxn id="722" idx="1"/>
          </p:cNvCxnSpPr>
          <p:nvPr/>
        </p:nvCxnSpPr>
        <p:spPr>
          <a:xfrm>
            <a:off x="1799984" y="3247506"/>
            <a:ext cx="867600" cy="3882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2" name="Google Shape;732;p41"/>
          <p:cNvCxnSpPr>
            <a:stCxn id="694" idx="3"/>
            <a:endCxn id="722" idx="1"/>
          </p:cNvCxnSpPr>
          <p:nvPr/>
        </p:nvCxnSpPr>
        <p:spPr>
          <a:xfrm flipH="1" rot="10800000">
            <a:off x="2199950" y="3635669"/>
            <a:ext cx="467400" cy="237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3" name="Google Shape;733;p41"/>
          <p:cNvCxnSpPr>
            <a:stCxn id="727" idx="3"/>
            <a:endCxn id="722" idx="1"/>
          </p:cNvCxnSpPr>
          <p:nvPr/>
        </p:nvCxnSpPr>
        <p:spPr>
          <a:xfrm flipH="1" rot="10800000">
            <a:off x="1955949" y="3635675"/>
            <a:ext cx="711600" cy="450600"/>
          </a:xfrm>
          <a:prstGeom prst="curvedConnector3">
            <a:avLst>
              <a:gd fmla="val 4999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4" name="Google Shape;734;p41"/>
          <p:cNvCxnSpPr>
            <a:stCxn id="722" idx="3"/>
            <a:endCxn id="728" idx="1"/>
          </p:cNvCxnSpPr>
          <p:nvPr/>
        </p:nvCxnSpPr>
        <p:spPr>
          <a:xfrm flipH="1" rot="10800000">
            <a:off x="3468452" y="2722117"/>
            <a:ext cx="696000" cy="913500"/>
          </a:xfrm>
          <a:prstGeom prst="curvedConnector3">
            <a:avLst>
              <a:gd fmla="val 49998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5" name="Google Shape;735;p41"/>
          <p:cNvCxnSpPr>
            <a:stCxn id="722" idx="3"/>
            <a:endCxn id="729" idx="1"/>
          </p:cNvCxnSpPr>
          <p:nvPr/>
        </p:nvCxnSpPr>
        <p:spPr>
          <a:xfrm flipH="1" rot="10800000">
            <a:off x="3468452" y="3234217"/>
            <a:ext cx="839100" cy="4014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36" name="Google Shape;736;p41"/>
          <p:cNvCxnSpPr>
            <a:stCxn id="722" idx="3"/>
            <a:endCxn id="730" idx="1"/>
          </p:cNvCxnSpPr>
          <p:nvPr/>
        </p:nvCxnSpPr>
        <p:spPr>
          <a:xfrm>
            <a:off x="3468452" y="3635617"/>
            <a:ext cx="584400" cy="789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37" name="Google Shape;737;p41"/>
          <p:cNvSpPr/>
          <p:nvPr/>
        </p:nvSpPr>
        <p:spPr>
          <a:xfrm>
            <a:off x="6435864" y="3398880"/>
            <a:ext cx="2650800" cy="660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"items": [{"name": "3002-Kyoto Choco Mochi",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"count": 2,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"unitprice": 14000, …}], … }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738" name="Google Shape;738;p41"/>
          <p:cNvSpPr txBox="1"/>
          <p:nvPr/>
        </p:nvSpPr>
        <p:spPr>
          <a:xfrm>
            <a:off x="4253745" y="175260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Output Sequence</a:t>
            </a:r>
            <a:endParaRPr b="1" sz="1300"/>
          </a:p>
        </p:txBody>
      </p:sp>
      <p:sp>
        <p:nvSpPr>
          <p:cNvPr id="739" name="Google Shape;739;p41"/>
          <p:cNvSpPr/>
          <p:nvPr/>
        </p:nvSpPr>
        <p:spPr>
          <a:xfrm>
            <a:off x="6524425" y="2244525"/>
            <a:ext cx="1194900" cy="335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"class":"receipt" }</a:t>
            </a:r>
            <a:endParaRPr sz="900"/>
          </a:p>
        </p:txBody>
      </p:sp>
      <p:sp>
        <p:nvSpPr>
          <p:cNvPr id="740" name="Google Shape;740;p41"/>
          <p:cNvSpPr/>
          <p:nvPr/>
        </p:nvSpPr>
        <p:spPr>
          <a:xfrm>
            <a:off x="6455063" y="2753164"/>
            <a:ext cx="2631300" cy="47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{ "question": "what is the price of choco mochi?",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   "answer": "14,000" }</a:t>
            </a:r>
            <a:endParaRPr sz="800">
              <a:solidFill>
                <a:schemeClr val="dk1"/>
              </a:solidFill>
            </a:endParaRPr>
          </a:p>
        </p:txBody>
      </p:sp>
      <p:cxnSp>
        <p:nvCxnSpPr>
          <p:cNvPr id="741" name="Google Shape;741;p41"/>
          <p:cNvCxnSpPr>
            <a:stCxn id="728" idx="3"/>
            <a:endCxn id="739" idx="1"/>
          </p:cNvCxnSpPr>
          <p:nvPr/>
        </p:nvCxnSpPr>
        <p:spPr>
          <a:xfrm flipH="1" rot="10800000">
            <a:off x="5847591" y="2412158"/>
            <a:ext cx="676800" cy="309900"/>
          </a:xfrm>
          <a:prstGeom prst="curvedConnector3">
            <a:avLst>
              <a:gd fmla="val 50003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42" name="Google Shape;742;p41"/>
          <p:cNvCxnSpPr>
            <a:stCxn id="729" idx="3"/>
            <a:endCxn id="740" idx="1"/>
          </p:cNvCxnSpPr>
          <p:nvPr/>
        </p:nvCxnSpPr>
        <p:spPr>
          <a:xfrm flipH="1" rot="10800000">
            <a:off x="5775975" y="2989525"/>
            <a:ext cx="679200" cy="244800"/>
          </a:xfrm>
          <a:prstGeom prst="curvedConnector3">
            <a:avLst>
              <a:gd fmla="val 49992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43" name="Google Shape;743;p41"/>
          <p:cNvCxnSpPr>
            <a:stCxn id="730" idx="3"/>
            <a:endCxn id="737" idx="1"/>
          </p:cNvCxnSpPr>
          <p:nvPr/>
        </p:nvCxnSpPr>
        <p:spPr>
          <a:xfrm>
            <a:off x="6051154" y="3714475"/>
            <a:ext cx="384600" cy="14700"/>
          </a:xfrm>
          <a:prstGeom prst="curvedConnector3">
            <a:avLst>
              <a:gd fmla="val 50016" name="adj1"/>
            </a:avLst>
          </a:prstGeom>
          <a:noFill/>
          <a:ln cap="flat" cmpd="sng" w="28575">
            <a:solidFill>
              <a:srgbClr val="0BC360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744" name="Google Shape;744;p41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745" name="Google Shape;745;p4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1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Agenda</a:t>
            </a:r>
            <a:endParaRPr/>
          </a:p>
        </p:txBody>
      </p:sp>
      <p:sp>
        <p:nvSpPr>
          <p:cNvPr id="78" name="Google Shape;78;p15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Introduction: </a:t>
            </a:r>
            <a:r>
              <a:rPr lang="en" sz="2300"/>
              <a:t>Background and Motivation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Proposal: </a:t>
            </a:r>
            <a:r>
              <a:rPr lang="en" sz="2300"/>
              <a:t>Document Understanding Transformer (</a:t>
            </a:r>
            <a:r>
              <a:rPr lang="en" sz="2300"/>
              <a:t>Donut 🍩</a:t>
            </a:r>
            <a:r>
              <a:rPr lang="en" sz="2300"/>
              <a:t>)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Experiments and Analyses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AutoNum type="arabicPeriod"/>
            </a:pPr>
            <a:r>
              <a:rPr lang="en" sz="2300"/>
              <a:t>Conclusions</a:t>
            </a:r>
            <a:endParaRPr sz="2300"/>
          </a:p>
        </p:txBody>
      </p:sp>
      <p:sp>
        <p:nvSpPr>
          <p:cNvPr id="79" name="Google Shape;79;p1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is the table of contents. Let’s start from the Introduction.</a:t>
            </a:r>
            <a:endParaRPr b="1" sz="18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80" name="Google Shape;80;p15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9" name="Shape 7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0" name="Google Shape;750;p4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Overview: Model Architecture</a:t>
            </a:r>
            <a:endParaRPr/>
          </a:p>
        </p:txBody>
      </p:sp>
      <p:sp>
        <p:nvSpPr>
          <p:cNvPr id="751" name="Google Shape;751;p4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Swin Transformer and BART are used as an encoder and decoder, respectively.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More details can also be found in the manuscript.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752" name="Google Shape;752;p42"/>
          <p:cNvSpPr/>
          <p:nvPr/>
        </p:nvSpPr>
        <p:spPr>
          <a:xfrm>
            <a:off x="78950" y="3475469"/>
            <a:ext cx="2121000" cy="3678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&lt;vqa&gt;&lt;question&gt;what is the price 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of choco mochi?&lt;/question&gt;&lt;answer&gt;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753" name="Google Shape;753;p42"/>
          <p:cNvSpPr/>
          <p:nvPr/>
        </p:nvSpPr>
        <p:spPr>
          <a:xfrm>
            <a:off x="3572655" y="2198888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4" name="Google Shape;754;p42"/>
          <p:cNvSpPr txBox="1"/>
          <p:nvPr/>
        </p:nvSpPr>
        <p:spPr>
          <a:xfrm>
            <a:off x="6703613" y="175845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Converted JSON</a:t>
            </a:r>
            <a:endParaRPr b="1" sz="1300"/>
          </a:p>
        </p:txBody>
      </p:sp>
      <p:sp>
        <p:nvSpPr>
          <p:cNvPr id="755" name="Google Shape;755;p42"/>
          <p:cNvSpPr/>
          <p:nvPr/>
        </p:nvSpPr>
        <p:spPr>
          <a:xfrm>
            <a:off x="2665716" y="2196400"/>
            <a:ext cx="801000" cy="8040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800">
                <a:solidFill>
                  <a:schemeClr val="dk1"/>
                </a:solidFill>
              </a:rPr>
              <a:t>transformer encoder</a:t>
            </a:r>
            <a:endParaRPr b="1"/>
          </a:p>
        </p:txBody>
      </p:sp>
      <p:pic>
        <p:nvPicPr>
          <p:cNvPr id="756" name="Google Shape;756;p42"/>
          <p:cNvPicPr preferRelativeResize="0"/>
          <p:nvPr/>
        </p:nvPicPr>
        <p:blipFill rotWithShape="1">
          <a:blip r:embed="rId3">
            <a:alphaModFix/>
          </a:blip>
          <a:srcRect b="31638" l="11885" r="12893" t="46835"/>
          <a:stretch/>
        </p:blipFill>
        <p:spPr>
          <a:xfrm>
            <a:off x="492259" y="2260397"/>
            <a:ext cx="1344200" cy="660593"/>
          </a:xfrm>
          <a:prstGeom prst="rect">
            <a:avLst/>
          </a:prstGeom>
          <a:noFill/>
          <a:ln cap="flat" cmpd="sng" w="1905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757" name="Google Shape;757;p42"/>
          <p:cNvSpPr txBox="1"/>
          <p:nvPr/>
        </p:nvSpPr>
        <p:spPr>
          <a:xfrm>
            <a:off x="325406" y="1787588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Input Image and Prompt</a:t>
            </a:r>
            <a:endParaRPr b="1" sz="1300"/>
          </a:p>
        </p:txBody>
      </p:sp>
      <p:cxnSp>
        <p:nvCxnSpPr>
          <p:cNvPr id="758" name="Google Shape;758;p42"/>
          <p:cNvCxnSpPr>
            <a:stCxn id="756" idx="3"/>
            <a:endCxn id="759" idx="1"/>
          </p:cNvCxnSpPr>
          <p:nvPr/>
        </p:nvCxnSpPr>
        <p:spPr>
          <a:xfrm>
            <a:off x="1836458" y="2590693"/>
            <a:ext cx="602400" cy="4800"/>
          </a:xfrm>
          <a:prstGeom prst="straightConnector1">
            <a:avLst/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60" name="Google Shape;760;p42"/>
          <p:cNvSpPr/>
          <p:nvPr/>
        </p:nvSpPr>
        <p:spPr>
          <a:xfrm>
            <a:off x="3597352" y="2240191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1" name="Google Shape;761;p42"/>
          <p:cNvSpPr/>
          <p:nvPr/>
        </p:nvSpPr>
        <p:spPr>
          <a:xfrm>
            <a:off x="3597352" y="239341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2" name="Google Shape;762;p42"/>
          <p:cNvSpPr/>
          <p:nvPr/>
        </p:nvSpPr>
        <p:spPr>
          <a:xfrm>
            <a:off x="3597352" y="2546632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3" name="Google Shape;763;p42"/>
          <p:cNvSpPr/>
          <p:nvPr/>
        </p:nvSpPr>
        <p:spPr>
          <a:xfrm>
            <a:off x="3597352" y="269985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Google Shape;764;p42"/>
          <p:cNvSpPr/>
          <p:nvPr/>
        </p:nvSpPr>
        <p:spPr>
          <a:xfrm>
            <a:off x="3597352" y="285306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5" name="Google Shape;765;p42"/>
          <p:cNvSpPr/>
          <p:nvPr/>
        </p:nvSpPr>
        <p:spPr>
          <a:xfrm>
            <a:off x="2414103" y="2196279"/>
            <a:ext cx="131400" cy="804000"/>
          </a:xfrm>
          <a:prstGeom prst="flowChartAlternateProcess">
            <a:avLst/>
          </a:prstGeom>
          <a:solidFill>
            <a:schemeClr val="lt1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6" name="Google Shape;766;p42"/>
          <p:cNvSpPr/>
          <p:nvPr/>
        </p:nvSpPr>
        <p:spPr>
          <a:xfrm>
            <a:off x="2438801" y="223758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7" name="Google Shape;767;p42"/>
          <p:cNvSpPr/>
          <p:nvPr/>
        </p:nvSpPr>
        <p:spPr>
          <a:xfrm>
            <a:off x="2438801" y="2390803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9" name="Google Shape;759;p42"/>
          <p:cNvSpPr/>
          <p:nvPr/>
        </p:nvSpPr>
        <p:spPr>
          <a:xfrm>
            <a:off x="2438801" y="2544024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8" name="Google Shape;768;p42"/>
          <p:cNvSpPr/>
          <p:nvPr/>
        </p:nvSpPr>
        <p:spPr>
          <a:xfrm>
            <a:off x="2438801" y="269724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9" name="Google Shape;769;p42"/>
          <p:cNvSpPr/>
          <p:nvPr/>
        </p:nvSpPr>
        <p:spPr>
          <a:xfrm>
            <a:off x="2438801" y="2850455"/>
            <a:ext cx="82500" cy="103200"/>
          </a:xfrm>
          <a:prstGeom prst="rect">
            <a:avLst/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cxnSp>
        <p:nvCxnSpPr>
          <p:cNvPr id="770" name="Google Shape;770;p42"/>
          <p:cNvCxnSpPr/>
          <p:nvPr/>
        </p:nvCxnSpPr>
        <p:spPr>
          <a:xfrm>
            <a:off x="2534132" y="229140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1" name="Google Shape;771;p42"/>
          <p:cNvCxnSpPr/>
          <p:nvPr/>
        </p:nvCxnSpPr>
        <p:spPr>
          <a:xfrm>
            <a:off x="2531349" y="2441552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2" name="Google Shape;772;p42"/>
          <p:cNvCxnSpPr/>
          <p:nvPr/>
        </p:nvCxnSpPr>
        <p:spPr>
          <a:xfrm>
            <a:off x="2533015" y="2591703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3" name="Google Shape;773;p42"/>
          <p:cNvCxnSpPr/>
          <p:nvPr/>
        </p:nvCxnSpPr>
        <p:spPr>
          <a:xfrm>
            <a:off x="2530233" y="2741855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4" name="Google Shape;774;p42"/>
          <p:cNvCxnSpPr/>
          <p:nvPr/>
        </p:nvCxnSpPr>
        <p:spPr>
          <a:xfrm>
            <a:off x="2525743" y="2902850"/>
            <a:ext cx="1230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5" name="Google Shape;775;p42"/>
          <p:cNvCxnSpPr/>
          <p:nvPr/>
        </p:nvCxnSpPr>
        <p:spPr>
          <a:xfrm>
            <a:off x="3482753" y="2291407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6" name="Google Shape;776;p42"/>
          <p:cNvCxnSpPr/>
          <p:nvPr/>
        </p:nvCxnSpPr>
        <p:spPr>
          <a:xfrm>
            <a:off x="3480391" y="244155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7" name="Google Shape;777;p42"/>
          <p:cNvCxnSpPr/>
          <p:nvPr/>
        </p:nvCxnSpPr>
        <p:spPr>
          <a:xfrm>
            <a:off x="3481805" y="2591706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8" name="Google Shape;778;p42"/>
          <p:cNvCxnSpPr/>
          <p:nvPr/>
        </p:nvCxnSpPr>
        <p:spPr>
          <a:xfrm>
            <a:off x="3479443" y="2741855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cxnSp>
        <p:nvCxnSpPr>
          <p:cNvPr id="779" name="Google Shape;779;p42"/>
          <p:cNvCxnSpPr/>
          <p:nvPr/>
        </p:nvCxnSpPr>
        <p:spPr>
          <a:xfrm>
            <a:off x="3475633" y="2902848"/>
            <a:ext cx="104400" cy="1800"/>
          </a:xfrm>
          <a:prstGeom prst="straightConnector1">
            <a:avLst/>
          </a:prstGeom>
          <a:noFill/>
          <a:ln cap="flat" cmpd="sng" w="9525">
            <a:solidFill>
              <a:schemeClr val="dk1"/>
            </a:solidFill>
            <a:prstDash val="solid"/>
            <a:round/>
            <a:headEnd len="med" w="med" type="none"/>
            <a:tailEnd len="med" w="med" type="stealth"/>
          </a:ln>
        </p:spPr>
      </p:cxnSp>
      <p:sp>
        <p:nvSpPr>
          <p:cNvPr id="780" name="Google Shape;780;p42"/>
          <p:cNvSpPr/>
          <p:nvPr/>
        </p:nvSpPr>
        <p:spPr>
          <a:xfrm>
            <a:off x="2667452" y="3199867"/>
            <a:ext cx="801000" cy="871500"/>
          </a:xfrm>
          <a:prstGeom prst="rect">
            <a:avLst/>
          </a:prstGeom>
          <a:solidFill>
            <a:schemeClr val="lt1"/>
          </a:solidFill>
          <a:ln cap="flat" cmpd="sng" w="28575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800"/>
              <a:t>transformer decoder</a:t>
            </a:r>
            <a:endParaRPr b="1" sz="800"/>
          </a:p>
        </p:txBody>
      </p:sp>
      <p:cxnSp>
        <p:nvCxnSpPr>
          <p:cNvPr id="781" name="Google Shape;781;p42"/>
          <p:cNvCxnSpPr>
            <a:stCxn id="753" idx="2"/>
            <a:endCxn id="780" idx="0"/>
          </p:cNvCxnSpPr>
          <p:nvPr/>
        </p:nvCxnSpPr>
        <p:spPr>
          <a:xfrm rot="5400000">
            <a:off x="3254655" y="2816288"/>
            <a:ext cx="197100" cy="570300"/>
          </a:xfrm>
          <a:prstGeom prst="curvedConnector3">
            <a:avLst>
              <a:gd fmla="val 49969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82" name="Google Shape;782;p42"/>
          <p:cNvSpPr txBox="1"/>
          <p:nvPr/>
        </p:nvSpPr>
        <p:spPr>
          <a:xfrm>
            <a:off x="7025506" y="2704359"/>
            <a:ext cx="2061300" cy="472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600"/>
          </a:p>
        </p:txBody>
      </p:sp>
      <p:sp>
        <p:nvSpPr>
          <p:cNvPr id="783" name="Google Shape;783;p42"/>
          <p:cNvSpPr txBox="1"/>
          <p:nvPr/>
        </p:nvSpPr>
        <p:spPr>
          <a:xfrm>
            <a:off x="2714526" y="1754551"/>
            <a:ext cx="214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</a:rPr>
              <a:t>Donut</a:t>
            </a:r>
            <a:r>
              <a:rPr b="1" lang="en" sz="1300"/>
              <a:t> </a:t>
            </a:r>
            <a:r>
              <a:rPr b="1" lang="en" sz="1300">
                <a:latin typeface="Times New Roman"/>
                <a:ea typeface="Times New Roman"/>
                <a:cs typeface="Times New Roman"/>
                <a:sym typeface="Times New Roman"/>
              </a:rPr>
              <a:t>🍩</a:t>
            </a:r>
            <a:endParaRPr b="1" sz="13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784" name="Google Shape;784;p42"/>
          <p:cNvSpPr/>
          <p:nvPr/>
        </p:nvSpPr>
        <p:spPr>
          <a:xfrm>
            <a:off x="710384" y="3124656"/>
            <a:ext cx="1089600" cy="2457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/>
              <a:t>&lt;classification&gt;</a:t>
            </a:r>
            <a:endParaRPr sz="900"/>
          </a:p>
        </p:txBody>
      </p:sp>
      <p:sp>
        <p:nvSpPr>
          <p:cNvPr id="785" name="Google Shape;785;p42"/>
          <p:cNvSpPr/>
          <p:nvPr/>
        </p:nvSpPr>
        <p:spPr>
          <a:xfrm>
            <a:off x="1154949" y="3924275"/>
            <a:ext cx="801000" cy="3240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&lt;parsing&gt;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786" name="Google Shape;786;p42"/>
          <p:cNvSpPr/>
          <p:nvPr/>
        </p:nvSpPr>
        <p:spPr>
          <a:xfrm>
            <a:off x="4164591" y="2485808"/>
            <a:ext cx="1683000" cy="4725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&lt;class&gt;receipt&lt;/class&gt;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&lt;/classification&gt;</a:t>
            </a:r>
            <a:endParaRPr sz="900"/>
          </a:p>
        </p:txBody>
      </p:sp>
      <p:sp>
        <p:nvSpPr>
          <p:cNvPr id="787" name="Google Shape;787;p42"/>
          <p:cNvSpPr/>
          <p:nvPr/>
        </p:nvSpPr>
        <p:spPr>
          <a:xfrm>
            <a:off x="4307475" y="3072325"/>
            <a:ext cx="1468500" cy="3240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14,000&lt;/answer&gt;&lt;/vqa&gt;</a:t>
            </a:r>
            <a:endParaRPr sz="1000">
              <a:solidFill>
                <a:schemeClr val="dk1"/>
              </a:solidFill>
            </a:endParaRPr>
          </a:p>
        </p:txBody>
      </p:sp>
      <p:sp>
        <p:nvSpPr>
          <p:cNvPr id="788" name="Google Shape;788;p42"/>
          <p:cNvSpPr/>
          <p:nvPr/>
        </p:nvSpPr>
        <p:spPr>
          <a:xfrm>
            <a:off x="4052854" y="3478225"/>
            <a:ext cx="1998300" cy="4725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&lt;item&gt;&lt;name&gt;3002-Kyoto Choco Mochi&lt;/name&gt;・・・ &lt;/parsing&gt;</a:t>
            </a:r>
            <a:endParaRPr sz="900">
              <a:solidFill>
                <a:schemeClr val="dk1"/>
              </a:solidFill>
            </a:endParaRPr>
          </a:p>
        </p:txBody>
      </p:sp>
      <p:cxnSp>
        <p:nvCxnSpPr>
          <p:cNvPr id="789" name="Google Shape;789;p42"/>
          <p:cNvCxnSpPr>
            <a:stCxn id="784" idx="3"/>
            <a:endCxn id="780" idx="1"/>
          </p:cNvCxnSpPr>
          <p:nvPr/>
        </p:nvCxnSpPr>
        <p:spPr>
          <a:xfrm>
            <a:off x="1799984" y="3247506"/>
            <a:ext cx="867600" cy="3882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90" name="Google Shape;790;p42"/>
          <p:cNvCxnSpPr>
            <a:stCxn id="752" idx="3"/>
            <a:endCxn id="780" idx="1"/>
          </p:cNvCxnSpPr>
          <p:nvPr/>
        </p:nvCxnSpPr>
        <p:spPr>
          <a:xfrm flipH="1" rot="10800000">
            <a:off x="2199950" y="3635669"/>
            <a:ext cx="467400" cy="237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91" name="Google Shape;791;p42"/>
          <p:cNvCxnSpPr>
            <a:stCxn id="785" idx="3"/>
            <a:endCxn id="780" idx="1"/>
          </p:cNvCxnSpPr>
          <p:nvPr/>
        </p:nvCxnSpPr>
        <p:spPr>
          <a:xfrm flipH="1" rot="10800000">
            <a:off x="1955949" y="3635675"/>
            <a:ext cx="711600" cy="450600"/>
          </a:xfrm>
          <a:prstGeom prst="curvedConnector3">
            <a:avLst>
              <a:gd fmla="val 4999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92" name="Google Shape;792;p42"/>
          <p:cNvCxnSpPr>
            <a:stCxn id="780" idx="3"/>
            <a:endCxn id="786" idx="1"/>
          </p:cNvCxnSpPr>
          <p:nvPr/>
        </p:nvCxnSpPr>
        <p:spPr>
          <a:xfrm flipH="1" rot="10800000">
            <a:off x="3468452" y="2722117"/>
            <a:ext cx="696000" cy="913500"/>
          </a:xfrm>
          <a:prstGeom prst="curvedConnector3">
            <a:avLst>
              <a:gd fmla="val 49998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93" name="Google Shape;793;p42"/>
          <p:cNvCxnSpPr>
            <a:stCxn id="780" idx="3"/>
            <a:endCxn id="787" idx="1"/>
          </p:cNvCxnSpPr>
          <p:nvPr/>
        </p:nvCxnSpPr>
        <p:spPr>
          <a:xfrm flipH="1" rot="10800000">
            <a:off x="3468452" y="3234217"/>
            <a:ext cx="839100" cy="4014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794" name="Google Shape;794;p42"/>
          <p:cNvCxnSpPr>
            <a:stCxn id="780" idx="3"/>
            <a:endCxn id="788" idx="1"/>
          </p:cNvCxnSpPr>
          <p:nvPr/>
        </p:nvCxnSpPr>
        <p:spPr>
          <a:xfrm>
            <a:off x="3468452" y="3635617"/>
            <a:ext cx="584400" cy="78900"/>
          </a:xfrm>
          <a:prstGeom prst="curvedConnector3">
            <a:avLst>
              <a:gd fmla="val 49995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sp>
        <p:nvSpPr>
          <p:cNvPr id="795" name="Google Shape;795;p42"/>
          <p:cNvSpPr/>
          <p:nvPr/>
        </p:nvSpPr>
        <p:spPr>
          <a:xfrm>
            <a:off x="6435864" y="3398880"/>
            <a:ext cx="2650800" cy="660600"/>
          </a:xfrm>
          <a:prstGeom prst="roundRect">
            <a:avLst>
              <a:gd fmla="val 16667" name="adj"/>
            </a:avLst>
          </a:prstGeom>
          <a:solidFill>
            <a:srgbClr val="D9EAD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"items": [{"name": "3002-Kyoto Choco Mochi",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"count": 2,</a:t>
            </a:r>
            <a:endParaRPr sz="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      "unitprice": 14000, …}], … }</a:t>
            </a:r>
            <a:endParaRPr sz="900">
              <a:solidFill>
                <a:schemeClr val="dk1"/>
              </a:solidFill>
            </a:endParaRPr>
          </a:p>
        </p:txBody>
      </p:sp>
      <p:sp>
        <p:nvSpPr>
          <p:cNvPr id="796" name="Google Shape;796;p42"/>
          <p:cNvSpPr txBox="1"/>
          <p:nvPr/>
        </p:nvSpPr>
        <p:spPr>
          <a:xfrm>
            <a:off x="4253745" y="1752600"/>
            <a:ext cx="1935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/>
              <a:t>Output Sequence</a:t>
            </a:r>
            <a:endParaRPr b="1" sz="1300"/>
          </a:p>
        </p:txBody>
      </p:sp>
      <p:sp>
        <p:nvSpPr>
          <p:cNvPr id="797" name="Google Shape;797;p42"/>
          <p:cNvSpPr/>
          <p:nvPr/>
        </p:nvSpPr>
        <p:spPr>
          <a:xfrm>
            <a:off x="6524425" y="2244525"/>
            <a:ext cx="1194900" cy="335400"/>
          </a:xfrm>
          <a:prstGeom prst="roundRect">
            <a:avLst>
              <a:gd fmla="val 16667" name="adj"/>
            </a:avLst>
          </a:prstGeom>
          <a:solidFill>
            <a:srgbClr val="F4CCCC"/>
          </a:solidFill>
          <a:ln cap="flat" cmpd="sng" w="19050">
            <a:solidFill>
              <a:schemeClr val="dk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900">
                <a:solidFill>
                  <a:schemeClr val="dk1"/>
                </a:solidFill>
              </a:rPr>
              <a:t>{ "class":"receipt" }</a:t>
            </a:r>
            <a:endParaRPr sz="900"/>
          </a:p>
        </p:txBody>
      </p:sp>
      <p:sp>
        <p:nvSpPr>
          <p:cNvPr id="798" name="Google Shape;798;p42"/>
          <p:cNvSpPr/>
          <p:nvPr/>
        </p:nvSpPr>
        <p:spPr>
          <a:xfrm>
            <a:off x="6455063" y="2753164"/>
            <a:ext cx="2631300" cy="472500"/>
          </a:xfrm>
          <a:prstGeom prst="roundRect">
            <a:avLst>
              <a:gd fmla="val 16667" name="adj"/>
            </a:avLst>
          </a:prstGeom>
          <a:solidFill>
            <a:srgbClr val="CFE2F3"/>
          </a:solidFill>
          <a:ln cap="flat" cmpd="sng" w="19050">
            <a:solidFill>
              <a:srgbClr val="434343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{ "question": "what is the price of choco mochi?",</a:t>
            </a:r>
            <a:endParaRPr sz="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800">
                <a:solidFill>
                  <a:schemeClr val="dk1"/>
                </a:solidFill>
              </a:rPr>
              <a:t>   "answer": "14,000" }</a:t>
            </a:r>
            <a:endParaRPr sz="800">
              <a:solidFill>
                <a:schemeClr val="dk1"/>
              </a:solidFill>
            </a:endParaRPr>
          </a:p>
        </p:txBody>
      </p:sp>
      <p:cxnSp>
        <p:nvCxnSpPr>
          <p:cNvPr id="799" name="Google Shape;799;p42"/>
          <p:cNvCxnSpPr>
            <a:stCxn id="786" idx="3"/>
            <a:endCxn id="797" idx="1"/>
          </p:cNvCxnSpPr>
          <p:nvPr/>
        </p:nvCxnSpPr>
        <p:spPr>
          <a:xfrm flipH="1" rot="10800000">
            <a:off x="5847591" y="2412158"/>
            <a:ext cx="676800" cy="309900"/>
          </a:xfrm>
          <a:prstGeom prst="curvedConnector3">
            <a:avLst>
              <a:gd fmla="val 50003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00" name="Google Shape;800;p42"/>
          <p:cNvCxnSpPr>
            <a:stCxn id="787" idx="3"/>
            <a:endCxn id="798" idx="1"/>
          </p:cNvCxnSpPr>
          <p:nvPr/>
        </p:nvCxnSpPr>
        <p:spPr>
          <a:xfrm flipH="1" rot="10800000">
            <a:off x="5775975" y="2989525"/>
            <a:ext cx="679200" cy="244800"/>
          </a:xfrm>
          <a:prstGeom prst="curvedConnector3">
            <a:avLst>
              <a:gd fmla="val 49992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cxnSp>
        <p:nvCxnSpPr>
          <p:cNvPr id="801" name="Google Shape;801;p42"/>
          <p:cNvCxnSpPr>
            <a:stCxn id="788" idx="3"/>
            <a:endCxn id="795" idx="1"/>
          </p:cNvCxnSpPr>
          <p:nvPr/>
        </p:nvCxnSpPr>
        <p:spPr>
          <a:xfrm>
            <a:off x="6051154" y="3714475"/>
            <a:ext cx="384600" cy="14700"/>
          </a:xfrm>
          <a:prstGeom prst="curvedConnector3">
            <a:avLst>
              <a:gd fmla="val 50016" name="adj1"/>
            </a:avLst>
          </a:prstGeom>
          <a:noFill/>
          <a:ln cap="flat" cmpd="sng" w="19050">
            <a:solidFill>
              <a:schemeClr val="dk1"/>
            </a:solidFill>
            <a:prstDash val="solid"/>
            <a:round/>
            <a:headEnd len="med" w="med" type="none"/>
            <a:tailEnd len="med" w="med" type="triangle"/>
          </a:ln>
        </p:spPr>
      </p:cxnSp>
      <p:pic>
        <p:nvPicPr>
          <p:cNvPr id="802" name="Google Shape;802;p42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803" name="Google Shape;803;p4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7" name="Shape 8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" name="Google Shape;808;p4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Pre-training Task</a:t>
            </a:r>
            <a:endParaRPr/>
          </a:p>
        </p:txBody>
      </p:sp>
      <p:sp>
        <p:nvSpPr>
          <p:cNvPr id="809" name="Google Shape;809;p4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To train Donut, we propose a simple pre-training task.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810" name="Google Shape;810;p43"/>
          <p:cNvPicPr preferRelativeResize="0"/>
          <p:nvPr/>
        </p:nvPicPr>
        <p:blipFill rotWithShape="1">
          <a:blip r:embed="rId3">
            <a:alphaModFix/>
          </a:blip>
          <a:srcRect b="6576" l="8158" r="7124" t="0"/>
          <a:stretch/>
        </p:blipFill>
        <p:spPr>
          <a:xfrm>
            <a:off x="6900" y="2019300"/>
            <a:ext cx="2867401" cy="22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811" name="Google Shape;811;p43"/>
          <p:cNvSpPr/>
          <p:nvPr/>
        </p:nvSpPr>
        <p:spPr>
          <a:xfrm>
            <a:off x="3609550" y="2169725"/>
            <a:ext cx="2476800" cy="20346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3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7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7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812" name="Google Shape;812;p43"/>
          <p:cNvSpPr/>
          <p:nvPr/>
        </p:nvSpPr>
        <p:spPr>
          <a:xfrm>
            <a:off x="6859400" y="2144100"/>
            <a:ext cx="2224500" cy="2034600"/>
          </a:xfrm>
          <a:prstGeom prst="rect">
            <a:avLst/>
          </a:prstGeom>
          <a:solidFill>
            <a:srgbClr val="FFFFFF"/>
          </a:solidFill>
          <a:ln cap="flat" cmpd="sng" w="76200">
            <a:solidFill>
              <a:srgbClr val="0BC36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M PLUS 1p"/>
                <a:ea typeface="M PLUS 1p"/>
                <a:cs typeface="M PLUS 1p"/>
                <a:sym typeface="M PLUS 1p"/>
              </a:rPr>
              <a:t>In terms of what that can teach, in what from …</a:t>
            </a:r>
            <a:endParaRPr b="1" sz="18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813" name="Google Shape;813;p43"/>
          <p:cNvSpPr/>
          <p:nvPr/>
        </p:nvSpPr>
        <p:spPr>
          <a:xfrm>
            <a:off x="2998525" y="3035815"/>
            <a:ext cx="452100" cy="30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4" name="Google Shape;814;p43"/>
          <p:cNvSpPr/>
          <p:nvPr/>
        </p:nvSpPr>
        <p:spPr>
          <a:xfrm>
            <a:off x="6259275" y="3002565"/>
            <a:ext cx="452100" cy="30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15" name="Google Shape;815;p43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816" name="Google Shape;816;p4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0" name="Shape 8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Google Shape;821;p4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Pre-training Task</a:t>
            </a:r>
            <a:endParaRPr/>
          </a:p>
        </p:txBody>
      </p:sp>
      <p:sp>
        <p:nvSpPr>
          <p:cNvPr id="822" name="Google Shape;822;p4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objective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is to read all texts from the top-left to bottom-right.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task can be interpret as a pseudo OCR task.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823" name="Google Shape;823;p44"/>
          <p:cNvPicPr preferRelativeResize="0"/>
          <p:nvPr/>
        </p:nvPicPr>
        <p:blipFill rotWithShape="1">
          <a:blip r:embed="rId3">
            <a:alphaModFix/>
          </a:blip>
          <a:srcRect b="6576" l="8158" r="7124" t="0"/>
          <a:stretch/>
        </p:blipFill>
        <p:spPr>
          <a:xfrm>
            <a:off x="6900" y="2019300"/>
            <a:ext cx="2867401" cy="22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824" name="Google Shape;824;p44"/>
          <p:cNvSpPr/>
          <p:nvPr/>
        </p:nvSpPr>
        <p:spPr>
          <a:xfrm>
            <a:off x="3609550" y="2169725"/>
            <a:ext cx="2476800" cy="20346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3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7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7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825" name="Google Shape;825;p44"/>
          <p:cNvSpPr/>
          <p:nvPr/>
        </p:nvSpPr>
        <p:spPr>
          <a:xfrm>
            <a:off x="6859400" y="2144100"/>
            <a:ext cx="2224500" cy="2034600"/>
          </a:xfrm>
          <a:prstGeom prst="rect">
            <a:avLst/>
          </a:prstGeom>
          <a:solidFill>
            <a:srgbClr val="FFFFFF"/>
          </a:solidFill>
          <a:ln cap="flat" cmpd="sng" w="76200">
            <a:solidFill>
              <a:srgbClr val="0BC36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M PLUS 1p"/>
                <a:ea typeface="M PLUS 1p"/>
                <a:cs typeface="M PLUS 1p"/>
                <a:sym typeface="M PLUS 1p"/>
              </a:rPr>
              <a:t>In terms of what that can teach, in what from …</a:t>
            </a:r>
            <a:endParaRPr b="1" sz="18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826" name="Google Shape;826;p44"/>
          <p:cNvSpPr/>
          <p:nvPr/>
        </p:nvSpPr>
        <p:spPr>
          <a:xfrm>
            <a:off x="2998525" y="3035815"/>
            <a:ext cx="452100" cy="30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7" name="Google Shape;827;p44"/>
          <p:cNvSpPr/>
          <p:nvPr/>
        </p:nvSpPr>
        <p:spPr>
          <a:xfrm>
            <a:off x="6259275" y="3002565"/>
            <a:ext cx="452100" cy="30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828" name="Google Shape;828;p44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829" name="Google Shape;829;p4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3" name="Shape 8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4" name="Google Shape;834;p4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Strategy: Teacher-forcing </a:t>
            </a:r>
            <a:r>
              <a:rPr lang="en"/>
              <a:t>Scheme</a:t>
            </a:r>
            <a:endParaRPr/>
          </a:p>
        </p:txBody>
      </p:sp>
      <p:sp>
        <p:nvSpPr>
          <p:cNvPr id="835" name="Google Shape;835;p4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Following the original Transformer, the model training is done with Teacher-forcing scheme.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More details can also be found in the manuscript.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836" name="Google Shape;836;p45"/>
          <p:cNvPicPr preferRelativeResize="0"/>
          <p:nvPr/>
        </p:nvPicPr>
        <p:blipFill rotWithShape="1">
          <a:blip r:embed="rId3">
            <a:alphaModFix/>
          </a:blip>
          <a:srcRect b="6576" l="8158" r="7124" t="0"/>
          <a:stretch/>
        </p:blipFill>
        <p:spPr>
          <a:xfrm>
            <a:off x="285525" y="1850377"/>
            <a:ext cx="3466174" cy="26947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37" name="Google Shape;837;p45"/>
          <p:cNvCxnSpPr/>
          <p:nvPr/>
        </p:nvCxnSpPr>
        <p:spPr>
          <a:xfrm>
            <a:off x="4984171" y="2265296"/>
            <a:ext cx="18300" cy="219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8" name="Google Shape;838;p45"/>
          <p:cNvCxnSpPr/>
          <p:nvPr/>
        </p:nvCxnSpPr>
        <p:spPr>
          <a:xfrm>
            <a:off x="5885504" y="2266935"/>
            <a:ext cx="18300" cy="219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39" name="Google Shape;839;p45"/>
          <p:cNvCxnSpPr/>
          <p:nvPr/>
        </p:nvCxnSpPr>
        <p:spPr>
          <a:xfrm>
            <a:off x="6764390" y="2272940"/>
            <a:ext cx="18300" cy="219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40" name="Google Shape;840;p45"/>
          <p:cNvSpPr/>
          <p:nvPr/>
        </p:nvSpPr>
        <p:spPr>
          <a:xfrm>
            <a:off x="4475124" y="4062222"/>
            <a:ext cx="8817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1" name="Google Shape;841;p45"/>
          <p:cNvSpPr/>
          <p:nvPr/>
        </p:nvSpPr>
        <p:spPr>
          <a:xfrm>
            <a:off x="5492369" y="4066245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2" name="Google Shape;842;p45"/>
          <p:cNvSpPr/>
          <p:nvPr/>
        </p:nvSpPr>
        <p:spPr>
          <a:xfrm>
            <a:off x="6397638" y="4062231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3" name="Google Shape;843;p45"/>
          <p:cNvSpPr/>
          <p:nvPr/>
        </p:nvSpPr>
        <p:spPr>
          <a:xfrm>
            <a:off x="7333745" y="4009095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4" name="Google Shape;844;p45"/>
          <p:cNvSpPr/>
          <p:nvPr/>
        </p:nvSpPr>
        <p:spPr>
          <a:xfrm>
            <a:off x="4617980" y="1872123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5" name="Google Shape;845;p45"/>
          <p:cNvSpPr/>
          <p:nvPr/>
        </p:nvSpPr>
        <p:spPr>
          <a:xfrm>
            <a:off x="5547974" y="1868109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6" name="Google Shape;846;p45"/>
          <p:cNvSpPr/>
          <p:nvPr/>
        </p:nvSpPr>
        <p:spPr>
          <a:xfrm>
            <a:off x="6441139" y="1878535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47" name="Google Shape;847;p45"/>
          <p:cNvSpPr/>
          <p:nvPr/>
        </p:nvSpPr>
        <p:spPr>
          <a:xfrm>
            <a:off x="4619624" y="3020352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48" name="Google Shape;848;p45"/>
          <p:cNvSpPr/>
          <p:nvPr/>
        </p:nvSpPr>
        <p:spPr>
          <a:xfrm>
            <a:off x="5548624" y="3001202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49" name="Google Shape;849;p45"/>
          <p:cNvSpPr/>
          <p:nvPr/>
        </p:nvSpPr>
        <p:spPr>
          <a:xfrm>
            <a:off x="6454236" y="2993910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50" name="Google Shape;850;p45"/>
          <p:cNvSpPr/>
          <p:nvPr/>
        </p:nvSpPr>
        <p:spPr>
          <a:xfrm>
            <a:off x="4475112" y="3547364"/>
            <a:ext cx="3268500" cy="329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Model</a:t>
            </a:r>
            <a:endParaRPr b="1" sz="2200"/>
          </a:p>
        </p:txBody>
      </p:sp>
      <p:sp>
        <p:nvSpPr>
          <p:cNvPr id="851" name="Google Shape;851;p45"/>
          <p:cNvSpPr txBox="1"/>
          <p:nvPr/>
        </p:nvSpPr>
        <p:spPr>
          <a:xfrm>
            <a:off x="7349805" y="1716883"/>
            <a:ext cx="881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…</a:t>
            </a:r>
            <a:endParaRPr b="1" sz="1700"/>
          </a:p>
        </p:txBody>
      </p:sp>
      <p:sp>
        <p:nvSpPr>
          <p:cNvPr id="852" name="Google Shape;852;p45"/>
          <p:cNvSpPr txBox="1"/>
          <p:nvPr/>
        </p:nvSpPr>
        <p:spPr>
          <a:xfrm>
            <a:off x="7363459" y="2853823"/>
            <a:ext cx="881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…</a:t>
            </a:r>
            <a:endParaRPr b="1" sz="1700"/>
          </a:p>
        </p:txBody>
      </p:sp>
      <p:sp>
        <p:nvSpPr>
          <p:cNvPr id="853" name="Google Shape;853;p45"/>
          <p:cNvSpPr txBox="1"/>
          <p:nvPr/>
        </p:nvSpPr>
        <p:spPr>
          <a:xfrm>
            <a:off x="7995575" y="3935499"/>
            <a:ext cx="881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…</a:t>
            </a:r>
            <a:endParaRPr b="1" sz="1700"/>
          </a:p>
        </p:txBody>
      </p:sp>
      <p:sp>
        <p:nvSpPr>
          <p:cNvPr id="854" name="Google Shape;854;p45"/>
          <p:cNvSpPr txBox="1"/>
          <p:nvPr/>
        </p:nvSpPr>
        <p:spPr>
          <a:xfrm>
            <a:off x="3729450" y="4545175"/>
            <a:ext cx="5414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6FA8DC"/>
                </a:solidFill>
              </a:rPr>
              <a:t>This can be interpret as</a:t>
            </a:r>
            <a:endParaRPr b="1" sz="2300">
              <a:solidFill>
                <a:srgbClr val="6FA8D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6FA8DC"/>
                </a:solidFill>
              </a:rPr>
              <a:t>a</a:t>
            </a:r>
            <a:r>
              <a:rPr b="1" lang="en" sz="2300">
                <a:solidFill>
                  <a:srgbClr val="6FA8DC"/>
                </a:solidFill>
              </a:rPr>
              <a:t> t</a:t>
            </a:r>
            <a:r>
              <a:rPr b="1" lang="en" sz="2300">
                <a:solidFill>
                  <a:srgbClr val="6FA8DC"/>
                </a:solidFill>
              </a:rPr>
              <a:t>oken classification at each step.</a:t>
            </a:r>
            <a:endParaRPr b="1" sz="2300">
              <a:solidFill>
                <a:srgbClr val="6FA8DC"/>
              </a:solidFill>
            </a:endParaRPr>
          </a:p>
        </p:txBody>
      </p:sp>
      <p:sp>
        <p:nvSpPr>
          <p:cNvPr id="855" name="Google Shape;855;p45"/>
          <p:cNvSpPr txBox="1"/>
          <p:nvPr/>
        </p:nvSpPr>
        <p:spPr>
          <a:xfrm>
            <a:off x="4391023" y="4010738"/>
            <a:ext cx="1026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in</a:t>
            </a:r>
            <a:endParaRPr sz="1800"/>
          </a:p>
        </p:txBody>
      </p:sp>
      <p:sp>
        <p:nvSpPr>
          <p:cNvPr id="856" name="Google Shape;856;p45"/>
          <p:cNvSpPr txBox="1"/>
          <p:nvPr/>
        </p:nvSpPr>
        <p:spPr>
          <a:xfrm>
            <a:off x="5249443" y="4008881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155CC"/>
                </a:solidFill>
              </a:rPr>
              <a:t>terms</a:t>
            </a:r>
            <a:endParaRPr b="1" sz="1800">
              <a:solidFill>
                <a:srgbClr val="1155CC"/>
              </a:solidFill>
            </a:endParaRPr>
          </a:p>
        </p:txBody>
      </p:sp>
      <p:sp>
        <p:nvSpPr>
          <p:cNvPr id="857" name="Google Shape;857;p45"/>
          <p:cNvSpPr txBox="1"/>
          <p:nvPr/>
        </p:nvSpPr>
        <p:spPr>
          <a:xfrm>
            <a:off x="6145423" y="4016200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8B53"/>
                </a:solidFill>
              </a:rPr>
              <a:t>of</a:t>
            </a:r>
            <a:endParaRPr b="1" sz="1800">
              <a:solidFill>
                <a:srgbClr val="008B53"/>
              </a:solidFill>
            </a:endParaRPr>
          </a:p>
        </p:txBody>
      </p:sp>
      <p:sp>
        <p:nvSpPr>
          <p:cNvPr id="858" name="Google Shape;858;p45"/>
          <p:cNvSpPr txBox="1"/>
          <p:nvPr/>
        </p:nvSpPr>
        <p:spPr>
          <a:xfrm>
            <a:off x="6974352" y="3988273"/>
            <a:ext cx="1252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what</a:t>
            </a:r>
            <a:endParaRPr sz="2000"/>
          </a:p>
        </p:txBody>
      </p:sp>
      <p:sp>
        <p:nvSpPr>
          <p:cNvPr id="859" name="Google Shape;859;p45"/>
          <p:cNvSpPr txBox="1"/>
          <p:nvPr/>
        </p:nvSpPr>
        <p:spPr>
          <a:xfrm>
            <a:off x="4376854" y="1810598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155CC"/>
                </a:solidFill>
              </a:rPr>
              <a:t>terms</a:t>
            </a:r>
            <a:endParaRPr b="1" sz="1800">
              <a:solidFill>
                <a:srgbClr val="1155CC"/>
              </a:solidFill>
            </a:endParaRPr>
          </a:p>
        </p:txBody>
      </p:sp>
      <p:sp>
        <p:nvSpPr>
          <p:cNvPr id="860" name="Google Shape;860;p45"/>
          <p:cNvSpPr txBox="1"/>
          <p:nvPr/>
        </p:nvSpPr>
        <p:spPr>
          <a:xfrm>
            <a:off x="5273971" y="1798867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8B53"/>
                </a:solidFill>
              </a:rPr>
              <a:t>of</a:t>
            </a:r>
            <a:endParaRPr b="1" sz="1800">
              <a:solidFill>
                <a:srgbClr val="008B53"/>
              </a:solidFill>
            </a:endParaRPr>
          </a:p>
        </p:txBody>
      </p:sp>
      <p:sp>
        <p:nvSpPr>
          <p:cNvPr id="861" name="Google Shape;861;p45"/>
          <p:cNvSpPr txBox="1"/>
          <p:nvPr/>
        </p:nvSpPr>
        <p:spPr>
          <a:xfrm>
            <a:off x="6361679" y="1803418"/>
            <a:ext cx="88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what</a:t>
            </a:r>
            <a:endParaRPr sz="2000"/>
          </a:p>
        </p:txBody>
      </p:sp>
      <p:sp>
        <p:nvSpPr>
          <p:cNvPr id="862" name="Google Shape;862;p45"/>
          <p:cNvSpPr/>
          <p:nvPr/>
        </p:nvSpPr>
        <p:spPr>
          <a:xfrm>
            <a:off x="4580348" y="2430651"/>
            <a:ext cx="2852400" cy="407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C360"/>
                </a:solidFill>
              </a:rPr>
              <a:t>Minimize Cross Entropy</a:t>
            </a:r>
            <a:endParaRPr sz="1800">
              <a:solidFill>
                <a:srgbClr val="0BC360"/>
              </a:solidFill>
            </a:endParaRPr>
          </a:p>
        </p:txBody>
      </p:sp>
      <p:sp>
        <p:nvSpPr>
          <p:cNvPr id="863" name="Google Shape;863;p45"/>
          <p:cNvSpPr/>
          <p:nvPr/>
        </p:nvSpPr>
        <p:spPr>
          <a:xfrm>
            <a:off x="6507897" y="3036059"/>
            <a:ext cx="551500" cy="329563"/>
          </a:xfrm>
          <a:custGeom>
            <a:rect b="b" l="l" r="r" t="t"/>
            <a:pathLst>
              <a:path extrusionOk="0" h="30249" w="49640">
                <a:moveTo>
                  <a:pt x="0" y="30249"/>
                </a:moveTo>
                <a:cubicBezTo>
                  <a:pt x="5699" y="29436"/>
                  <a:pt x="12045" y="31201"/>
                  <a:pt x="17195" y="28627"/>
                </a:cubicBezTo>
                <a:cubicBezTo>
                  <a:pt x="18796" y="27827"/>
                  <a:pt x="17865" y="24562"/>
                  <a:pt x="19466" y="23760"/>
                </a:cubicBezTo>
                <a:cubicBezTo>
                  <a:pt x="21113" y="22935"/>
                  <a:pt x="21248" y="27532"/>
                  <a:pt x="23035" y="27978"/>
                </a:cubicBezTo>
                <a:cubicBezTo>
                  <a:pt x="25781" y="28664"/>
                  <a:pt x="29208" y="28705"/>
                  <a:pt x="31471" y="27005"/>
                </a:cubicBezTo>
                <a:cubicBezTo>
                  <a:pt x="33694" y="25335"/>
                  <a:pt x="32686" y="21577"/>
                  <a:pt x="33418" y="18894"/>
                </a:cubicBezTo>
                <a:cubicBezTo>
                  <a:pt x="34647" y="14389"/>
                  <a:pt x="36002" y="9889"/>
                  <a:pt x="36662" y="5267"/>
                </a:cubicBezTo>
                <a:cubicBezTo>
                  <a:pt x="36923" y="3438"/>
                  <a:pt x="36786" y="-228"/>
                  <a:pt x="38609" y="76"/>
                </a:cubicBezTo>
                <a:cubicBezTo>
                  <a:pt x="39763" y="268"/>
                  <a:pt x="40155" y="1897"/>
                  <a:pt x="40555" y="2996"/>
                </a:cubicBezTo>
                <a:cubicBezTo>
                  <a:pt x="42536" y="8444"/>
                  <a:pt x="40922" y="14840"/>
                  <a:pt x="43151" y="20191"/>
                </a:cubicBezTo>
                <a:cubicBezTo>
                  <a:pt x="44357" y="23086"/>
                  <a:pt x="49640" y="23869"/>
                  <a:pt x="49640" y="27005"/>
                </a:cubicBezTo>
              </a:path>
            </a:pathLst>
          </a:cu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4" name="Google Shape;864;p45"/>
          <p:cNvSpPr/>
          <p:nvPr/>
        </p:nvSpPr>
        <p:spPr>
          <a:xfrm>
            <a:off x="4675625" y="3064330"/>
            <a:ext cx="605759" cy="329548"/>
          </a:xfrm>
          <a:custGeom>
            <a:rect b="b" l="l" r="r" t="t"/>
            <a:pathLst>
              <a:path extrusionOk="0" h="19334" w="31468">
                <a:moveTo>
                  <a:pt x="0" y="18609"/>
                </a:moveTo>
                <a:cubicBezTo>
                  <a:pt x="1600" y="18609"/>
                  <a:pt x="3538" y="19950"/>
                  <a:pt x="4788" y="18951"/>
                </a:cubicBezTo>
                <a:cubicBezTo>
                  <a:pt x="5751" y="18181"/>
                  <a:pt x="5645" y="15574"/>
                  <a:pt x="6841" y="15873"/>
                </a:cubicBezTo>
                <a:cubicBezTo>
                  <a:pt x="8168" y="16205"/>
                  <a:pt x="10090" y="16941"/>
                  <a:pt x="10945" y="15873"/>
                </a:cubicBezTo>
                <a:cubicBezTo>
                  <a:pt x="14518" y="11407"/>
                  <a:pt x="12238" y="1526"/>
                  <a:pt x="17786" y="139"/>
                </a:cubicBezTo>
                <a:cubicBezTo>
                  <a:pt x="22245" y="-976"/>
                  <a:pt x="23174" y="7750"/>
                  <a:pt x="24627" y="12111"/>
                </a:cubicBezTo>
                <a:cubicBezTo>
                  <a:pt x="25139" y="13648"/>
                  <a:pt x="26085" y="15873"/>
                  <a:pt x="27705" y="15873"/>
                </a:cubicBezTo>
                <a:cubicBezTo>
                  <a:pt x="28756" y="15873"/>
                  <a:pt x="30153" y="14348"/>
                  <a:pt x="30784" y="15189"/>
                </a:cubicBezTo>
                <a:cubicBezTo>
                  <a:pt x="31074" y="15576"/>
                  <a:pt x="31126" y="15531"/>
                  <a:pt x="31468" y="15873"/>
                </a:cubicBezTo>
              </a:path>
            </a:pathLst>
          </a:cu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865" name="Google Shape;865;p45"/>
          <p:cNvSpPr/>
          <p:nvPr/>
        </p:nvSpPr>
        <p:spPr>
          <a:xfrm>
            <a:off x="5663319" y="3070712"/>
            <a:ext cx="551662" cy="308429"/>
          </a:xfrm>
          <a:custGeom>
            <a:rect b="b" l="l" r="r" t="t"/>
            <a:pathLst>
              <a:path extrusionOk="0" h="22468" w="32837">
                <a:moveTo>
                  <a:pt x="0" y="22468"/>
                </a:moveTo>
                <a:cubicBezTo>
                  <a:pt x="1760" y="18196"/>
                  <a:pt x="2857" y="13658"/>
                  <a:pt x="3763" y="9128"/>
                </a:cubicBezTo>
                <a:cubicBezTo>
                  <a:pt x="4146" y="7214"/>
                  <a:pt x="4447" y="5265"/>
                  <a:pt x="4447" y="3313"/>
                </a:cubicBezTo>
                <a:cubicBezTo>
                  <a:pt x="4447" y="2262"/>
                  <a:pt x="4661" y="-705"/>
                  <a:pt x="5131" y="235"/>
                </a:cubicBezTo>
                <a:cubicBezTo>
                  <a:pt x="7842" y="5656"/>
                  <a:pt x="8191" y="11983"/>
                  <a:pt x="10262" y="17679"/>
                </a:cubicBezTo>
                <a:cubicBezTo>
                  <a:pt x="10733" y="18974"/>
                  <a:pt x="11356" y="22674"/>
                  <a:pt x="11972" y="21442"/>
                </a:cubicBezTo>
                <a:cubicBezTo>
                  <a:pt x="12852" y="19682"/>
                  <a:pt x="11068" y="16013"/>
                  <a:pt x="12998" y="15627"/>
                </a:cubicBezTo>
                <a:cubicBezTo>
                  <a:pt x="15615" y="15104"/>
                  <a:pt x="18636" y="20250"/>
                  <a:pt x="20523" y="18363"/>
                </a:cubicBezTo>
                <a:cubicBezTo>
                  <a:pt x="21329" y="17557"/>
                  <a:pt x="19717" y="15749"/>
                  <a:pt x="20523" y="14943"/>
                </a:cubicBezTo>
                <a:cubicBezTo>
                  <a:pt x="21494" y="13972"/>
                  <a:pt x="22459" y="18440"/>
                  <a:pt x="23602" y="17679"/>
                </a:cubicBezTo>
                <a:cubicBezTo>
                  <a:pt x="24477" y="17096"/>
                  <a:pt x="24614" y="15136"/>
                  <a:pt x="25654" y="15285"/>
                </a:cubicBezTo>
                <a:cubicBezTo>
                  <a:pt x="28442" y="15683"/>
                  <a:pt x="30021" y="19732"/>
                  <a:pt x="32837" y="19732"/>
                </a:cubicBezTo>
              </a:path>
            </a:pathLst>
          </a:cu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none"/>
          </a:ln>
        </p:spPr>
      </p:sp>
      <p:pic>
        <p:nvPicPr>
          <p:cNvPr id="866" name="Google Shape;866;p45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867" name="Google Shape;867;p4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" name="Google Shape;872;p4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Training Strategy: Teacher-forcing Scheme</a:t>
            </a:r>
            <a:endParaRPr/>
          </a:p>
        </p:txBody>
      </p:sp>
      <p:sp>
        <p:nvSpPr>
          <p:cNvPr id="873" name="Google Shape;873;p4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Following the original Transformer, the model training is done with Teacher-forcing scheme. More details can also be found in the manuscript.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874" name="Google Shape;874;p46"/>
          <p:cNvPicPr preferRelativeResize="0"/>
          <p:nvPr/>
        </p:nvPicPr>
        <p:blipFill rotWithShape="1">
          <a:blip r:embed="rId3">
            <a:alphaModFix/>
          </a:blip>
          <a:srcRect b="6576" l="8158" r="7124" t="0"/>
          <a:stretch/>
        </p:blipFill>
        <p:spPr>
          <a:xfrm>
            <a:off x="285525" y="1850377"/>
            <a:ext cx="3466174" cy="2694735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875" name="Google Shape;875;p46"/>
          <p:cNvCxnSpPr/>
          <p:nvPr/>
        </p:nvCxnSpPr>
        <p:spPr>
          <a:xfrm>
            <a:off x="4984171" y="2265296"/>
            <a:ext cx="18300" cy="219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6" name="Google Shape;876;p46"/>
          <p:cNvCxnSpPr/>
          <p:nvPr/>
        </p:nvCxnSpPr>
        <p:spPr>
          <a:xfrm>
            <a:off x="5885504" y="2266935"/>
            <a:ext cx="18300" cy="219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cxnSp>
        <p:nvCxnSpPr>
          <p:cNvPr id="877" name="Google Shape;877;p46"/>
          <p:cNvCxnSpPr/>
          <p:nvPr/>
        </p:nvCxnSpPr>
        <p:spPr>
          <a:xfrm>
            <a:off x="6764390" y="2272940"/>
            <a:ext cx="18300" cy="2192700"/>
          </a:xfrm>
          <a:prstGeom prst="straightConnector1">
            <a:avLst/>
          </a:prstGeom>
          <a:noFill/>
          <a:ln cap="flat" cmpd="sng" w="9525">
            <a:solidFill>
              <a:srgbClr val="595959"/>
            </a:solidFill>
            <a:prstDash val="solid"/>
            <a:round/>
            <a:headEnd len="med" w="med" type="none"/>
            <a:tailEnd len="med" w="med" type="none"/>
          </a:ln>
        </p:spPr>
      </p:cxnSp>
      <p:sp>
        <p:nvSpPr>
          <p:cNvPr id="878" name="Google Shape;878;p46"/>
          <p:cNvSpPr/>
          <p:nvPr/>
        </p:nvSpPr>
        <p:spPr>
          <a:xfrm>
            <a:off x="4475124" y="4062222"/>
            <a:ext cx="8817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79" name="Google Shape;879;p46"/>
          <p:cNvSpPr/>
          <p:nvPr/>
        </p:nvSpPr>
        <p:spPr>
          <a:xfrm>
            <a:off x="5492369" y="4066245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0" name="Google Shape;880;p46"/>
          <p:cNvSpPr/>
          <p:nvPr/>
        </p:nvSpPr>
        <p:spPr>
          <a:xfrm>
            <a:off x="6397638" y="4062231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1" name="Google Shape;881;p46"/>
          <p:cNvSpPr/>
          <p:nvPr/>
        </p:nvSpPr>
        <p:spPr>
          <a:xfrm>
            <a:off x="7333745" y="4009095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2" name="Google Shape;882;p46"/>
          <p:cNvSpPr/>
          <p:nvPr/>
        </p:nvSpPr>
        <p:spPr>
          <a:xfrm>
            <a:off x="4617980" y="1872123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3" name="Google Shape;883;p46"/>
          <p:cNvSpPr/>
          <p:nvPr/>
        </p:nvSpPr>
        <p:spPr>
          <a:xfrm>
            <a:off x="5547974" y="1868109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4" name="Google Shape;884;p46"/>
          <p:cNvSpPr/>
          <p:nvPr/>
        </p:nvSpPr>
        <p:spPr>
          <a:xfrm>
            <a:off x="6441139" y="1878535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C9DAF8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70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885" name="Google Shape;885;p46"/>
          <p:cNvSpPr/>
          <p:nvPr/>
        </p:nvSpPr>
        <p:spPr>
          <a:xfrm>
            <a:off x="4619624" y="3020352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86" name="Google Shape;886;p46"/>
          <p:cNvSpPr/>
          <p:nvPr/>
        </p:nvSpPr>
        <p:spPr>
          <a:xfrm>
            <a:off x="5548624" y="3001202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87" name="Google Shape;887;p46"/>
          <p:cNvSpPr/>
          <p:nvPr/>
        </p:nvSpPr>
        <p:spPr>
          <a:xfrm>
            <a:off x="6454236" y="2993910"/>
            <a:ext cx="747300" cy="407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888" name="Google Shape;888;p46"/>
          <p:cNvSpPr/>
          <p:nvPr/>
        </p:nvSpPr>
        <p:spPr>
          <a:xfrm>
            <a:off x="4475112" y="3547364"/>
            <a:ext cx="3268500" cy="329700"/>
          </a:xfrm>
          <a:prstGeom prst="roundRect">
            <a:avLst>
              <a:gd fmla="val 16667" name="adj"/>
            </a:avLst>
          </a:prstGeom>
          <a:solidFill>
            <a:srgbClr val="F3F3F3"/>
          </a:solidFill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200"/>
              <a:t>Model</a:t>
            </a:r>
            <a:endParaRPr b="1" sz="2200"/>
          </a:p>
        </p:txBody>
      </p:sp>
      <p:sp>
        <p:nvSpPr>
          <p:cNvPr id="889" name="Google Shape;889;p46"/>
          <p:cNvSpPr txBox="1"/>
          <p:nvPr/>
        </p:nvSpPr>
        <p:spPr>
          <a:xfrm>
            <a:off x="7349805" y="1716883"/>
            <a:ext cx="881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…</a:t>
            </a:r>
            <a:endParaRPr b="1" sz="1700"/>
          </a:p>
        </p:txBody>
      </p:sp>
      <p:sp>
        <p:nvSpPr>
          <p:cNvPr id="890" name="Google Shape;890;p46"/>
          <p:cNvSpPr txBox="1"/>
          <p:nvPr/>
        </p:nvSpPr>
        <p:spPr>
          <a:xfrm>
            <a:off x="7363459" y="2853823"/>
            <a:ext cx="881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…</a:t>
            </a:r>
            <a:endParaRPr b="1" sz="1700"/>
          </a:p>
        </p:txBody>
      </p:sp>
      <p:sp>
        <p:nvSpPr>
          <p:cNvPr id="891" name="Google Shape;891;p46"/>
          <p:cNvSpPr txBox="1"/>
          <p:nvPr/>
        </p:nvSpPr>
        <p:spPr>
          <a:xfrm>
            <a:off x="7995575" y="3935499"/>
            <a:ext cx="881700" cy="44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/>
              <a:t>…</a:t>
            </a:r>
            <a:endParaRPr b="1" sz="1700"/>
          </a:p>
        </p:txBody>
      </p:sp>
      <p:sp>
        <p:nvSpPr>
          <p:cNvPr id="892" name="Google Shape;892;p46"/>
          <p:cNvSpPr txBox="1"/>
          <p:nvPr/>
        </p:nvSpPr>
        <p:spPr>
          <a:xfrm>
            <a:off x="3729450" y="4545175"/>
            <a:ext cx="5414700" cy="892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6FA8DC"/>
                </a:solidFill>
              </a:rPr>
              <a:t>This can be interpret as</a:t>
            </a:r>
            <a:endParaRPr b="1" sz="2300">
              <a:solidFill>
                <a:srgbClr val="6FA8DC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300">
                <a:solidFill>
                  <a:srgbClr val="6FA8DC"/>
                </a:solidFill>
              </a:rPr>
              <a:t>a token classification at each step.</a:t>
            </a:r>
            <a:endParaRPr b="1" sz="2300">
              <a:solidFill>
                <a:srgbClr val="6FA8DC"/>
              </a:solidFill>
            </a:endParaRPr>
          </a:p>
        </p:txBody>
      </p:sp>
      <p:sp>
        <p:nvSpPr>
          <p:cNvPr id="893" name="Google Shape;893;p46"/>
          <p:cNvSpPr txBox="1"/>
          <p:nvPr/>
        </p:nvSpPr>
        <p:spPr>
          <a:xfrm>
            <a:off x="4391023" y="4010738"/>
            <a:ext cx="10266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1800"/>
              <a:t>in</a:t>
            </a:r>
            <a:endParaRPr sz="1800"/>
          </a:p>
        </p:txBody>
      </p:sp>
      <p:sp>
        <p:nvSpPr>
          <p:cNvPr id="894" name="Google Shape;894;p46"/>
          <p:cNvSpPr txBox="1"/>
          <p:nvPr/>
        </p:nvSpPr>
        <p:spPr>
          <a:xfrm>
            <a:off x="5249443" y="4008881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155CC"/>
                </a:solidFill>
              </a:rPr>
              <a:t>terms</a:t>
            </a:r>
            <a:endParaRPr b="1" sz="1800">
              <a:solidFill>
                <a:srgbClr val="1155CC"/>
              </a:solidFill>
            </a:endParaRPr>
          </a:p>
        </p:txBody>
      </p:sp>
      <p:sp>
        <p:nvSpPr>
          <p:cNvPr id="895" name="Google Shape;895;p46"/>
          <p:cNvSpPr txBox="1"/>
          <p:nvPr/>
        </p:nvSpPr>
        <p:spPr>
          <a:xfrm>
            <a:off x="6145423" y="4016200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8B53"/>
                </a:solidFill>
              </a:rPr>
              <a:t>of</a:t>
            </a:r>
            <a:endParaRPr b="1" sz="1800">
              <a:solidFill>
                <a:srgbClr val="008B53"/>
              </a:solidFill>
            </a:endParaRPr>
          </a:p>
        </p:txBody>
      </p:sp>
      <p:sp>
        <p:nvSpPr>
          <p:cNvPr id="896" name="Google Shape;896;p46"/>
          <p:cNvSpPr txBox="1"/>
          <p:nvPr/>
        </p:nvSpPr>
        <p:spPr>
          <a:xfrm>
            <a:off x="6974352" y="3988273"/>
            <a:ext cx="12525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what</a:t>
            </a:r>
            <a:endParaRPr sz="2000"/>
          </a:p>
        </p:txBody>
      </p:sp>
      <p:sp>
        <p:nvSpPr>
          <p:cNvPr id="897" name="Google Shape;897;p46"/>
          <p:cNvSpPr txBox="1"/>
          <p:nvPr/>
        </p:nvSpPr>
        <p:spPr>
          <a:xfrm>
            <a:off x="4376854" y="1810598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1155CC"/>
                </a:solidFill>
              </a:rPr>
              <a:t>terms</a:t>
            </a:r>
            <a:endParaRPr b="1" sz="1800">
              <a:solidFill>
                <a:srgbClr val="1155CC"/>
              </a:solidFill>
            </a:endParaRPr>
          </a:p>
        </p:txBody>
      </p:sp>
      <p:sp>
        <p:nvSpPr>
          <p:cNvPr id="898" name="Google Shape;898;p46"/>
          <p:cNvSpPr txBox="1"/>
          <p:nvPr/>
        </p:nvSpPr>
        <p:spPr>
          <a:xfrm>
            <a:off x="5273971" y="1798867"/>
            <a:ext cx="1252500" cy="46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08B53"/>
                </a:solidFill>
              </a:rPr>
              <a:t>of</a:t>
            </a:r>
            <a:endParaRPr b="1" sz="1800">
              <a:solidFill>
                <a:srgbClr val="008B53"/>
              </a:solidFill>
            </a:endParaRPr>
          </a:p>
        </p:txBody>
      </p:sp>
      <p:sp>
        <p:nvSpPr>
          <p:cNvPr id="899" name="Google Shape;899;p46"/>
          <p:cNvSpPr txBox="1"/>
          <p:nvPr/>
        </p:nvSpPr>
        <p:spPr>
          <a:xfrm>
            <a:off x="6361679" y="1803418"/>
            <a:ext cx="881700" cy="492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2000"/>
              <a:t>what</a:t>
            </a:r>
            <a:endParaRPr sz="2000"/>
          </a:p>
        </p:txBody>
      </p:sp>
      <p:sp>
        <p:nvSpPr>
          <p:cNvPr id="900" name="Google Shape;900;p46"/>
          <p:cNvSpPr/>
          <p:nvPr/>
        </p:nvSpPr>
        <p:spPr>
          <a:xfrm>
            <a:off x="4580348" y="2430651"/>
            <a:ext cx="2852400" cy="407700"/>
          </a:xfrm>
          <a:prstGeom prst="roundRect">
            <a:avLst>
              <a:gd fmla="val 16667" name="adj"/>
            </a:avLst>
          </a:prstGeom>
          <a:solidFill>
            <a:srgbClr val="FFFFFF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rgbClr val="0BC360"/>
                </a:solidFill>
              </a:rPr>
              <a:t>Minimize Cross Entropy</a:t>
            </a:r>
            <a:endParaRPr sz="1800">
              <a:solidFill>
                <a:srgbClr val="0BC360"/>
              </a:solidFill>
            </a:endParaRPr>
          </a:p>
        </p:txBody>
      </p:sp>
      <p:sp>
        <p:nvSpPr>
          <p:cNvPr id="901" name="Google Shape;901;p46"/>
          <p:cNvSpPr/>
          <p:nvPr/>
        </p:nvSpPr>
        <p:spPr>
          <a:xfrm>
            <a:off x="6507897" y="3036059"/>
            <a:ext cx="551500" cy="329563"/>
          </a:xfrm>
          <a:custGeom>
            <a:rect b="b" l="l" r="r" t="t"/>
            <a:pathLst>
              <a:path extrusionOk="0" h="30249" w="49640">
                <a:moveTo>
                  <a:pt x="0" y="30249"/>
                </a:moveTo>
                <a:cubicBezTo>
                  <a:pt x="5699" y="29436"/>
                  <a:pt x="12045" y="31201"/>
                  <a:pt x="17195" y="28627"/>
                </a:cubicBezTo>
                <a:cubicBezTo>
                  <a:pt x="18796" y="27827"/>
                  <a:pt x="17865" y="24562"/>
                  <a:pt x="19466" y="23760"/>
                </a:cubicBezTo>
                <a:cubicBezTo>
                  <a:pt x="21113" y="22935"/>
                  <a:pt x="21248" y="27532"/>
                  <a:pt x="23035" y="27978"/>
                </a:cubicBezTo>
                <a:cubicBezTo>
                  <a:pt x="25781" y="28664"/>
                  <a:pt x="29208" y="28705"/>
                  <a:pt x="31471" y="27005"/>
                </a:cubicBezTo>
                <a:cubicBezTo>
                  <a:pt x="33694" y="25335"/>
                  <a:pt x="32686" y="21577"/>
                  <a:pt x="33418" y="18894"/>
                </a:cubicBezTo>
                <a:cubicBezTo>
                  <a:pt x="34647" y="14389"/>
                  <a:pt x="36002" y="9889"/>
                  <a:pt x="36662" y="5267"/>
                </a:cubicBezTo>
                <a:cubicBezTo>
                  <a:pt x="36923" y="3438"/>
                  <a:pt x="36786" y="-228"/>
                  <a:pt x="38609" y="76"/>
                </a:cubicBezTo>
                <a:cubicBezTo>
                  <a:pt x="39763" y="268"/>
                  <a:pt x="40155" y="1897"/>
                  <a:pt x="40555" y="2996"/>
                </a:cubicBezTo>
                <a:cubicBezTo>
                  <a:pt x="42536" y="8444"/>
                  <a:pt x="40922" y="14840"/>
                  <a:pt x="43151" y="20191"/>
                </a:cubicBezTo>
                <a:cubicBezTo>
                  <a:pt x="44357" y="23086"/>
                  <a:pt x="49640" y="23869"/>
                  <a:pt x="49640" y="27005"/>
                </a:cubicBezTo>
              </a:path>
            </a:pathLst>
          </a:cu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02" name="Google Shape;902;p46"/>
          <p:cNvSpPr/>
          <p:nvPr/>
        </p:nvSpPr>
        <p:spPr>
          <a:xfrm>
            <a:off x="4675625" y="3064330"/>
            <a:ext cx="605759" cy="329548"/>
          </a:xfrm>
          <a:custGeom>
            <a:rect b="b" l="l" r="r" t="t"/>
            <a:pathLst>
              <a:path extrusionOk="0" h="19334" w="31468">
                <a:moveTo>
                  <a:pt x="0" y="18609"/>
                </a:moveTo>
                <a:cubicBezTo>
                  <a:pt x="1600" y="18609"/>
                  <a:pt x="3538" y="19950"/>
                  <a:pt x="4788" y="18951"/>
                </a:cubicBezTo>
                <a:cubicBezTo>
                  <a:pt x="5751" y="18181"/>
                  <a:pt x="5645" y="15574"/>
                  <a:pt x="6841" y="15873"/>
                </a:cubicBezTo>
                <a:cubicBezTo>
                  <a:pt x="8168" y="16205"/>
                  <a:pt x="10090" y="16941"/>
                  <a:pt x="10945" y="15873"/>
                </a:cubicBezTo>
                <a:cubicBezTo>
                  <a:pt x="14518" y="11407"/>
                  <a:pt x="12238" y="1526"/>
                  <a:pt x="17786" y="139"/>
                </a:cubicBezTo>
                <a:cubicBezTo>
                  <a:pt x="22245" y="-976"/>
                  <a:pt x="23174" y="7750"/>
                  <a:pt x="24627" y="12111"/>
                </a:cubicBezTo>
                <a:cubicBezTo>
                  <a:pt x="25139" y="13648"/>
                  <a:pt x="26085" y="15873"/>
                  <a:pt x="27705" y="15873"/>
                </a:cubicBezTo>
                <a:cubicBezTo>
                  <a:pt x="28756" y="15873"/>
                  <a:pt x="30153" y="14348"/>
                  <a:pt x="30784" y="15189"/>
                </a:cubicBezTo>
                <a:cubicBezTo>
                  <a:pt x="31074" y="15576"/>
                  <a:pt x="31126" y="15531"/>
                  <a:pt x="31468" y="15873"/>
                </a:cubicBezTo>
              </a:path>
            </a:pathLst>
          </a:cu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none"/>
          </a:ln>
        </p:spPr>
      </p:sp>
      <p:sp>
        <p:nvSpPr>
          <p:cNvPr id="903" name="Google Shape;903;p46"/>
          <p:cNvSpPr/>
          <p:nvPr/>
        </p:nvSpPr>
        <p:spPr>
          <a:xfrm>
            <a:off x="5663319" y="3070712"/>
            <a:ext cx="551662" cy="308429"/>
          </a:xfrm>
          <a:custGeom>
            <a:rect b="b" l="l" r="r" t="t"/>
            <a:pathLst>
              <a:path extrusionOk="0" h="22468" w="32837">
                <a:moveTo>
                  <a:pt x="0" y="22468"/>
                </a:moveTo>
                <a:cubicBezTo>
                  <a:pt x="1760" y="18196"/>
                  <a:pt x="2857" y="13658"/>
                  <a:pt x="3763" y="9128"/>
                </a:cubicBezTo>
                <a:cubicBezTo>
                  <a:pt x="4146" y="7214"/>
                  <a:pt x="4447" y="5265"/>
                  <a:pt x="4447" y="3313"/>
                </a:cubicBezTo>
                <a:cubicBezTo>
                  <a:pt x="4447" y="2262"/>
                  <a:pt x="4661" y="-705"/>
                  <a:pt x="5131" y="235"/>
                </a:cubicBezTo>
                <a:cubicBezTo>
                  <a:pt x="7842" y="5656"/>
                  <a:pt x="8191" y="11983"/>
                  <a:pt x="10262" y="17679"/>
                </a:cubicBezTo>
                <a:cubicBezTo>
                  <a:pt x="10733" y="18974"/>
                  <a:pt x="11356" y="22674"/>
                  <a:pt x="11972" y="21442"/>
                </a:cubicBezTo>
                <a:cubicBezTo>
                  <a:pt x="12852" y="19682"/>
                  <a:pt x="11068" y="16013"/>
                  <a:pt x="12998" y="15627"/>
                </a:cubicBezTo>
                <a:cubicBezTo>
                  <a:pt x="15615" y="15104"/>
                  <a:pt x="18636" y="20250"/>
                  <a:pt x="20523" y="18363"/>
                </a:cubicBezTo>
                <a:cubicBezTo>
                  <a:pt x="21329" y="17557"/>
                  <a:pt x="19717" y="15749"/>
                  <a:pt x="20523" y="14943"/>
                </a:cubicBezTo>
                <a:cubicBezTo>
                  <a:pt x="21494" y="13972"/>
                  <a:pt x="22459" y="18440"/>
                  <a:pt x="23602" y="17679"/>
                </a:cubicBezTo>
                <a:cubicBezTo>
                  <a:pt x="24477" y="17096"/>
                  <a:pt x="24614" y="15136"/>
                  <a:pt x="25654" y="15285"/>
                </a:cubicBezTo>
                <a:cubicBezTo>
                  <a:pt x="28442" y="15683"/>
                  <a:pt x="30021" y="19732"/>
                  <a:pt x="32837" y="19732"/>
                </a:cubicBezTo>
              </a:path>
            </a:pathLst>
          </a:custGeom>
          <a:noFill/>
          <a:ln cap="flat" cmpd="sng" w="28575">
            <a:solidFill>
              <a:srgbClr val="E06666"/>
            </a:solidFill>
            <a:prstDash val="solid"/>
            <a:round/>
            <a:headEnd len="med" w="med" type="none"/>
            <a:tailEnd len="med" w="med" type="none"/>
          </a:ln>
        </p:spPr>
      </p:sp>
      <p:pic>
        <p:nvPicPr>
          <p:cNvPr id="904" name="Google Shape;904;p46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05" name="Google Shape;905;p4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09" name="Shape 9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0" name="Google Shape;910;p4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SynthDoG </a:t>
            </a:r>
            <a:r>
              <a:rPr lang="en"/>
              <a:t>🐶</a:t>
            </a:r>
            <a:r>
              <a:rPr lang="en"/>
              <a:t>:Synthetic Document Generator</a:t>
            </a:r>
            <a:endParaRPr/>
          </a:p>
        </p:txBody>
      </p:sp>
      <p:sp>
        <p:nvSpPr>
          <p:cNvPr id="911" name="Google Shape;911;p4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the pre-training of Donut, we also present a data generator, SynthDoG 🐶.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12" name="Google Shape;912;p4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2175" y="1509267"/>
            <a:ext cx="5299638" cy="4536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13" name="Google Shape;913;p47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14" name="Google Shape;914;p4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8" name="Shape 9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9" name="Google Shape;919;p4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SynthDoG 🐶:Synthetic Document Generator</a:t>
            </a:r>
            <a:endParaRPr/>
          </a:p>
        </p:txBody>
      </p:sp>
      <p:sp>
        <p:nvSpPr>
          <p:cNvPr id="920" name="Google Shape;920;p4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SynthDoG alleviates the dependency on large-scale real document images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and enables the extension to a multilingual setting.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21" name="Google Shape;921;p4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922175" y="1509267"/>
            <a:ext cx="5299638" cy="4536960"/>
          </a:xfrm>
          <a:prstGeom prst="rect">
            <a:avLst/>
          </a:prstGeom>
          <a:noFill/>
          <a:ln>
            <a:noFill/>
          </a:ln>
        </p:spPr>
      </p:pic>
      <p:pic>
        <p:nvPicPr>
          <p:cNvPr id="922" name="Google Shape;922;p48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23" name="Google Shape;923;p4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7" name="Shape 9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8" name="Google Shape;928;p4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Pre-training Task</a:t>
            </a:r>
            <a:endParaRPr/>
          </a:p>
        </p:txBody>
      </p:sp>
      <p:sp>
        <p:nvSpPr>
          <p:cNvPr id="929" name="Google Shape;929;p49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After the model learns “how to read”,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30" name="Google Shape;930;p49"/>
          <p:cNvPicPr preferRelativeResize="0"/>
          <p:nvPr/>
        </p:nvPicPr>
        <p:blipFill rotWithShape="1">
          <a:blip r:embed="rId3">
            <a:alphaModFix/>
          </a:blip>
          <a:srcRect b="6576" l="8158" r="7124" t="0"/>
          <a:stretch/>
        </p:blipFill>
        <p:spPr>
          <a:xfrm>
            <a:off x="6900" y="2019300"/>
            <a:ext cx="2867401" cy="2229225"/>
          </a:xfrm>
          <a:prstGeom prst="rect">
            <a:avLst/>
          </a:prstGeom>
          <a:noFill/>
          <a:ln>
            <a:noFill/>
          </a:ln>
        </p:spPr>
      </p:pic>
      <p:sp>
        <p:nvSpPr>
          <p:cNvPr id="931" name="Google Shape;931;p49"/>
          <p:cNvSpPr/>
          <p:nvPr/>
        </p:nvSpPr>
        <p:spPr>
          <a:xfrm>
            <a:off x="3609550" y="2169725"/>
            <a:ext cx="2476800" cy="20346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8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3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7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7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932" name="Google Shape;932;p49"/>
          <p:cNvSpPr/>
          <p:nvPr/>
        </p:nvSpPr>
        <p:spPr>
          <a:xfrm>
            <a:off x="6859400" y="2144100"/>
            <a:ext cx="2224500" cy="2034600"/>
          </a:xfrm>
          <a:prstGeom prst="rect">
            <a:avLst/>
          </a:prstGeom>
          <a:solidFill>
            <a:srgbClr val="FFFFFF"/>
          </a:solidFill>
          <a:ln cap="flat" cmpd="sng" w="76200">
            <a:solidFill>
              <a:srgbClr val="0BC36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latin typeface="M PLUS 1p"/>
                <a:ea typeface="M PLUS 1p"/>
                <a:cs typeface="M PLUS 1p"/>
                <a:sym typeface="M PLUS 1p"/>
              </a:rPr>
              <a:t>In terms of what that can teach, in what from …</a:t>
            </a:r>
            <a:endParaRPr b="1" sz="18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933" name="Google Shape;933;p49"/>
          <p:cNvSpPr/>
          <p:nvPr/>
        </p:nvSpPr>
        <p:spPr>
          <a:xfrm>
            <a:off x="2998525" y="3035815"/>
            <a:ext cx="452100" cy="30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4" name="Google Shape;934;p49"/>
          <p:cNvSpPr/>
          <p:nvPr/>
        </p:nvSpPr>
        <p:spPr>
          <a:xfrm>
            <a:off x="6259275" y="3002565"/>
            <a:ext cx="452100" cy="302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35" name="Google Shape;935;p49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36" name="Google Shape;936;p4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5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Fine-tuning and Inference Overview</a:t>
            </a:r>
            <a:endParaRPr/>
          </a:p>
        </p:txBody>
      </p:sp>
      <p:sp>
        <p:nvSpPr>
          <p:cNvPr id="942" name="Google Shape;942;p5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in the fine-tuning, we teach the model “how to understand”.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43" name="Google Shape;943;p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85953"/>
            <a:ext cx="9144001" cy="4851471"/>
          </a:xfrm>
          <a:prstGeom prst="rect">
            <a:avLst/>
          </a:prstGeom>
          <a:noFill/>
          <a:ln>
            <a:noFill/>
          </a:ln>
        </p:spPr>
      </p:pic>
      <p:pic>
        <p:nvPicPr>
          <p:cNvPr id="944" name="Google Shape;944;p50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45" name="Google Shape;945;p5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9" name="Shape 9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0" name="Google Shape;950;p5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Fine-tuning and Inference Overview</a:t>
            </a:r>
            <a:endParaRPr/>
          </a:p>
        </p:txBody>
      </p:sp>
      <p:sp>
        <p:nvSpPr>
          <p:cNvPr id="951" name="Google Shape;951;p5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 prediction target is set to a desired downstream token sequence,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including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some special tokens.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52" name="Google Shape;952;p5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85953"/>
            <a:ext cx="9144001" cy="4851471"/>
          </a:xfrm>
          <a:prstGeom prst="rect">
            <a:avLst/>
          </a:prstGeom>
          <a:noFill/>
          <a:ln>
            <a:noFill/>
          </a:ln>
        </p:spPr>
      </p:pic>
      <p:sp>
        <p:nvSpPr>
          <p:cNvPr id="953" name="Google Shape;953;p51"/>
          <p:cNvSpPr/>
          <p:nvPr/>
        </p:nvSpPr>
        <p:spPr>
          <a:xfrm>
            <a:off x="990600" y="2152650"/>
            <a:ext cx="3753000" cy="27243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BC36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54" name="Google Shape;954;p51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55" name="Google Shape;955;p5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Visual Document Understanding (VDU)</a:t>
            </a:r>
            <a:endParaRPr/>
          </a:p>
        </p:txBody>
      </p:sp>
      <p:pic>
        <p:nvPicPr>
          <p:cNvPr id="87" name="Google Shape;87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617575"/>
            <a:ext cx="2368017" cy="439804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88" name="Google Shape;88;p1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VDU aims to extract useful information from the document image.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example,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89" name="Google Shape;89;p16"/>
          <p:cNvSpPr/>
          <p:nvPr/>
        </p:nvSpPr>
        <p:spPr>
          <a:xfrm>
            <a:off x="4071850" y="1629750"/>
            <a:ext cx="3263400" cy="1136100"/>
          </a:xfrm>
          <a:prstGeom prst="rect">
            <a:avLst/>
          </a:prstGeom>
          <a:solidFill>
            <a:srgbClr val="D9EAD3"/>
          </a:solidFill>
          <a:ln cap="flat" cmpd="sng" w="381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VDU Model</a:t>
            </a:r>
            <a:endParaRPr b="1" sz="3500">
              <a:solidFill>
                <a:srgbClr val="0BC36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90" name="Google Shape;90;p16"/>
          <p:cNvSpPr/>
          <p:nvPr/>
        </p:nvSpPr>
        <p:spPr>
          <a:xfrm>
            <a:off x="2912825" y="1868098"/>
            <a:ext cx="821100" cy="65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1" name="Google Shape;91;p16"/>
          <p:cNvSpPr/>
          <p:nvPr/>
        </p:nvSpPr>
        <p:spPr>
          <a:xfrm rot="5400000">
            <a:off x="5103575" y="3099298"/>
            <a:ext cx="821100" cy="65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16"/>
          <p:cNvSpPr/>
          <p:nvPr/>
        </p:nvSpPr>
        <p:spPr>
          <a:xfrm>
            <a:off x="3836650" y="3990375"/>
            <a:ext cx="4202496" cy="1600236"/>
          </a:xfrm>
          <a:prstGeom prst="cloud">
            <a:avLst/>
          </a:prstGeom>
          <a:solidFill>
            <a:srgbClr val="D9EAD3"/>
          </a:solidFill>
          <a:ln cap="flat" cmpd="sng" w="381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Useful Information</a:t>
            </a:r>
            <a:endParaRPr b="1" sz="3100">
              <a:solidFill>
                <a:srgbClr val="0BC36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3" name="Google Shape;93;p16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4" name="Google Shape;94;p1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9" name="Shape 9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0" name="Google Shape;960;p5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Fine-tuning and Inference Overview</a:t>
            </a:r>
            <a:endParaRPr/>
          </a:p>
        </p:txBody>
      </p:sp>
      <p:sp>
        <p:nvSpPr>
          <p:cNvPr id="961" name="Google Shape;961;p5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At inference, the predicted token from the last step is fed to the next.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62" name="Google Shape;962;p5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85953"/>
            <a:ext cx="9144001" cy="4851471"/>
          </a:xfrm>
          <a:prstGeom prst="rect">
            <a:avLst/>
          </a:prstGeom>
          <a:noFill/>
          <a:ln>
            <a:noFill/>
          </a:ln>
        </p:spPr>
      </p:pic>
      <p:sp>
        <p:nvSpPr>
          <p:cNvPr id="963" name="Google Shape;963;p52"/>
          <p:cNvSpPr/>
          <p:nvPr/>
        </p:nvSpPr>
        <p:spPr>
          <a:xfrm>
            <a:off x="4991100" y="1356875"/>
            <a:ext cx="4152900" cy="34248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BC36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64" name="Google Shape;964;p52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65" name="Google Shape;965;p5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5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Model Fine-tuning and Inference Overview</a:t>
            </a:r>
            <a:endParaRPr/>
          </a:p>
        </p:txBody>
      </p:sp>
      <p:sp>
        <p:nvSpPr>
          <p:cNvPr id="971" name="Google Shape;971;p5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he predicted sequence is converted into a JSON format.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72" name="Google Shape;972;p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85953"/>
            <a:ext cx="9144001" cy="4851471"/>
          </a:xfrm>
          <a:prstGeom prst="rect">
            <a:avLst/>
          </a:prstGeom>
          <a:noFill/>
          <a:ln>
            <a:noFill/>
          </a:ln>
        </p:spPr>
      </p:pic>
      <p:sp>
        <p:nvSpPr>
          <p:cNvPr id="973" name="Google Shape;973;p53"/>
          <p:cNvSpPr/>
          <p:nvPr/>
        </p:nvSpPr>
        <p:spPr>
          <a:xfrm>
            <a:off x="0" y="4991100"/>
            <a:ext cx="9144000" cy="1046400"/>
          </a:xfrm>
          <a:prstGeom prst="roundRect">
            <a:avLst>
              <a:gd fmla="val 16667" name="adj"/>
            </a:avLst>
          </a:prstGeom>
          <a:noFill/>
          <a:ln cap="flat" cmpd="sng" w="28575">
            <a:solidFill>
              <a:srgbClr val="0BC360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974" name="Google Shape;974;p53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75" name="Google Shape;975;p5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79" name="Shape 9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0" name="Google Shape;980;p5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</a:t>
            </a:r>
            <a:r>
              <a:rPr lang="en"/>
              <a:t>Samples of </a:t>
            </a:r>
            <a:r>
              <a:rPr lang="en"/>
              <a:t>Downstream Datasets</a:t>
            </a:r>
            <a:endParaRPr/>
          </a:p>
        </p:txBody>
      </p:sp>
      <p:sp>
        <p:nvSpPr>
          <p:cNvPr id="981" name="Google Shape;981;p5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conducts 3 VDU applications on 6 different datasets. Some samples are shown.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82" name="Google Shape;982;p5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654579"/>
            <a:ext cx="8839200" cy="3548824"/>
          </a:xfrm>
          <a:prstGeom prst="rect">
            <a:avLst/>
          </a:prstGeom>
          <a:noFill/>
          <a:ln>
            <a:noFill/>
          </a:ln>
        </p:spPr>
      </p:pic>
      <p:pic>
        <p:nvPicPr>
          <p:cNvPr id="983" name="Google Shape;983;p54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84" name="Google Shape;984;p5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8" name="Shape 9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9" name="Google Shape;989;p5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Classification</a:t>
            </a:r>
            <a:endParaRPr/>
          </a:p>
        </p:txBody>
      </p:sp>
      <p:sp>
        <p:nvSpPr>
          <p:cNvPr id="990" name="Google Shape;990;p5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To see whether the model can distinguish across different types of documents,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test a classification task.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991" name="Google Shape;991;p5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314450" y="1758450"/>
            <a:ext cx="3180269" cy="3801918"/>
          </a:xfrm>
          <a:prstGeom prst="rect">
            <a:avLst/>
          </a:prstGeom>
          <a:noFill/>
          <a:ln>
            <a:noFill/>
          </a:ln>
        </p:spPr>
      </p:pic>
      <p:pic>
        <p:nvPicPr>
          <p:cNvPr id="992" name="Google Shape;992;p5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4706429" y="1798785"/>
            <a:ext cx="3180270" cy="3801915"/>
          </a:xfrm>
          <a:prstGeom prst="rect">
            <a:avLst/>
          </a:prstGeom>
          <a:noFill/>
          <a:ln>
            <a:noFill/>
          </a:ln>
        </p:spPr>
      </p:pic>
      <p:pic>
        <p:nvPicPr>
          <p:cNvPr id="993" name="Google Shape;993;p55"/>
          <p:cNvPicPr preferRelativeResize="0"/>
          <p:nvPr/>
        </p:nvPicPr>
        <p:blipFill rotWithShape="1">
          <a:blip r:embed="rId5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994" name="Google Shape;994;p5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98" name="Shape 9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9" name="Google Shape;999;p5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Classification</a:t>
            </a:r>
            <a:endParaRPr/>
          </a:p>
        </p:txBody>
      </p:sp>
      <p:sp>
        <p:nvSpPr>
          <p:cNvPr id="1000" name="Google Shape;1000;p5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is the results on the RVL-CDIP dataset.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Donut achieves state-of-the-are scores with reasonable speed and efficiency.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01" name="Google Shape;1001;p5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8203" y="2387048"/>
            <a:ext cx="7007601" cy="24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02" name="Google Shape;1002;p56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03" name="Google Shape;1003;p5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7" name="Shape 10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8" name="Google Shape;1008;p5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Classification</a:t>
            </a:r>
            <a:endParaRPr/>
          </a:p>
        </p:txBody>
      </p:sp>
      <p:sp>
        <p:nvSpPr>
          <p:cNvPr id="1009" name="Google Shape;1009;p5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is the results on the RVL-CDIP dataset.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Donut achieves state-of-the-are scores with reasonable speed and efficiency.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10" name="Google Shape;1010;p5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068203" y="2387048"/>
            <a:ext cx="7007601" cy="2439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011" name="Google Shape;1011;p57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12" name="Google Shape;1012;p5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6" name="Shape 10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7" name="Google Shape;1017;p5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Parsing</a:t>
            </a:r>
            <a:endParaRPr/>
          </a:p>
        </p:txBody>
      </p:sp>
      <p:sp>
        <p:nvSpPr>
          <p:cNvPr id="1018" name="Google Shape;1018;p5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Next, to see the model fully understands the complex layouts and contexts,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test document parsing tasks.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19" name="Google Shape;1019;p5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82163" y="1356870"/>
            <a:ext cx="8379685" cy="452873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0" name="Google Shape;1020;p58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21" name="Google Shape;1021;p5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5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Parsing</a:t>
            </a:r>
            <a:endParaRPr/>
          </a:p>
        </p:txBody>
      </p:sp>
      <p:sp>
        <p:nvSpPr>
          <p:cNvPr id="1027" name="Google Shape;1027;p59"/>
          <p:cNvSpPr/>
          <p:nvPr/>
        </p:nvSpPr>
        <p:spPr>
          <a:xfrm>
            <a:off x="3035050" y="6329950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all domains,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Donut showed the best accuracies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with significantly faster inference speed.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28" name="Google Shape;1028;p5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15567"/>
            <a:ext cx="8839201" cy="2587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9" name="Google Shape;1029;p59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30" name="Google Shape;1030;p5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4" name="Shape 10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5" name="Google Shape;1035;p6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Parsing</a:t>
            </a:r>
            <a:endParaRPr/>
          </a:p>
        </p:txBody>
      </p:sp>
      <p:sp>
        <p:nvSpPr>
          <p:cNvPr id="1036" name="Google Shape;1036;p6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all domains, Donut showed the best accuracies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with significantly faster inference speed.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37" name="Google Shape;1037;p6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015567"/>
            <a:ext cx="8839201" cy="258708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8" name="Google Shape;1038;p60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39" name="Google Shape;1039;p6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3" name="Shape 10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" name="Google Shape;1044;p6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VQA</a:t>
            </a:r>
            <a:endParaRPr/>
          </a:p>
        </p:txBody>
      </p:sp>
      <p:sp>
        <p:nvSpPr>
          <p:cNvPr id="1045" name="Google Shape;1045;p6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To validate the further capacity of the model, we test a document VQA task.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46" name="Google Shape;1046;p61"/>
          <p:cNvPicPr preferRelativeResize="0"/>
          <p:nvPr/>
        </p:nvPicPr>
        <p:blipFill rotWithShape="1">
          <a:blip r:embed="rId3">
            <a:alphaModFix/>
          </a:blip>
          <a:srcRect b="18485" l="6296" r="0" t="7363"/>
          <a:stretch/>
        </p:blipFill>
        <p:spPr>
          <a:xfrm>
            <a:off x="311699" y="1204475"/>
            <a:ext cx="4736549" cy="4932901"/>
          </a:xfrm>
          <a:prstGeom prst="rect">
            <a:avLst/>
          </a:prstGeom>
          <a:noFill/>
          <a:ln>
            <a:noFill/>
          </a:ln>
        </p:spPr>
      </p:pic>
      <p:sp>
        <p:nvSpPr>
          <p:cNvPr id="1047" name="Google Shape;1047;p61"/>
          <p:cNvSpPr txBox="1"/>
          <p:nvPr/>
        </p:nvSpPr>
        <p:spPr>
          <a:xfrm>
            <a:off x="5048250" y="1204475"/>
            <a:ext cx="4221300" cy="1800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/>
              <a:t>Q: What is the Extension Number as per the voucher?</a:t>
            </a:r>
            <a:br>
              <a:rPr b="1" lang="en" sz="2100"/>
            </a:br>
            <a:br>
              <a:rPr b="1" lang="en" sz="2100"/>
            </a:br>
            <a:br>
              <a:rPr b="1" lang="en" sz="2100"/>
            </a:br>
            <a:r>
              <a:rPr b="1" lang="en" sz="2100"/>
              <a:t>A: </a:t>
            </a:r>
            <a:r>
              <a:rPr b="1" lang="en" sz="2100">
                <a:solidFill>
                  <a:srgbClr val="0BC360"/>
                </a:solidFill>
              </a:rPr>
              <a:t>(910) 741–0673</a:t>
            </a:r>
            <a:endParaRPr b="1" sz="2100">
              <a:solidFill>
                <a:srgbClr val="0BC360"/>
              </a:solidFill>
            </a:endParaRPr>
          </a:p>
        </p:txBody>
      </p:sp>
      <p:sp>
        <p:nvSpPr>
          <p:cNvPr id="1048" name="Google Shape;1048;p61"/>
          <p:cNvSpPr/>
          <p:nvPr/>
        </p:nvSpPr>
        <p:spPr>
          <a:xfrm>
            <a:off x="1466850" y="1600200"/>
            <a:ext cx="876300" cy="342900"/>
          </a:xfrm>
          <a:prstGeom prst="rect">
            <a:avLst/>
          </a:prstGeom>
          <a:noFill/>
          <a:ln cap="flat" cmpd="sng" w="381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id="1049" name="Google Shape;1049;p61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50" name="Google Shape;1050;p6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1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1: Document Classification</a:t>
            </a:r>
            <a:endParaRPr/>
          </a:p>
        </p:txBody>
      </p:sp>
      <p:pic>
        <p:nvPicPr>
          <p:cNvPr id="100" name="Google Shape;100;p1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617575"/>
            <a:ext cx="2368017" cy="439804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01" name="Google Shape;101;p1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 document classifier aims to extract a category information from</a:t>
            </a: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the image.</a:t>
            </a:r>
            <a:endParaRPr b="1" sz="18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02" name="Google Shape;102;p17"/>
          <p:cNvSpPr/>
          <p:nvPr/>
        </p:nvSpPr>
        <p:spPr>
          <a:xfrm>
            <a:off x="4071850" y="1629750"/>
            <a:ext cx="3263400" cy="1136100"/>
          </a:xfrm>
          <a:prstGeom prst="rect">
            <a:avLst/>
          </a:prstGeom>
          <a:solidFill>
            <a:srgbClr val="D9EAD3"/>
          </a:solidFill>
          <a:ln cap="flat" cmpd="sng" w="381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VDU Model</a:t>
            </a:r>
            <a:endParaRPr b="1" sz="3500">
              <a:solidFill>
                <a:srgbClr val="0BC36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03" name="Google Shape;103;p17"/>
          <p:cNvSpPr/>
          <p:nvPr/>
        </p:nvSpPr>
        <p:spPr>
          <a:xfrm>
            <a:off x="2912825" y="1868098"/>
            <a:ext cx="821100" cy="65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" name="Google Shape;104;p17"/>
          <p:cNvSpPr/>
          <p:nvPr/>
        </p:nvSpPr>
        <p:spPr>
          <a:xfrm rot="5400000">
            <a:off x="5103575" y="3099298"/>
            <a:ext cx="821100" cy="65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17"/>
          <p:cNvSpPr txBox="1"/>
          <p:nvPr/>
        </p:nvSpPr>
        <p:spPr>
          <a:xfrm>
            <a:off x="3962525" y="4267200"/>
            <a:ext cx="4667400" cy="64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latin typeface="M PLUS 1p"/>
                <a:ea typeface="M PLUS 1p"/>
                <a:cs typeface="M PLUS 1p"/>
                <a:sym typeface="M PLUS 1p"/>
              </a:rPr>
              <a:t>{ "class": "receipt" }</a:t>
            </a:r>
            <a:endParaRPr b="1" sz="30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6" name="Google Shape;106;p17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7" name="Google Shape;107;p1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4" name="Shape 10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5" name="Google Shape;1055;p6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VQA</a:t>
            </a:r>
            <a:endParaRPr/>
          </a:p>
        </p:txBody>
      </p:sp>
      <p:sp>
        <p:nvSpPr>
          <p:cNvPr id="1056" name="Google Shape;1056;p6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VQA, Donut showed a high score on the handwritten documents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which are known to be challenging.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57" name="Google Shape;1057;p6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320017"/>
            <a:ext cx="8839196" cy="2217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8" name="Google Shape;1058;p62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59" name="Google Shape;1059;p6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63" name="Shape 10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" name="Google Shape;1064;p6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Experiments: Document VQA</a:t>
            </a:r>
            <a:endParaRPr/>
          </a:p>
        </p:txBody>
      </p:sp>
      <p:sp>
        <p:nvSpPr>
          <p:cNvPr id="1065" name="Google Shape;1065;p6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VQA, Donut showed a high score on the handwritten documents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which are known to be challenging.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66" name="Google Shape;1066;p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320017"/>
            <a:ext cx="8839196" cy="2217953"/>
          </a:xfrm>
          <a:prstGeom prst="rect">
            <a:avLst/>
          </a:prstGeom>
          <a:noFill/>
          <a:ln>
            <a:noFill/>
          </a:ln>
        </p:spPr>
      </p:pic>
      <p:pic>
        <p:nvPicPr>
          <p:cNvPr id="1067" name="Google Shape;1067;p63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68" name="Google Shape;1068;p6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6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</a:t>
            </a:r>
            <a:r>
              <a:rPr lang="en"/>
              <a:t>: VQA on </a:t>
            </a:r>
            <a:r>
              <a:rPr lang="en"/>
              <a:t>Handwritten Documents</a:t>
            </a:r>
            <a:endParaRPr/>
          </a:p>
        </p:txBody>
      </p:sp>
      <p:sp>
        <p:nvSpPr>
          <p:cNvPr id="1074" name="Google Shape;1074;p6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As can be seen, the OCR errors make the performance upper-bound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the conventional baselines.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75" name="Google Shape;1075;p6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09267"/>
            <a:ext cx="8450281" cy="4536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76" name="Google Shape;1076;p64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77" name="Google Shape;1077;p6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81" name="Shape 10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2" name="Google Shape;1082;p6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VQA on Handwritten Documents</a:t>
            </a:r>
            <a:endParaRPr/>
          </a:p>
        </p:txBody>
      </p:sp>
      <p:sp>
        <p:nvSpPr>
          <p:cNvPr id="1083" name="Google Shape;1083;p6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On the other hand, Donut seems robust to the handwritten documents.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84" name="Google Shape;1084;p6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09267"/>
            <a:ext cx="8450281" cy="453695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85" name="Google Shape;1085;p65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86" name="Google Shape;1086;p6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6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</a:t>
            </a:r>
            <a:endParaRPr/>
          </a:p>
        </p:txBody>
      </p:sp>
      <p:sp>
        <p:nvSpPr>
          <p:cNvPr id="1092" name="Google Shape;1092;p6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Next, we show some main results of our analysis on Donut.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093" name="Google Shape;1093;p6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2467275"/>
            <a:ext cx="9144003" cy="170557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94" name="Google Shape;1094;p66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095" name="Google Shape;1095;p6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9" name="Shape 10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0" name="Google Shape;1100;p6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Pre-training Strategies</a:t>
            </a:r>
            <a:endParaRPr/>
          </a:p>
        </p:txBody>
      </p:sp>
      <p:sp>
        <p:nvSpPr>
          <p:cNvPr id="1101" name="Google Shape;1101;p6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tested several pre-training tasks.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found that the proposed task is the most simple yet effective approach.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02" name="Google Shape;1102;p67"/>
          <p:cNvGrpSpPr/>
          <p:nvPr/>
        </p:nvGrpSpPr>
        <p:grpSpPr>
          <a:xfrm>
            <a:off x="1547013" y="2315102"/>
            <a:ext cx="6233987" cy="2624368"/>
            <a:chOff x="0" y="2467275"/>
            <a:chExt cx="4038603" cy="1705575"/>
          </a:xfrm>
        </p:grpSpPr>
        <p:pic>
          <p:nvPicPr>
            <p:cNvPr id="1103" name="Google Shape;1103;p67"/>
            <p:cNvPicPr preferRelativeResize="0"/>
            <p:nvPr/>
          </p:nvPicPr>
          <p:blipFill rotWithShape="1">
            <a:blip r:embed="rId3">
              <a:alphaModFix/>
            </a:blip>
            <a:srcRect b="0" l="0" r="61619" t="0"/>
            <a:stretch/>
          </p:blipFill>
          <p:spPr>
            <a:xfrm>
              <a:off x="0" y="2467275"/>
              <a:ext cx="3509550" cy="1705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04" name="Google Shape;1104;p67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3501627" y="2467275"/>
              <a:ext cx="536975" cy="17055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05" name="Google Shape;1105;p67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06" name="Google Shape;1106;p6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0" name="Shape 1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" name="Google Shape;1111;p6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</a:t>
            </a:r>
            <a:r>
              <a:rPr lang="en"/>
              <a:t>: Pre-training Strategies</a:t>
            </a:r>
            <a:endParaRPr/>
          </a:p>
        </p:txBody>
      </p:sp>
      <p:sp>
        <p:nvSpPr>
          <p:cNvPr id="1112" name="Google Shape;1112;p6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Other tasks that impose a general knowledge of images and texts on models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show little gains in the fine-tuning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 tasks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13" name="Google Shape;1113;p68"/>
          <p:cNvGrpSpPr/>
          <p:nvPr/>
        </p:nvGrpSpPr>
        <p:grpSpPr>
          <a:xfrm>
            <a:off x="1547013" y="2315102"/>
            <a:ext cx="6233987" cy="2624368"/>
            <a:chOff x="0" y="2467275"/>
            <a:chExt cx="4038603" cy="1705575"/>
          </a:xfrm>
        </p:grpSpPr>
        <p:pic>
          <p:nvPicPr>
            <p:cNvPr id="1114" name="Google Shape;1114;p68"/>
            <p:cNvPicPr preferRelativeResize="0"/>
            <p:nvPr/>
          </p:nvPicPr>
          <p:blipFill rotWithShape="1">
            <a:blip r:embed="rId3">
              <a:alphaModFix/>
            </a:blip>
            <a:srcRect b="0" l="0" r="61619" t="0"/>
            <a:stretch/>
          </p:blipFill>
          <p:spPr>
            <a:xfrm>
              <a:off x="0" y="2467275"/>
              <a:ext cx="3509550" cy="1705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15" name="Google Shape;1115;p68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3501627" y="2467275"/>
              <a:ext cx="536975" cy="17055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16" name="Google Shape;1116;p68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17" name="Google Shape;1117;p6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21" name="Shape 1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2" name="Google Shape;1122;p6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</a:t>
            </a:r>
            <a:r>
              <a:rPr lang="en"/>
              <a:t>: Pre-training Strategies</a:t>
            </a:r>
            <a:endParaRPr/>
          </a:p>
        </p:txBody>
      </p:sp>
      <p:sp>
        <p:nvSpPr>
          <p:cNvPr id="1123" name="Google Shape;1123;p69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the text reading task, synthetic images were enough for the CORD task. 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24" name="Google Shape;1124;p69"/>
          <p:cNvGrpSpPr/>
          <p:nvPr/>
        </p:nvGrpSpPr>
        <p:grpSpPr>
          <a:xfrm>
            <a:off x="1547013" y="2315102"/>
            <a:ext cx="6233987" cy="2624368"/>
            <a:chOff x="0" y="2467275"/>
            <a:chExt cx="4038603" cy="1705575"/>
          </a:xfrm>
        </p:grpSpPr>
        <p:pic>
          <p:nvPicPr>
            <p:cNvPr id="1125" name="Google Shape;1125;p69"/>
            <p:cNvPicPr preferRelativeResize="0"/>
            <p:nvPr/>
          </p:nvPicPr>
          <p:blipFill rotWithShape="1">
            <a:blip r:embed="rId3">
              <a:alphaModFix/>
            </a:blip>
            <a:srcRect b="0" l="0" r="61619" t="0"/>
            <a:stretch/>
          </p:blipFill>
          <p:spPr>
            <a:xfrm>
              <a:off x="0" y="2467275"/>
              <a:ext cx="3509550" cy="1705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26" name="Google Shape;1126;p69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3501627" y="2467275"/>
              <a:ext cx="536975" cy="17055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27" name="Google Shape;1127;p69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28" name="Google Shape;1128;p6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2" name="Shape 1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3" name="Google Shape;1133;p7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Pre-training Strategies</a:t>
            </a:r>
            <a:endParaRPr/>
          </a:p>
        </p:txBody>
      </p:sp>
      <p:sp>
        <p:nvSpPr>
          <p:cNvPr id="1134" name="Google Shape;1134;p7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But, in the DocVQA task, it was important to see the real images.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35" name="Google Shape;1135;p70"/>
          <p:cNvGrpSpPr/>
          <p:nvPr/>
        </p:nvGrpSpPr>
        <p:grpSpPr>
          <a:xfrm>
            <a:off x="1547013" y="2315102"/>
            <a:ext cx="6233987" cy="2624368"/>
            <a:chOff x="0" y="2467275"/>
            <a:chExt cx="4038603" cy="1705575"/>
          </a:xfrm>
        </p:grpSpPr>
        <p:pic>
          <p:nvPicPr>
            <p:cNvPr id="1136" name="Google Shape;1136;p70"/>
            <p:cNvPicPr preferRelativeResize="0"/>
            <p:nvPr/>
          </p:nvPicPr>
          <p:blipFill rotWithShape="1">
            <a:blip r:embed="rId3">
              <a:alphaModFix/>
            </a:blip>
            <a:srcRect b="0" l="0" r="61619" t="0"/>
            <a:stretch/>
          </p:blipFill>
          <p:spPr>
            <a:xfrm>
              <a:off x="0" y="2467275"/>
              <a:ext cx="3509550" cy="17055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37" name="Google Shape;1137;p70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3501627" y="2467275"/>
              <a:ext cx="536975" cy="17055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38" name="Google Shape;1138;p70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39" name="Google Shape;1139;p7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3" name="Shape 1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4" name="Google Shape;1144;p7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Image Backbones</a:t>
            </a:r>
            <a:endParaRPr/>
          </a:p>
        </p:txBody>
      </p:sp>
      <p:sp>
        <p:nvSpPr>
          <p:cNvPr id="1145" name="Google Shape;1145;p7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Next, </a:t>
            </a: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study popular image classification backbones.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46" name="Google Shape;1146;p71"/>
          <p:cNvGrpSpPr/>
          <p:nvPr/>
        </p:nvGrpSpPr>
        <p:grpSpPr>
          <a:xfrm>
            <a:off x="2015722" y="2315100"/>
            <a:ext cx="5308081" cy="2624375"/>
            <a:chOff x="2015722" y="2315100"/>
            <a:chExt cx="5308081" cy="2624375"/>
          </a:xfrm>
        </p:grpSpPr>
        <p:pic>
          <p:nvPicPr>
            <p:cNvPr id="1147" name="Google Shape;1147;p71"/>
            <p:cNvPicPr preferRelativeResize="0"/>
            <p:nvPr/>
          </p:nvPicPr>
          <p:blipFill rotWithShape="1">
            <a:blip r:embed="rId3">
              <a:alphaModFix/>
            </a:blip>
            <a:srcRect b="0" l="0" r="94574" t="0"/>
            <a:stretch/>
          </p:blipFill>
          <p:spPr>
            <a:xfrm>
              <a:off x="2015722" y="2315100"/>
              <a:ext cx="765824" cy="262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8" name="Google Shape;1148;p71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6494925" y="2315102"/>
              <a:ext cx="828877" cy="26243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49" name="Google Shape;1149;p71"/>
            <p:cNvPicPr preferRelativeResize="0"/>
            <p:nvPr/>
          </p:nvPicPr>
          <p:blipFill rotWithShape="1">
            <a:blip r:embed="rId3">
              <a:alphaModFix/>
            </a:blip>
            <a:srcRect b="0" l="41710" r="31856" t="0"/>
            <a:stretch/>
          </p:blipFill>
          <p:spPr>
            <a:xfrm>
              <a:off x="2776177" y="2315100"/>
              <a:ext cx="3730975" cy="2624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50" name="Google Shape;1150;p71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51" name="Google Shape;1151;p7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1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Example 2: </a:t>
            </a:r>
            <a:r>
              <a:rPr lang="en"/>
              <a:t>Document Parsing</a:t>
            </a:r>
            <a:endParaRPr/>
          </a:p>
        </p:txBody>
      </p:sp>
      <p:pic>
        <p:nvPicPr>
          <p:cNvPr id="113" name="Google Shape;113;p1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11700" y="1617575"/>
            <a:ext cx="2368017" cy="4398049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14" name="Google Shape;114;p1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For another example, a document parser aims to get a data in a format,</a:t>
            </a:r>
            <a:endParaRPr b="1" sz="18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8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such as, JSON or XML, that contains full information.</a:t>
            </a:r>
            <a:endParaRPr b="1" sz="18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15" name="Google Shape;115;p18"/>
          <p:cNvSpPr/>
          <p:nvPr/>
        </p:nvSpPr>
        <p:spPr>
          <a:xfrm>
            <a:off x="4071850" y="1629750"/>
            <a:ext cx="3263400" cy="1136100"/>
          </a:xfrm>
          <a:prstGeom prst="rect">
            <a:avLst/>
          </a:prstGeom>
          <a:solidFill>
            <a:srgbClr val="D9EAD3"/>
          </a:solidFill>
          <a:ln cap="flat" cmpd="sng" w="381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5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VDU Model</a:t>
            </a:r>
            <a:endParaRPr b="1" sz="3500">
              <a:solidFill>
                <a:srgbClr val="0BC36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16" name="Google Shape;116;p18"/>
          <p:cNvSpPr/>
          <p:nvPr/>
        </p:nvSpPr>
        <p:spPr>
          <a:xfrm>
            <a:off x="2912825" y="1868098"/>
            <a:ext cx="821100" cy="65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18"/>
          <p:cNvSpPr/>
          <p:nvPr/>
        </p:nvSpPr>
        <p:spPr>
          <a:xfrm rot="5400000">
            <a:off x="5103575" y="3099298"/>
            <a:ext cx="821100" cy="6594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18"/>
          <p:cNvSpPr txBox="1"/>
          <p:nvPr/>
        </p:nvSpPr>
        <p:spPr>
          <a:xfrm>
            <a:off x="3962525" y="3752600"/>
            <a:ext cx="5226900" cy="2709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{ "menu": [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    {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      "nm": "3002-Kyoto Choco Mochi",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      "unitprice": "14.000",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      "cnt": "x2",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      "price": "28.000"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    }, … }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19" name="Google Shape;119;p18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55" name="Shape 1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6" name="Google Shape;1156;p7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Image Backbones</a:t>
            </a:r>
            <a:endParaRPr/>
          </a:p>
        </p:txBody>
      </p:sp>
      <p:sp>
        <p:nvSpPr>
          <p:cNvPr id="1157" name="Google Shape;1157;p7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Overall, EfficientNetV2 and Swin Transformer outperform the others.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58" name="Google Shape;1158;p72"/>
          <p:cNvGrpSpPr/>
          <p:nvPr/>
        </p:nvGrpSpPr>
        <p:grpSpPr>
          <a:xfrm>
            <a:off x="2015722" y="2315100"/>
            <a:ext cx="5308081" cy="2624375"/>
            <a:chOff x="2015722" y="2315100"/>
            <a:chExt cx="5308081" cy="2624375"/>
          </a:xfrm>
        </p:grpSpPr>
        <p:pic>
          <p:nvPicPr>
            <p:cNvPr id="1159" name="Google Shape;1159;p72"/>
            <p:cNvPicPr preferRelativeResize="0"/>
            <p:nvPr/>
          </p:nvPicPr>
          <p:blipFill rotWithShape="1">
            <a:blip r:embed="rId3">
              <a:alphaModFix/>
            </a:blip>
            <a:srcRect b="0" l="0" r="94574" t="0"/>
            <a:stretch/>
          </p:blipFill>
          <p:spPr>
            <a:xfrm>
              <a:off x="2015722" y="2315100"/>
              <a:ext cx="765824" cy="262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0" name="Google Shape;1160;p72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6494925" y="2315102"/>
              <a:ext cx="828877" cy="26243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61" name="Google Shape;1161;p72"/>
            <p:cNvPicPr preferRelativeResize="0"/>
            <p:nvPr/>
          </p:nvPicPr>
          <p:blipFill rotWithShape="1">
            <a:blip r:embed="rId3">
              <a:alphaModFix/>
            </a:blip>
            <a:srcRect b="0" l="41710" r="31856" t="0"/>
            <a:stretch/>
          </p:blipFill>
          <p:spPr>
            <a:xfrm>
              <a:off x="2776177" y="2315100"/>
              <a:ext cx="3730975" cy="2624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62" name="Google Shape;1162;p72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63" name="Google Shape;1163;p7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7" name="Shape 1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8" name="Google Shape;1168;p7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Image Backbones</a:t>
            </a:r>
            <a:endParaRPr/>
          </a:p>
        </p:txBody>
      </p:sp>
      <p:sp>
        <p:nvSpPr>
          <p:cNvPr id="1169" name="Google Shape;1169;p7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choose Swin Transformer due to the high scalability and performance.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70" name="Google Shape;1170;p73"/>
          <p:cNvGrpSpPr/>
          <p:nvPr/>
        </p:nvGrpSpPr>
        <p:grpSpPr>
          <a:xfrm>
            <a:off x="2015722" y="2315100"/>
            <a:ext cx="5308081" cy="2624375"/>
            <a:chOff x="2015722" y="2315100"/>
            <a:chExt cx="5308081" cy="2624375"/>
          </a:xfrm>
        </p:grpSpPr>
        <p:pic>
          <p:nvPicPr>
            <p:cNvPr id="1171" name="Google Shape;1171;p73"/>
            <p:cNvPicPr preferRelativeResize="0"/>
            <p:nvPr/>
          </p:nvPicPr>
          <p:blipFill rotWithShape="1">
            <a:blip r:embed="rId3">
              <a:alphaModFix/>
            </a:blip>
            <a:srcRect b="0" l="0" r="94574" t="0"/>
            <a:stretch/>
          </p:blipFill>
          <p:spPr>
            <a:xfrm>
              <a:off x="2015722" y="2315100"/>
              <a:ext cx="765824" cy="262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2" name="Google Shape;1172;p73"/>
            <p:cNvPicPr preferRelativeResize="0"/>
            <p:nvPr/>
          </p:nvPicPr>
          <p:blipFill rotWithShape="1">
            <a:blip r:embed="rId3">
              <a:alphaModFix/>
            </a:blip>
            <a:srcRect b="0" l="94127" r="0" t="0"/>
            <a:stretch/>
          </p:blipFill>
          <p:spPr>
            <a:xfrm>
              <a:off x="6494925" y="2315102"/>
              <a:ext cx="828877" cy="2624368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73" name="Google Shape;1173;p73"/>
            <p:cNvPicPr preferRelativeResize="0"/>
            <p:nvPr/>
          </p:nvPicPr>
          <p:blipFill rotWithShape="1">
            <a:blip r:embed="rId3">
              <a:alphaModFix/>
            </a:blip>
            <a:srcRect b="0" l="41710" r="31856" t="0"/>
            <a:stretch/>
          </p:blipFill>
          <p:spPr>
            <a:xfrm>
              <a:off x="2776177" y="2315100"/>
              <a:ext cx="3730975" cy="2624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74" name="Google Shape;1174;p73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75" name="Google Shape;1175;p7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9" name="Shape 1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0" name="Google Shape;1180;p7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Input Resolution</a:t>
            </a:r>
            <a:endParaRPr/>
          </a:p>
        </p:txBody>
      </p:sp>
      <p:sp>
        <p:nvSpPr>
          <p:cNvPr id="1181" name="Google Shape;1181;p7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observed that Donut grows rapidly as we set a larger input size.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82" name="Google Shape;1182;p74"/>
          <p:cNvGrpSpPr/>
          <p:nvPr/>
        </p:nvGrpSpPr>
        <p:grpSpPr>
          <a:xfrm>
            <a:off x="2271682" y="2315100"/>
            <a:ext cx="4491430" cy="2624375"/>
            <a:chOff x="2015722" y="2315100"/>
            <a:chExt cx="4491430" cy="2624375"/>
          </a:xfrm>
        </p:grpSpPr>
        <p:pic>
          <p:nvPicPr>
            <p:cNvPr id="1183" name="Google Shape;1183;p74"/>
            <p:cNvPicPr preferRelativeResize="0"/>
            <p:nvPr/>
          </p:nvPicPr>
          <p:blipFill rotWithShape="1">
            <a:blip r:embed="rId3">
              <a:alphaModFix/>
            </a:blip>
            <a:srcRect b="0" l="0" r="94574" t="0"/>
            <a:stretch/>
          </p:blipFill>
          <p:spPr>
            <a:xfrm>
              <a:off x="2015722" y="2315100"/>
              <a:ext cx="765824" cy="262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84" name="Google Shape;1184;p74"/>
            <p:cNvPicPr preferRelativeResize="0"/>
            <p:nvPr/>
          </p:nvPicPr>
          <p:blipFill rotWithShape="1">
            <a:blip r:embed="rId3">
              <a:alphaModFix/>
            </a:blip>
            <a:srcRect b="0" l="72023" r="1543" t="0"/>
            <a:stretch/>
          </p:blipFill>
          <p:spPr>
            <a:xfrm>
              <a:off x="2776177" y="2315100"/>
              <a:ext cx="3730975" cy="2624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85" name="Google Shape;1185;p74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86" name="Google Shape;1186;p7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0" name="Shape 1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1" name="Google Shape;1191;p7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Input Resolution</a:t>
            </a:r>
            <a:endParaRPr/>
          </a:p>
        </p:txBody>
      </p:sp>
      <p:sp>
        <p:nvSpPr>
          <p:cNvPr id="1192" name="Google Shape;1192;p7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gets clearer in the DocVQA where the images are larger with many tiny texts.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grpSp>
        <p:nvGrpSpPr>
          <p:cNvPr id="1193" name="Google Shape;1193;p75"/>
          <p:cNvGrpSpPr/>
          <p:nvPr/>
        </p:nvGrpSpPr>
        <p:grpSpPr>
          <a:xfrm>
            <a:off x="2271682" y="2315100"/>
            <a:ext cx="4491430" cy="2624375"/>
            <a:chOff x="2015722" y="2315100"/>
            <a:chExt cx="4491430" cy="2624375"/>
          </a:xfrm>
        </p:grpSpPr>
        <p:pic>
          <p:nvPicPr>
            <p:cNvPr id="1194" name="Google Shape;1194;p75"/>
            <p:cNvPicPr preferRelativeResize="0"/>
            <p:nvPr/>
          </p:nvPicPr>
          <p:blipFill rotWithShape="1">
            <a:blip r:embed="rId3">
              <a:alphaModFix/>
            </a:blip>
            <a:srcRect b="0" l="0" r="94574" t="0"/>
            <a:stretch/>
          </p:blipFill>
          <p:spPr>
            <a:xfrm>
              <a:off x="2015722" y="2315100"/>
              <a:ext cx="765824" cy="2624375"/>
            </a:xfrm>
            <a:prstGeom prst="rect">
              <a:avLst/>
            </a:prstGeom>
            <a:noFill/>
            <a:ln>
              <a:noFill/>
            </a:ln>
          </p:spPr>
        </p:pic>
        <p:pic>
          <p:nvPicPr>
            <p:cNvPr id="1195" name="Google Shape;1195;p75"/>
            <p:cNvPicPr preferRelativeResize="0"/>
            <p:nvPr/>
          </p:nvPicPr>
          <p:blipFill rotWithShape="1">
            <a:blip r:embed="rId3">
              <a:alphaModFix/>
            </a:blip>
            <a:srcRect b="0" l="72023" r="1543" t="0"/>
            <a:stretch/>
          </p:blipFill>
          <p:spPr>
            <a:xfrm>
              <a:off x="2776177" y="2315100"/>
              <a:ext cx="3730975" cy="2624375"/>
            </a:xfrm>
            <a:prstGeom prst="rect">
              <a:avLst/>
            </a:prstGeom>
            <a:noFill/>
            <a:ln>
              <a:noFill/>
            </a:ln>
          </p:spPr>
        </p:pic>
      </p:grpSp>
      <p:pic>
        <p:nvPicPr>
          <p:cNvPr id="1196" name="Google Shape;1196;p75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197" name="Google Shape;1197;p7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01" name="Shape 1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2" name="Google Shape;1202;p76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OCR Engines</a:t>
            </a:r>
            <a:endParaRPr/>
          </a:p>
        </p:txBody>
      </p:sp>
      <p:sp>
        <p:nvSpPr>
          <p:cNvPr id="1203" name="Google Shape;1203;p7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Next, we study the effects of OCR engines on the traditional baselines.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test four widely-used public engines. 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204" name="Google Shape;1204;p7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195067"/>
            <a:ext cx="8839198" cy="2478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05" name="Google Shape;1205;p76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06" name="Google Shape;1206;p7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0" name="Shape 1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1" name="Google Shape;1211;p77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OCR Engines</a:t>
            </a:r>
            <a:endParaRPr/>
          </a:p>
        </p:txBody>
      </p:sp>
      <p:sp>
        <p:nvSpPr>
          <p:cNvPr id="1212" name="Google Shape;1212;p77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observed that the scores heavily rely on the OCR engine. 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213" name="Google Shape;1213;p7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195067"/>
            <a:ext cx="8839198" cy="2478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14" name="Google Shape;1214;p77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15" name="Google Shape;1215;p77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19" name="Shape 1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0" name="Google Shape;1220;p78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Analysis: OCR Engines</a:t>
            </a:r>
            <a:endParaRPr/>
          </a:p>
        </p:txBody>
      </p:sp>
      <p:sp>
        <p:nvSpPr>
          <p:cNvPr id="1221" name="Google Shape;1221;p78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This shows why we need an OCR-free method.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222" name="Google Shape;1222;p7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2195067"/>
            <a:ext cx="8839198" cy="2478597"/>
          </a:xfrm>
          <a:prstGeom prst="rect">
            <a:avLst/>
          </a:prstGeom>
          <a:noFill/>
          <a:ln>
            <a:noFill/>
          </a:ln>
        </p:spPr>
      </p:pic>
      <p:pic>
        <p:nvPicPr>
          <p:cNvPr id="1223" name="Google Shape;1223;p78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24" name="Google Shape;1224;p78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28" name="Shape 1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" name="Google Shape;1229;p7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230" name="Google Shape;1230;p79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So far, we have introduced our new OCR-free method, Donut.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More experiments and analysis can be found in the manuscript.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31" name="Google Shape;1231;p79"/>
          <p:cNvSpPr/>
          <p:nvPr/>
        </p:nvSpPr>
        <p:spPr>
          <a:xfrm>
            <a:off x="2337482" y="3894802"/>
            <a:ext cx="2920200" cy="17019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5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9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32" name="Google Shape;1232;p79"/>
          <p:cNvSpPr/>
          <p:nvPr/>
        </p:nvSpPr>
        <p:spPr>
          <a:xfrm>
            <a:off x="5876511" y="3873361"/>
            <a:ext cx="1146300" cy="17019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M PLUS 1p"/>
                <a:ea typeface="M PLUS 1p"/>
                <a:cs typeface="M PLUS 1p"/>
                <a:sym typeface="M PLUS 1p"/>
              </a:rPr>
              <a:t>Token Sequence</a:t>
            </a:r>
            <a:endParaRPr b="1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33" name="Google Shape;1233;p79"/>
          <p:cNvSpPr/>
          <p:nvPr/>
        </p:nvSpPr>
        <p:spPr>
          <a:xfrm>
            <a:off x="1832069" y="4619241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34" name="Google Shape;1234;p79"/>
          <p:cNvSpPr/>
          <p:nvPr/>
        </p:nvSpPr>
        <p:spPr>
          <a:xfrm>
            <a:off x="5380114" y="4591429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35" name="Google Shape;1235;p79"/>
          <p:cNvSpPr/>
          <p:nvPr/>
        </p:nvSpPr>
        <p:spPr>
          <a:xfrm>
            <a:off x="7158645" y="4544232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36" name="Google Shape;1236;p79"/>
          <p:cNvSpPr txBox="1"/>
          <p:nvPr/>
        </p:nvSpPr>
        <p:spPr>
          <a:xfrm>
            <a:off x="7721685" y="4390153"/>
            <a:ext cx="2027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6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37" name="Google Shape;1237;p79"/>
          <p:cNvSpPr/>
          <p:nvPr/>
        </p:nvSpPr>
        <p:spPr>
          <a:xfrm>
            <a:off x="375048" y="38704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38" name="Google Shape;1238;p79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39" name="Google Shape;1239;p79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40" name="Google Shape;1240;p79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41" name="Google Shape;1241;p79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42" name="Google Shape;1242;p79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43" name="Google Shape;1243;p79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44" name="Google Shape;1244;p79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45" name="Google Shape;1245;p79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46" name="Google Shape;1246;p79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247" name="Google Shape;1247;p79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48" name="Google Shape;1248;p7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2" name="Shape 1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3" name="Google Shape;1253;p8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254" name="Google Shape;1254;p8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So far, we have introduced our new OCR-free method, Donut.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More experiments and analysis can be found in the manuscript.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55" name="Google Shape;1255;p80"/>
          <p:cNvSpPr/>
          <p:nvPr/>
        </p:nvSpPr>
        <p:spPr>
          <a:xfrm>
            <a:off x="2337482" y="3894802"/>
            <a:ext cx="2920200" cy="17019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5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9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56" name="Google Shape;1256;p80"/>
          <p:cNvSpPr/>
          <p:nvPr/>
        </p:nvSpPr>
        <p:spPr>
          <a:xfrm>
            <a:off x="5876511" y="3873361"/>
            <a:ext cx="1146300" cy="17019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M PLUS 1p"/>
                <a:ea typeface="M PLUS 1p"/>
                <a:cs typeface="M PLUS 1p"/>
                <a:sym typeface="M PLUS 1p"/>
              </a:rPr>
              <a:t>Token Sequence</a:t>
            </a:r>
            <a:endParaRPr b="1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57" name="Google Shape;1257;p80"/>
          <p:cNvSpPr/>
          <p:nvPr/>
        </p:nvSpPr>
        <p:spPr>
          <a:xfrm>
            <a:off x="1832069" y="4619241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58" name="Google Shape;1258;p80"/>
          <p:cNvSpPr/>
          <p:nvPr/>
        </p:nvSpPr>
        <p:spPr>
          <a:xfrm>
            <a:off x="5380114" y="4591429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59" name="Google Shape;1259;p80"/>
          <p:cNvSpPr/>
          <p:nvPr/>
        </p:nvSpPr>
        <p:spPr>
          <a:xfrm>
            <a:off x="7158645" y="4544232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60" name="Google Shape;1260;p80"/>
          <p:cNvSpPr txBox="1"/>
          <p:nvPr/>
        </p:nvSpPr>
        <p:spPr>
          <a:xfrm>
            <a:off x="7721685" y="4390153"/>
            <a:ext cx="2027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6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61" name="Google Shape;1261;p80"/>
          <p:cNvSpPr/>
          <p:nvPr/>
        </p:nvSpPr>
        <p:spPr>
          <a:xfrm>
            <a:off x="375048" y="38704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62" name="Google Shape;1262;p80"/>
          <p:cNvSpPr/>
          <p:nvPr/>
        </p:nvSpPr>
        <p:spPr>
          <a:xfrm>
            <a:off x="375048" y="14320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63" name="Google Shape;1263;p80"/>
          <p:cNvSpPr/>
          <p:nvPr/>
        </p:nvSpPr>
        <p:spPr>
          <a:xfrm>
            <a:off x="2293052" y="1432033"/>
            <a:ext cx="1641300" cy="674100"/>
          </a:xfrm>
          <a:prstGeom prst="rect">
            <a:avLst/>
          </a:prstGeom>
          <a:solidFill>
            <a:srgbClr val="F4CCCC"/>
          </a:solidFill>
          <a:ln cap="flat" cmpd="sng" w="38100">
            <a:solidFill>
              <a:srgbClr val="FF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(Off-the-shelf)</a:t>
            </a:r>
            <a:br>
              <a:rPr b="1" lang="en" sz="10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600">
                <a:solidFill>
                  <a:srgbClr val="FF0000"/>
                </a:solidFill>
                <a:latin typeface="M PLUS 1p"/>
                <a:ea typeface="M PLUS 1p"/>
                <a:cs typeface="M PLUS 1p"/>
                <a:sym typeface="M PLUS 1p"/>
              </a:rPr>
              <a:t>OCR Engine</a:t>
            </a:r>
            <a:endParaRPr b="1" sz="1600">
              <a:solidFill>
                <a:srgbClr val="FF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64" name="Google Shape;1264;p80"/>
          <p:cNvSpPr/>
          <p:nvPr/>
        </p:nvSpPr>
        <p:spPr>
          <a:xfrm>
            <a:off x="4111730" y="2302190"/>
            <a:ext cx="2701200" cy="805800"/>
          </a:xfrm>
          <a:prstGeom prst="rect">
            <a:avLst/>
          </a:prstGeom>
          <a:solidFill>
            <a:srgbClr val="C9DAF8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Backbone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700">
                <a:solidFill>
                  <a:srgbClr val="0B5394"/>
                </a:solidFill>
                <a:latin typeface="M PLUS 1p"/>
                <a:ea typeface="M PLUS 1p"/>
                <a:cs typeface="M PLUS 1p"/>
                <a:sym typeface="M PLUS 1p"/>
              </a:rPr>
              <a:t>(BERT-like)</a:t>
            </a:r>
            <a:endParaRPr b="1" sz="2700">
              <a:solidFill>
                <a:srgbClr val="0B5394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65" name="Google Shape;1265;p80"/>
          <p:cNvSpPr/>
          <p:nvPr/>
        </p:nvSpPr>
        <p:spPr>
          <a:xfrm>
            <a:off x="1814177" y="1681427"/>
            <a:ext cx="374100" cy="2145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66" name="Google Shape;1266;p80"/>
          <p:cNvSpPr/>
          <p:nvPr/>
        </p:nvSpPr>
        <p:spPr>
          <a:xfrm>
            <a:off x="4328847" y="1461420"/>
            <a:ext cx="4320000" cy="382200"/>
          </a:xfrm>
          <a:prstGeom prst="rect">
            <a:avLst/>
          </a:prstGeom>
          <a:solidFill>
            <a:srgbClr val="FFFFFF"/>
          </a:solidFill>
          <a:ln cap="flat" cmpd="sng" w="28575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latin typeface="M PLUS 1p"/>
                <a:ea typeface="M PLUS 1p"/>
                <a:cs typeface="M PLUS 1p"/>
                <a:sym typeface="M PLUS 1p"/>
              </a:rPr>
              <a:t>BIO-Tags / Answer Token Span / etc</a:t>
            </a:r>
            <a:endParaRPr b="1" sz="17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67" name="Google Shape;1267;p80"/>
          <p:cNvSpPr/>
          <p:nvPr/>
        </p:nvSpPr>
        <p:spPr>
          <a:xfrm rot="5400000">
            <a:off x="2902075" y="2277231"/>
            <a:ext cx="1116300" cy="1008900"/>
          </a:xfrm>
          <a:prstGeom prst="bentUpArrow">
            <a:avLst>
              <a:gd fmla="val 13074" name="adj1"/>
              <a:gd fmla="val 25000" name="adj2"/>
              <a:gd fmla="val 24467" name="adj3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68" name="Google Shape;1268;p80"/>
          <p:cNvSpPr/>
          <p:nvPr/>
        </p:nvSpPr>
        <p:spPr>
          <a:xfrm rot="-5400000">
            <a:off x="5171769" y="1772482"/>
            <a:ext cx="307800" cy="575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69" name="Google Shape;1269;p80"/>
          <p:cNvSpPr/>
          <p:nvPr/>
        </p:nvSpPr>
        <p:spPr>
          <a:xfrm rot="5400000">
            <a:off x="7762158" y="1964888"/>
            <a:ext cx="352200" cy="4587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999999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600"/>
          </a:p>
        </p:txBody>
      </p:sp>
      <p:sp>
        <p:nvSpPr>
          <p:cNvPr id="1270" name="Google Shape;1270;p80"/>
          <p:cNvSpPr txBox="1"/>
          <p:nvPr/>
        </p:nvSpPr>
        <p:spPr>
          <a:xfrm>
            <a:off x="7281089" y="2461686"/>
            <a:ext cx="2028600" cy="554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400"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271" name="Google Shape;1271;p80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72" name="Google Shape;1272;p8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76" name="Shape 1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7" name="Google Shape;1277;p8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278" name="Google Shape;1278;p8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The proposed method, Donut, directly maps an input document image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into a desired structured output.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79" name="Google Shape;1279;p81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proposed method, Donut, directly maps an input document image into a desired structured output.</a:t>
            </a:r>
            <a:endParaRPr sz="23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300"/>
          </a:p>
        </p:txBody>
      </p:sp>
      <p:sp>
        <p:nvSpPr>
          <p:cNvPr id="1280" name="Google Shape;1280;p81"/>
          <p:cNvSpPr/>
          <p:nvPr/>
        </p:nvSpPr>
        <p:spPr>
          <a:xfrm>
            <a:off x="2337482" y="3894802"/>
            <a:ext cx="2920200" cy="17019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5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9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81" name="Google Shape;1281;p81"/>
          <p:cNvSpPr/>
          <p:nvPr/>
        </p:nvSpPr>
        <p:spPr>
          <a:xfrm>
            <a:off x="5876511" y="3873361"/>
            <a:ext cx="1146300" cy="17019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M PLUS 1p"/>
                <a:ea typeface="M PLUS 1p"/>
                <a:cs typeface="M PLUS 1p"/>
                <a:sym typeface="M PLUS 1p"/>
              </a:rPr>
              <a:t>Token Sequence</a:t>
            </a:r>
            <a:endParaRPr b="1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82" name="Google Shape;1282;p81"/>
          <p:cNvSpPr/>
          <p:nvPr/>
        </p:nvSpPr>
        <p:spPr>
          <a:xfrm>
            <a:off x="1832069" y="4619241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83" name="Google Shape;1283;p81"/>
          <p:cNvSpPr/>
          <p:nvPr/>
        </p:nvSpPr>
        <p:spPr>
          <a:xfrm>
            <a:off x="5380114" y="4591429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84" name="Google Shape;1284;p81"/>
          <p:cNvSpPr/>
          <p:nvPr/>
        </p:nvSpPr>
        <p:spPr>
          <a:xfrm>
            <a:off x="7158645" y="4544232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85" name="Google Shape;1285;p81"/>
          <p:cNvSpPr txBox="1"/>
          <p:nvPr/>
        </p:nvSpPr>
        <p:spPr>
          <a:xfrm>
            <a:off x="7721685" y="4390153"/>
            <a:ext cx="2027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6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86" name="Google Shape;1286;p81"/>
          <p:cNvSpPr/>
          <p:nvPr/>
        </p:nvSpPr>
        <p:spPr>
          <a:xfrm>
            <a:off x="375048" y="38704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287" name="Google Shape;1287;p81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288" name="Google Shape;1288;p8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19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 </a:t>
            </a:r>
            <a:endParaRPr/>
          </a:p>
        </p:txBody>
      </p:sp>
      <p:sp>
        <p:nvSpPr>
          <p:cNvPr id="126" name="Google Shape;126;p19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Here, we show a representative pipeline of visual document parsing.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cxnSp>
        <p:nvCxnSpPr>
          <p:cNvPr id="127" name="Google Shape;127;p19"/>
          <p:cNvCxnSpPr>
            <a:stCxn id="128" idx="3"/>
            <a:endCxn id="129" idx="1"/>
          </p:cNvCxnSpPr>
          <p:nvPr/>
        </p:nvCxnSpPr>
        <p:spPr>
          <a:xfrm flipH="1" rot="10800000">
            <a:off x="1556801" y="3210271"/>
            <a:ext cx="55554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28" name="Google Shape;128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69975"/>
            <a:ext cx="1556801" cy="28913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30" name="Google Shape;130;p19"/>
          <p:cNvSpPr txBox="1"/>
          <p:nvPr/>
        </p:nvSpPr>
        <p:spPr>
          <a:xfrm>
            <a:off x="291650" y="1262075"/>
            <a:ext cx="973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Input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1" name="Google Shape;131;p19"/>
          <p:cNvSpPr txBox="1"/>
          <p:nvPr/>
        </p:nvSpPr>
        <p:spPr>
          <a:xfrm>
            <a:off x="7461200" y="1262075"/>
            <a:ext cx="13227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2" name="Google Shape;132;p19"/>
          <p:cNvSpPr txBox="1"/>
          <p:nvPr/>
        </p:nvSpPr>
        <p:spPr>
          <a:xfrm>
            <a:off x="7112300" y="1764575"/>
            <a:ext cx="2020500" cy="289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{ "items": [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"name": "3002-Kyoto Choco Mochi",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"count": 2,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"priceInfo":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"unitPrice": 14000,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  "price": 28000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"name": "1001 - Choco Bun",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"count": 1,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"priceInfo":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"unitPrice": 22000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"price": 22000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}, ...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"total": [ {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"menuqty_cnt": 4,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"total_price": 50000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}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]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500">
                <a:solidFill>
                  <a:schemeClr val="dk1"/>
                </a:solidFill>
              </a:rPr>
              <a:t>≈</a:t>
            </a:r>
            <a:endParaRPr sz="500">
              <a:solidFill>
                <a:schemeClr val="dk1"/>
              </a:solidFill>
            </a:endParaRPr>
          </a:p>
        </p:txBody>
      </p:sp>
      <p:pic>
        <p:nvPicPr>
          <p:cNvPr id="133" name="Google Shape;133;p19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4" name="Google Shape;134;p19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2" name="Shape 1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3" name="Google Shape;1293;p82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294" name="Google Shape;1294;p82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Unlike conventional methods, Donut does not depend on OCR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and can easily be trained in an end-to-end fashion.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95" name="Google Shape;1295;p82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proposed method, Donut, directly maps an input document image into a desired structured output.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Unlike conventional methods, Donut does not depend on OCR and can easily be trained in an end-to-end fashion.</a:t>
            </a:r>
            <a:endParaRPr sz="23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300"/>
          </a:p>
        </p:txBody>
      </p:sp>
      <p:sp>
        <p:nvSpPr>
          <p:cNvPr id="1296" name="Google Shape;1296;p82"/>
          <p:cNvSpPr/>
          <p:nvPr/>
        </p:nvSpPr>
        <p:spPr>
          <a:xfrm>
            <a:off x="2337482" y="3894802"/>
            <a:ext cx="2920200" cy="1701900"/>
          </a:xfrm>
          <a:prstGeom prst="rect">
            <a:avLst/>
          </a:prstGeom>
          <a:solidFill>
            <a:srgbClr val="D9EAD3"/>
          </a:solidFill>
          <a:ln cap="flat" cmpd="sng" w="76200">
            <a:solidFill>
              <a:srgbClr val="0BC36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0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Donut </a:t>
            </a:r>
            <a:r>
              <a:rPr b="1" lang="en" sz="3500">
                <a:solidFill>
                  <a:srgbClr val="FFFFFF"/>
                </a:solidFill>
                <a:latin typeface="M PLUS 1p"/>
                <a:ea typeface="M PLUS 1p"/>
                <a:cs typeface="M PLUS 1p"/>
                <a:sym typeface="M PLUS 1p"/>
              </a:rPr>
              <a:t>🍩</a:t>
            </a:r>
            <a:b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900">
                <a:solidFill>
                  <a:srgbClr val="38761D"/>
                </a:solidFill>
                <a:latin typeface="M PLUS 1p"/>
                <a:ea typeface="M PLUS 1p"/>
                <a:cs typeface="M PLUS 1p"/>
                <a:sym typeface="M PLUS 1p"/>
              </a:rPr>
              <a:t>(End-to-end Model)</a:t>
            </a:r>
            <a:endParaRPr b="1" sz="1900">
              <a:solidFill>
                <a:srgbClr val="38761D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97" name="Google Shape;1297;p82"/>
          <p:cNvSpPr/>
          <p:nvPr/>
        </p:nvSpPr>
        <p:spPr>
          <a:xfrm>
            <a:off x="5876511" y="3873361"/>
            <a:ext cx="1146300" cy="1701900"/>
          </a:xfrm>
          <a:prstGeom prst="rect">
            <a:avLst/>
          </a:prstGeom>
          <a:solidFill>
            <a:srgbClr val="FFFFFF"/>
          </a:solidFill>
          <a:ln cap="flat" cmpd="sng" w="38100">
            <a:solidFill>
              <a:srgbClr val="282828"/>
            </a:solidFill>
            <a:prstDash val="dash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>
                <a:latin typeface="M PLUS 1p"/>
                <a:ea typeface="M PLUS 1p"/>
                <a:cs typeface="M PLUS 1p"/>
                <a:sym typeface="M PLUS 1p"/>
              </a:rPr>
              <a:t>Token Sequence</a:t>
            </a:r>
            <a:endParaRPr b="1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298" name="Google Shape;1298;p82"/>
          <p:cNvSpPr/>
          <p:nvPr/>
        </p:nvSpPr>
        <p:spPr>
          <a:xfrm>
            <a:off x="1832069" y="4619241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299" name="Google Shape;1299;p82"/>
          <p:cNvSpPr/>
          <p:nvPr/>
        </p:nvSpPr>
        <p:spPr>
          <a:xfrm>
            <a:off x="5380114" y="4591429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300" name="Google Shape;1300;p82"/>
          <p:cNvSpPr/>
          <p:nvPr/>
        </p:nvSpPr>
        <p:spPr>
          <a:xfrm>
            <a:off x="7158645" y="4544232"/>
            <a:ext cx="374100" cy="252900"/>
          </a:xfrm>
          <a:prstGeom prst="rightArrow">
            <a:avLst>
              <a:gd fmla="val 50000" name="adj1"/>
              <a:gd fmla="val 50000" name="adj2"/>
            </a:avLst>
          </a:prstGeom>
          <a:solidFill>
            <a:srgbClr val="0BC360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/>
          </a:p>
        </p:txBody>
      </p:sp>
      <p:sp>
        <p:nvSpPr>
          <p:cNvPr id="1301" name="Google Shape;1301;p82"/>
          <p:cNvSpPr txBox="1"/>
          <p:nvPr/>
        </p:nvSpPr>
        <p:spPr>
          <a:xfrm>
            <a:off x="7721685" y="4390153"/>
            <a:ext cx="2027100" cy="58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6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6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02" name="Google Shape;1302;p82"/>
          <p:cNvSpPr/>
          <p:nvPr/>
        </p:nvSpPr>
        <p:spPr>
          <a:xfrm>
            <a:off x="375048" y="3870420"/>
            <a:ext cx="1352700" cy="1676700"/>
          </a:xfrm>
          <a:prstGeom prst="rect">
            <a:avLst/>
          </a:prstGeom>
          <a:solidFill>
            <a:srgbClr val="F3F3F3"/>
          </a:solidFill>
          <a:ln cap="flat" cmpd="sng" w="38100">
            <a:solidFill>
              <a:srgbClr val="282828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000000"/>
                </a:solidFill>
                <a:latin typeface="M PLUS 1p"/>
                <a:ea typeface="M PLUS 1p"/>
                <a:cs typeface="M PLUS 1p"/>
                <a:sym typeface="M PLUS 1p"/>
              </a:rPr>
              <a:t>Input Image</a:t>
            </a:r>
            <a:endParaRPr b="1" sz="2400">
              <a:solidFill>
                <a:srgbClr val="000000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pic>
        <p:nvPicPr>
          <p:cNvPr id="1303" name="Google Shape;1303;p82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04" name="Google Shape;1304;p82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8" name="Shape 13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9" name="Google Shape;1309;p83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310" name="Google Shape;1310;p83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also propose a synthetic document image generator, SynthDoG.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11" name="Google Shape;1311;p83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proposed method, Donut, directly maps an input document image into a desired structured output.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Unlike conventional methods, Donut does not depend on OCR and can easily be trained in an end-to-end fashion.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We also propose a synthetic document image generator, SynthDoG.</a:t>
            </a:r>
            <a:endParaRPr sz="23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312" name="Google Shape;1312;p83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13" name="Google Shape;1313;p83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17" name="Shape 13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8" name="Google Shape;1318;p84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319" name="Google Shape;1319;p84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Through extensive experiments and analyses, 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show the high performance and cost-effectiveness of Donut.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20" name="Google Shape;1320;p84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proposed method, Donut, directly maps an input document image into a desired structured output.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Unlike conventional methods, Donut does not depend on OCR and can easily be trained in an end-to-end fashion.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We also propose a synthetic document image generator, SynthDoG.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Through extensive experiments and analyses, we show the high performance and cost-effectiveness of Donut.</a:t>
            </a:r>
            <a:endParaRPr sz="2300"/>
          </a:p>
          <a:p>
            <a:pPr indent="0" lvl="0" marL="45720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 sz="2300"/>
          </a:p>
        </p:txBody>
      </p:sp>
      <p:pic>
        <p:nvPicPr>
          <p:cNvPr id="1321" name="Google Shape;1321;p84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22" name="Google Shape;1322;p84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26" name="Shape 13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7" name="Google Shape;1327;p85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Conclusions</a:t>
            </a:r>
            <a:endParaRPr/>
          </a:p>
        </p:txBody>
      </p:sp>
      <p:sp>
        <p:nvSpPr>
          <p:cNvPr id="1328" name="Google Shape;1328;p85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We believe our work can easily be extended to other domains/tasks regarding document understanding.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29" name="Google Shape;1329;p85"/>
          <p:cNvSpPr txBox="1"/>
          <p:nvPr>
            <p:ph idx="1" type="body"/>
          </p:nvPr>
        </p:nvSpPr>
        <p:spPr>
          <a:xfrm>
            <a:off x="311700" y="1536633"/>
            <a:ext cx="8520600" cy="45552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The proposed method, Donut, directly maps an input document image into a desired structured output.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Unlike conventional methods, Donut does not depend on OCR and can easily be trained in an end-to-end fashion.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We also propose a synthetic document image generator, SynthDoG.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Through extensive experiments and analyses, we show the high performance and cost-effectiveness of Donut.</a:t>
            </a:r>
            <a:endParaRPr sz="2300"/>
          </a:p>
          <a:p>
            <a:pPr indent="-374650" lvl="0" marL="457200" rtl="0" algn="l">
              <a:spcBef>
                <a:spcPts val="0"/>
              </a:spcBef>
              <a:spcAft>
                <a:spcPts val="0"/>
              </a:spcAft>
              <a:buSzPts val="2300"/>
              <a:buChar char="●"/>
            </a:pPr>
            <a:r>
              <a:rPr lang="en" sz="2300"/>
              <a:t>We believe our work can easily be extended to other domains/tasks regarding document understanding.</a:t>
            </a:r>
            <a:endParaRPr sz="2300"/>
          </a:p>
        </p:txBody>
      </p:sp>
      <p:pic>
        <p:nvPicPr>
          <p:cNvPr id="1330" name="Google Shape;1330;p85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31" name="Google Shape;1331;p85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5" name="Shape 13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6" name="Google Shape;1336;p86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If you have any questions please feel free to contact me :)</a:t>
            </a:r>
            <a:b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</a:b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Thank you!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37" name="Google Shape;1337;p86"/>
          <p:cNvSpPr txBox="1"/>
          <p:nvPr/>
        </p:nvSpPr>
        <p:spPr>
          <a:xfrm>
            <a:off x="-72600" y="1746333"/>
            <a:ext cx="9254700" cy="2360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22475" lIns="22475" spcFirstLastPara="1" rIns="22475" wrap="square" tIns="2247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9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Thank you!</a:t>
            </a:r>
            <a:endParaRPr b="1" sz="2900">
              <a:solidFill>
                <a:schemeClr val="dk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338" name="Google Shape;1338;p86"/>
          <p:cNvSpPr txBox="1"/>
          <p:nvPr/>
        </p:nvSpPr>
        <p:spPr>
          <a:xfrm>
            <a:off x="3054750" y="3429000"/>
            <a:ext cx="3000000" cy="47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baseline="30000" lang="en" sz="19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Contact:</a:t>
            </a:r>
            <a:r>
              <a:rPr b="1" baseline="30000" lang="en" sz="1900">
                <a:solidFill>
                  <a:schemeClr val="dk1"/>
                </a:solidFill>
                <a:latin typeface="M PLUS 1p"/>
                <a:ea typeface="M PLUS 1p"/>
                <a:cs typeface="M PLUS 1p"/>
                <a:sym typeface="M PLUS 1p"/>
              </a:rPr>
              <a:t> gwkim.rsrch@gmail.com</a:t>
            </a:r>
            <a:endParaRPr/>
          </a:p>
        </p:txBody>
      </p:sp>
      <p:pic>
        <p:nvPicPr>
          <p:cNvPr id="1339" name="Google Shape;1339;p86"/>
          <p:cNvPicPr preferRelativeResize="0"/>
          <p:nvPr/>
        </p:nvPicPr>
        <p:blipFill rotWithShape="1">
          <a:blip r:embed="rId3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340" name="Google Shape;1340;p86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20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 </a:t>
            </a:r>
            <a:endParaRPr/>
          </a:p>
        </p:txBody>
      </p:sp>
      <p:sp>
        <p:nvSpPr>
          <p:cNvPr id="140" name="Google Shape;140;p20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Most conventional VDU methods share a similar pipeline.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cxnSp>
        <p:nvCxnSpPr>
          <p:cNvPr id="141" name="Google Shape;141;p20"/>
          <p:cNvCxnSpPr>
            <a:stCxn id="142" idx="3"/>
            <a:endCxn id="143" idx="1"/>
          </p:cNvCxnSpPr>
          <p:nvPr/>
        </p:nvCxnSpPr>
        <p:spPr>
          <a:xfrm flipH="1" rot="10800000">
            <a:off x="1556801" y="3210271"/>
            <a:ext cx="606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44" name="Google Shape;144;p20"/>
          <p:cNvCxnSpPr>
            <a:stCxn id="143" idx="3"/>
            <a:endCxn id="145" idx="1"/>
          </p:cNvCxnSpPr>
          <p:nvPr/>
        </p:nvCxnSpPr>
        <p:spPr>
          <a:xfrm>
            <a:off x="3719661" y="3210276"/>
            <a:ext cx="687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cxnSp>
        <p:nvCxnSpPr>
          <p:cNvPr id="146" name="Google Shape;146;p20"/>
          <p:cNvCxnSpPr>
            <a:stCxn id="145" idx="3"/>
            <a:endCxn id="147" idx="1"/>
          </p:cNvCxnSpPr>
          <p:nvPr/>
        </p:nvCxnSpPr>
        <p:spPr>
          <a:xfrm flipH="1" rot="10800000">
            <a:off x="6527002" y="3210275"/>
            <a:ext cx="5853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42" name="Google Shape;142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69975"/>
            <a:ext cx="1556801" cy="28913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48" name="Google Shape;148;p20"/>
          <p:cNvSpPr/>
          <p:nvPr/>
        </p:nvSpPr>
        <p:spPr>
          <a:xfrm>
            <a:off x="2339013" y="2367275"/>
            <a:ext cx="1204416" cy="1691388"/>
          </a:xfrm>
          <a:prstGeom prst="cloud">
            <a:avLst/>
          </a:prstGeom>
          <a:solidFill>
            <a:srgbClr val="EFEFEF"/>
          </a:solidFill>
          <a:ln cap="flat" cmpd="sng" w="3810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666666"/>
                </a:solidFill>
                <a:latin typeface="M PLUS 1p"/>
                <a:ea typeface="M PLUS 1p"/>
                <a:cs typeface="M PLUS 1p"/>
                <a:sym typeface="M PLUS 1p"/>
              </a:rPr>
              <a:t>…</a:t>
            </a:r>
            <a:endParaRPr b="1" sz="3100">
              <a:solidFill>
                <a:srgbClr val="666666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49" name="Google Shape;149;p20"/>
          <p:cNvSpPr/>
          <p:nvPr/>
        </p:nvSpPr>
        <p:spPr>
          <a:xfrm>
            <a:off x="4864613" y="2367275"/>
            <a:ext cx="1204416" cy="1691388"/>
          </a:xfrm>
          <a:prstGeom prst="cloud">
            <a:avLst/>
          </a:prstGeom>
          <a:solidFill>
            <a:srgbClr val="EFEFEF"/>
          </a:solidFill>
          <a:ln cap="flat" cmpd="sng" w="38100">
            <a:solidFill>
              <a:srgbClr val="999999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100">
                <a:solidFill>
                  <a:srgbClr val="666666"/>
                </a:solidFill>
                <a:latin typeface="M PLUS 1p"/>
                <a:ea typeface="M PLUS 1p"/>
                <a:cs typeface="M PLUS 1p"/>
                <a:sym typeface="M PLUS 1p"/>
              </a:rPr>
              <a:t>…</a:t>
            </a:r>
            <a:endParaRPr b="1" sz="3100">
              <a:solidFill>
                <a:srgbClr val="666666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50" name="Google Shape;150;p20"/>
          <p:cNvSpPr txBox="1"/>
          <p:nvPr/>
        </p:nvSpPr>
        <p:spPr>
          <a:xfrm>
            <a:off x="291650" y="1262075"/>
            <a:ext cx="9735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Input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51" name="Google Shape;151;p20"/>
          <p:cNvSpPr txBox="1"/>
          <p:nvPr/>
        </p:nvSpPr>
        <p:spPr>
          <a:xfrm>
            <a:off x="7461200" y="1262075"/>
            <a:ext cx="1322700" cy="507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100">
                <a:latin typeface="M PLUS 1p"/>
                <a:ea typeface="M PLUS 1p"/>
                <a:cs typeface="M PLUS 1p"/>
                <a:sym typeface="M PLUS 1p"/>
              </a:rPr>
              <a:t>Output</a:t>
            </a:r>
            <a:endParaRPr b="1" sz="2100">
              <a:latin typeface="M PLUS 1p"/>
              <a:ea typeface="M PLUS 1p"/>
              <a:cs typeface="M PLUS 1p"/>
              <a:sym typeface="M PLUS 1p"/>
            </a:endParaRPr>
          </a:p>
        </p:txBody>
      </p:sp>
      <p:sp>
        <p:nvSpPr>
          <p:cNvPr id="152" name="Google Shape;152;p20"/>
          <p:cNvSpPr txBox="1"/>
          <p:nvPr/>
        </p:nvSpPr>
        <p:spPr>
          <a:xfrm>
            <a:off x="7112300" y="1764575"/>
            <a:ext cx="2020500" cy="28914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{ "items": [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"name": "3002-Kyoto Choco Mochi",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"count": 2,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"priceInfo":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"unitPrice": 14000,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  "price": 28000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      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},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"name": "1001 - Choco Bun",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"count": 1,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"priceInfo": {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"unitPrice": 22000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  "price": 22000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}, ...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],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"total": [ {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"menuqty_cnt": 4,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  "total_price": 50000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  } 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750">
                <a:solidFill>
                  <a:schemeClr val="dk1"/>
                </a:solidFill>
              </a:rPr>
              <a:t>  ]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" sz="750">
                <a:solidFill>
                  <a:schemeClr val="dk1"/>
                </a:solidFill>
              </a:rPr>
              <a:t>}</a:t>
            </a:r>
            <a:endParaRPr sz="75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">
                <a:solidFill>
                  <a:schemeClr val="dk1"/>
                </a:solidFill>
              </a:rPr>
              <a:t>≈</a:t>
            </a:r>
            <a:endParaRPr sz="500">
              <a:solidFill>
                <a:schemeClr val="dk1"/>
              </a:solidFill>
            </a:endParaRPr>
          </a:p>
        </p:txBody>
      </p:sp>
      <p:pic>
        <p:nvPicPr>
          <p:cNvPr id="153" name="Google Shape;153;p20"/>
          <p:cNvPicPr preferRelativeResize="0"/>
          <p:nvPr/>
        </p:nvPicPr>
        <p:blipFill rotWithShape="1">
          <a:blip r:embed="rId4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0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1"/>
          <p:cNvSpPr txBox="1"/>
          <p:nvPr>
            <p:ph type="title"/>
          </p:nvPr>
        </p:nvSpPr>
        <p:spPr>
          <a:xfrm>
            <a:off x="311700" y="593367"/>
            <a:ext cx="8520600" cy="7635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Conventional VDU Model</a:t>
            </a:r>
            <a:endParaRPr/>
          </a:p>
        </p:txBody>
      </p:sp>
      <p:sp>
        <p:nvSpPr>
          <p:cNvPr id="160" name="Google Shape;160;p21"/>
          <p:cNvSpPr/>
          <p:nvPr/>
        </p:nvSpPr>
        <p:spPr>
          <a:xfrm>
            <a:off x="0" y="6198625"/>
            <a:ext cx="9144000" cy="659400"/>
          </a:xfrm>
          <a:prstGeom prst="rect">
            <a:avLst/>
          </a:prstGeom>
          <a:solidFill>
            <a:srgbClr val="666666">
              <a:alpha val="60790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700">
                <a:solidFill>
                  <a:schemeClr val="lt1"/>
                </a:solidFill>
                <a:latin typeface="M PLUS 1p"/>
                <a:ea typeface="M PLUS 1p"/>
                <a:cs typeface="M PLUS 1p"/>
                <a:sym typeface="M PLUS 1p"/>
              </a:rPr>
              <a:t>First, a text detector finds all text boxes.</a:t>
            </a:r>
            <a:endParaRPr b="1" sz="1700">
              <a:solidFill>
                <a:schemeClr val="lt1"/>
              </a:solidFill>
              <a:latin typeface="M PLUS 1p"/>
              <a:ea typeface="M PLUS 1p"/>
              <a:cs typeface="M PLUS 1p"/>
              <a:sym typeface="M PLUS 1p"/>
            </a:endParaRPr>
          </a:p>
        </p:txBody>
      </p:sp>
      <p:cxnSp>
        <p:nvCxnSpPr>
          <p:cNvPr id="161" name="Google Shape;161;p21"/>
          <p:cNvCxnSpPr>
            <a:stCxn id="162" idx="3"/>
            <a:endCxn id="163" idx="1"/>
          </p:cNvCxnSpPr>
          <p:nvPr/>
        </p:nvCxnSpPr>
        <p:spPr>
          <a:xfrm flipH="1" rot="10800000">
            <a:off x="1556801" y="3210271"/>
            <a:ext cx="606000" cy="5400"/>
          </a:xfrm>
          <a:prstGeom prst="straightConnector1">
            <a:avLst/>
          </a:prstGeom>
          <a:noFill/>
          <a:ln cap="flat" cmpd="sng" w="19050">
            <a:solidFill>
              <a:srgbClr val="000000"/>
            </a:solidFill>
            <a:prstDash val="dash"/>
            <a:round/>
            <a:headEnd len="med" w="med" type="none"/>
            <a:tailEnd len="med" w="med" type="triangle"/>
          </a:ln>
        </p:spPr>
      </p:cxnSp>
      <p:pic>
        <p:nvPicPr>
          <p:cNvPr id="162" name="Google Shape;162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769975"/>
            <a:ext cx="1556801" cy="2891392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pic>
        <p:nvPicPr>
          <p:cNvPr id="164" name="Google Shape;164;p21"/>
          <p:cNvPicPr preferRelativeResize="0"/>
          <p:nvPr/>
        </p:nvPicPr>
        <p:blipFill rotWithShape="1">
          <a:blip r:embed="rId4">
            <a:alphaModFix/>
          </a:blip>
          <a:srcRect b="0" l="69" r="59" t="0"/>
          <a:stretch/>
        </p:blipFill>
        <p:spPr>
          <a:xfrm>
            <a:off x="2162856" y="1764575"/>
            <a:ext cx="1556805" cy="2891401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cxnSp>
        <p:nvCxnSpPr>
          <p:cNvPr id="165" name="Google Shape;165;p21"/>
          <p:cNvCxnSpPr/>
          <p:nvPr/>
        </p:nvCxnSpPr>
        <p:spPr>
          <a:xfrm>
            <a:off x="1813706" y="2417488"/>
            <a:ext cx="544500" cy="7179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cxnSp>
        <p:nvCxnSpPr>
          <p:cNvPr id="166" name="Google Shape;166;p21"/>
          <p:cNvCxnSpPr/>
          <p:nvPr/>
        </p:nvCxnSpPr>
        <p:spPr>
          <a:xfrm flipH="1">
            <a:off x="3488281" y="2360900"/>
            <a:ext cx="635100" cy="746100"/>
          </a:xfrm>
          <a:prstGeom prst="straightConnector1">
            <a:avLst/>
          </a:prstGeom>
          <a:noFill/>
          <a:ln cap="flat" cmpd="sng" w="19050">
            <a:solidFill>
              <a:srgbClr val="00FF00"/>
            </a:solidFill>
            <a:prstDash val="dash"/>
            <a:round/>
            <a:headEnd len="med" w="med" type="none"/>
            <a:tailEnd len="med" w="med" type="none"/>
          </a:ln>
        </p:spPr>
      </p:cxnSp>
      <p:pic>
        <p:nvPicPr>
          <p:cNvPr id="167" name="Google Shape;167;p21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813707" y="1957690"/>
            <a:ext cx="2296780" cy="384900"/>
          </a:xfrm>
          <a:prstGeom prst="rect">
            <a:avLst/>
          </a:pr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pic>
      <p:sp>
        <p:nvSpPr>
          <p:cNvPr id="168" name="Google Shape;168;p21"/>
          <p:cNvSpPr txBox="1"/>
          <p:nvPr/>
        </p:nvSpPr>
        <p:spPr>
          <a:xfrm>
            <a:off x="1027450" y="4794442"/>
            <a:ext cx="8520600" cy="763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2800">
                <a:solidFill>
                  <a:srgbClr val="000000"/>
                </a:solidFill>
              </a:rPr>
              <a:t>Detection!         </a:t>
            </a:r>
            <a:endParaRPr sz="2800">
              <a:solidFill>
                <a:srgbClr val="000000"/>
              </a:solidFill>
            </a:endParaRPr>
          </a:p>
        </p:txBody>
      </p:sp>
      <p:pic>
        <p:nvPicPr>
          <p:cNvPr id="169" name="Google Shape;169;p21"/>
          <p:cNvPicPr preferRelativeResize="0"/>
          <p:nvPr/>
        </p:nvPicPr>
        <p:blipFill rotWithShape="1">
          <a:blip r:embed="rId6">
            <a:alphaModFix/>
          </a:blip>
          <a:srcRect b="14778" l="14778" r="14848" t="14848"/>
          <a:stretch/>
        </p:blipFill>
        <p:spPr>
          <a:xfrm>
            <a:off x="-19050" y="0"/>
            <a:ext cx="502920" cy="502920"/>
          </a:xfrm>
          <a:prstGeom prst="rect">
            <a:avLst/>
          </a:prstGeom>
          <a:noFill/>
          <a:ln>
            <a:noFill/>
          </a:ln>
        </p:spPr>
      </p:pic>
      <p:sp>
        <p:nvSpPr>
          <p:cNvPr id="170" name="Google Shape;170;p21"/>
          <p:cNvSpPr txBox="1"/>
          <p:nvPr/>
        </p:nvSpPr>
        <p:spPr>
          <a:xfrm>
            <a:off x="-152400" y="423009"/>
            <a:ext cx="7614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300">
                <a:solidFill>
                  <a:srgbClr val="0BC360"/>
                </a:solidFill>
                <a:latin typeface="M PLUS 1p"/>
                <a:ea typeface="M PLUS 1p"/>
                <a:cs typeface="M PLUS 1p"/>
                <a:sym typeface="M PLUS 1p"/>
              </a:rPr>
              <a:t>Slide</a:t>
            </a:r>
            <a:endParaRPr>
              <a:solidFill>
                <a:srgbClr val="0BC360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