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6" r:id="rId2"/>
    <p:sldId id="387" r:id="rId3"/>
    <p:sldId id="386" r:id="rId4"/>
    <p:sldId id="394" r:id="rId5"/>
    <p:sldId id="395" r:id="rId6"/>
    <p:sldId id="388" r:id="rId7"/>
    <p:sldId id="396" r:id="rId8"/>
    <p:sldId id="397" r:id="rId9"/>
    <p:sldId id="398" r:id="rId10"/>
    <p:sldId id="399" r:id="rId11"/>
    <p:sldId id="400" r:id="rId12"/>
    <p:sldId id="401" r:id="rId13"/>
    <p:sldId id="389" r:id="rId14"/>
    <p:sldId id="402" r:id="rId15"/>
    <p:sldId id="405" r:id="rId16"/>
    <p:sldId id="403" r:id="rId17"/>
    <p:sldId id="406" r:id="rId18"/>
    <p:sldId id="404" r:id="rId19"/>
    <p:sldId id="390" r:id="rId20"/>
    <p:sldId id="407" r:id="rId21"/>
    <p:sldId id="408" r:id="rId22"/>
    <p:sldId id="409" r:id="rId23"/>
    <p:sldId id="410" r:id="rId24"/>
    <p:sldId id="411" r:id="rId25"/>
    <p:sldId id="391" r:id="rId26"/>
    <p:sldId id="413" r:id="rId27"/>
    <p:sldId id="412" r:id="rId28"/>
    <p:sldId id="414" r:id="rId29"/>
    <p:sldId id="416" r:id="rId30"/>
    <p:sldId id="417" r:id="rId31"/>
    <p:sldId id="418" r:id="rId32"/>
    <p:sldId id="393" r:id="rId3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CC00FF"/>
    <a:srgbClr val="008000"/>
    <a:srgbClr val="006600"/>
    <a:srgbClr val="560096"/>
    <a:srgbClr val="6F00C2"/>
    <a:srgbClr val="2B8BFF"/>
    <a:srgbClr val="800000"/>
    <a:srgbClr val="6DA72D"/>
    <a:srgbClr val="0047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03" autoAdjust="0"/>
    <p:restoredTop sz="93993" autoAdjust="0"/>
  </p:normalViewPr>
  <p:slideViewPr>
    <p:cSldViewPr>
      <p:cViewPr varScale="1">
        <p:scale>
          <a:sx n="71" d="100"/>
          <a:sy n="71" d="100"/>
        </p:scale>
        <p:origin x="1254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359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4608B0-5BD3-4133-803C-444A7E936D7B}" type="datetimeFigureOut">
              <a:rPr lang="ko-KR" altLang="en-US" smtClean="0"/>
              <a:t>2015-11-14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C014B6-8FE8-4265-BAB0-688CA857E9F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53005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FA847E-F02A-445E-A056-C6FBAD0FF521}" type="datetimeFigureOut">
              <a:rPr lang="ko-KR" altLang="en-US" smtClean="0"/>
              <a:t>2015-11-14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09D8E2-D351-4612-B413-78AB78215E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5607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6021288"/>
            <a:ext cx="9144000" cy="8367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89541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7499176" cy="562074"/>
          </a:xfrm>
        </p:spPr>
        <p:txBody>
          <a:bodyPr>
            <a:noAutofit/>
          </a:bodyPr>
          <a:lstStyle>
            <a:lvl1pPr algn="l">
              <a:defRPr sz="2800" b="1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cxnSp>
        <p:nvCxnSpPr>
          <p:cNvPr id="8" name="직선 연결선 7"/>
          <p:cNvCxnSpPr/>
          <p:nvPr userDrawn="1"/>
        </p:nvCxnSpPr>
        <p:spPr>
          <a:xfrm>
            <a:off x="467544" y="966738"/>
            <a:ext cx="867645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44639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562670"/>
            <a:ext cx="8219256" cy="562074"/>
          </a:xfrm>
        </p:spPr>
        <p:txBody>
          <a:bodyPr>
            <a:noAutofit/>
          </a:bodyPr>
          <a:lstStyle>
            <a:lvl1pPr algn="ctr">
              <a:defRPr sz="2800" b="1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6039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34929275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12776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12776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cxnSp>
        <p:nvCxnSpPr>
          <p:cNvPr id="9" name="직선 연결선 8"/>
          <p:cNvCxnSpPr/>
          <p:nvPr userDrawn="1"/>
        </p:nvCxnSpPr>
        <p:spPr>
          <a:xfrm>
            <a:off x="467544" y="966738"/>
            <a:ext cx="867645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제목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7499176" cy="562074"/>
          </a:xfrm>
        </p:spPr>
        <p:txBody>
          <a:bodyPr>
            <a:noAutofit/>
          </a:bodyPr>
          <a:lstStyle>
            <a:lvl1pPr algn="l">
              <a:defRPr sz="2800" b="1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44878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41277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052538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41277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052538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B64E8E-5C34-4217-9532-ADEC60EA3C95}" type="datetimeFigureOut">
              <a:rPr lang="ko-KR" altLang="en-US" smtClean="0"/>
              <a:t>2015-11-14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B72EDA-1C5A-4823-9923-D4F9316F5BC2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1" name="직선 연결선 10"/>
          <p:cNvCxnSpPr/>
          <p:nvPr userDrawn="1"/>
        </p:nvCxnSpPr>
        <p:spPr>
          <a:xfrm>
            <a:off x="467544" y="966738"/>
            <a:ext cx="867645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제목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7499176" cy="562074"/>
          </a:xfrm>
        </p:spPr>
        <p:txBody>
          <a:bodyPr>
            <a:noAutofit/>
          </a:bodyPr>
          <a:lstStyle>
            <a:lvl1pPr algn="l">
              <a:defRPr sz="2800" b="1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7373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직선 연결선 6"/>
          <p:cNvCxnSpPr/>
          <p:nvPr userDrawn="1"/>
        </p:nvCxnSpPr>
        <p:spPr>
          <a:xfrm>
            <a:off x="467544" y="966738"/>
            <a:ext cx="867645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제목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7499176" cy="562074"/>
          </a:xfrm>
        </p:spPr>
        <p:txBody>
          <a:bodyPr>
            <a:noAutofit/>
          </a:bodyPr>
          <a:lstStyle>
            <a:lvl1pPr algn="l">
              <a:defRPr sz="2800" b="1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521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01711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 userDrawn="1"/>
        </p:nvSpPr>
        <p:spPr>
          <a:xfrm>
            <a:off x="245003" y="6363326"/>
            <a:ext cx="684076" cy="252028"/>
          </a:xfrm>
          <a:prstGeom prst="roundRect">
            <a:avLst>
              <a:gd name="adj" fmla="val 50000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7" name="그룹 6"/>
          <p:cNvGrpSpPr/>
          <p:nvPr userDrawn="1"/>
        </p:nvGrpSpPr>
        <p:grpSpPr>
          <a:xfrm>
            <a:off x="7469634" y="6389199"/>
            <a:ext cx="1499554" cy="273843"/>
            <a:chOff x="7428958" y="6381328"/>
            <a:chExt cx="1566863" cy="286135"/>
          </a:xfrm>
        </p:grpSpPr>
        <p:pic>
          <p:nvPicPr>
            <p:cNvPr id="8" name="그림 7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05977" y="6381328"/>
              <a:ext cx="1425269" cy="122776"/>
            </a:xfrm>
            <a:prstGeom prst="rect">
              <a:avLst/>
            </a:prstGeom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8958" y="6478550"/>
              <a:ext cx="1566863" cy="1889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251520" y="6350840"/>
            <a:ext cx="648072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fld id="{E627A7F6-4333-4153-BB7F-F4B16A9A316E}" type="slidenum">
              <a:rPr lang="en-US" altLang="ko-KR" sz="1200" b="1" smtClean="0">
                <a:solidFill>
                  <a:schemeClr val="bg1"/>
                </a:solidFill>
              </a:rPr>
              <a:pPr algn="ctr"/>
              <a:t>‹#›</a:t>
            </a:fld>
            <a:r>
              <a:rPr lang="en-US" altLang="ko-KR" sz="1200" b="1" dirty="0" smtClean="0">
                <a:solidFill>
                  <a:schemeClr val="bg1"/>
                </a:solidFill>
              </a:rPr>
              <a:t> / 31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5" name="직사각형 4"/>
          <p:cNvSpPr/>
          <p:nvPr userDrawn="1"/>
        </p:nvSpPr>
        <p:spPr>
          <a:xfrm>
            <a:off x="7543344" y="6539941"/>
            <a:ext cx="1364043" cy="878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6483841"/>
            <a:ext cx="1530350" cy="185519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6" name="Rectangle 5"/>
          <p:cNvSpPr/>
          <p:nvPr userDrawn="1"/>
        </p:nvSpPr>
        <p:spPr>
          <a:xfrm>
            <a:off x="995361" y="6350840"/>
            <a:ext cx="559286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b="1" dirty="0" smtClean="0">
                <a:solidFill>
                  <a:srgbClr val="FFC000"/>
                </a:solidFill>
              </a:rPr>
              <a:t>OOP</a:t>
            </a:r>
            <a:r>
              <a:rPr lang="en-US" altLang="ko-KR" sz="1200" b="1" baseline="0" dirty="0" smtClean="0">
                <a:solidFill>
                  <a:srgbClr val="FFC000"/>
                </a:solidFill>
              </a:rPr>
              <a:t> Assignment 3</a:t>
            </a:r>
            <a:r>
              <a:rPr lang="en-US" altLang="ko-KR" sz="1200" b="1" dirty="0" smtClean="0">
                <a:solidFill>
                  <a:srgbClr val="FFC000"/>
                </a:solidFill>
              </a:rPr>
              <a:t>: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Mini</a:t>
            </a:r>
            <a:r>
              <a:rPr lang="en-US" altLang="ko-KR" sz="1200" b="0" baseline="0" dirty="0" smtClean="0">
                <a:solidFill>
                  <a:schemeClr val="tx1"/>
                </a:solidFill>
              </a:rPr>
              <a:t> Excel w/ </a:t>
            </a:r>
            <a:r>
              <a:rPr lang="en-US" altLang="ko-KR" sz="1200" b="0" baseline="0" dirty="0" err="1" smtClean="0">
                <a:solidFill>
                  <a:schemeClr val="tx1"/>
                </a:solidFill>
              </a:rPr>
              <a:t>Qt</a:t>
            </a:r>
            <a:r>
              <a:rPr lang="en-US" altLang="ko-KR" sz="1200" b="0" baseline="0" dirty="0" smtClean="0">
                <a:solidFill>
                  <a:schemeClr val="tx1"/>
                </a:solidFill>
              </a:rPr>
              <a:t> Framework</a:t>
            </a:r>
            <a:endParaRPr lang="en-US" altLang="ko-KR" sz="12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6298750"/>
            <a:ext cx="385960" cy="381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56794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그림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199" y="2434241"/>
            <a:ext cx="1651825" cy="1642831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480283" y="4537425"/>
            <a:ext cx="4513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DejaVu Sans Light" pitchFamily="34" charset="0"/>
                <a:cs typeface="DejaVu Sans Light" pitchFamily="34" charset="0"/>
              </a:rPr>
              <a:t>T.A.</a:t>
            </a:r>
            <a:endParaRPr lang="ko-KR" altLang="en-US" sz="1200" dirty="0">
              <a:latin typeface="DejaVu Sans Light" pitchFamily="34" charset="0"/>
              <a:cs typeface="DejaVu Sans Light" pitchFamily="34" charset="0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781" y="4365104"/>
            <a:ext cx="798872" cy="47358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63688" y="4469572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Gwangmu Lee</a:t>
            </a:r>
            <a:endParaRPr lang="en-US" altLang="ko-KR" dirty="0" smtClean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36" name="모서리가 둥근 직사각형 35"/>
          <p:cNvSpPr/>
          <p:nvPr/>
        </p:nvSpPr>
        <p:spPr>
          <a:xfrm>
            <a:off x="1979712" y="2852936"/>
            <a:ext cx="4392488" cy="1224136"/>
          </a:xfrm>
          <a:prstGeom prst="round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3663" lvl="0"/>
            <a:r>
              <a:rPr lang="en-US" altLang="ko-KR" sz="3200" b="1" dirty="0" err="1" smtClean="0">
                <a:solidFill>
                  <a:prstClr val="white"/>
                </a:solidFill>
              </a:rPr>
              <a:t>O.O.Programming</a:t>
            </a:r>
            <a:endParaRPr lang="en-US" altLang="ko-KR" sz="800" b="1" dirty="0">
              <a:solidFill>
                <a:prstClr val="white"/>
              </a:solidFill>
            </a:endParaRPr>
          </a:p>
          <a:p>
            <a:pPr marL="93663" lvl="0"/>
            <a:r>
              <a:rPr lang="en-US" altLang="ko-KR" dirty="0">
                <a:solidFill>
                  <a:prstClr val="white"/>
                </a:solidFill>
              </a:rPr>
              <a:t>Assignment 3</a:t>
            </a:r>
          </a:p>
          <a:p>
            <a:pPr marL="93663" lvl="0"/>
            <a:r>
              <a:rPr lang="en-US" altLang="ko-KR" sz="1400" dirty="0">
                <a:solidFill>
                  <a:prstClr val="white"/>
                </a:solidFill>
              </a:rPr>
              <a:t>Mini Excel w/ </a:t>
            </a:r>
            <a:r>
              <a:rPr lang="en-US" altLang="ko-KR" sz="1400" dirty="0" err="1">
                <a:solidFill>
                  <a:prstClr val="white"/>
                </a:solidFill>
              </a:rPr>
              <a:t>Qt</a:t>
            </a:r>
            <a:r>
              <a:rPr lang="en-US" altLang="ko-KR" sz="1400" dirty="0">
                <a:solidFill>
                  <a:prstClr val="white"/>
                </a:solidFill>
              </a:rPr>
              <a:t> Framework</a:t>
            </a:r>
          </a:p>
        </p:txBody>
      </p:sp>
    </p:spTree>
    <p:extLst>
      <p:ext uri="{BB962C8B-B14F-4D97-AF65-F5344CB8AC3E}">
        <p14:creationId xmlns:p14="http://schemas.microsoft.com/office/powerpoint/2010/main" val="3425898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620" y="980728"/>
            <a:ext cx="6840760" cy="4466125"/>
          </a:xfrm>
          <a:prstGeom prst="rect">
            <a:avLst/>
          </a:prstGeom>
        </p:spPr>
      </p:pic>
      <p:sp>
        <p:nvSpPr>
          <p:cNvPr id="12" name="오른쪽 화살표 11"/>
          <p:cNvSpPr/>
          <p:nvPr/>
        </p:nvSpPr>
        <p:spPr>
          <a:xfrm>
            <a:off x="3635896" y="2348880"/>
            <a:ext cx="720080" cy="280148"/>
          </a:xfrm>
          <a:prstGeom prst="rightArrow">
            <a:avLst>
              <a:gd name="adj1" fmla="val 32363"/>
              <a:gd name="adj2" fmla="val 82577"/>
            </a:avLst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오른쪽 화살표 15"/>
          <p:cNvSpPr/>
          <p:nvPr/>
        </p:nvSpPr>
        <p:spPr>
          <a:xfrm rot="10800000">
            <a:off x="2286145" y="2348880"/>
            <a:ext cx="720080" cy="280148"/>
          </a:xfrm>
          <a:prstGeom prst="rightArrow">
            <a:avLst>
              <a:gd name="adj1" fmla="val 32363"/>
              <a:gd name="adj2" fmla="val 82577"/>
            </a:avLst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오른쪽 화살표 17"/>
          <p:cNvSpPr/>
          <p:nvPr/>
        </p:nvSpPr>
        <p:spPr>
          <a:xfrm rot="5400000">
            <a:off x="3121690" y="2686559"/>
            <a:ext cx="372366" cy="257305"/>
          </a:xfrm>
          <a:prstGeom prst="rightArrow">
            <a:avLst>
              <a:gd name="adj1" fmla="val 32363"/>
              <a:gd name="adj2" fmla="val 82577"/>
            </a:avLst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오른쪽 화살표 18"/>
          <p:cNvSpPr/>
          <p:nvPr/>
        </p:nvSpPr>
        <p:spPr>
          <a:xfrm rot="16200000">
            <a:off x="3134878" y="2149594"/>
            <a:ext cx="372366" cy="257305"/>
          </a:xfrm>
          <a:prstGeom prst="rightArrow">
            <a:avLst>
              <a:gd name="adj1" fmla="val 32363"/>
              <a:gd name="adj2" fmla="val 82577"/>
            </a:avLst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모서리가 둥근 직사각형 19"/>
          <p:cNvSpPr/>
          <p:nvPr/>
        </p:nvSpPr>
        <p:spPr>
          <a:xfrm>
            <a:off x="3877915" y="2657359"/>
            <a:ext cx="741366" cy="432048"/>
          </a:xfrm>
          <a:prstGeom prst="roundRect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i="1" dirty="0" smtClean="0">
                <a:sym typeface="Wingdings" panose="05000000000000000000" pitchFamily="2" charset="2"/>
              </a:rPr>
              <a:t></a:t>
            </a:r>
            <a:endParaRPr lang="ko-KR" altLang="en-US" b="1" i="1" dirty="0"/>
          </a:p>
        </p:txBody>
      </p:sp>
      <p:sp>
        <p:nvSpPr>
          <p:cNvPr id="21" name="모서리가 둥근 직사각형 20"/>
          <p:cNvSpPr/>
          <p:nvPr/>
        </p:nvSpPr>
        <p:spPr>
          <a:xfrm>
            <a:off x="2158149" y="2657359"/>
            <a:ext cx="741366" cy="432048"/>
          </a:xfrm>
          <a:prstGeom prst="roundRect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i="1" dirty="0" smtClean="0">
                <a:sym typeface="Wingdings" panose="05000000000000000000" pitchFamily="2" charset="2"/>
              </a:rPr>
              <a:t></a:t>
            </a:r>
            <a:endParaRPr lang="ko-KR" altLang="en-US" b="1" i="1" dirty="0"/>
          </a:p>
        </p:txBody>
      </p:sp>
      <p:sp>
        <p:nvSpPr>
          <p:cNvPr id="22" name="모서리가 둥근 직사각형 21"/>
          <p:cNvSpPr/>
          <p:nvPr/>
        </p:nvSpPr>
        <p:spPr>
          <a:xfrm>
            <a:off x="2974865" y="3070471"/>
            <a:ext cx="741366" cy="432048"/>
          </a:xfrm>
          <a:prstGeom prst="roundRect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i="1" dirty="0" smtClean="0">
                <a:sym typeface="Wingdings" panose="05000000000000000000" pitchFamily="2" charset="2"/>
              </a:rPr>
              <a:t></a:t>
            </a:r>
            <a:endParaRPr lang="ko-KR" altLang="en-US" b="1" i="1" dirty="0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2950378" y="1679576"/>
            <a:ext cx="741366" cy="432048"/>
          </a:xfrm>
          <a:prstGeom prst="roundRect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i="1" dirty="0" smtClean="0">
                <a:sym typeface="Wingdings" panose="05000000000000000000" pitchFamily="2" charset="2"/>
              </a:rPr>
              <a:t></a:t>
            </a:r>
            <a:endParaRPr lang="ko-KR" altLang="en-US" b="1" i="1" dirty="0"/>
          </a:p>
        </p:txBody>
      </p:sp>
      <p:sp>
        <p:nvSpPr>
          <p:cNvPr id="28" name="TextBox 27"/>
          <p:cNvSpPr txBox="1"/>
          <p:nvPr/>
        </p:nvSpPr>
        <p:spPr>
          <a:xfrm>
            <a:off x="3929836" y="1788458"/>
            <a:ext cx="2728567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i="1" dirty="0"/>
              <a:t>(</a:t>
            </a:r>
            <a:r>
              <a:rPr lang="en-US" altLang="ko-KR" i="1" dirty="0" smtClean="0"/>
              <a:t>Call ‘</a:t>
            </a:r>
            <a:r>
              <a:rPr lang="en-US" altLang="ko-KR" i="1" dirty="0" err="1" smtClean="0"/>
              <a:t>onFocusChanged</a:t>
            </a:r>
            <a:r>
              <a:rPr lang="en-US" altLang="ko-KR" i="1" dirty="0" smtClean="0"/>
              <a:t/>
            </a:r>
            <a:br>
              <a:rPr lang="en-US" altLang="ko-KR" i="1" dirty="0" smtClean="0"/>
            </a:br>
            <a:r>
              <a:rPr lang="en-US" altLang="ko-KR" i="1" dirty="0" err="1" smtClean="0"/>
              <a:t>AtArrayView</a:t>
            </a:r>
            <a:r>
              <a:rPr lang="en-US" altLang="ko-KR" i="1" dirty="0" smtClean="0"/>
              <a:t>()’ function)</a:t>
            </a:r>
            <a:endParaRPr lang="ko-KR" altLang="en-US" i="1" dirty="0"/>
          </a:p>
        </p:txBody>
      </p:sp>
    </p:spTree>
    <p:extLst>
      <p:ext uri="{BB962C8B-B14F-4D97-AF65-F5344CB8AC3E}">
        <p14:creationId xmlns:p14="http://schemas.microsoft.com/office/powerpoint/2010/main" val="2274828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7" grpId="0" animBg="1"/>
      <p:bldP spid="2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</a:t>
            </a:r>
            <a:endParaRPr lang="ko-KR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74927" y="1484784"/>
            <a:ext cx="50081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i="1" dirty="0" err="1" smtClean="0"/>
              <a:t>onFocusChangedAtArrayView</a:t>
            </a:r>
            <a:r>
              <a:rPr lang="en-US" altLang="ko-KR" sz="2000" i="1" dirty="0" smtClean="0"/>
              <a:t> ()</a:t>
            </a:r>
          </a:p>
          <a:p>
            <a:r>
              <a:rPr lang="en-US" altLang="ko-KR" dirty="0" smtClean="0">
                <a:solidFill>
                  <a:schemeClr val="tx1">
                    <a:lumMod val="85000"/>
                  </a:schemeClr>
                </a:solidFill>
              </a:rPr>
              <a:t>  :: Called when the focused cell was changed</a:t>
            </a:r>
          </a:p>
          <a:p>
            <a:r>
              <a:rPr lang="en-US" altLang="ko-KR" dirty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en-US" altLang="ko-KR" dirty="0" smtClean="0">
                <a:solidFill>
                  <a:schemeClr val="tx1">
                    <a:lumMod val="85000"/>
                  </a:schemeClr>
                </a:solidFill>
              </a:rPr>
              <a:t>   at </a:t>
            </a:r>
            <a:r>
              <a:rPr lang="en-US" altLang="ko-KR" dirty="0" err="1" smtClean="0">
                <a:solidFill>
                  <a:schemeClr val="tx1">
                    <a:lumMod val="85000"/>
                  </a:schemeClr>
                </a:solidFill>
              </a:rPr>
              <a:t>ArrayView</a:t>
            </a:r>
            <a:r>
              <a:rPr lang="en-US" altLang="ko-KR" dirty="0" smtClean="0">
                <a:solidFill>
                  <a:schemeClr val="tx1">
                    <a:lumMod val="85000"/>
                  </a:schemeClr>
                </a:solidFill>
              </a:rPr>
              <a:t>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74927" y="2834933"/>
            <a:ext cx="421730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i="1" dirty="0" err="1"/>
              <a:t>onEnteryKeyPressedAtTextBox</a:t>
            </a:r>
            <a:r>
              <a:rPr lang="en-US" altLang="ko-KR" sz="2000" i="1" dirty="0" smtClean="0"/>
              <a:t> ()</a:t>
            </a:r>
          </a:p>
          <a:p>
            <a:r>
              <a:rPr lang="en-US" altLang="ko-KR" dirty="0" smtClean="0">
                <a:solidFill>
                  <a:schemeClr val="tx1">
                    <a:lumMod val="85000"/>
                  </a:schemeClr>
                </a:solidFill>
              </a:rPr>
              <a:t>  :: Called when Enter key was pressed</a:t>
            </a:r>
          </a:p>
          <a:p>
            <a:r>
              <a:rPr lang="en-US" altLang="ko-KR" dirty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en-US" altLang="ko-KR" dirty="0" smtClean="0">
                <a:solidFill>
                  <a:schemeClr val="tx1">
                    <a:lumMod val="85000"/>
                  </a:schemeClr>
                </a:solidFill>
              </a:rPr>
              <a:t>   at </a:t>
            </a:r>
            <a:r>
              <a:rPr lang="en-US" altLang="ko-KR" dirty="0" err="1" smtClean="0">
                <a:solidFill>
                  <a:schemeClr val="tx1">
                    <a:lumMod val="85000"/>
                  </a:schemeClr>
                </a:solidFill>
              </a:rPr>
              <a:t>TextBox</a:t>
            </a:r>
            <a:r>
              <a:rPr lang="en-US" altLang="ko-KR" dirty="0" smtClean="0">
                <a:solidFill>
                  <a:schemeClr val="tx1">
                    <a:lumMod val="85000"/>
                  </a:schemeClr>
                </a:solidFill>
              </a:rPr>
              <a:t>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74056" y="4221088"/>
            <a:ext cx="487922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i="1" dirty="0" err="1"/>
              <a:t>onSelectedAtMenuStrip</a:t>
            </a:r>
            <a:r>
              <a:rPr lang="en-US" altLang="ko-KR" sz="2000" i="1" dirty="0" smtClean="0"/>
              <a:t> ()</a:t>
            </a:r>
          </a:p>
          <a:p>
            <a:r>
              <a:rPr lang="en-US" altLang="ko-KR" dirty="0" smtClean="0">
                <a:solidFill>
                  <a:schemeClr val="tx1">
                    <a:lumMod val="85000"/>
                  </a:schemeClr>
                </a:solidFill>
              </a:rPr>
              <a:t>  :: Called when a menu button was</a:t>
            </a:r>
            <a:r>
              <a:rPr lang="en-US" altLang="ko-KR" dirty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en-US" altLang="ko-KR" dirty="0" smtClean="0">
                <a:solidFill>
                  <a:schemeClr val="tx1">
                    <a:lumMod val="85000"/>
                  </a:schemeClr>
                </a:solidFill>
              </a:rPr>
              <a:t>selected</a:t>
            </a:r>
          </a:p>
          <a:p>
            <a:r>
              <a:rPr lang="en-US" altLang="ko-KR" dirty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en-US" altLang="ko-KR" dirty="0" smtClean="0">
                <a:solidFill>
                  <a:schemeClr val="tx1">
                    <a:lumMod val="85000"/>
                  </a:schemeClr>
                </a:solidFill>
              </a:rPr>
              <a:t>   at </a:t>
            </a:r>
            <a:r>
              <a:rPr lang="en-US" altLang="ko-KR" dirty="0" err="1" smtClean="0">
                <a:solidFill>
                  <a:schemeClr val="tx1">
                    <a:lumMod val="85000"/>
                  </a:schemeClr>
                </a:solidFill>
              </a:rPr>
              <a:t>MenuStrip</a:t>
            </a:r>
            <a:endParaRPr lang="en-US" altLang="ko-KR" dirty="0" smtClean="0">
              <a:solidFill>
                <a:schemeClr val="tx1">
                  <a:lumMod val="85000"/>
                </a:schemeClr>
              </a:solidFill>
            </a:endParaRPr>
          </a:p>
        </p:txBody>
      </p:sp>
      <p:pic>
        <p:nvPicPr>
          <p:cNvPr id="24" name="그림 23"/>
          <p:cNvPicPr>
            <a:picLocks noChangeAspect="1"/>
          </p:cNvPicPr>
          <p:nvPr/>
        </p:nvPicPr>
        <p:blipFill rotWithShape="1">
          <a:blip r:embed="rId2"/>
          <a:srcRect l="15261" t="22607" r="52105" b="51611"/>
          <a:stretch/>
        </p:blipFill>
        <p:spPr>
          <a:xfrm>
            <a:off x="5868144" y="1484784"/>
            <a:ext cx="2232248" cy="1152128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3"/>
          <a:srcRect l="14018" t="7626" r="58995" b="2967"/>
          <a:stretch/>
        </p:blipFill>
        <p:spPr>
          <a:xfrm>
            <a:off x="5904148" y="2780928"/>
            <a:ext cx="2160240" cy="121551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4"/>
          <a:srcRect l="10693" r="60546"/>
          <a:stretch/>
        </p:blipFill>
        <p:spPr>
          <a:xfrm>
            <a:off x="5868144" y="4141779"/>
            <a:ext cx="2160241" cy="1024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755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What to Implement</a:t>
            </a:r>
            <a:endParaRPr lang="ko-KR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74927" y="1484784"/>
            <a:ext cx="4527201" cy="13593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i="1" dirty="0" err="1" smtClean="0"/>
              <a:t>onFocusChangedAtArrayView</a:t>
            </a:r>
            <a:r>
              <a:rPr lang="en-US" altLang="ko-KR" sz="2000" i="1" dirty="0" smtClean="0"/>
              <a:t> ()</a:t>
            </a:r>
          </a:p>
          <a:p>
            <a:pPr>
              <a:spcBef>
                <a:spcPts val="500"/>
              </a:spcBef>
            </a:pPr>
            <a:r>
              <a:rPr lang="en-US" altLang="ko-KR" dirty="0" smtClean="0">
                <a:solidFill>
                  <a:schemeClr val="tx1">
                    <a:lumMod val="85000"/>
                  </a:schemeClr>
                </a:solidFill>
              </a:rPr>
              <a:t>  :: </a:t>
            </a:r>
            <a:r>
              <a:rPr lang="en-US" altLang="ko-KR" dirty="0" smtClean="0">
                <a:solidFill>
                  <a:srgbClr val="FFFF00"/>
                </a:solidFill>
              </a:rPr>
              <a:t>Reset the text of </a:t>
            </a:r>
            <a:r>
              <a:rPr lang="en-US" altLang="ko-KR" dirty="0" err="1" smtClean="0">
                <a:solidFill>
                  <a:srgbClr val="FFFF00"/>
                </a:solidFill>
              </a:rPr>
              <a:t>TextBox</a:t>
            </a:r>
            <a:r>
              <a:rPr lang="en-US" altLang="ko-KR" dirty="0" smtClean="0">
                <a:solidFill>
                  <a:srgbClr val="FFFF00"/>
                </a:solidFill>
              </a:rPr>
              <a:t> </a:t>
            </a:r>
            <a:r>
              <a:rPr lang="en-US" altLang="ko-KR" dirty="0" smtClean="0">
                <a:solidFill>
                  <a:schemeClr val="tx1">
                    <a:lumMod val="85000"/>
                  </a:schemeClr>
                </a:solidFill>
              </a:rPr>
              <a:t>to the</a:t>
            </a:r>
            <a:br>
              <a:rPr lang="en-US" altLang="ko-KR" dirty="0" smtClean="0">
                <a:solidFill>
                  <a:schemeClr val="tx1">
                    <a:lumMod val="85000"/>
                  </a:schemeClr>
                </a:solidFill>
              </a:rPr>
            </a:br>
            <a:r>
              <a:rPr lang="en-US" altLang="ko-KR" dirty="0" smtClean="0">
                <a:solidFill>
                  <a:schemeClr val="tx1">
                    <a:lumMod val="85000"/>
                  </a:schemeClr>
                </a:solidFill>
              </a:rPr>
              <a:t>    raw string of the selected cell.</a:t>
            </a:r>
          </a:p>
          <a:p>
            <a:pPr>
              <a:spcBef>
                <a:spcPts val="500"/>
              </a:spcBef>
            </a:pPr>
            <a:r>
              <a:rPr lang="en-US" altLang="ko-KR" dirty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en-US" altLang="ko-KR" dirty="0" smtClean="0">
                <a:solidFill>
                  <a:schemeClr val="tx1">
                    <a:lumMod val="85000"/>
                  </a:schemeClr>
                </a:solidFill>
              </a:rPr>
              <a:t> :: </a:t>
            </a:r>
            <a:r>
              <a:rPr lang="en-US" altLang="ko-KR" dirty="0" smtClean="0">
                <a:solidFill>
                  <a:srgbClr val="FFFF00"/>
                </a:solidFill>
              </a:rPr>
              <a:t>Change the cell number </a:t>
            </a:r>
            <a:r>
              <a:rPr lang="en-US" altLang="ko-KR" dirty="0" smtClean="0">
                <a:solidFill>
                  <a:schemeClr val="tx1">
                    <a:lumMod val="85000"/>
                  </a:schemeClr>
                </a:solidFill>
              </a:rPr>
              <a:t>in </a:t>
            </a:r>
            <a:r>
              <a:rPr lang="en-US" altLang="ko-KR" dirty="0" err="1" smtClean="0">
                <a:solidFill>
                  <a:schemeClr val="tx1">
                    <a:lumMod val="85000"/>
                  </a:schemeClr>
                </a:solidFill>
              </a:rPr>
              <a:t>ColorLabel</a:t>
            </a:r>
            <a:endParaRPr lang="en-US" altLang="ko-KR" dirty="0" smtClean="0">
              <a:solidFill>
                <a:schemeClr val="tx1">
                  <a:lumMod val="8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4927" y="3140968"/>
            <a:ext cx="4064895" cy="19133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</a:pPr>
            <a:r>
              <a:rPr lang="en-US" altLang="ko-KR" sz="2000" i="1" dirty="0" err="1"/>
              <a:t>onEnteryKeyPressedAtTextBox</a:t>
            </a:r>
            <a:r>
              <a:rPr lang="en-US" altLang="ko-KR" sz="2000" i="1" dirty="0" smtClean="0"/>
              <a:t> ()</a:t>
            </a:r>
          </a:p>
          <a:p>
            <a:pPr>
              <a:spcBef>
                <a:spcPts val="500"/>
              </a:spcBef>
            </a:pPr>
            <a:r>
              <a:rPr lang="en-US" altLang="ko-KR" dirty="0" smtClean="0">
                <a:solidFill>
                  <a:schemeClr val="tx1">
                    <a:lumMod val="85000"/>
                  </a:schemeClr>
                </a:solidFill>
              </a:rPr>
              <a:t>  :: </a:t>
            </a:r>
            <a:r>
              <a:rPr lang="en-US" altLang="ko-KR" dirty="0" smtClean="0">
                <a:solidFill>
                  <a:srgbClr val="FFFF00"/>
                </a:solidFill>
              </a:rPr>
              <a:t>Replace the cell’s value </a:t>
            </a:r>
            <a:r>
              <a:rPr lang="en-US" altLang="ko-KR" dirty="0" smtClean="0">
                <a:solidFill>
                  <a:schemeClr val="tx1">
                    <a:lumMod val="85000"/>
                  </a:schemeClr>
                </a:solidFill>
              </a:rPr>
              <a:t>with the</a:t>
            </a:r>
            <a:r>
              <a:rPr lang="en-US" altLang="ko-KR" dirty="0">
                <a:solidFill>
                  <a:schemeClr val="tx1">
                    <a:lumMod val="85000"/>
                  </a:schemeClr>
                </a:solidFill>
              </a:rPr>
              <a:t/>
            </a:r>
            <a:br>
              <a:rPr lang="en-US" altLang="ko-KR" dirty="0">
                <a:solidFill>
                  <a:schemeClr val="tx1">
                    <a:lumMod val="85000"/>
                  </a:schemeClr>
                </a:solidFill>
              </a:rPr>
            </a:br>
            <a:r>
              <a:rPr lang="en-US" altLang="ko-KR" dirty="0" smtClean="0">
                <a:solidFill>
                  <a:schemeClr val="tx1">
                    <a:lumMod val="85000"/>
                  </a:schemeClr>
                </a:solidFill>
              </a:rPr>
              <a:t>    evaluated (or, calculated) string.</a:t>
            </a:r>
          </a:p>
          <a:p>
            <a:pPr>
              <a:spcBef>
                <a:spcPts val="500"/>
              </a:spcBef>
            </a:pPr>
            <a:r>
              <a:rPr lang="en-US" altLang="ko-KR" dirty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en-US" altLang="ko-KR" dirty="0" smtClean="0">
                <a:solidFill>
                  <a:schemeClr val="tx1">
                    <a:lumMod val="85000"/>
                  </a:schemeClr>
                </a:solidFill>
              </a:rPr>
              <a:t> :: </a:t>
            </a:r>
            <a:r>
              <a:rPr lang="en-US" altLang="ko-KR" dirty="0" smtClean="0">
                <a:solidFill>
                  <a:srgbClr val="FFFF00"/>
                </a:solidFill>
              </a:rPr>
              <a:t>Refresh every cell’s value.</a:t>
            </a:r>
            <a:r>
              <a:rPr lang="en-US" altLang="ko-KR" dirty="0" smtClean="0">
                <a:solidFill>
                  <a:schemeClr val="tx1">
                    <a:lumMod val="85000"/>
                  </a:schemeClr>
                </a:solidFill>
              </a:rPr>
              <a:t/>
            </a:r>
            <a:br>
              <a:rPr lang="en-US" altLang="ko-KR" dirty="0" smtClean="0">
                <a:solidFill>
                  <a:schemeClr val="tx1">
                    <a:lumMod val="85000"/>
                  </a:schemeClr>
                </a:solidFill>
              </a:rPr>
            </a:br>
            <a:r>
              <a:rPr lang="en-US" altLang="ko-KR" dirty="0" smtClean="0">
                <a:solidFill>
                  <a:schemeClr val="tx1">
                    <a:lumMod val="85000"/>
                  </a:schemeClr>
                </a:solidFill>
              </a:rPr>
              <a:t>    </a:t>
            </a:r>
            <a:r>
              <a:rPr lang="en-US" altLang="ko-KR" dirty="0" err="1" smtClean="0">
                <a:solidFill>
                  <a:schemeClr val="tx1">
                    <a:lumMod val="85000"/>
                  </a:schemeClr>
                </a:solidFill>
              </a:rPr>
              <a:t>CReference</a:t>
            </a:r>
            <a:r>
              <a:rPr lang="en-US" altLang="ko-KR" dirty="0" smtClean="0">
                <a:solidFill>
                  <a:schemeClr val="tx1">
                    <a:lumMod val="85000"/>
                  </a:schemeClr>
                </a:solidFill>
              </a:rPr>
              <a:t> variables can change</a:t>
            </a:r>
            <a:br>
              <a:rPr lang="en-US" altLang="ko-KR" dirty="0" smtClean="0">
                <a:solidFill>
                  <a:schemeClr val="tx1">
                    <a:lumMod val="85000"/>
                  </a:schemeClr>
                </a:solidFill>
              </a:rPr>
            </a:br>
            <a:r>
              <a:rPr lang="en-US" altLang="ko-KR" dirty="0" smtClean="0">
                <a:solidFill>
                  <a:schemeClr val="tx1">
                    <a:lumMod val="85000"/>
                  </a:schemeClr>
                </a:solidFill>
              </a:rPr>
              <a:t>    other cell’s value indirectly.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/>
          <a:srcRect b="357"/>
          <a:stretch/>
        </p:blipFill>
        <p:spPr>
          <a:xfrm>
            <a:off x="5796136" y="1340768"/>
            <a:ext cx="2590800" cy="4457700"/>
          </a:xfrm>
          <a:prstGeom prst="rect">
            <a:avLst/>
          </a:prstGeom>
        </p:spPr>
      </p:pic>
      <p:sp>
        <p:nvSpPr>
          <p:cNvPr id="11" name="아래로 구부러진 화살표 10"/>
          <p:cNvSpPr/>
          <p:nvPr/>
        </p:nvSpPr>
        <p:spPr>
          <a:xfrm rot="14400000">
            <a:off x="5995596" y="2586460"/>
            <a:ext cx="1959910" cy="428120"/>
          </a:xfrm>
          <a:prstGeom prst="curvedDownArrow">
            <a:avLst>
              <a:gd name="adj1" fmla="val 31109"/>
              <a:gd name="adj2" fmla="val 82308"/>
              <a:gd name="adj3" fmla="val 40792"/>
            </a:avLst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79582" y="2254225"/>
            <a:ext cx="130516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i="1" dirty="0" smtClean="0"/>
              <a:t>Raw String</a:t>
            </a:r>
            <a:endParaRPr lang="ko-KR" altLang="en-US" i="1" dirty="0"/>
          </a:p>
        </p:txBody>
      </p:sp>
      <p:sp>
        <p:nvSpPr>
          <p:cNvPr id="13" name="아래로 구부러진 화살표 12"/>
          <p:cNvSpPr/>
          <p:nvPr/>
        </p:nvSpPr>
        <p:spPr>
          <a:xfrm rot="3600000">
            <a:off x="6993258" y="2483070"/>
            <a:ext cx="1959910" cy="428120"/>
          </a:xfrm>
          <a:prstGeom prst="curvedDownArrow">
            <a:avLst>
              <a:gd name="adj1" fmla="val 31109"/>
              <a:gd name="adj2" fmla="val 82308"/>
              <a:gd name="adj3" fmla="val 40792"/>
            </a:avLst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50910" y="3645024"/>
            <a:ext cx="1407437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i="1" dirty="0" smtClean="0"/>
              <a:t>Evaluated</a:t>
            </a:r>
          </a:p>
          <a:p>
            <a:r>
              <a:rPr lang="en-US" altLang="ko-KR" i="1" dirty="0" smtClean="0"/>
              <a:t>(Calculated)</a:t>
            </a:r>
          </a:p>
          <a:p>
            <a:r>
              <a:rPr lang="en-US" altLang="ko-KR" i="1" dirty="0" smtClean="0"/>
              <a:t>String</a:t>
            </a:r>
            <a:endParaRPr lang="ko-KR" altLang="en-US" i="1" dirty="0"/>
          </a:p>
        </p:txBody>
      </p:sp>
    </p:spTree>
    <p:extLst>
      <p:ext uri="{BB962C8B-B14F-4D97-AF65-F5344CB8AC3E}">
        <p14:creationId xmlns:p14="http://schemas.microsoft.com/office/powerpoint/2010/main" val="1213372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11" grpId="0" animBg="1"/>
      <p:bldP spid="5" grpId="0" animBg="1"/>
      <p:bldP spid="13" grpId="0" animBg="1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Extended </a:t>
            </a:r>
            <a:r>
              <a:rPr lang="en-US" altLang="ko-KR" b="0" dirty="0" err="1" smtClean="0"/>
              <a:t>tsv</a:t>
            </a:r>
            <a:r>
              <a:rPr lang="en-US" altLang="ko-KR" dirty="0" smtClean="0"/>
              <a:t> format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OOP Assignment </a:t>
            </a:r>
            <a:r>
              <a:rPr lang="en-US" altLang="ko-KR" dirty="0" smtClean="0"/>
              <a:t>3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5763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TSV Format</a:t>
            </a:r>
            <a:endParaRPr lang="ko-KR" altLang="en-US" dirty="0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234571"/>
              </p:ext>
            </p:extLst>
          </p:nvPr>
        </p:nvGraphicFramePr>
        <p:xfrm>
          <a:off x="1187624" y="2060848"/>
          <a:ext cx="3984104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96026"/>
                <a:gridCol w="996026"/>
                <a:gridCol w="996026"/>
                <a:gridCol w="996026"/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This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is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TSV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123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456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789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012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직사각형 8"/>
          <p:cNvSpPr/>
          <p:nvPr/>
        </p:nvSpPr>
        <p:spPr>
          <a:xfrm>
            <a:off x="3179676" y="3789040"/>
            <a:ext cx="4752528" cy="8640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 smtClean="0">
                <a:latin typeface="Consolas" panose="020B0609020204030204" pitchFamily="49" charset="0"/>
                <a:cs typeface="Consolas" panose="020B0609020204030204" pitchFamily="49" charset="0"/>
              </a:rPr>
              <a:t> This </a:t>
            </a:r>
            <a:r>
              <a:rPr lang="en-US" altLang="ko-KR" dirty="0" smtClean="0">
                <a:solidFill>
                  <a:schemeClr val="bg1">
                    <a:lumMod val="50000"/>
                    <a:lumOff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&lt;TAB&gt; </a:t>
            </a:r>
            <a:r>
              <a:rPr lang="en-US" altLang="ko-KR" dirty="0" smtClean="0">
                <a:latin typeface="Consolas" panose="020B0609020204030204" pitchFamily="49" charset="0"/>
                <a:cs typeface="Consolas" panose="020B0609020204030204" pitchFamily="49" charset="0"/>
              </a:rPr>
              <a:t>is  </a:t>
            </a:r>
            <a:r>
              <a:rPr lang="en-US" altLang="ko-KR" dirty="0" smtClean="0">
                <a:solidFill>
                  <a:schemeClr val="bg1">
                    <a:lumMod val="50000"/>
                    <a:lumOff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&lt;TAB&gt; </a:t>
            </a:r>
            <a:r>
              <a:rPr lang="en-US" altLang="ko-KR" dirty="0" smtClean="0">
                <a:latin typeface="Consolas" panose="020B0609020204030204" pitchFamily="49" charset="0"/>
                <a:cs typeface="Consolas" panose="020B0609020204030204" pitchFamily="49" charset="0"/>
              </a:rPr>
              <a:t>TSV</a:t>
            </a:r>
          </a:p>
          <a:p>
            <a:r>
              <a:rPr lang="en-US" altLang="ko-KR" dirty="0" smtClean="0">
                <a:latin typeface="Consolas" panose="020B0609020204030204" pitchFamily="49" charset="0"/>
                <a:cs typeface="Consolas" panose="020B0609020204030204" pitchFamily="49" charset="0"/>
              </a:rPr>
              <a:t> 123  </a:t>
            </a:r>
            <a:r>
              <a:rPr lang="en-US" altLang="ko-KR" dirty="0" smtClean="0">
                <a:solidFill>
                  <a:schemeClr val="bg1">
                    <a:lumMod val="50000"/>
                    <a:lumOff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&lt;TAB&gt; </a:t>
            </a:r>
            <a:r>
              <a:rPr lang="en-US" altLang="ko-KR" dirty="0" smtClean="0">
                <a:latin typeface="Consolas" panose="020B0609020204030204" pitchFamily="49" charset="0"/>
                <a:cs typeface="Consolas" panose="020B0609020204030204" pitchFamily="49" charset="0"/>
              </a:rPr>
              <a:t>456 </a:t>
            </a:r>
            <a:r>
              <a:rPr lang="en-US" altLang="ko-KR" dirty="0" smtClean="0">
                <a:solidFill>
                  <a:schemeClr val="bg1">
                    <a:lumMod val="50000"/>
                    <a:lumOff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&lt;TAB&gt; </a:t>
            </a:r>
            <a:r>
              <a:rPr lang="en-US" altLang="ko-KR" dirty="0" smtClean="0">
                <a:latin typeface="Consolas" panose="020B0609020204030204" pitchFamily="49" charset="0"/>
                <a:cs typeface="Consolas" panose="020B0609020204030204" pitchFamily="49" charset="0"/>
              </a:rPr>
              <a:t>789 </a:t>
            </a:r>
            <a:r>
              <a:rPr lang="en-US" altLang="ko-KR" dirty="0" smtClean="0">
                <a:solidFill>
                  <a:schemeClr val="bg1">
                    <a:lumMod val="50000"/>
                    <a:lumOff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&lt;TAB&gt; </a:t>
            </a:r>
            <a:r>
              <a:rPr lang="en-US" altLang="ko-KR" dirty="0" smtClean="0">
                <a:latin typeface="Consolas" panose="020B0609020204030204" pitchFamily="49" charset="0"/>
                <a:cs typeface="Consolas" panose="020B0609020204030204" pitchFamily="49" charset="0"/>
              </a:rPr>
              <a:t>012</a:t>
            </a:r>
            <a:endParaRPr lang="ko-KR" alt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0" name="아래쪽 화살표 9"/>
          <p:cNvSpPr/>
          <p:nvPr/>
        </p:nvSpPr>
        <p:spPr>
          <a:xfrm rot="19800000">
            <a:off x="4139952" y="3068960"/>
            <a:ext cx="720080" cy="504056"/>
          </a:xfrm>
          <a:prstGeom prst="downArrow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218393" y="3349939"/>
            <a:ext cx="3660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i="1" dirty="0" smtClean="0"/>
              <a:t>Columns are separated by a TAB.</a:t>
            </a:r>
            <a:endParaRPr lang="ko-KR" altLang="en-US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674049" y="4221088"/>
            <a:ext cx="23137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i="1" dirty="0" smtClean="0"/>
              <a:t>Rows are separated</a:t>
            </a:r>
          </a:p>
          <a:p>
            <a:pPr algn="r"/>
            <a:r>
              <a:rPr lang="en-US" altLang="ko-KR" i="1" dirty="0" smtClean="0"/>
              <a:t>by a New-Line.</a:t>
            </a:r>
            <a:endParaRPr lang="ko-KR" altLang="en-US" i="1" dirty="0"/>
          </a:p>
        </p:txBody>
      </p:sp>
      <p:sp>
        <p:nvSpPr>
          <p:cNvPr id="13" name="원호 12"/>
          <p:cNvSpPr/>
          <p:nvPr/>
        </p:nvSpPr>
        <p:spPr>
          <a:xfrm flipH="1">
            <a:off x="4566828" y="3534605"/>
            <a:ext cx="1343980" cy="792088"/>
          </a:xfrm>
          <a:prstGeom prst="arc">
            <a:avLst/>
          </a:prstGeom>
          <a:ln w="381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원호 13"/>
          <p:cNvSpPr/>
          <p:nvPr/>
        </p:nvSpPr>
        <p:spPr>
          <a:xfrm rot="10800000" flipH="1">
            <a:off x="2535407" y="4075536"/>
            <a:ext cx="792795" cy="502314"/>
          </a:xfrm>
          <a:prstGeom prst="arc">
            <a:avLst/>
          </a:prstGeom>
          <a:ln w="381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931349" y="4867419"/>
            <a:ext cx="4833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Usually it contains </a:t>
            </a:r>
            <a:r>
              <a:rPr lang="en-US" altLang="ko-KR" dirty="0" smtClean="0">
                <a:solidFill>
                  <a:srgbClr val="00B0F0"/>
                </a:solidFill>
              </a:rPr>
              <a:t>strings</a:t>
            </a:r>
            <a:r>
              <a:rPr lang="en-US" altLang="ko-KR" dirty="0" smtClean="0"/>
              <a:t> or </a:t>
            </a:r>
            <a:r>
              <a:rPr lang="en-US" altLang="ko-KR" dirty="0" smtClean="0">
                <a:solidFill>
                  <a:srgbClr val="00B0F0"/>
                </a:solidFill>
              </a:rPr>
              <a:t>number values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cxnSp>
        <p:nvCxnSpPr>
          <p:cNvPr id="17" name="직선 화살표 연결선 16"/>
          <p:cNvCxnSpPr/>
          <p:nvPr/>
        </p:nvCxnSpPr>
        <p:spPr>
          <a:xfrm flipV="1">
            <a:off x="5670866" y="4130745"/>
            <a:ext cx="328293" cy="736675"/>
          </a:xfrm>
          <a:prstGeom prst="straightConnector1">
            <a:avLst/>
          </a:prstGeom>
          <a:ln w="38100">
            <a:solidFill>
              <a:srgbClr val="0070C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화살표 연결선 18"/>
          <p:cNvCxnSpPr/>
          <p:nvPr/>
        </p:nvCxnSpPr>
        <p:spPr>
          <a:xfrm flipV="1">
            <a:off x="5910808" y="4451348"/>
            <a:ext cx="191852" cy="416071"/>
          </a:xfrm>
          <a:prstGeom prst="straightConnector1">
            <a:avLst/>
          </a:prstGeom>
          <a:ln w="38100">
            <a:solidFill>
              <a:srgbClr val="0070C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7634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 animBg="1"/>
      <p:bldP spid="14" grpId="0" animBg="1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TSV Format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1778" y="2276872"/>
            <a:ext cx="967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i="1" dirty="0" smtClean="0"/>
              <a:t>Format</a:t>
            </a:r>
            <a:endParaRPr lang="ko-KR" altLang="en-US" b="1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5983565" y="2276872"/>
            <a:ext cx="2074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i="1" dirty="0" smtClean="0"/>
              <a:t>Evaluation Result</a:t>
            </a:r>
            <a:endParaRPr lang="ko-KR" altLang="en-US" b="1" i="1" dirty="0"/>
          </a:p>
        </p:txBody>
      </p:sp>
      <p:grpSp>
        <p:nvGrpSpPr>
          <p:cNvPr id="31" name="그룹 30"/>
          <p:cNvGrpSpPr/>
          <p:nvPr/>
        </p:nvGrpSpPr>
        <p:grpSpPr>
          <a:xfrm>
            <a:off x="0" y="2698224"/>
            <a:ext cx="9144000" cy="802784"/>
            <a:chOff x="0" y="1978144"/>
            <a:chExt cx="9144000" cy="802784"/>
          </a:xfrm>
        </p:grpSpPr>
        <p:sp>
          <p:nvSpPr>
            <p:cNvPr id="8" name="직사각형 7"/>
            <p:cNvSpPr/>
            <p:nvPr/>
          </p:nvSpPr>
          <p:spPr>
            <a:xfrm>
              <a:off x="0" y="1978144"/>
              <a:ext cx="9144000" cy="802784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05204" y="1994113"/>
              <a:ext cx="11384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i="1" dirty="0" smtClean="0"/>
                <a:t>Number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993746" y="2033794"/>
              <a:ext cx="1819729" cy="6488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500"/>
                </a:spcBef>
              </a:pPr>
              <a:r>
                <a:rPr lang="en-US" altLang="ko-KR" i="1" dirty="0" smtClean="0">
                  <a:solidFill>
                    <a:schemeClr val="tx1">
                      <a:lumMod val="85000"/>
                    </a:schemeClr>
                  </a:solidFill>
                </a:rPr>
                <a:t>&lt;</a:t>
              </a:r>
              <a:r>
                <a:rPr lang="ko-KR" altLang="en-US" i="1" dirty="0" smtClean="0">
                  <a:solidFill>
                    <a:schemeClr val="tx1">
                      <a:lumMod val="85000"/>
                    </a:schemeClr>
                  </a:solidFill>
                </a:rPr>
                <a:t>정수</a:t>
              </a:r>
              <a:r>
                <a:rPr lang="en-US" altLang="ko-KR" i="1" dirty="0" smtClean="0">
                  <a:solidFill>
                    <a:schemeClr val="tx1">
                      <a:lumMod val="85000"/>
                    </a:schemeClr>
                  </a:solidFill>
                </a:rPr>
                <a:t>/</a:t>
              </a:r>
              <a:r>
                <a:rPr lang="ko-KR" altLang="en-US" i="1" dirty="0" smtClean="0">
                  <a:solidFill>
                    <a:schemeClr val="tx1">
                      <a:lumMod val="85000"/>
                    </a:schemeClr>
                  </a:solidFill>
                </a:rPr>
                <a:t>실수</a:t>
              </a:r>
              <a:r>
                <a:rPr lang="en-US" altLang="ko-KR" i="1" dirty="0" smtClean="0">
                  <a:solidFill>
                    <a:schemeClr val="tx1">
                      <a:lumMod val="85000"/>
                    </a:schemeClr>
                  </a:solidFill>
                </a:rPr>
                <a:t>&gt;</a:t>
              </a:r>
              <a:endParaRPr lang="en-US" altLang="ko-KR" sz="2800" b="1" dirty="0" smtClean="0">
                <a:solidFill>
                  <a:srgbClr val="FFFF00"/>
                </a:solidFill>
              </a:endParaRPr>
            </a:p>
            <a:p>
              <a:pPr>
                <a:spcBef>
                  <a:spcPts val="500"/>
                </a:spcBef>
              </a:pPr>
              <a:r>
                <a:rPr lang="en-US" altLang="ko-KR" sz="1400" b="1" dirty="0"/>
                <a:t> </a:t>
              </a:r>
              <a:r>
                <a:rPr lang="en-US" altLang="ko-KR" sz="1400" b="1" dirty="0" smtClean="0"/>
                <a:t> </a:t>
              </a:r>
              <a:r>
                <a:rPr lang="en-US" altLang="ko-KR" sz="1400" dirty="0" smtClean="0"/>
                <a:t>ex) 13, -32, 12.392</a:t>
              </a:r>
              <a:endParaRPr lang="ko-KR" altLang="en-US" sz="1400" b="1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794577" y="2019954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500"/>
                </a:spcBef>
              </a:pPr>
              <a:r>
                <a:rPr lang="en-US" altLang="ko-KR" i="1" dirty="0" smtClean="0"/>
                <a:t>Itself</a:t>
              </a:r>
              <a:endParaRPr lang="ko-KR" altLang="en-US" sz="1600" i="1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505204" y="3654410"/>
            <a:ext cx="8602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i="1" dirty="0" smtClean="0"/>
              <a:t>String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993746" y="3645024"/>
            <a:ext cx="1811906" cy="7412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</a:pPr>
            <a:r>
              <a:rPr lang="en-US" altLang="ko-KR" sz="2400" b="1" i="1" dirty="0" smtClean="0">
                <a:solidFill>
                  <a:srgbClr val="FFFF00"/>
                </a:solidFill>
              </a:rPr>
              <a:t>“</a:t>
            </a:r>
            <a:r>
              <a:rPr lang="en-US" altLang="ko-KR" i="1" dirty="0" smtClean="0">
                <a:solidFill>
                  <a:schemeClr val="tx1">
                    <a:lumMod val="85000"/>
                  </a:schemeClr>
                </a:solidFill>
              </a:rPr>
              <a:t>&lt;</a:t>
            </a:r>
            <a:r>
              <a:rPr lang="ko-KR" altLang="en-US" i="1" dirty="0" smtClean="0">
                <a:solidFill>
                  <a:schemeClr val="tx1">
                    <a:lumMod val="85000"/>
                  </a:schemeClr>
                </a:solidFill>
              </a:rPr>
              <a:t>문자열</a:t>
            </a:r>
            <a:r>
              <a:rPr lang="en-US" altLang="ko-KR" i="1" dirty="0" smtClean="0">
                <a:solidFill>
                  <a:schemeClr val="tx1">
                    <a:lumMod val="85000"/>
                  </a:schemeClr>
                </a:solidFill>
              </a:rPr>
              <a:t>&gt;</a:t>
            </a:r>
            <a:r>
              <a:rPr lang="en-US" altLang="ko-KR" sz="2400" b="1" i="1" dirty="0" smtClean="0">
                <a:solidFill>
                  <a:srgbClr val="FFFF00"/>
                </a:solidFill>
              </a:rPr>
              <a:t>”</a:t>
            </a:r>
            <a:endParaRPr lang="en-US" altLang="ko-KR" sz="3200" b="1" dirty="0" smtClean="0">
              <a:solidFill>
                <a:srgbClr val="FFFF00"/>
              </a:solidFill>
            </a:endParaRPr>
          </a:p>
          <a:p>
            <a:pPr>
              <a:spcBef>
                <a:spcPts val="500"/>
              </a:spcBef>
            </a:pPr>
            <a:r>
              <a:rPr lang="en-US" altLang="ko-KR" sz="1400" b="1" dirty="0"/>
              <a:t> </a:t>
            </a:r>
            <a:r>
              <a:rPr lang="en-US" altLang="ko-KR" sz="1400" b="1" dirty="0" smtClean="0"/>
              <a:t> </a:t>
            </a:r>
            <a:r>
              <a:rPr lang="en-US" altLang="ko-KR" sz="1400" dirty="0" smtClean="0"/>
              <a:t>ex) “Hello, World!”</a:t>
            </a:r>
            <a:endParaRPr lang="ko-KR" altLang="en-US" sz="1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794577" y="3645024"/>
            <a:ext cx="285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</a:pPr>
            <a:r>
              <a:rPr lang="en-US" altLang="ko-KR" sz="1600" i="1" dirty="0" smtClean="0"/>
              <a:t>The string embraced with “.</a:t>
            </a:r>
            <a:endParaRPr lang="ko-KR" altLang="en-US" sz="1600" i="1" dirty="0"/>
          </a:p>
        </p:txBody>
      </p:sp>
      <p:sp>
        <p:nvSpPr>
          <p:cNvPr id="29" name="TextBox 28"/>
          <p:cNvSpPr txBox="1"/>
          <p:nvPr/>
        </p:nvSpPr>
        <p:spPr>
          <a:xfrm>
            <a:off x="709266" y="2276872"/>
            <a:ext cx="778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i="1" dirty="0" smtClean="0"/>
              <a:t>Value</a:t>
            </a:r>
            <a:endParaRPr lang="ko-KR" altLang="en-US" b="1" i="1" dirty="0"/>
          </a:p>
        </p:txBody>
      </p:sp>
    </p:spTree>
    <p:extLst>
      <p:ext uri="{BB962C8B-B14F-4D97-AF65-F5344CB8AC3E}">
        <p14:creationId xmlns:p14="http://schemas.microsoft.com/office/powerpoint/2010/main" val="3716777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u="sng" dirty="0" smtClean="0"/>
              <a:t>Extended</a:t>
            </a:r>
            <a:r>
              <a:rPr lang="en-US" altLang="ko-KR" dirty="0" smtClean="0"/>
              <a:t> TSV Format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1778" y="1556792"/>
            <a:ext cx="967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i="1" dirty="0" smtClean="0"/>
              <a:t>Format</a:t>
            </a:r>
            <a:endParaRPr lang="ko-KR" altLang="en-US" b="1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5983565" y="1556792"/>
            <a:ext cx="2074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i="1" dirty="0" smtClean="0"/>
              <a:t>Evaluation Result</a:t>
            </a:r>
            <a:endParaRPr lang="ko-KR" altLang="en-US" b="1" i="1" dirty="0"/>
          </a:p>
        </p:txBody>
      </p:sp>
      <p:grpSp>
        <p:nvGrpSpPr>
          <p:cNvPr id="31" name="그룹 30"/>
          <p:cNvGrpSpPr/>
          <p:nvPr/>
        </p:nvGrpSpPr>
        <p:grpSpPr>
          <a:xfrm>
            <a:off x="0" y="1906136"/>
            <a:ext cx="9144000" cy="874792"/>
            <a:chOff x="0" y="1906136"/>
            <a:chExt cx="9144000" cy="874792"/>
          </a:xfrm>
        </p:grpSpPr>
        <p:sp>
          <p:nvSpPr>
            <p:cNvPr id="8" name="직사각형 7"/>
            <p:cNvSpPr/>
            <p:nvPr/>
          </p:nvSpPr>
          <p:spPr>
            <a:xfrm>
              <a:off x="0" y="1978144"/>
              <a:ext cx="9144000" cy="802784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05204" y="1994113"/>
              <a:ext cx="118654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i="1" dirty="0" smtClean="0"/>
                <a:t>Function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993746" y="1906136"/>
              <a:ext cx="3658374" cy="8027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500"/>
                </a:spcBef>
              </a:pPr>
              <a:r>
                <a:rPr lang="en-US" altLang="ko-KR" i="1" dirty="0" smtClean="0">
                  <a:solidFill>
                    <a:schemeClr val="tx1">
                      <a:lumMod val="85000"/>
                    </a:schemeClr>
                  </a:solidFill>
                </a:rPr>
                <a:t>&lt;</a:t>
              </a:r>
              <a:r>
                <a:rPr lang="ko-KR" altLang="en-US" i="1" dirty="0" smtClean="0">
                  <a:solidFill>
                    <a:schemeClr val="tx1">
                      <a:lumMod val="85000"/>
                    </a:schemeClr>
                  </a:solidFill>
                </a:rPr>
                <a:t>함수이름</a:t>
              </a:r>
              <a:r>
                <a:rPr lang="en-US" altLang="ko-KR" i="1" dirty="0" smtClean="0">
                  <a:solidFill>
                    <a:schemeClr val="tx1">
                      <a:lumMod val="85000"/>
                    </a:schemeClr>
                  </a:solidFill>
                </a:rPr>
                <a:t>&gt;</a:t>
              </a:r>
              <a:r>
                <a:rPr lang="en-US" altLang="ko-KR" sz="2400" b="1" dirty="0" smtClean="0">
                  <a:solidFill>
                    <a:srgbClr val="FFFF00"/>
                  </a:solidFill>
                </a:rPr>
                <a:t>(</a:t>
              </a:r>
              <a:r>
                <a:rPr lang="en-US" altLang="ko-KR" i="1" dirty="0" smtClean="0">
                  <a:solidFill>
                    <a:schemeClr val="tx1">
                      <a:lumMod val="85000"/>
                    </a:schemeClr>
                  </a:solidFill>
                </a:rPr>
                <a:t>&lt;</a:t>
              </a:r>
              <a:r>
                <a:rPr lang="ko-KR" altLang="en-US" i="1" dirty="0" smtClean="0">
                  <a:solidFill>
                    <a:schemeClr val="tx1">
                      <a:lumMod val="85000"/>
                    </a:schemeClr>
                  </a:solidFill>
                </a:rPr>
                <a:t>인수</a:t>
              </a:r>
              <a:r>
                <a:rPr lang="en-US" altLang="ko-KR" i="1" dirty="0" smtClean="0">
                  <a:solidFill>
                    <a:schemeClr val="tx1">
                      <a:lumMod val="85000"/>
                    </a:schemeClr>
                  </a:solidFill>
                </a:rPr>
                <a:t>1&gt;</a:t>
              </a:r>
              <a:r>
                <a:rPr lang="en-US" altLang="ko-KR" sz="2800" b="1" dirty="0" smtClean="0">
                  <a:solidFill>
                    <a:srgbClr val="FFFF00"/>
                  </a:solidFill>
                </a:rPr>
                <a:t>,</a:t>
              </a:r>
              <a:r>
                <a:rPr lang="en-US" altLang="ko-KR" i="1" dirty="0" smtClean="0">
                  <a:solidFill>
                    <a:schemeClr val="tx1">
                      <a:lumMod val="85000"/>
                    </a:schemeClr>
                  </a:solidFill>
                </a:rPr>
                <a:t>&lt;</a:t>
              </a:r>
              <a:r>
                <a:rPr lang="ko-KR" altLang="en-US" i="1" dirty="0" smtClean="0">
                  <a:solidFill>
                    <a:schemeClr val="tx1">
                      <a:lumMod val="85000"/>
                    </a:schemeClr>
                  </a:solidFill>
                </a:rPr>
                <a:t>인수</a:t>
              </a:r>
              <a:r>
                <a:rPr lang="en-US" altLang="ko-KR" i="1" dirty="0" smtClean="0">
                  <a:solidFill>
                    <a:schemeClr val="tx1">
                      <a:lumMod val="85000"/>
                    </a:schemeClr>
                  </a:solidFill>
                </a:rPr>
                <a:t>2&gt;..</a:t>
              </a:r>
              <a:r>
                <a:rPr lang="en-US" altLang="ko-KR" sz="2800" b="1" dirty="0" smtClean="0">
                  <a:solidFill>
                    <a:srgbClr val="FFFF00"/>
                  </a:solidFill>
                </a:rPr>
                <a:t>)</a:t>
              </a:r>
            </a:p>
            <a:p>
              <a:pPr>
                <a:spcBef>
                  <a:spcPts val="500"/>
                </a:spcBef>
              </a:pPr>
              <a:r>
                <a:rPr lang="en-US" altLang="ko-KR" sz="1400" b="1" dirty="0"/>
                <a:t> </a:t>
              </a:r>
              <a:r>
                <a:rPr lang="en-US" altLang="ko-KR" sz="1400" b="1" dirty="0" smtClean="0"/>
                <a:t> </a:t>
              </a:r>
              <a:r>
                <a:rPr lang="en-US" altLang="ko-KR" sz="1400" dirty="0" smtClean="0"/>
                <a:t>ex) ADD(1,2), SUM(A3:A8)</a:t>
              </a:r>
              <a:endParaRPr lang="ko-KR" altLang="en-US" sz="1400" b="1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794577" y="2019954"/>
              <a:ext cx="26372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500"/>
                </a:spcBef>
              </a:pPr>
              <a:r>
                <a:rPr lang="en-US" altLang="ko-KR" i="1" dirty="0" smtClean="0">
                  <a:solidFill>
                    <a:schemeClr val="tx1">
                      <a:lumMod val="65000"/>
                    </a:schemeClr>
                  </a:solidFill>
                </a:rPr>
                <a:t>(Depends on functions)</a:t>
              </a:r>
              <a:endParaRPr lang="ko-KR" altLang="en-US" sz="1600" i="1" dirty="0">
                <a:solidFill>
                  <a:schemeClr val="tx1">
                    <a:lumMod val="65000"/>
                  </a:schemeClr>
                </a:solidFill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505204" y="2934330"/>
            <a:ext cx="13258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i="1" dirty="0" smtClean="0"/>
              <a:t>Reference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993746" y="2965108"/>
            <a:ext cx="3118161" cy="6488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</a:pPr>
            <a:r>
              <a:rPr lang="en-US" altLang="ko-KR" i="1" dirty="0" smtClean="0">
                <a:solidFill>
                  <a:schemeClr val="tx1">
                    <a:lumMod val="85000"/>
                  </a:schemeClr>
                </a:solidFill>
              </a:rPr>
              <a:t>&lt;</a:t>
            </a:r>
            <a:r>
              <a:rPr lang="ko-KR" altLang="en-US" i="1" dirty="0" err="1" smtClean="0">
                <a:solidFill>
                  <a:schemeClr val="tx1">
                    <a:lumMod val="85000"/>
                  </a:schemeClr>
                </a:solidFill>
              </a:rPr>
              <a:t>열번호</a:t>
            </a:r>
            <a:r>
              <a:rPr lang="ko-KR" altLang="en-US" i="1" dirty="0" smtClean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en-US" altLang="ko-KR" i="1" dirty="0" smtClean="0">
                <a:solidFill>
                  <a:schemeClr val="tx1">
                    <a:lumMod val="85000"/>
                  </a:schemeClr>
                </a:solidFill>
              </a:rPr>
              <a:t>A~Z&gt;&lt;</a:t>
            </a:r>
            <a:r>
              <a:rPr lang="ko-KR" altLang="en-US" i="1" dirty="0" err="1" smtClean="0">
                <a:solidFill>
                  <a:schemeClr val="tx1">
                    <a:lumMod val="85000"/>
                  </a:schemeClr>
                </a:solidFill>
              </a:rPr>
              <a:t>행번호</a:t>
            </a:r>
            <a:r>
              <a:rPr lang="ko-KR" altLang="en-US" i="1" dirty="0" smtClean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en-US" altLang="ko-KR" i="1" dirty="0" smtClean="0">
                <a:solidFill>
                  <a:schemeClr val="tx1">
                    <a:lumMod val="85000"/>
                  </a:schemeClr>
                </a:solidFill>
              </a:rPr>
              <a:t>1~&gt;</a:t>
            </a:r>
            <a:endParaRPr lang="en-US" altLang="ko-KR" b="1" dirty="0" smtClean="0">
              <a:solidFill>
                <a:schemeClr val="tx1">
                  <a:lumMod val="85000"/>
                </a:schemeClr>
              </a:solidFill>
            </a:endParaRPr>
          </a:p>
          <a:p>
            <a:pPr>
              <a:spcBef>
                <a:spcPts val="500"/>
              </a:spcBef>
            </a:pPr>
            <a:r>
              <a:rPr lang="en-US" altLang="ko-KR" sz="1400" b="1" dirty="0"/>
              <a:t> </a:t>
            </a:r>
            <a:r>
              <a:rPr lang="en-US" altLang="ko-KR" sz="1400" b="1" dirty="0" smtClean="0"/>
              <a:t> </a:t>
            </a:r>
            <a:r>
              <a:rPr lang="en-US" altLang="ko-KR" sz="1400" dirty="0" smtClean="0"/>
              <a:t>ex) A8, D15</a:t>
            </a:r>
            <a:endParaRPr lang="ko-KR" altLang="en-US" sz="1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794577" y="2924944"/>
            <a:ext cx="28818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</a:pPr>
            <a:r>
              <a:rPr lang="en-US" altLang="ko-KR" sz="1600" i="1" dirty="0" smtClean="0"/>
              <a:t>Same as the evaluated result</a:t>
            </a:r>
            <a:br>
              <a:rPr lang="en-US" altLang="ko-KR" sz="1600" i="1" dirty="0" smtClean="0"/>
            </a:br>
            <a:r>
              <a:rPr lang="en-US" altLang="ko-KR" sz="1600" i="1" dirty="0" smtClean="0"/>
              <a:t>of the referencing cell.</a:t>
            </a:r>
            <a:endParaRPr lang="ko-KR" altLang="en-US" sz="1600" i="1" dirty="0"/>
          </a:p>
        </p:txBody>
      </p:sp>
      <p:grpSp>
        <p:nvGrpSpPr>
          <p:cNvPr id="32" name="그룹 31"/>
          <p:cNvGrpSpPr/>
          <p:nvPr/>
        </p:nvGrpSpPr>
        <p:grpSpPr>
          <a:xfrm>
            <a:off x="0" y="3778344"/>
            <a:ext cx="9144000" cy="874792"/>
            <a:chOff x="0" y="3778344"/>
            <a:chExt cx="9144000" cy="874792"/>
          </a:xfrm>
        </p:grpSpPr>
        <p:sp>
          <p:nvSpPr>
            <p:cNvPr id="30" name="직사각형 29"/>
            <p:cNvSpPr/>
            <p:nvPr/>
          </p:nvSpPr>
          <p:spPr>
            <a:xfrm>
              <a:off x="0" y="3850352"/>
              <a:ext cx="9144000" cy="802784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05204" y="3890758"/>
              <a:ext cx="91563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i="1" dirty="0" smtClean="0"/>
                <a:t>Range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993746" y="3778344"/>
              <a:ext cx="2773516" cy="8027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500"/>
                </a:spcBef>
              </a:pPr>
              <a:r>
                <a:rPr lang="en-US" altLang="ko-KR" i="1" dirty="0" smtClean="0">
                  <a:solidFill>
                    <a:schemeClr val="tx1">
                      <a:lumMod val="85000"/>
                    </a:schemeClr>
                  </a:solidFill>
                </a:rPr>
                <a:t>&lt;</a:t>
              </a:r>
              <a:r>
                <a:rPr lang="ko-KR" altLang="en-US" i="1" dirty="0" err="1" smtClean="0">
                  <a:solidFill>
                    <a:schemeClr val="tx1">
                      <a:lumMod val="85000"/>
                    </a:schemeClr>
                  </a:solidFill>
                </a:rPr>
                <a:t>레퍼런스</a:t>
              </a:r>
              <a:r>
                <a:rPr lang="en-US" altLang="ko-KR" i="1" dirty="0" smtClean="0">
                  <a:solidFill>
                    <a:schemeClr val="tx1">
                      <a:lumMod val="85000"/>
                    </a:schemeClr>
                  </a:solidFill>
                </a:rPr>
                <a:t>&gt;</a:t>
              </a:r>
              <a:r>
                <a:rPr lang="en-US" altLang="ko-KR" sz="2800" b="1" dirty="0" smtClean="0">
                  <a:solidFill>
                    <a:srgbClr val="FFFF00"/>
                  </a:solidFill>
                </a:rPr>
                <a:t>:</a:t>
              </a:r>
              <a:r>
                <a:rPr lang="en-US" altLang="ko-KR" i="1" dirty="0" smtClean="0">
                  <a:solidFill>
                    <a:schemeClr val="tx1">
                      <a:lumMod val="85000"/>
                    </a:schemeClr>
                  </a:solidFill>
                </a:rPr>
                <a:t>&lt;</a:t>
              </a:r>
              <a:r>
                <a:rPr lang="ko-KR" altLang="en-US" i="1" dirty="0" err="1" smtClean="0">
                  <a:solidFill>
                    <a:schemeClr val="tx1">
                      <a:lumMod val="85000"/>
                    </a:schemeClr>
                  </a:solidFill>
                </a:rPr>
                <a:t>레퍼런스</a:t>
              </a:r>
              <a:r>
                <a:rPr lang="en-US" altLang="ko-KR" i="1" dirty="0" smtClean="0">
                  <a:solidFill>
                    <a:schemeClr val="tx1">
                      <a:lumMod val="85000"/>
                    </a:schemeClr>
                  </a:solidFill>
                </a:rPr>
                <a:t>&gt;</a:t>
              </a:r>
              <a:endParaRPr lang="en-US" altLang="ko-KR" b="1" dirty="0" smtClean="0">
                <a:solidFill>
                  <a:schemeClr val="tx1">
                    <a:lumMod val="85000"/>
                  </a:schemeClr>
                </a:solidFill>
              </a:endParaRPr>
            </a:p>
            <a:p>
              <a:pPr>
                <a:spcBef>
                  <a:spcPts val="500"/>
                </a:spcBef>
              </a:pPr>
              <a:r>
                <a:rPr lang="en-US" altLang="ko-KR" sz="1400" b="1" dirty="0"/>
                <a:t> </a:t>
              </a:r>
              <a:r>
                <a:rPr lang="en-US" altLang="ko-KR" sz="1400" b="1" dirty="0" smtClean="0"/>
                <a:t> </a:t>
              </a:r>
              <a:r>
                <a:rPr lang="en-US" altLang="ko-KR" sz="1400" dirty="0" smtClean="0"/>
                <a:t>ex) A8:A15, D1:D10</a:t>
              </a:r>
              <a:endParaRPr lang="ko-KR" altLang="en-US" sz="1400" b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794577" y="3913649"/>
              <a:ext cx="23349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500"/>
                </a:spcBef>
              </a:pPr>
              <a:r>
                <a:rPr lang="en-US" altLang="ko-KR" sz="1600" i="1" dirty="0" smtClean="0">
                  <a:solidFill>
                    <a:srgbClr val="FF0000"/>
                  </a:solidFill>
                </a:rPr>
                <a:t>(Cannot be evaluated!)</a:t>
              </a:r>
              <a:endParaRPr lang="ko-KR" altLang="en-US" sz="1600" i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505204" y="4826862"/>
            <a:ext cx="14025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i="1" dirty="0" smtClean="0"/>
              <a:t>Expression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013700" y="4744124"/>
            <a:ext cx="2410083" cy="8027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</a:pPr>
            <a:r>
              <a:rPr lang="en-US" altLang="ko-KR" sz="2800" b="1" i="1" dirty="0" smtClean="0">
                <a:solidFill>
                  <a:srgbClr val="FFFF00"/>
                </a:solidFill>
              </a:rPr>
              <a:t>=</a:t>
            </a:r>
            <a:r>
              <a:rPr lang="en-US" altLang="ko-KR" i="1" dirty="0" smtClean="0">
                <a:solidFill>
                  <a:schemeClr val="tx1">
                    <a:lumMod val="85000"/>
                  </a:schemeClr>
                </a:solidFill>
              </a:rPr>
              <a:t>&lt;</a:t>
            </a:r>
            <a:r>
              <a:rPr lang="ko-KR" altLang="en-US" i="1" dirty="0" smtClean="0">
                <a:solidFill>
                  <a:schemeClr val="tx1">
                    <a:lumMod val="85000"/>
                  </a:schemeClr>
                </a:solidFill>
              </a:rPr>
              <a:t>값</a:t>
            </a:r>
            <a:r>
              <a:rPr lang="en-US" altLang="ko-KR" i="1" dirty="0" smtClean="0">
                <a:solidFill>
                  <a:schemeClr val="tx1">
                    <a:lumMod val="85000"/>
                  </a:schemeClr>
                </a:solidFill>
              </a:rPr>
              <a:t>&gt;</a:t>
            </a:r>
            <a:endParaRPr lang="en-US" altLang="ko-KR" b="1" dirty="0" smtClean="0">
              <a:solidFill>
                <a:schemeClr val="tx1">
                  <a:lumMod val="85000"/>
                </a:schemeClr>
              </a:solidFill>
            </a:endParaRPr>
          </a:p>
          <a:p>
            <a:pPr>
              <a:spcBef>
                <a:spcPts val="500"/>
              </a:spcBef>
            </a:pPr>
            <a:r>
              <a:rPr lang="en-US" altLang="ko-KR" sz="1400" b="1" dirty="0"/>
              <a:t> </a:t>
            </a:r>
            <a:r>
              <a:rPr lang="en-US" altLang="ko-KR" sz="1400" b="1" dirty="0" smtClean="0"/>
              <a:t> </a:t>
            </a:r>
            <a:r>
              <a:rPr lang="en-US" altLang="ko-KR" sz="1400" dirty="0" smtClean="0"/>
              <a:t>ex) =“hello”, =ADD(B1,C5)</a:t>
            </a:r>
            <a:endParaRPr lang="ko-KR" altLang="en-US" sz="1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5794577" y="4849753"/>
            <a:ext cx="28818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</a:pPr>
            <a:r>
              <a:rPr lang="en-US" altLang="ko-KR" sz="1600" i="1" dirty="0" smtClean="0"/>
              <a:t>Same as the evaluated result</a:t>
            </a:r>
            <a:br>
              <a:rPr lang="en-US" altLang="ko-KR" sz="1600" i="1" dirty="0" smtClean="0"/>
            </a:br>
            <a:r>
              <a:rPr lang="en-US" altLang="ko-KR" sz="1600" i="1" dirty="0" smtClean="0"/>
              <a:t>of &lt;</a:t>
            </a:r>
            <a:r>
              <a:rPr lang="ko-KR" altLang="en-US" sz="1600" i="1" dirty="0" smtClean="0"/>
              <a:t>값</a:t>
            </a:r>
            <a:r>
              <a:rPr lang="en-US" altLang="ko-KR" sz="1600" i="1" dirty="0" smtClean="0"/>
              <a:t>&gt;</a:t>
            </a:r>
            <a:endParaRPr lang="ko-KR" altLang="en-US" sz="1600" i="1" dirty="0"/>
          </a:p>
        </p:txBody>
      </p:sp>
      <p:sp>
        <p:nvSpPr>
          <p:cNvPr id="29" name="TextBox 28"/>
          <p:cNvSpPr txBox="1"/>
          <p:nvPr/>
        </p:nvSpPr>
        <p:spPr>
          <a:xfrm>
            <a:off x="709266" y="1556792"/>
            <a:ext cx="778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i="1" dirty="0" smtClean="0"/>
              <a:t>Value</a:t>
            </a:r>
            <a:endParaRPr lang="ko-KR" altLang="en-US" b="1" i="1" dirty="0"/>
          </a:p>
        </p:txBody>
      </p:sp>
    </p:spTree>
    <p:extLst>
      <p:ext uri="{BB962C8B-B14F-4D97-AF65-F5344CB8AC3E}">
        <p14:creationId xmlns:p14="http://schemas.microsoft.com/office/powerpoint/2010/main" val="2147561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6" grpId="0"/>
      <p:bldP spid="27" grpId="0"/>
      <p:bldP spid="2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u="sng" dirty="0" smtClean="0"/>
              <a:t>Extended</a:t>
            </a:r>
            <a:r>
              <a:rPr lang="en-US" altLang="ko-KR" dirty="0" smtClean="0"/>
              <a:t> TSV Format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1778" y="1556792"/>
            <a:ext cx="967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i="1" dirty="0" smtClean="0"/>
              <a:t>Format</a:t>
            </a:r>
            <a:endParaRPr lang="ko-KR" altLang="en-US" b="1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5983565" y="1556792"/>
            <a:ext cx="2074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i="1" dirty="0" smtClean="0"/>
              <a:t>Evaluation Result</a:t>
            </a:r>
            <a:endParaRPr lang="ko-KR" altLang="en-US" b="1" i="1" dirty="0"/>
          </a:p>
        </p:txBody>
      </p:sp>
      <p:grpSp>
        <p:nvGrpSpPr>
          <p:cNvPr id="31" name="그룹 30"/>
          <p:cNvGrpSpPr/>
          <p:nvPr/>
        </p:nvGrpSpPr>
        <p:grpSpPr>
          <a:xfrm>
            <a:off x="0" y="1906136"/>
            <a:ext cx="9144000" cy="874792"/>
            <a:chOff x="0" y="1906136"/>
            <a:chExt cx="9144000" cy="874792"/>
          </a:xfrm>
        </p:grpSpPr>
        <p:sp>
          <p:nvSpPr>
            <p:cNvPr id="8" name="직사각형 7"/>
            <p:cNvSpPr/>
            <p:nvPr/>
          </p:nvSpPr>
          <p:spPr>
            <a:xfrm>
              <a:off x="0" y="1978144"/>
              <a:ext cx="9144000" cy="802784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05204" y="1994113"/>
              <a:ext cx="118654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i="1" dirty="0" smtClean="0"/>
                <a:t>Function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993746" y="1906136"/>
              <a:ext cx="3658374" cy="8027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500"/>
                </a:spcBef>
              </a:pPr>
              <a:r>
                <a:rPr lang="en-US" altLang="ko-KR" i="1" dirty="0" smtClean="0">
                  <a:solidFill>
                    <a:schemeClr val="tx1">
                      <a:lumMod val="85000"/>
                    </a:schemeClr>
                  </a:solidFill>
                </a:rPr>
                <a:t>&lt;</a:t>
              </a:r>
              <a:r>
                <a:rPr lang="ko-KR" altLang="en-US" i="1" dirty="0" smtClean="0">
                  <a:solidFill>
                    <a:schemeClr val="tx1">
                      <a:lumMod val="85000"/>
                    </a:schemeClr>
                  </a:solidFill>
                </a:rPr>
                <a:t>함수이름</a:t>
              </a:r>
              <a:r>
                <a:rPr lang="en-US" altLang="ko-KR" i="1" dirty="0" smtClean="0">
                  <a:solidFill>
                    <a:schemeClr val="tx1">
                      <a:lumMod val="85000"/>
                    </a:schemeClr>
                  </a:solidFill>
                </a:rPr>
                <a:t>&gt;</a:t>
              </a:r>
              <a:r>
                <a:rPr lang="en-US" altLang="ko-KR" sz="2400" b="1" dirty="0" smtClean="0">
                  <a:solidFill>
                    <a:srgbClr val="FFFF00"/>
                  </a:solidFill>
                </a:rPr>
                <a:t>(</a:t>
              </a:r>
              <a:r>
                <a:rPr lang="en-US" altLang="ko-KR" i="1" dirty="0" smtClean="0">
                  <a:solidFill>
                    <a:schemeClr val="tx1">
                      <a:lumMod val="85000"/>
                    </a:schemeClr>
                  </a:solidFill>
                </a:rPr>
                <a:t>&lt;</a:t>
              </a:r>
              <a:r>
                <a:rPr lang="ko-KR" altLang="en-US" i="1" dirty="0" smtClean="0">
                  <a:solidFill>
                    <a:schemeClr val="tx1">
                      <a:lumMod val="85000"/>
                    </a:schemeClr>
                  </a:solidFill>
                </a:rPr>
                <a:t>인수</a:t>
              </a:r>
              <a:r>
                <a:rPr lang="en-US" altLang="ko-KR" i="1" dirty="0" smtClean="0">
                  <a:solidFill>
                    <a:schemeClr val="tx1">
                      <a:lumMod val="85000"/>
                    </a:schemeClr>
                  </a:solidFill>
                </a:rPr>
                <a:t>1&gt;</a:t>
              </a:r>
              <a:r>
                <a:rPr lang="en-US" altLang="ko-KR" sz="2800" b="1" dirty="0" smtClean="0">
                  <a:solidFill>
                    <a:srgbClr val="FFFF00"/>
                  </a:solidFill>
                </a:rPr>
                <a:t>,</a:t>
              </a:r>
              <a:r>
                <a:rPr lang="en-US" altLang="ko-KR" i="1" dirty="0" smtClean="0">
                  <a:solidFill>
                    <a:schemeClr val="tx1">
                      <a:lumMod val="85000"/>
                    </a:schemeClr>
                  </a:solidFill>
                </a:rPr>
                <a:t>&lt;</a:t>
              </a:r>
              <a:r>
                <a:rPr lang="ko-KR" altLang="en-US" i="1" dirty="0" smtClean="0">
                  <a:solidFill>
                    <a:schemeClr val="tx1">
                      <a:lumMod val="85000"/>
                    </a:schemeClr>
                  </a:solidFill>
                </a:rPr>
                <a:t>인수</a:t>
              </a:r>
              <a:r>
                <a:rPr lang="en-US" altLang="ko-KR" i="1" dirty="0" smtClean="0">
                  <a:solidFill>
                    <a:schemeClr val="tx1">
                      <a:lumMod val="85000"/>
                    </a:schemeClr>
                  </a:solidFill>
                </a:rPr>
                <a:t>2&gt;..</a:t>
              </a:r>
              <a:r>
                <a:rPr lang="en-US" altLang="ko-KR" sz="2800" b="1" dirty="0" smtClean="0">
                  <a:solidFill>
                    <a:srgbClr val="FFFF00"/>
                  </a:solidFill>
                </a:rPr>
                <a:t>)</a:t>
              </a:r>
            </a:p>
            <a:p>
              <a:pPr>
                <a:spcBef>
                  <a:spcPts val="500"/>
                </a:spcBef>
              </a:pPr>
              <a:r>
                <a:rPr lang="en-US" altLang="ko-KR" sz="1400" b="1" dirty="0"/>
                <a:t> </a:t>
              </a:r>
              <a:r>
                <a:rPr lang="en-US" altLang="ko-KR" sz="1400" b="1" dirty="0" smtClean="0"/>
                <a:t> </a:t>
              </a:r>
              <a:r>
                <a:rPr lang="en-US" altLang="ko-KR" sz="1400" dirty="0" smtClean="0"/>
                <a:t>ex) ADD(1,2), SUM(A3:A8)</a:t>
              </a:r>
              <a:endParaRPr lang="ko-KR" altLang="en-US" sz="1400" b="1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794577" y="2019954"/>
              <a:ext cx="26372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500"/>
                </a:spcBef>
              </a:pPr>
              <a:r>
                <a:rPr lang="en-US" altLang="ko-KR" i="1" dirty="0" smtClean="0">
                  <a:solidFill>
                    <a:schemeClr val="tx1">
                      <a:lumMod val="65000"/>
                    </a:schemeClr>
                  </a:solidFill>
                </a:rPr>
                <a:t>(Depends on functions)</a:t>
              </a:r>
              <a:endParaRPr lang="ko-KR" altLang="en-US" sz="1600" i="1" dirty="0">
                <a:solidFill>
                  <a:schemeClr val="tx1">
                    <a:lumMod val="65000"/>
                  </a:schemeClr>
                </a:solidFill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505204" y="2934330"/>
            <a:ext cx="13258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i="1" dirty="0" smtClean="0"/>
              <a:t>Reference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993746" y="2965108"/>
            <a:ext cx="3118161" cy="6488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</a:pPr>
            <a:r>
              <a:rPr lang="en-US" altLang="ko-KR" i="1" dirty="0" smtClean="0">
                <a:solidFill>
                  <a:schemeClr val="tx1">
                    <a:lumMod val="85000"/>
                  </a:schemeClr>
                </a:solidFill>
              </a:rPr>
              <a:t>&lt;</a:t>
            </a:r>
            <a:r>
              <a:rPr lang="ko-KR" altLang="en-US" i="1" dirty="0" err="1" smtClean="0">
                <a:solidFill>
                  <a:schemeClr val="tx1">
                    <a:lumMod val="85000"/>
                  </a:schemeClr>
                </a:solidFill>
              </a:rPr>
              <a:t>열번호</a:t>
            </a:r>
            <a:r>
              <a:rPr lang="ko-KR" altLang="en-US" i="1" dirty="0" smtClean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en-US" altLang="ko-KR" i="1" dirty="0" smtClean="0">
                <a:solidFill>
                  <a:schemeClr val="tx1">
                    <a:lumMod val="85000"/>
                  </a:schemeClr>
                </a:solidFill>
              </a:rPr>
              <a:t>A~Z&gt;&lt;</a:t>
            </a:r>
            <a:r>
              <a:rPr lang="ko-KR" altLang="en-US" i="1" dirty="0" err="1" smtClean="0">
                <a:solidFill>
                  <a:schemeClr val="tx1">
                    <a:lumMod val="85000"/>
                  </a:schemeClr>
                </a:solidFill>
              </a:rPr>
              <a:t>행번호</a:t>
            </a:r>
            <a:r>
              <a:rPr lang="ko-KR" altLang="en-US" i="1" dirty="0" smtClean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en-US" altLang="ko-KR" i="1" dirty="0" smtClean="0">
                <a:solidFill>
                  <a:schemeClr val="tx1">
                    <a:lumMod val="85000"/>
                  </a:schemeClr>
                </a:solidFill>
              </a:rPr>
              <a:t>1~&gt;</a:t>
            </a:r>
            <a:endParaRPr lang="en-US" altLang="ko-KR" b="1" dirty="0" smtClean="0">
              <a:solidFill>
                <a:schemeClr val="tx1">
                  <a:lumMod val="85000"/>
                </a:schemeClr>
              </a:solidFill>
            </a:endParaRPr>
          </a:p>
          <a:p>
            <a:pPr>
              <a:spcBef>
                <a:spcPts val="500"/>
              </a:spcBef>
            </a:pPr>
            <a:r>
              <a:rPr lang="en-US" altLang="ko-KR" sz="1400" b="1" dirty="0"/>
              <a:t> </a:t>
            </a:r>
            <a:r>
              <a:rPr lang="en-US" altLang="ko-KR" sz="1400" b="1" dirty="0" smtClean="0"/>
              <a:t> </a:t>
            </a:r>
            <a:r>
              <a:rPr lang="en-US" altLang="ko-KR" sz="1400" dirty="0" smtClean="0"/>
              <a:t>ex) A8, D15</a:t>
            </a:r>
            <a:endParaRPr lang="ko-KR" altLang="en-US" sz="1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794577" y="2924944"/>
            <a:ext cx="28818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</a:pPr>
            <a:r>
              <a:rPr lang="en-US" altLang="ko-KR" sz="1600" i="1" dirty="0" smtClean="0"/>
              <a:t>Same as the evaluated result</a:t>
            </a:r>
            <a:br>
              <a:rPr lang="en-US" altLang="ko-KR" sz="1600" i="1" dirty="0" smtClean="0"/>
            </a:br>
            <a:r>
              <a:rPr lang="en-US" altLang="ko-KR" sz="1600" i="1" dirty="0" smtClean="0"/>
              <a:t>of the referencing cell.</a:t>
            </a:r>
            <a:endParaRPr lang="ko-KR" altLang="en-US" sz="1600" i="1" dirty="0"/>
          </a:p>
        </p:txBody>
      </p:sp>
      <p:grpSp>
        <p:nvGrpSpPr>
          <p:cNvPr id="32" name="그룹 31"/>
          <p:cNvGrpSpPr/>
          <p:nvPr/>
        </p:nvGrpSpPr>
        <p:grpSpPr>
          <a:xfrm>
            <a:off x="0" y="3778344"/>
            <a:ext cx="9144000" cy="874792"/>
            <a:chOff x="0" y="3778344"/>
            <a:chExt cx="9144000" cy="874792"/>
          </a:xfrm>
        </p:grpSpPr>
        <p:sp>
          <p:nvSpPr>
            <p:cNvPr id="30" name="직사각형 29"/>
            <p:cNvSpPr/>
            <p:nvPr/>
          </p:nvSpPr>
          <p:spPr>
            <a:xfrm>
              <a:off x="0" y="3850352"/>
              <a:ext cx="9144000" cy="802784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05204" y="3890758"/>
              <a:ext cx="91563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i="1" dirty="0" smtClean="0"/>
                <a:t>Range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993746" y="3778344"/>
              <a:ext cx="2773516" cy="8027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500"/>
                </a:spcBef>
              </a:pPr>
              <a:r>
                <a:rPr lang="en-US" altLang="ko-KR" i="1" dirty="0" smtClean="0">
                  <a:solidFill>
                    <a:schemeClr val="tx1">
                      <a:lumMod val="85000"/>
                    </a:schemeClr>
                  </a:solidFill>
                </a:rPr>
                <a:t>&lt;</a:t>
              </a:r>
              <a:r>
                <a:rPr lang="ko-KR" altLang="en-US" i="1" dirty="0" err="1" smtClean="0">
                  <a:solidFill>
                    <a:schemeClr val="tx1">
                      <a:lumMod val="85000"/>
                    </a:schemeClr>
                  </a:solidFill>
                </a:rPr>
                <a:t>레퍼런스</a:t>
              </a:r>
              <a:r>
                <a:rPr lang="en-US" altLang="ko-KR" i="1" dirty="0" smtClean="0">
                  <a:solidFill>
                    <a:schemeClr val="tx1">
                      <a:lumMod val="85000"/>
                    </a:schemeClr>
                  </a:solidFill>
                </a:rPr>
                <a:t>&gt;</a:t>
              </a:r>
              <a:r>
                <a:rPr lang="en-US" altLang="ko-KR" sz="2800" b="1" dirty="0" smtClean="0">
                  <a:solidFill>
                    <a:srgbClr val="FFFF00"/>
                  </a:solidFill>
                </a:rPr>
                <a:t>:</a:t>
              </a:r>
              <a:r>
                <a:rPr lang="en-US" altLang="ko-KR" i="1" dirty="0" smtClean="0">
                  <a:solidFill>
                    <a:schemeClr val="tx1">
                      <a:lumMod val="85000"/>
                    </a:schemeClr>
                  </a:solidFill>
                </a:rPr>
                <a:t>&lt;</a:t>
              </a:r>
              <a:r>
                <a:rPr lang="ko-KR" altLang="en-US" i="1" dirty="0" err="1" smtClean="0">
                  <a:solidFill>
                    <a:schemeClr val="tx1">
                      <a:lumMod val="85000"/>
                    </a:schemeClr>
                  </a:solidFill>
                </a:rPr>
                <a:t>레퍼런스</a:t>
              </a:r>
              <a:r>
                <a:rPr lang="en-US" altLang="ko-KR" i="1" dirty="0" smtClean="0">
                  <a:solidFill>
                    <a:schemeClr val="tx1">
                      <a:lumMod val="85000"/>
                    </a:schemeClr>
                  </a:solidFill>
                </a:rPr>
                <a:t>&gt;</a:t>
              </a:r>
              <a:endParaRPr lang="en-US" altLang="ko-KR" b="1" dirty="0" smtClean="0">
                <a:solidFill>
                  <a:schemeClr val="tx1">
                    <a:lumMod val="85000"/>
                  </a:schemeClr>
                </a:solidFill>
              </a:endParaRPr>
            </a:p>
            <a:p>
              <a:pPr>
                <a:spcBef>
                  <a:spcPts val="500"/>
                </a:spcBef>
              </a:pPr>
              <a:r>
                <a:rPr lang="en-US" altLang="ko-KR" sz="1400" b="1" dirty="0"/>
                <a:t> </a:t>
              </a:r>
              <a:r>
                <a:rPr lang="en-US" altLang="ko-KR" sz="1400" b="1" dirty="0" smtClean="0"/>
                <a:t> </a:t>
              </a:r>
              <a:r>
                <a:rPr lang="en-US" altLang="ko-KR" sz="1400" dirty="0" smtClean="0"/>
                <a:t>ex) A8:A15, D1:D10</a:t>
              </a:r>
              <a:endParaRPr lang="ko-KR" altLang="en-US" sz="1400" b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794577" y="3913649"/>
              <a:ext cx="23349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500"/>
                </a:spcBef>
              </a:pPr>
              <a:r>
                <a:rPr lang="en-US" altLang="ko-KR" sz="1600" i="1" dirty="0" smtClean="0">
                  <a:solidFill>
                    <a:srgbClr val="FF0000"/>
                  </a:solidFill>
                </a:rPr>
                <a:t>(Cannot be evaluated!)</a:t>
              </a:r>
              <a:endParaRPr lang="ko-KR" altLang="en-US" sz="1600" i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505204" y="4826862"/>
            <a:ext cx="14025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i="1" dirty="0" smtClean="0"/>
              <a:t>Expression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013700" y="4744124"/>
            <a:ext cx="2410083" cy="8027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</a:pPr>
            <a:r>
              <a:rPr lang="en-US" altLang="ko-KR" sz="2800" b="1" i="1" dirty="0" smtClean="0">
                <a:solidFill>
                  <a:srgbClr val="FFFF00"/>
                </a:solidFill>
              </a:rPr>
              <a:t>=</a:t>
            </a:r>
            <a:r>
              <a:rPr lang="en-US" altLang="ko-KR" i="1" dirty="0" smtClean="0">
                <a:solidFill>
                  <a:schemeClr val="tx1">
                    <a:lumMod val="85000"/>
                  </a:schemeClr>
                </a:solidFill>
              </a:rPr>
              <a:t>&lt;</a:t>
            </a:r>
            <a:r>
              <a:rPr lang="ko-KR" altLang="en-US" i="1" dirty="0" smtClean="0">
                <a:solidFill>
                  <a:schemeClr val="tx1">
                    <a:lumMod val="85000"/>
                  </a:schemeClr>
                </a:solidFill>
              </a:rPr>
              <a:t>값</a:t>
            </a:r>
            <a:r>
              <a:rPr lang="en-US" altLang="ko-KR" i="1" dirty="0" smtClean="0">
                <a:solidFill>
                  <a:schemeClr val="tx1">
                    <a:lumMod val="85000"/>
                  </a:schemeClr>
                </a:solidFill>
              </a:rPr>
              <a:t>&gt;</a:t>
            </a:r>
            <a:endParaRPr lang="en-US" altLang="ko-KR" b="1" dirty="0" smtClean="0">
              <a:solidFill>
                <a:schemeClr val="tx1">
                  <a:lumMod val="85000"/>
                </a:schemeClr>
              </a:solidFill>
            </a:endParaRPr>
          </a:p>
          <a:p>
            <a:pPr>
              <a:spcBef>
                <a:spcPts val="500"/>
              </a:spcBef>
            </a:pPr>
            <a:r>
              <a:rPr lang="en-US" altLang="ko-KR" sz="1400" b="1" dirty="0"/>
              <a:t> </a:t>
            </a:r>
            <a:r>
              <a:rPr lang="en-US" altLang="ko-KR" sz="1400" b="1" dirty="0" smtClean="0"/>
              <a:t> </a:t>
            </a:r>
            <a:r>
              <a:rPr lang="en-US" altLang="ko-KR" sz="1400" dirty="0" smtClean="0"/>
              <a:t>ex) =“hello”, =ADD(B1,C5)</a:t>
            </a:r>
            <a:endParaRPr lang="ko-KR" altLang="en-US" sz="1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5794577" y="4849753"/>
            <a:ext cx="28818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</a:pPr>
            <a:r>
              <a:rPr lang="en-US" altLang="ko-KR" sz="1600" i="1" dirty="0" smtClean="0"/>
              <a:t>Same as the evaluated result</a:t>
            </a:r>
            <a:br>
              <a:rPr lang="en-US" altLang="ko-KR" sz="1600" i="1" dirty="0" smtClean="0"/>
            </a:br>
            <a:r>
              <a:rPr lang="en-US" altLang="ko-KR" sz="1600" i="1" dirty="0" smtClean="0"/>
              <a:t>of &lt;</a:t>
            </a:r>
            <a:r>
              <a:rPr lang="ko-KR" altLang="en-US" sz="1600" i="1" dirty="0" smtClean="0"/>
              <a:t>값</a:t>
            </a:r>
            <a:r>
              <a:rPr lang="en-US" altLang="ko-KR" sz="1600" i="1" dirty="0" smtClean="0"/>
              <a:t>&gt;</a:t>
            </a:r>
            <a:endParaRPr lang="ko-KR" altLang="en-US" sz="1600" i="1" dirty="0"/>
          </a:p>
        </p:txBody>
      </p:sp>
      <p:sp>
        <p:nvSpPr>
          <p:cNvPr id="29" name="TextBox 28"/>
          <p:cNvSpPr txBox="1"/>
          <p:nvPr/>
        </p:nvSpPr>
        <p:spPr>
          <a:xfrm>
            <a:off x="709266" y="1556792"/>
            <a:ext cx="778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i="1" dirty="0" smtClean="0"/>
              <a:t>Value</a:t>
            </a:r>
            <a:endParaRPr lang="ko-KR" altLang="en-US" b="1" i="1" dirty="0"/>
          </a:p>
        </p:txBody>
      </p:sp>
      <p:sp>
        <p:nvSpPr>
          <p:cNvPr id="2" name="TextBox 1"/>
          <p:cNvSpPr txBox="1"/>
          <p:nvPr/>
        </p:nvSpPr>
        <p:spPr>
          <a:xfrm>
            <a:off x="3645044" y="1233504"/>
            <a:ext cx="27991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i="1" dirty="0" smtClean="0"/>
              <a:t>Any words are permitted</a:t>
            </a:r>
            <a:br>
              <a:rPr lang="en-US" altLang="ko-KR" i="1" dirty="0" smtClean="0"/>
            </a:br>
            <a:r>
              <a:rPr lang="en-US" altLang="ko-KR" i="1" dirty="0" smtClean="0"/>
              <a:t>other than ( and ).</a:t>
            </a:r>
            <a:endParaRPr lang="ko-KR" altLang="en-US" i="1" dirty="0"/>
          </a:p>
        </p:txBody>
      </p:sp>
      <p:sp>
        <p:nvSpPr>
          <p:cNvPr id="5" name="원호 4"/>
          <p:cNvSpPr/>
          <p:nvPr/>
        </p:nvSpPr>
        <p:spPr>
          <a:xfrm flipH="1">
            <a:off x="3187670" y="1539549"/>
            <a:ext cx="995645" cy="1048932"/>
          </a:xfrm>
          <a:prstGeom prst="arc">
            <a:avLst/>
          </a:prstGeom>
          <a:ln w="381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TextBox 32"/>
          <p:cNvSpPr txBox="1"/>
          <p:nvPr/>
        </p:nvSpPr>
        <p:spPr>
          <a:xfrm>
            <a:off x="4334595" y="4293096"/>
            <a:ext cx="4623317" cy="80021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i="1" dirty="0" smtClean="0"/>
              <a:t>Either column or row should be the same.</a:t>
            </a:r>
          </a:p>
          <a:p>
            <a:r>
              <a:rPr lang="en-US" altLang="ko-KR" sz="1400" i="1" dirty="0" smtClean="0"/>
              <a:t>(Whether the other case is illegal</a:t>
            </a:r>
            <a:br>
              <a:rPr lang="en-US" altLang="ko-KR" sz="1400" i="1" dirty="0" smtClean="0"/>
            </a:br>
            <a:r>
              <a:rPr lang="en-US" altLang="ko-KR" sz="1400" i="1" dirty="0" smtClean="0"/>
              <a:t> is up to your design choice.)</a:t>
            </a:r>
            <a:endParaRPr lang="ko-KR" altLang="en-US" sz="1400" i="1" dirty="0"/>
          </a:p>
        </p:txBody>
      </p:sp>
      <p:cxnSp>
        <p:nvCxnSpPr>
          <p:cNvPr id="9" name="직선 화살표 연결선 8"/>
          <p:cNvCxnSpPr/>
          <p:nvPr/>
        </p:nvCxnSpPr>
        <p:spPr>
          <a:xfrm flipH="1">
            <a:off x="3822933" y="4437112"/>
            <a:ext cx="511662" cy="0"/>
          </a:xfrm>
          <a:prstGeom prst="straightConnector1">
            <a:avLst/>
          </a:prstGeom>
          <a:ln w="38100">
            <a:solidFill>
              <a:srgbClr val="FFFF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612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u="sng" dirty="0" smtClean="0"/>
              <a:t>Extended</a:t>
            </a:r>
            <a:r>
              <a:rPr lang="en-US" altLang="ko-KR" dirty="0" smtClean="0"/>
              <a:t> TSV Format</a:t>
            </a:r>
            <a:endParaRPr lang="ko-KR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11560" y="1556792"/>
            <a:ext cx="64013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i="1" dirty="0" smtClean="0"/>
              <a:t>Every values should be </a:t>
            </a:r>
            <a:r>
              <a:rPr lang="en-US" altLang="ko-KR" sz="2000" i="1" dirty="0" smtClean="0">
                <a:solidFill>
                  <a:srgbClr val="FFFF00"/>
                </a:solidFill>
              </a:rPr>
              <a:t>evaluated with an expression</a:t>
            </a:r>
            <a:r>
              <a:rPr lang="en-US" altLang="ko-KR" sz="2000" i="1" dirty="0" smtClean="0"/>
              <a:t>!</a:t>
            </a:r>
          </a:p>
          <a:p>
            <a:r>
              <a:rPr lang="en-US" altLang="ko-KR" sz="2000" b="1" i="1" dirty="0" smtClean="0"/>
              <a:t>(Except numbers)</a:t>
            </a:r>
            <a:endParaRPr lang="ko-KR" altLang="en-US" sz="2000" b="1" i="1" dirty="0"/>
          </a:p>
        </p:txBody>
      </p:sp>
      <p:sp>
        <p:nvSpPr>
          <p:cNvPr id="14" name="직사각형 13"/>
          <p:cNvSpPr/>
          <p:nvPr/>
        </p:nvSpPr>
        <p:spPr>
          <a:xfrm>
            <a:off x="1986314" y="2701096"/>
            <a:ext cx="1872208" cy="43204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=“Hello”</a:t>
            </a:r>
            <a:endParaRPr lang="ko-KR" altLang="en-US" dirty="0"/>
          </a:p>
        </p:txBody>
      </p:sp>
      <p:sp>
        <p:nvSpPr>
          <p:cNvPr id="34" name="직사각형 33"/>
          <p:cNvSpPr/>
          <p:nvPr/>
        </p:nvSpPr>
        <p:spPr>
          <a:xfrm>
            <a:off x="1986314" y="3501008"/>
            <a:ext cx="1872208" cy="43204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Hello</a:t>
            </a:r>
            <a:endParaRPr lang="ko-KR" altLang="en-US" dirty="0"/>
          </a:p>
        </p:txBody>
      </p:sp>
      <p:sp>
        <p:nvSpPr>
          <p:cNvPr id="35" name="직사각형 34"/>
          <p:cNvSpPr/>
          <p:nvPr/>
        </p:nvSpPr>
        <p:spPr>
          <a:xfrm>
            <a:off x="4074546" y="2701096"/>
            <a:ext cx="2448272" cy="43204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=ADD(10,ADD(30,30))</a:t>
            </a:r>
            <a:endParaRPr lang="ko-KR" altLang="en-US" dirty="0"/>
          </a:p>
        </p:txBody>
      </p:sp>
      <p:sp>
        <p:nvSpPr>
          <p:cNvPr id="36" name="직사각형 35"/>
          <p:cNvSpPr/>
          <p:nvPr/>
        </p:nvSpPr>
        <p:spPr>
          <a:xfrm>
            <a:off x="4069788" y="3501008"/>
            <a:ext cx="2453030" cy="43204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70</a:t>
            </a:r>
            <a:endParaRPr lang="ko-KR" altLang="en-US" dirty="0"/>
          </a:p>
        </p:txBody>
      </p:sp>
      <p:sp>
        <p:nvSpPr>
          <p:cNvPr id="37" name="직사각형 36"/>
          <p:cNvSpPr/>
          <p:nvPr/>
        </p:nvSpPr>
        <p:spPr>
          <a:xfrm>
            <a:off x="6732240" y="2701096"/>
            <a:ext cx="1872208" cy="43204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85</a:t>
            </a:r>
            <a:endParaRPr lang="ko-KR" altLang="en-US" dirty="0"/>
          </a:p>
        </p:txBody>
      </p:sp>
      <p:sp>
        <p:nvSpPr>
          <p:cNvPr id="38" name="직사각형 37"/>
          <p:cNvSpPr/>
          <p:nvPr/>
        </p:nvSpPr>
        <p:spPr>
          <a:xfrm>
            <a:off x="6732240" y="3501008"/>
            <a:ext cx="1872208" cy="43204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85</a:t>
            </a:r>
            <a:endParaRPr lang="ko-KR" altLang="en-US" dirty="0"/>
          </a:p>
        </p:txBody>
      </p:sp>
      <p:sp>
        <p:nvSpPr>
          <p:cNvPr id="16" name="아래쪽 화살표 15"/>
          <p:cNvSpPr/>
          <p:nvPr/>
        </p:nvSpPr>
        <p:spPr>
          <a:xfrm>
            <a:off x="2598382" y="3185599"/>
            <a:ext cx="648072" cy="258583"/>
          </a:xfrm>
          <a:prstGeom prst="downArrow">
            <a:avLst>
              <a:gd name="adj1" fmla="val 50000"/>
              <a:gd name="adj2" fmla="val 69036"/>
            </a:avLst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아래쪽 화살표 40"/>
          <p:cNvSpPr/>
          <p:nvPr/>
        </p:nvSpPr>
        <p:spPr>
          <a:xfrm>
            <a:off x="4972267" y="3189969"/>
            <a:ext cx="648072" cy="258583"/>
          </a:xfrm>
          <a:prstGeom prst="downArrow">
            <a:avLst>
              <a:gd name="adj1" fmla="val 50000"/>
              <a:gd name="adj2" fmla="val 69036"/>
            </a:avLst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아래쪽 화살표 41"/>
          <p:cNvSpPr/>
          <p:nvPr/>
        </p:nvSpPr>
        <p:spPr>
          <a:xfrm>
            <a:off x="7344308" y="3185599"/>
            <a:ext cx="648072" cy="258583"/>
          </a:xfrm>
          <a:prstGeom prst="downArrow">
            <a:avLst>
              <a:gd name="adj1" fmla="val 50000"/>
              <a:gd name="adj2" fmla="val 69036"/>
            </a:avLst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도넛 17"/>
          <p:cNvSpPr/>
          <p:nvPr/>
        </p:nvSpPr>
        <p:spPr>
          <a:xfrm>
            <a:off x="639920" y="2780928"/>
            <a:ext cx="1152128" cy="1152128"/>
          </a:xfrm>
          <a:prstGeom prst="donut">
            <a:avLst/>
          </a:prstGeom>
          <a:solidFill>
            <a:srgbClr val="008000"/>
          </a:solidFill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1986314" y="4663432"/>
            <a:ext cx="1872208" cy="43204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“Hello”</a:t>
            </a:r>
            <a:endParaRPr lang="ko-KR" altLang="en-US" dirty="0"/>
          </a:p>
        </p:txBody>
      </p:sp>
      <p:sp>
        <p:nvSpPr>
          <p:cNvPr id="44" name="직사각형 43"/>
          <p:cNvSpPr/>
          <p:nvPr/>
        </p:nvSpPr>
        <p:spPr>
          <a:xfrm>
            <a:off x="4074546" y="4663432"/>
            <a:ext cx="2448272" cy="43204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A8</a:t>
            </a:r>
            <a:endParaRPr lang="ko-KR" altLang="en-US" dirty="0"/>
          </a:p>
        </p:txBody>
      </p:sp>
      <p:sp>
        <p:nvSpPr>
          <p:cNvPr id="45" name="직사각형 44"/>
          <p:cNvSpPr/>
          <p:nvPr/>
        </p:nvSpPr>
        <p:spPr>
          <a:xfrm>
            <a:off x="6732240" y="4663432"/>
            <a:ext cx="1872208" cy="43204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ADD(10,20)</a:t>
            </a:r>
            <a:endParaRPr lang="ko-KR" altLang="en-US" dirty="0"/>
          </a:p>
        </p:txBody>
      </p:sp>
      <p:sp>
        <p:nvSpPr>
          <p:cNvPr id="47" name="곱셈 기호 46"/>
          <p:cNvSpPr/>
          <p:nvPr/>
        </p:nvSpPr>
        <p:spPr>
          <a:xfrm>
            <a:off x="423896" y="4087368"/>
            <a:ext cx="1584176" cy="1584176"/>
          </a:xfrm>
          <a:prstGeom prst="mathMultiply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0592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6" grpId="0" animBg="1"/>
      <p:bldP spid="38" grpId="0" animBg="1"/>
      <p:bldP spid="16" grpId="0" animBg="1"/>
      <p:bldP spid="41" grpId="0" animBg="1"/>
      <p:bldP spid="42" grpId="0" animBg="1"/>
      <p:bldP spid="18" grpId="0" animBg="1"/>
      <p:bldP spid="43" grpId="0" animBg="1"/>
      <p:bldP spid="44" grpId="0" animBg="1"/>
      <p:bldP spid="45" grpId="0" animBg="1"/>
      <p:bldP spid="4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Engine structure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OOP Assignment </a:t>
            </a:r>
            <a:r>
              <a:rPr lang="en-US" altLang="ko-KR" dirty="0" smtClean="0"/>
              <a:t>3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22858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Assignment summary</a:t>
            </a:r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OOP Assignment 3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05931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/>
          <p:cNvGrpSpPr/>
          <p:nvPr/>
        </p:nvGrpSpPr>
        <p:grpSpPr>
          <a:xfrm>
            <a:off x="1331640" y="2708920"/>
            <a:ext cx="2730500" cy="1059383"/>
            <a:chOff x="4724400" y="4443931"/>
            <a:chExt cx="2730500" cy="1059383"/>
          </a:xfrm>
        </p:grpSpPr>
        <p:sp>
          <p:nvSpPr>
            <p:cNvPr id="15" name="직사각형 14"/>
            <p:cNvSpPr/>
            <p:nvPr/>
          </p:nvSpPr>
          <p:spPr>
            <a:xfrm>
              <a:off x="4724400" y="4873595"/>
              <a:ext cx="2730500" cy="629719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70AD47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- </a:t>
              </a:r>
              <a:r>
                <a:rPr kumimoji="0" lang="en-US" altLang="ko-KR" sz="12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CCell</a:t>
              </a:r>
              <a:r>
                <a:rPr kumimoji="0" lang="en-US" altLang="ko-KR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 *</a:t>
              </a:r>
              <a:r>
                <a:rPr kumimoji="0" lang="en-US" altLang="ko-KR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cells[ROWS][COLUMNS]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- </a:t>
              </a:r>
              <a:r>
                <a:rPr kumimoji="0" lang="en-US" altLang="ko-KR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numRows</a:t>
              </a:r>
              <a:r>
                <a:rPr kumimoji="0" lang="en-US" altLang="ko-KR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, </a:t>
              </a:r>
              <a:r>
                <a:rPr kumimoji="0" lang="en-US" altLang="ko-KR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numCols</a:t>
              </a:r>
              <a:endParaRPr kumimoji="0" lang="en-US" altLang="ko-K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4724400" y="4443931"/>
              <a:ext cx="2730500" cy="429665"/>
            </a:xfrm>
            <a:prstGeom prst="rect">
              <a:avLst/>
            </a:prstGeom>
            <a:solidFill>
              <a:srgbClr val="00B050"/>
            </a:solidFill>
            <a:ln w="12700" cap="flat" cmpd="sng" algn="ctr">
              <a:solidFill>
                <a:srgbClr val="70AD47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CSheet</a:t>
              </a:r>
              <a:endParaRPr kumimoji="0" lang="ko-KR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4989240" y="2370264"/>
            <a:ext cx="2730500" cy="2000250"/>
            <a:chOff x="7874000" y="4260850"/>
            <a:chExt cx="2730500" cy="2000250"/>
          </a:xfrm>
        </p:grpSpPr>
        <p:grpSp>
          <p:nvGrpSpPr>
            <p:cNvPr id="18" name="그룹 17"/>
            <p:cNvGrpSpPr/>
            <p:nvPr/>
          </p:nvGrpSpPr>
          <p:grpSpPr>
            <a:xfrm>
              <a:off x="7874000" y="4260850"/>
              <a:ext cx="2730500" cy="1136650"/>
              <a:chOff x="7759700" y="4165600"/>
              <a:chExt cx="2730500" cy="1136650"/>
            </a:xfrm>
          </p:grpSpPr>
          <p:sp>
            <p:nvSpPr>
              <p:cNvPr id="20" name="직사각형 19"/>
              <p:cNvSpPr/>
              <p:nvPr/>
            </p:nvSpPr>
            <p:spPr>
              <a:xfrm>
                <a:off x="7759700" y="4595264"/>
                <a:ext cx="2730500" cy="706986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00206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- </a:t>
                </a:r>
                <a:r>
                  <a:rPr kumimoji="0" lang="en-US" altLang="ko-KR" sz="12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CSheet</a:t>
                </a:r>
                <a:r>
                  <a:rPr kumimoji="0" lang="en-US" altLang="ko-KR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 *</a:t>
                </a:r>
                <a:r>
                  <a:rPr kumimoji="0" lang="en-US" altLang="ko-KR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sheet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- </a:t>
                </a:r>
                <a:r>
                  <a:rPr kumimoji="0" lang="en-US" altLang="ko-KR" sz="12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idxRow</a:t>
                </a:r>
                <a:r>
                  <a:rPr kumimoji="0" lang="en-US" altLang="ko-KR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, </a:t>
                </a:r>
                <a:r>
                  <a:rPr kumimoji="0" lang="en-US" altLang="ko-KR" sz="12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idxCol</a:t>
                </a:r>
                <a:endParaRPr kumimoji="0" lang="en-US" altLang="ko-KR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- </a:t>
                </a:r>
                <a:r>
                  <a:rPr kumimoji="0" lang="en-US" altLang="ko-KR" sz="12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CValue</a:t>
                </a:r>
                <a:r>
                  <a:rPr kumimoji="0" lang="en-US" altLang="ko-KR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 *</a:t>
                </a:r>
                <a:r>
                  <a:rPr kumimoji="0" lang="en-US" altLang="ko-KR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value</a:t>
                </a:r>
              </a:p>
            </p:txBody>
          </p:sp>
          <p:sp>
            <p:nvSpPr>
              <p:cNvPr id="21" name="직사각형 20"/>
              <p:cNvSpPr/>
              <p:nvPr/>
            </p:nvSpPr>
            <p:spPr>
              <a:xfrm>
                <a:off x="7759700" y="4165600"/>
                <a:ext cx="2730500" cy="429665"/>
              </a:xfrm>
              <a:prstGeom prst="rect">
                <a:avLst/>
              </a:prstGeom>
              <a:solidFill>
                <a:srgbClr val="0070C0"/>
              </a:solidFill>
              <a:ln w="12700" cap="flat" cmpd="sng" algn="ctr">
                <a:solidFill>
                  <a:srgbClr val="00206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CCell</a:t>
                </a:r>
                <a:endParaRPr kumimoji="0" lang="ko-KR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  <p:sp>
          <p:nvSpPr>
            <p:cNvPr id="19" name="직사각형 18"/>
            <p:cNvSpPr/>
            <p:nvPr/>
          </p:nvSpPr>
          <p:spPr>
            <a:xfrm>
              <a:off x="7874000" y="5397500"/>
              <a:ext cx="2730500" cy="8636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00206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+ </a:t>
              </a:r>
              <a:r>
                <a:rPr kumimoji="0" lang="en-US" altLang="ko-KR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getNextRowCell</a:t>
              </a:r>
              <a:r>
                <a:rPr kumimoji="0" lang="en-US" altLang="ko-KR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 ()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+ </a:t>
              </a:r>
              <a:r>
                <a:rPr kumimoji="0" lang="en-US" altLang="ko-KR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getPrevRowCell</a:t>
              </a:r>
              <a:r>
                <a:rPr kumimoji="0" lang="en-US" altLang="ko-KR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 ()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+ </a:t>
              </a:r>
              <a:r>
                <a:rPr kumimoji="0" lang="en-US" altLang="ko-KR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getNextColumnCell</a:t>
              </a:r>
              <a:r>
                <a:rPr kumimoji="0" lang="en-US" altLang="ko-KR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,()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+ </a:t>
              </a:r>
              <a:r>
                <a:rPr kumimoji="0" lang="en-US" altLang="ko-KR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getPrevColumnCell</a:t>
              </a:r>
              <a:r>
                <a:rPr kumimoji="0" lang="en-US" altLang="ko-KR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 ()</a:t>
              </a:r>
            </a:p>
          </p:txBody>
        </p:sp>
      </p:grpSp>
      <p:cxnSp>
        <p:nvCxnSpPr>
          <p:cNvPr id="22" name="꺾인 연결선 21"/>
          <p:cNvCxnSpPr>
            <a:endCxn id="21" idx="1"/>
          </p:cNvCxnSpPr>
          <p:nvPr/>
        </p:nvCxnSpPr>
        <p:spPr>
          <a:xfrm flipV="1">
            <a:off x="3719240" y="2585097"/>
            <a:ext cx="1270000" cy="785292"/>
          </a:xfrm>
          <a:prstGeom prst="bentConnector3">
            <a:avLst/>
          </a:prstGeom>
          <a:noFill/>
          <a:ln w="6350" cap="flat" cmpd="sng" algn="ctr">
            <a:solidFill>
              <a:srgbClr val="0070C0"/>
            </a:solidFill>
            <a:prstDash val="solid"/>
            <a:miter lim="800000"/>
            <a:headEnd w="lg" len="lg"/>
            <a:tailEnd type="triangle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4062140" y="2048108"/>
            <a:ext cx="9028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&lt;Has-a&gt;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Relation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593566" y="1184508"/>
            <a:ext cx="3839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i="1" dirty="0" smtClean="0"/>
              <a:t>High chance of recursive inclusion!</a:t>
            </a:r>
            <a:endParaRPr lang="ko-KR" altLang="en-US" i="1" dirty="0"/>
          </a:p>
        </p:txBody>
      </p:sp>
      <p:sp>
        <p:nvSpPr>
          <p:cNvPr id="25" name="타원 24"/>
          <p:cNvSpPr/>
          <p:nvPr/>
        </p:nvSpPr>
        <p:spPr>
          <a:xfrm>
            <a:off x="1403648" y="3200986"/>
            <a:ext cx="648072" cy="3000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/>
          <p:cNvSpPr/>
          <p:nvPr/>
        </p:nvSpPr>
        <p:spPr>
          <a:xfrm>
            <a:off x="5103354" y="2781696"/>
            <a:ext cx="648072" cy="3000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8" name="직선 화살표 연결선 27"/>
          <p:cNvCxnSpPr/>
          <p:nvPr/>
        </p:nvCxnSpPr>
        <p:spPr>
          <a:xfrm flipH="1">
            <a:off x="1727684" y="1553840"/>
            <a:ext cx="1755341" cy="1612677"/>
          </a:xfrm>
          <a:prstGeom prst="straightConnector1">
            <a:avLst/>
          </a:prstGeom>
          <a:ln w="38100">
            <a:solidFill>
              <a:srgbClr val="FFFF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화살표 연결선 29"/>
          <p:cNvCxnSpPr/>
          <p:nvPr/>
        </p:nvCxnSpPr>
        <p:spPr>
          <a:xfrm>
            <a:off x="5332140" y="1556792"/>
            <a:ext cx="0" cy="1092679"/>
          </a:xfrm>
          <a:prstGeom prst="straightConnector1">
            <a:avLst/>
          </a:prstGeom>
          <a:ln w="38100">
            <a:solidFill>
              <a:srgbClr val="FFFF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835696" y="4644425"/>
            <a:ext cx="55480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i="1" dirty="0" smtClean="0"/>
              <a:t>While </a:t>
            </a:r>
            <a:r>
              <a:rPr lang="en-US" altLang="ko-KR" sz="1600" i="1" dirty="0" err="1" smtClean="0"/>
              <a:t>CCell</a:t>
            </a:r>
            <a:r>
              <a:rPr lang="en-US" altLang="ko-KR" sz="1600" i="1" dirty="0" smtClean="0"/>
              <a:t> might have to know the members of </a:t>
            </a:r>
            <a:r>
              <a:rPr lang="en-US" altLang="ko-KR" sz="1600" i="1" dirty="0" err="1" smtClean="0"/>
              <a:t>CSheet</a:t>
            </a:r>
            <a:r>
              <a:rPr lang="en-US" altLang="ko-KR" sz="1600" i="1" dirty="0" smtClean="0"/>
              <a:t>,</a:t>
            </a:r>
          </a:p>
          <a:p>
            <a:r>
              <a:rPr lang="en-US" altLang="ko-KR" sz="1600" i="1" dirty="0" err="1" smtClean="0"/>
              <a:t>CSheet</a:t>
            </a:r>
            <a:r>
              <a:rPr lang="en-US" altLang="ko-KR" sz="1600" i="1" dirty="0" smtClean="0"/>
              <a:t> only need to know the existence of </a:t>
            </a:r>
            <a:r>
              <a:rPr lang="en-US" altLang="ko-KR" sz="1600" i="1" dirty="0" err="1" smtClean="0"/>
              <a:t>CCell</a:t>
            </a:r>
            <a:r>
              <a:rPr lang="en-US" altLang="ko-KR" sz="1600" i="1" dirty="0" smtClean="0"/>
              <a:t>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692485" y="4276096"/>
            <a:ext cx="8130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/>
              <a:t>Hint</a:t>
            </a:r>
            <a:endParaRPr lang="ko-KR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11681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 animBg="1"/>
      <p:bldP spid="26" grpId="0" animBg="1"/>
      <p:bldP spid="33" grpId="0"/>
      <p:bldP spid="3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35896" y="1988840"/>
            <a:ext cx="1957587" cy="25853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rgbClr val="00FF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class</a:t>
            </a:r>
            <a:r>
              <a:rPr lang="en-US" altLang="ko-KR" dirty="0" smtClean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ko-KR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CCell</a:t>
            </a:r>
            <a:r>
              <a:rPr lang="en-US" altLang="ko-KR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endParaRPr lang="en-US" altLang="ko-KR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altLang="ko-KR" dirty="0">
                <a:solidFill>
                  <a:srgbClr val="00FF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</a:t>
            </a:r>
            <a:r>
              <a:rPr lang="en-US" altLang="ko-KR" dirty="0" smtClean="0">
                <a:solidFill>
                  <a:srgbClr val="00FF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lass </a:t>
            </a:r>
            <a:r>
              <a:rPr lang="en-US" altLang="ko-KR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CSheet</a:t>
            </a:r>
            <a:r>
              <a:rPr lang="en-US" altLang="ko-KR" dirty="0" smtClean="0">
                <a:latin typeface="Consolas" panose="020B0609020204030204" pitchFamily="49" charset="0"/>
                <a:cs typeface="Consolas" panose="020B0609020204030204" pitchFamily="49" charset="0"/>
              </a:rPr>
              <a:t> {</a:t>
            </a:r>
          </a:p>
          <a:p>
            <a:r>
              <a:rPr lang="en-US" altLang="ko-KR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ko-KR" dirty="0" smtClean="0">
                <a:latin typeface="Consolas" panose="020B0609020204030204" pitchFamily="49" charset="0"/>
                <a:cs typeface="Consolas" panose="020B0609020204030204" pitchFamily="49" charset="0"/>
              </a:rPr>
              <a:t>  …</a:t>
            </a:r>
          </a:p>
          <a:p>
            <a:r>
              <a:rPr lang="en-US" altLang="ko-KR" dirty="0" smtClean="0">
                <a:latin typeface="Consolas" panose="020B0609020204030204" pitchFamily="49" charset="0"/>
                <a:cs typeface="Consolas" panose="020B0609020204030204" pitchFamily="49" charset="0"/>
              </a:rPr>
              <a:t>};</a:t>
            </a:r>
          </a:p>
          <a:p>
            <a:endParaRPr lang="en-US" altLang="ko-KR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altLang="ko-KR" dirty="0">
                <a:solidFill>
                  <a:srgbClr val="00FF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</a:t>
            </a:r>
            <a:r>
              <a:rPr lang="en-US" altLang="ko-KR" dirty="0" smtClean="0">
                <a:solidFill>
                  <a:srgbClr val="00FF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lass</a:t>
            </a:r>
            <a:r>
              <a:rPr lang="en-US" altLang="ko-KR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ko-KR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Ccell</a:t>
            </a:r>
            <a:r>
              <a:rPr lang="en-US" altLang="ko-KR" dirty="0" smtClean="0">
                <a:latin typeface="Consolas" panose="020B0609020204030204" pitchFamily="49" charset="0"/>
                <a:cs typeface="Consolas" panose="020B0609020204030204" pitchFamily="49" charset="0"/>
              </a:rPr>
              <a:t> {</a:t>
            </a:r>
          </a:p>
          <a:p>
            <a:r>
              <a:rPr lang="en-US" altLang="ko-KR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ko-KR" dirty="0" smtClean="0">
                <a:latin typeface="Consolas" panose="020B0609020204030204" pitchFamily="49" charset="0"/>
                <a:cs typeface="Consolas" panose="020B0609020204030204" pitchFamily="49" charset="0"/>
              </a:rPr>
              <a:t>  …</a:t>
            </a:r>
          </a:p>
          <a:p>
            <a:r>
              <a:rPr lang="en-US" altLang="ko-KR" dirty="0" smtClean="0">
                <a:latin typeface="Consolas" panose="020B0609020204030204" pitchFamily="49" charset="0"/>
                <a:cs typeface="Consolas" panose="020B0609020204030204" pitchFamily="49" charset="0"/>
              </a:rPr>
              <a:t>};</a:t>
            </a:r>
            <a:endParaRPr lang="en-US" altLang="ko-KR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원호 2"/>
          <p:cNvSpPr/>
          <p:nvPr/>
        </p:nvSpPr>
        <p:spPr>
          <a:xfrm flipV="1">
            <a:off x="4794947" y="2132856"/>
            <a:ext cx="808036" cy="648072"/>
          </a:xfrm>
          <a:prstGeom prst="arc">
            <a:avLst>
              <a:gd name="adj1" fmla="val 17860181"/>
              <a:gd name="adj2" fmla="val 3701418"/>
            </a:avLst>
          </a:prstGeom>
          <a:ln w="381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5709806" y="2134597"/>
            <a:ext cx="26786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CSheet</a:t>
            </a:r>
            <a:r>
              <a:rPr lang="en-US" altLang="ko-KR" dirty="0" smtClean="0"/>
              <a:t> knows that</a:t>
            </a:r>
          </a:p>
          <a:p>
            <a:r>
              <a:rPr lang="en-US" altLang="ko-KR" dirty="0" err="1" smtClean="0"/>
              <a:t>CCell</a:t>
            </a:r>
            <a:r>
              <a:rPr lang="en-US" altLang="ko-KR" dirty="0" smtClean="0"/>
              <a:t> exists somewhere.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2694" y="3501008"/>
            <a:ext cx="30859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dirty="0" err="1" smtClean="0"/>
              <a:t>CCell</a:t>
            </a:r>
            <a:r>
              <a:rPr lang="en-US" altLang="ko-KR" dirty="0" smtClean="0"/>
              <a:t> knows what members</a:t>
            </a:r>
            <a:br>
              <a:rPr lang="en-US" altLang="ko-KR" dirty="0" smtClean="0"/>
            </a:br>
            <a:r>
              <a:rPr lang="en-US" altLang="ko-KR" dirty="0" smtClean="0"/>
              <a:t>are in the </a:t>
            </a:r>
            <a:r>
              <a:rPr lang="en-US" altLang="ko-KR" dirty="0" err="1" smtClean="0"/>
              <a:t>CSheet</a:t>
            </a:r>
            <a:r>
              <a:rPr lang="en-US" altLang="ko-KR" dirty="0" smtClean="0"/>
              <a:t> class.</a:t>
            </a:r>
            <a:endParaRPr lang="ko-KR" altLang="en-US" dirty="0"/>
          </a:p>
        </p:txBody>
      </p:sp>
      <p:sp>
        <p:nvSpPr>
          <p:cNvPr id="6" name="원호 5"/>
          <p:cNvSpPr/>
          <p:nvPr/>
        </p:nvSpPr>
        <p:spPr>
          <a:xfrm flipH="1" flipV="1">
            <a:off x="3419871" y="2780928"/>
            <a:ext cx="951411" cy="1152128"/>
          </a:xfrm>
          <a:prstGeom prst="arc">
            <a:avLst>
              <a:gd name="adj1" fmla="val 17860181"/>
              <a:gd name="adj2" fmla="val 3701418"/>
            </a:avLst>
          </a:prstGeom>
          <a:ln w="381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8644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그룹 61"/>
          <p:cNvGrpSpPr/>
          <p:nvPr/>
        </p:nvGrpSpPr>
        <p:grpSpPr>
          <a:xfrm>
            <a:off x="3103827" y="2060848"/>
            <a:ext cx="2764318" cy="962414"/>
            <a:chOff x="4621186" y="4443931"/>
            <a:chExt cx="2936930" cy="1136650"/>
          </a:xfrm>
        </p:grpSpPr>
        <p:sp>
          <p:nvSpPr>
            <p:cNvPr id="63" name="직사각형 62"/>
            <p:cNvSpPr/>
            <p:nvPr/>
          </p:nvSpPr>
          <p:spPr>
            <a:xfrm>
              <a:off x="4621186" y="4873595"/>
              <a:ext cx="2936929" cy="706986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70AD47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+ </a:t>
              </a:r>
              <a:r>
                <a:rPr kumimoji="0" lang="en-US" altLang="ko-KR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virtual</a:t>
              </a:r>
              <a:r>
                <a:rPr kumimoji="0" lang="en-US" altLang="ko-K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 </a:t>
              </a:r>
              <a:r>
                <a:rPr kumimoji="0" lang="en-US" altLang="ko-KR" sz="11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CValueType</a:t>
              </a:r>
              <a:r>
                <a:rPr kumimoji="0" lang="en-US" altLang="ko-K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 </a:t>
              </a:r>
              <a:r>
                <a:rPr kumimoji="0" lang="en-US" altLang="ko-KR" sz="11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getType</a:t>
              </a:r>
              <a:r>
                <a:rPr kumimoji="0" lang="en-US" altLang="ko-K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 () = 0;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+ </a:t>
              </a:r>
              <a:r>
                <a:rPr kumimoji="0" lang="en-US" altLang="ko-KR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virtual</a:t>
              </a:r>
              <a:r>
                <a:rPr kumimoji="0" lang="en-US" altLang="ko-K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 string </a:t>
              </a:r>
              <a:r>
                <a:rPr kumimoji="0" lang="en-US" altLang="ko-KR" sz="11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getEvaledString</a:t>
              </a:r>
              <a:r>
                <a:rPr kumimoji="0" lang="en-US" altLang="ko-K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 () = 0;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+</a:t>
              </a:r>
              <a:r>
                <a:rPr kumimoji="0" lang="en-US" altLang="ko-KR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 virtual</a:t>
              </a:r>
              <a:r>
                <a:rPr kumimoji="0" lang="en-US" altLang="ko-K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 string </a:t>
              </a:r>
              <a:r>
                <a:rPr kumimoji="0" lang="en-US" altLang="ko-KR" sz="11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getRawString</a:t>
              </a:r>
              <a:r>
                <a:rPr kumimoji="0" lang="en-US" altLang="ko-K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 () = 0; </a:t>
              </a:r>
            </a:p>
          </p:txBody>
        </p:sp>
        <p:sp>
          <p:nvSpPr>
            <p:cNvPr id="64" name="직사각형 63"/>
            <p:cNvSpPr/>
            <p:nvPr/>
          </p:nvSpPr>
          <p:spPr>
            <a:xfrm>
              <a:off x="4621186" y="4443931"/>
              <a:ext cx="2936930" cy="429665"/>
            </a:xfrm>
            <a:prstGeom prst="rect">
              <a:avLst/>
            </a:prstGeom>
            <a:solidFill>
              <a:srgbClr val="00B050"/>
            </a:solidFill>
            <a:ln w="12700" cap="flat" cmpd="sng" algn="ctr">
              <a:solidFill>
                <a:srgbClr val="70AD47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CValue</a:t>
              </a:r>
              <a:endParaRPr kumimoji="0" lang="ko-KR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65" name="그룹 64"/>
          <p:cNvGrpSpPr/>
          <p:nvPr/>
        </p:nvGrpSpPr>
        <p:grpSpPr>
          <a:xfrm>
            <a:off x="3330013" y="737460"/>
            <a:ext cx="2311943" cy="962414"/>
            <a:chOff x="4724400" y="4443931"/>
            <a:chExt cx="2730500" cy="1136650"/>
          </a:xfrm>
        </p:grpSpPr>
        <p:sp>
          <p:nvSpPr>
            <p:cNvPr id="66" name="직사각형 65"/>
            <p:cNvSpPr/>
            <p:nvPr/>
          </p:nvSpPr>
          <p:spPr>
            <a:xfrm>
              <a:off x="4724400" y="4873595"/>
              <a:ext cx="2730500" cy="706986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00206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+ CVALUE_NUMBER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+ CVALUE_STRING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+ CVALUE_NONE</a:t>
              </a:r>
            </a:p>
          </p:txBody>
        </p:sp>
        <p:sp>
          <p:nvSpPr>
            <p:cNvPr id="67" name="직사각형 66"/>
            <p:cNvSpPr/>
            <p:nvPr/>
          </p:nvSpPr>
          <p:spPr>
            <a:xfrm>
              <a:off x="4724400" y="4443931"/>
              <a:ext cx="2730500" cy="429665"/>
            </a:xfrm>
            <a:prstGeom prst="rect">
              <a:avLst/>
            </a:prstGeom>
            <a:solidFill>
              <a:srgbClr val="7030A0"/>
            </a:solidFill>
            <a:ln w="12700" cap="flat" cmpd="sng" algn="ctr">
              <a:solidFill>
                <a:srgbClr val="00206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&lt;</a:t>
              </a:r>
              <a:r>
                <a:rPr kumimoji="0" lang="en-US" altLang="ko-KR" sz="16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enum</a:t>
              </a:r>
              <a:r>
                <a:rPr kumimoji="0" lang="en-US" altLang="ko-KR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&gt; </a:t>
              </a:r>
              <a:r>
                <a:rPr kumimoji="0" lang="en-US" altLang="ko-KR" sz="16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CValueType</a:t>
              </a:r>
              <a:endParaRPr kumimoji="0" lang="ko-KR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68" name="직사각형 67"/>
          <p:cNvSpPr/>
          <p:nvPr/>
        </p:nvSpPr>
        <p:spPr>
          <a:xfrm>
            <a:off x="1884876" y="3232048"/>
            <a:ext cx="1271915" cy="363802"/>
          </a:xfrm>
          <a:prstGeom prst="rect">
            <a:avLst/>
          </a:prstGeom>
          <a:solidFill>
            <a:srgbClr val="0070C0"/>
          </a:solidFill>
          <a:ln w="12700" cap="flat" cmpd="sng" algn="ctr">
            <a:solidFill>
              <a:srgbClr val="00206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CConstant</a:t>
            </a:r>
            <a:endParaRPr kumimoji="0" lang="ko-KR" altLang="en-US" sz="16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69" name="그룹 68"/>
          <p:cNvGrpSpPr/>
          <p:nvPr/>
        </p:nvGrpSpPr>
        <p:grpSpPr>
          <a:xfrm>
            <a:off x="1884876" y="3839629"/>
            <a:ext cx="1271915" cy="698055"/>
            <a:chOff x="7759700" y="4165600"/>
            <a:chExt cx="2730500" cy="824431"/>
          </a:xfrm>
        </p:grpSpPr>
        <p:sp>
          <p:nvSpPr>
            <p:cNvPr id="70" name="직사각형 69"/>
            <p:cNvSpPr/>
            <p:nvPr/>
          </p:nvSpPr>
          <p:spPr>
            <a:xfrm>
              <a:off x="7759700" y="4595264"/>
              <a:ext cx="2730500" cy="394767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00206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- </a:t>
              </a:r>
              <a:r>
                <a:rPr kumimoji="0" lang="en-US" altLang="ko-KR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double </a:t>
              </a:r>
              <a:r>
                <a:rPr kumimoji="0" lang="en-US" altLang="ko-K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number</a:t>
              </a:r>
            </a:p>
          </p:txBody>
        </p:sp>
        <p:sp>
          <p:nvSpPr>
            <p:cNvPr id="71" name="직사각형 70"/>
            <p:cNvSpPr/>
            <p:nvPr/>
          </p:nvSpPr>
          <p:spPr>
            <a:xfrm>
              <a:off x="7759700" y="4165600"/>
              <a:ext cx="2730500" cy="429665"/>
            </a:xfrm>
            <a:prstGeom prst="rect">
              <a:avLst/>
            </a:prstGeom>
            <a:solidFill>
              <a:srgbClr val="0070C0"/>
            </a:solidFill>
            <a:ln w="12700" cap="flat" cmpd="sng" algn="ctr">
              <a:solidFill>
                <a:srgbClr val="00206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CNumber</a:t>
              </a:r>
              <a:endParaRPr kumimoji="0" lang="ko-KR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72" name="그룹 71"/>
          <p:cNvGrpSpPr/>
          <p:nvPr/>
        </p:nvGrpSpPr>
        <p:grpSpPr>
          <a:xfrm>
            <a:off x="544929" y="3839629"/>
            <a:ext cx="1271915" cy="698055"/>
            <a:chOff x="7759700" y="4165600"/>
            <a:chExt cx="2730500" cy="824431"/>
          </a:xfrm>
        </p:grpSpPr>
        <p:sp>
          <p:nvSpPr>
            <p:cNvPr id="73" name="직사각형 72"/>
            <p:cNvSpPr/>
            <p:nvPr/>
          </p:nvSpPr>
          <p:spPr>
            <a:xfrm>
              <a:off x="7759700" y="4595264"/>
              <a:ext cx="2730500" cy="394767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00206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- </a:t>
              </a:r>
              <a:r>
                <a:rPr kumimoji="0" lang="en-US" altLang="ko-KR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string</a:t>
              </a:r>
              <a:r>
                <a:rPr kumimoji="0" lang="en-US" altLang="ko-K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 </a:t>
              </a:r>
              <a:r>
                <a:rPr kumimoji="0" lang="en-US" altLang="ko-KR" sz="11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str</a:t>
              </a:r>
              <a:endParaRPr kumimoji="0" lang="en-US" altLang="ko-KR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74" name="직사각형 73"/>
            <p:cNvSpPr/>
            <p:nvPr/>
          </p:nvSpPr>
          <p:spPr>
            <a:xfrm>
              <a:off x="7759700" y="4165600"/>
              <a:ext cx="2730500" cy="429665"/>
            </a:xfrm>
            <a:prstGeom prst="rect">
              <a:avLst/>
            </a:prstGeom>
            <a:solidFill>
              <a:srgbClr val="0070C0"/>
            </a:solidFill>
            <a:ln w="12700" cap="flat" cmpd="sng" algn="ctr">
              <a:solidFill>
                <a:srgbClr val="00206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CString</a:t>
              </a:r>
              <a:endParaRPr kumimoji="0" lang="ko-KR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75" name="직사각형 74"/>
          <p:cNvSpPr/>
          <p:nvPr/>
        </p:nvSpPr>
        <p:spPr>
          <a:xfrm>
            <a:off x="3224824" y="3841415"/>
            <a:ext cx="1271915" cy="363802"/>
          </a:xfrm>
          <a:prstGeom prst="rect">
            <a:avLst/>
          </a:prstGeom>
          <a:solidFill>
            <a:srgbClr val="0070C0"/>
          </a:solidFill>
          <a:ln w="12700" cap="flat" cmpd="sng" algn="ctr">
            <a:solidFill>
              <a:srgbClr val="00206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CNull</a:t>
            </a:r>
            <a:endParaRPr kumimoji="0" lang="ko-KR" altLang="en-US" sz="16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76" name="직선 화살표 연결선 75"/>
          <p:cNvCxnSpPr>
            <a:stCxn id="68" idx="2"/>
            <a:endCxn id="71" idx="0"/>
          </p:cNvCxnSpPr>
          <p:nvPr/>
        </p:nvCxnSpPr>
        <p:spPr>
          <a:xfrm>
            <a:off x="2520834" y="3595850"/>
            <a:ext cx="0" cy="243779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77" name="꺾인 연결선 76"/>
          <p:cNvCxnSpPr>
            <a:stCxn id="68" idx="2"/>
            <a:endCxn id="74" idx="0"/>
          </p:cNvCxnSpPr>
          <p:nvPr/>
        </p:nvCxnSpPr>
        <p:spPr>
          <a:xfrm rot="5400000">
            <a:off x="1728970" y="3047765"/>
            <a:ext cx="243779" cy="1339948"/>
          </a:xfrm>
          <a:prstGeom prst="bentConnector3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78" name="꺾인 연결선 77"/>
          <p:cNvCxnSpPr>
            <a:stCxn id="68" idx="2"/>
            <a:endCxn id="75" idx="0"/>
          </p:cNvCxnSpPr>
          <p:nvPr/>
        </p:nvCxnSpPr>
        <p:spPr>
          <a:xfrm rot="16200000" flipH="1">
            <a:off x="3068026" y="3048658"/>
            <a:ext cx="245565" cy="1339948"/>
          </a:xfrm>
          <a:prstGeom prst="bentConnector3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79" name="꺾인 연결선 78"/>
          <p:cNvCxnSpPr>
            <a:stCxn id="63" idx="2"/>
            <a:endCxn id="68" idx="0"/>
          </p:cNvCxnSpPr>
          <p:nvPr/>
        </p:nvCxnSpPr>
        <p:spPr>
          <a:xfrm rot="5400000">
            <a:off x="3399017" y="2145079"/>
            <a:ext cx="208786" cy="1965152"/>
          </a:xfrm>
          <a:prstGeom prst="bentConnector3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80" name="그룹 79"/>
          <p:cNvGrpSpPr/>
          <p:nvPr/>
        </p:nvGrpSpPr>
        <p:grpSpPr>
          <a:xfrm>
            <a:off x="5062299" y="3232048"/>
            <a:ext cx="2029984" cy="971382"/>
            <a:chOff x="7534337" y="4165600"/>
            <a:chExt cx="3181230" cy="1147242"/>
          </a:xfrm>
        </p:grpSpPr>
        <p:sp>
          <p:nvSpPr>
            <p:cNvPr id="81" name="직사각형 80"/>
            <p:cNvSpPr/>
            <p:nvPr/>
          </p:nvSpPr>
          <p:spPr>
            <a:xfrm>
              <a:off x="7534337" y="4595264"/>
              <a:ext cx="3181228" cy="717578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00206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- </a:t>
              </a:r>
              <a:r>
                <a:rPr kumimoji="0" lang="en-US" altLang="ko-KR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string</a:t>
              </a:r>
              <a:r>
                <a:rPr kumimoji="0" lang="en-US" altLang="ko-K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 name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- </a:t>
              </a:r>
              <a:r>
                <a:rPr kumimoji="0" lang="en-US" altLang="ko-KR" sz="11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CValueType</a:t>
              </a:r>
              <a:r>
                <a:rPr kumimoji="0" lang="en-US" altLang="ko-K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 </a:t>
              </a:r>
              <a:r>
                <a:rPr kumimoji="0" lang="en-US" altLang="ko-KR" sz="11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retty</a:t>
              </a:r>
              <a:endParaRPr kumimoji="0" lang="en-US" altLang="ko-KR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- </a:t>
              </a:r>
              <a:r>
                <a:rPr kumimoji="0" lang="en-US" altLang="ko-KR" sz="11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CValue</a:t>
              </a:r>
              <a:r>
                <a:rPr kumimoji="0" lang="en-US" altLang="ko-KR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 *</a:t>
              </a:r>
              <a:r>
                <a:rPr kumimoji="0" lang="en-US" altLang="ko-KR" sz="11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args</a:t>
              </a:r>
              <a:r>
                <a:rPr kumimoji="0" lang="en-US" altLang="ko-K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[ARGSMAX]</a:t>
              </a:r>
            </a:p>
          </p:txBody>
        </p:sp>
        <p:sp>
          <p:nvSpPr>
            <p:cNvPr id="82" name="직사각형 81"/>
            <p:cNvSpPr/>
            <p:nvPr/>
          </p:nvSpPr>
          <p:spPr>
            <a:xfrm>
              <a:off x="7534339" y="4165600"/>
              <a:ext cx="3181228" cy="429665"/>
            </a:xfrm>
            <a:prstGeom prst="rect">
              <a:avLst/>
            </a:prstGeom>
            <a:solidFill>
              <a:srgbClr val="0070C0"/>
            </a:solidFill>
            <a:ln w="12700" cap="flat" cmpd="sng" algn="ctr">
              <a:solidFill>
                <a:srgbClr val="00206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CFunction</a:t>
              </a:r>
              <a:endParaRPr kumimoji="0" lang="ko-KR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83" name="직사각형 82"/>
          <p:cNvSpPr/>
          <p:nvPr/>
        </p:nvSpPr>
        <p:spPr>
          <a:xfrm>
            <a:off x="3394533" y="4481256"/>
            <a:ext cx="1271915" cy="363802"/>
          </a:xfrm>
          <a:prstGeom prst="rect">
            <a:avLst/>
          </a:prstGeom>
          <a:solidFill>
            <a:srgbClr val="0070C0"/>
          </a:solidFill>
          <a:ln w="12700" cap="flat" cmpd="sng" algn="ctr">
            <a:solidFill>
              <a:srgbClr val="00206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CAdd</a:t>
            </a:r>
            <a:endParaRPr kumimoji="0" lang="ko-KR" altLang="en-US" sz="16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4" name="직사각형 83"/>
          <p:cNvSpPr/>
          <p:nvPr/>
        </p:nvSpPr>
        <p:spPr>
          <a:xfrm>
            <a:off x="4770945" y="4481256"/>
            <a:ext cx="1271915" cy="363802"/>
          </a:xfrm>
          <a:prstGeom prst="rect">
            <a:avLst/>
          </a:prstGeom>
          <a:solidFill>
            <a:srgbClr val="0070C0"/>
          </a:solidFill>
          <a:ln w="12700" cap="flat" cmpd="sng" algn="ctr">
            <a:solidFill>
              <a:srgbClr val="00206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CMul</a:t>
            </a:r>
            <a:endParaRPr kumimoji="0" lang="ko-KR" altLang="en-US" sz="16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5" name="직사각형 84"/>
          <p:cNvSpPr/>
          <p:nvPr/>
        </p:nvSpPr>
        <p:spPr>
          <a:xfrm>
            <a:off x="6155769" y="4481256"/>
            <a:ext cx="1271915" cy="363802"/>
          </a:xfrm>
          <a:prstGeom prst="rect">
            <a:avLst/>
          </a:prstGeom>
          <a:solidFill>
            <a:srgbClr val="0070C0"/>
          </a:solidFill>
          <a:ln w="12700" cap="flat" cmpd="sng" algn="ctr">
            <a:solidFill>
              <a:srgbClr val="00206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CSum</a:t>
            </a:r>
            <a:endParaRPr kumimoji="0" lang="ko-KR" altLang="en-US" sz="16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6" name="직사각형 85"/>
          <p:cNvSpPr/>
          <p:nvPr/>
        </p:nvSpPr>
        <p:spPr>
          <a:xfrm>
            <a:off x="7540592" y="4481256"/>
            <a:ext cx="1271915" cy="363802"/>
          </a:xfrm>
          <a:prstGeom prst="rect">
            <a:avLst/>
          </a:prstGeom>
          <a:solidFill>
            <a:srgbClr val="0070C0"/>
          </a:solidFill>
          <a:ln w="12700" cap="flat" cmpd="sng" algn="ctr">
            <a:solidFill>
              <a:srgbClr val="00206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CAverage</a:t>
            </a:r>
            <a:endParaRPr kumimoji="0" lang="ko-KR" altLang="en-US" sz="16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87" name="꺾인 연결선 86"/>
          <p:cNvCxnSpPr>
            <a:stCxn id="81" idx="2"/>
            <a:endCxn id="83" idx="0"/>
          </p:cNvCxnSpPr>
          <p:nvPr/>
        </p:nvCxnSpPr>
        <p:spPr>
          <a:xfrm rot="5400000">
            <a:off x="4914978" y="3318944"/>
            <a:ext cx="277826" cy="2046799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88" name="꺾인 연결선 87"/>
          <p:cNvCxnSpPr>
            <a:stCxn id="81" idx="2"/>
            <a:endCxn id="84" idx="0"/>
          </p:cNvCxnSpPr>
          <p:nvPr/>
        </p:nvCxnSpPr>
        <p:spPr>
          <a:xfrm rot="5400000">
            <a:off x="5603184" y="4007150"/>
            <a:ext cx="277826" cy="670387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89" name="꺾인 연결선 88"/>
          <p:cNvCxnSpPr>
            <a:stCxn id="81" idx="2"/>
            <a:endCxn id="85" idx="0"/>
          </p:cNvCxnSpPr>
          <p:nvPr/>
        </p:nvCxnSpPr>
        <p:spPr>
          <a:xfrm rot="16200000" flipH="1">
            <a:off x="6295595" y="3985124"/>
            <a:ext cx="277826" cy="714437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90" name="꺾인 연결선 89"/>
          <p:cNvCxnSpPr>
            <a:stCxn id="81" idx="2"/>
            <a:endCxn id="86" idx="0"/>
          </p:cNvCxnSpPr>
          <p:nvPr/>
        </p:nvCxnSpPr>
        <p:spPr>
          <a:xfrm rot="16200000" flipH="1">
            <a:off x="6988007" y="3292713"/>
            <a:ext cx="277826" cy="2099260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91" name="꺾인 연결선 90"/>
          <p:cNvCxnSpPr>
            <a:stCxn id="63" idx="2"/>
            <a:endCxn id="82" idx="0"/>
          </p:cNvCxnSpPr>
          <p:nvPr/>
        </p:nvCxnSpPr>
        <p:spPr>
          <a:xfrm rot="16200000" flipH="1">
            <a:off x="5177245" y="2332003"/>
            <a:ext cx="208786" cy="1591304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00" name="TextBox 99"/>
          <p:cNvSpPr txBox="1"/>
          <p:nvPr/>
        </p:nvSpPr>
        <p:spPr>
          <a:xfrm>
            <a:off x="4860032" y="1110726"/>
            <a:ext cx="2900089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i="1" dirty="0" smtClean="0"/>
              <a:t>Evaluated results can only</a:t>
            </a:r>
            <a:br>
              <a:rPr lang="en-US" altLang="ko-KR" i="1" dirty="0" smtClean="0"/>
            </a:br>
            <a:r>
              <a:rPr lang="en-US" altLang="ko-KR" i="1" dirty="0" smtClean="0"/>
              <a:t>have one of these types.</a:t>
            </a:r>
            <a:endParaRPr lang="ko-KR" altLang="en-US" i="1" dirty="0"/>
          </a:p>
        </p:txBody>
      </p:sp>
      <p:sp>
        <p:nvSpPr>
          <p:cNvPr id="101" name="TextBox 100"/>
          <p:cNvSpPr txBox="1"/>
          <p:nvPr/>
        </p:nvSpPr>
        <p:spPr>
          <a:xfrm>
            <a:off x="251520" y="2038709"/>
            <a:ext cx="3502434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sz="1600" i="1" dirty="0" smtClean="0"/>
              <a:t>What is the evaluated result’s type?</a:t>
            </a:r>
            <a:endParaRPr lang="ko-KR" altLang="en-US" sz="1600" i="1" dirty="0"/>
          </a:p>
        </p:txBody>
      </p:sp>
      <p:sp>
        <p:nvSpPr>
          <p:cNvPr id="102" name="원호 101"/>
          <p:cNvSpPr/>
          <p:nvPr/>
        </p:nvSpPr>
        <p:spPr>
          <a:xfrm rot="10800000" flipH="1">
            <a:off x="2555777" y="2132856"/>
            <a:ext cx="944198" cy="456143"/>
          </a:xfrm>
          <a:prstGeom prst="arc">
            <a:avLst>
              <a:gd name="adj1" fmla="val 11191823"/>
              <a:gd name="adj2" fmla="val 17086197"/>
            </a:avLst>
          </a:prstGeom>
          <a:ln w="381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3" name="TextBox 102"/>
          <p:cNvSpPr txBox="1"/>
          <p:nvPr/>
        </p:nvSpPr>
        <p:spPr>
          <a:xfrm>
            <a:off x="5679216" y="2011578"/>
            <a:ext cx="2895408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sz="1600" i="1" dirty="0" smtClean="0"/>
              <a:t>What is the evaluated result?</a:t>
            </a:r>
          </a:p>
          <a:p>
            <a:r>
              <a:rPr lang="en-US" altLang="ko-KR" sz="1600" i="1" dirty="0" smtClean="0"/>
              <a:t>(in string)</a:t>
            </a:r>
            <a:endParaRPr lang="ko-KR" altLang="en-US" sz="1600" i="1" dirty="0"/>
          </a:p>
        </p:txBody>
      </p:sp>
      <p:sp>
        <p:nvSpPr>
          <p:cNvPr id="104" name="원호 103"/>
          <p:cNvSpPr/>
          <p:nvPr/>
        </p:nvSpPr>
        <p:spPr>
          <a:xfrm rot="10800000">
            <a:off x="5531353" y="2272296"/>
            <a:ext cx="882728" cy="456143"/>
          </a:xfrm>
          <a:prstGeom prst="arc">
            <a:avLst>
              <a:gd name="adj1" fmla="val 11191823"/>
              <a:gd name="adj2" fmla="val 17086197"/>
            </a:avLst>
          </a:prstGeom>
          <a:ln w="381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5" name="TextBox 104"/>
          <p:cNvSpPr txBox="1"/>
          <p:nvPr/>
        </p:nvSpPr>
        <p:spPr>
          <a:xfrm>
            <a:off x="467544" y="2708920"/>
            <a:ext cx="2353529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sz="1600" i="1" dirty="0" smtClean="0"/>
              <a:t>What is the raw string?</a:t>
            </a:r>
          </a:p>
        </p:txBody>
      </p:sp>
      <p:cxnSp>
        <p:nvCxnSpPr>
          <p:cNvPr id="108" name="직선 화살표 연결선 107"/>
          <p:cNvCxnSpPr>
            <a:stCxn id="105" idx="3"/>
          </p:cNvCxnSpPr>
          <p:nvPr/>
        </p:nvCxnSpPr>
        <p:spPr>
          <a:xfrm>
            <a:off x="2821073" y="2878197"/>
            <a:ext cx="238759" cy="0"/>
          </a:xfrm>
          <a:prstGeom prst="straightConnector1">
            <a:avLst/>
          </a:prstGeom>
          <a:ln w="38100">
            <a:solidFill>
              <a:srgbClr val="FFFF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796688" y="5129473"/>
            <a:ext cx="409429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00FF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class</a:t>
            </a:r>
            <a:r>
              <a:rPr lang="en-US" altLang="ko-KR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ko-KR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CConstant</a:t>
            </a:r>
            <a:r>
              <a:rPr lang="en-US" altLang="ko-KR" dirty="0" smtClean="0">
                <a:latin typeface="Consolas" panose="020B0609020204030204" pitchFamily="49" charset="0"/>
                <a:cs typeface="Consolas" panose="020B0609020204030204" pitchFamily="49" charset="0"/>
              </a:rPr>
              <a:t> : </a:t>
            </a:r>
            <a:r>
              <a:rPr lang="en-US" altLang="ko-KR" dirty="0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 </a:t>
            </a:r>
            <a:r>
              <a:rPr lang="en-US" altLang="ko-KR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CValue</a:t>
            </a:r>
            <a:r>
              <a:rPr lang="en-US" altLang="ko-KR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br>
              <a:rPr lang="en-US" altLang="ko-KR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altLang="ko-KR" dirty="0" smtClean="0"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en-US" altLang="ko-KR" dirty="0" smtClean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/* Nothing! */ </a:t>
            </a:r>
            <a:r>
              <a:rPr lang="en-US" altLang="ko-KR" dirty="0" smtClean="0">
                <a:latin typeface="Consolas" panose="020B0609020204030204" pitchFamily="49" charset="0"/>
                <a:cs typeface="Consolas" panose="020B0609020204030204" pitchFamily="49" charset="0"/>
              </a:rPr>
              <a:t>};</a:t>
            </a:r>
          </a:p>
        </p:txBody>
      </p:sp>
      <p:cxnSp>
        <p:nvCxnSpPr>
          <p:cNvPr id="114" name="구부러진 연결선 113"/>
          <p:cNvCxnSpPr>
            <a:stCxn id="112" idx="1"/>
            <a:endCxn id="68" idx="1"/>
          </p:cNvCxnSpPr>
          <p:nvPr/>
        </p:nvCxnSpPr>
        <p:spPr>
          <a:xfrm rot="10800000" flipH="1">
            <a:off x="796688" y="3413949"/>
            <a:ext cx="1088188" cy="2038690"/>
          </a:xfrm>
          <a:prstGeom prst="curvedConnector3">
            <a:avLst>
              <a:gd name="adj1" fmla="val -45516"/>
            </a:avLst>
          </a:prstGeom>
          <a:ln w="38100">
            <a:solidFill>
              <a:srgbClr val="FFFF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798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그룹 20"/>
          <p:cNvGrpSpPr/>
          <p:nvPr/>
        </p:nvGrpSpPr>
        <p:grpSpPr>
          <a:xfrm>
            <a:off x="3059832" y="2060848"/>
            <a:ext cx="3035300" cy="1136650"/>
            <a:chOff x="4724400" y="4443931"/>
            <a:chExt cx="2730500" cy="1136650"/>
          </a:xfrm>
        </p:grpSpPr>
        <p:sp>
          <p:nvSpPr>
            <p:cNvPr id="22" name="직사각형 21"/>
            <p:cNvSpPr/>
            <p:nvPr/>
          </p:nvSpPr>
          <p:spPr>
            <a:xfrm>
              <a:off x="4724400" y="4873595"/>
              <a:ext cx="2730500" cy="706986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70AD47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+ </a:t>
              </a:r>
              <a:r>
                <a:rPr kumimoji="0" lang="en-US" altLang="ko-KR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virtual</a:t>
              </a:r>
              <a:r>
                <a:rPr kumimoji="0" lang="en-US" altLang="ko-KR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 </a:t>
              </a:r>
              <a:r>
                <a:rPr kumimoji="0" lang="en-US" altLang="ko-KR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CValueType</a:t>
              </a:r>
              <a:r>
                <a:rPr kumimoji="0" lang="en-US" altLang="ko-KR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 </a:t>
              </a:r>
              <a:r>
                <a:rPr kumimoji="0" lang="en-US" altLang="ko-KR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getType</a:t>
              </a:r>
              <a:r>
                <a:rPr kumimoji="0" lang="en-US" altLang="ko-KR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 () = 0;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+ </a:t>
              </a:r>
              <a:r>
                <a:rPr kumimoji="0" lang="en-US" altLang="ko-KR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virtual</a:t>
              </a:r>
              <a:r>
                <a:rPr kumimoji="0" lang="en-US" altLang="ko-KR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 string </a:t>
              </a:r>
              <a:r>
                <a:rPr kumimoji="0" lang="en-US" altLang="ko-KR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getEvaledString</a:t>
              </a:r>
              <a:r>
                <a:rPr kumimoji="0" lang="en-US" altLang="ko-KR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 () = 0;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+</a:t>
              </a:r>
              <a:r>
                <a:rPr kumimoji="0" lang="en-US" altLang="ko-KR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 virtual</a:t>
              </a:r>
              <a:r>
                <a:rPr kumimoji="0" lang="en-US" altLang="ko-KR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 string </a:t>
              </a:r>
              <a:r>
                <a:rPr kumimoji="0" lang="en-US" altLang="ko-KR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getRawString</a:t>
              </a:r>
              <a:r>
                <a:rPr kumimoji="0" lang="en-US" altLang="ko-KR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 () = 0; </a:t>
              </a:r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4724400" y="4443931"/>
              <a:ext cx="2730500" cy="429665"/>
            </a:xfrm>
            <a:prstGeom prst="rect">
              <a:avLst/>
            </a:prstGeom>
            <a:solidFill>
              <a:srgbClr val="00B050"/>
            </a:solidFill>
            <a:ln w="12700" cap="flat" cmpd="sng" algn="ctr">
              <a:solidFill>
                <a:srgbClr val="70AD47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CValue</a:t>
              </a:r>
              <a:endParaRPr kumimoji="0" lang="ko-KR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24" name="그룹 23"/>
          <p:cNvGrpSpPr/>
          <p:nvPr/>
        </p:nvGrpSpPr>
        <p:grpSpPr>
          <a:xfrm>
            <a:off x="702896" y="3435079"/>
            <a:ext cx="1822448" cy="824431"/>
            <a:chOff x="7759700" y="4165600"/>
            <a:chExt cx="2730500" cy="824431"/>
          </a:xfrm>
        </p:grpSpPr>
        <p:sp>
          <p:nvSpPr>
            <p:cNvPr id="25" name="직사각형 24"/>
            <p:cNvSpPr/>
            <p:nvPr/>
          </p:nvSpPr>
          <p:spPr>
            <a:xfrm>
              <a:off x="7759700" y="4595264"/>
              <a:ext cx="2730500" cy="394767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00206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- </a:t>
              </a:r>
              <a:r>
                <a:rPr kumimoji="0" lang="en-US" altLang="ko-KR" sz="12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CValue</a:t>
              </a:r>
              <a:r>
                <a:rPr kumimoji="0" lang="en-US" altLang="ko-KR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 *</a:t>
              </a:r>
              <a:r>
                <a:rPr kumimoji="0" lang="en-US" altLang="ko-KR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evalee</a:t>
              </a:r>
              <a:endParaRPr kumimoji="0" lang="en-US" altLang="ko-K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7759700" y="4165600"/>
              <a:ext cx="2730500" cy="429665"/>
            </a:xfrm>
            <a:prstGeom prst="rect">
              <a:avLst/>
            </a:prstGeom>
            <a:solidFill>
              <a:srgbClr val="0070C0"/>
            </a:solidFill>
            <a:ln w="12700" cap="flat" cmpd="sng" algn="ctr">
              <a:solidFill>
                <a:srgbClr val="00206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CExpression</a:t>
              </a:r>
              <a:endParaRPr kumimoji="0" lang="ko-KR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</p:grpSp>
      <p:cxnSp>
        <p:nvCxnSpPr>
          <p:cNvPr id="27" name="꺾인 연결선 26"/>
          <p:cNvCxnSpPr>
            <a:stCxn id="22" idx="2"/>
            <a:endCxn id="26" idx="0"/>
          </p:cNvCxnSpPr>
          <p:nvPr/>
        </p:nvCxnSpPr>
        <p:spPr>
          <a:xfrm rot="5400000">
            <a:off x="2977011" y="1834607"/>
            <a:ext cx="237581" cy="2963362"/>
          </a:xfrm>
          <a:prstGeom prst="bentConnector3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28" name="그룹 27"/>
          <p:cNvGrpSpPr/>
          <p:nvPr/>
        </p:nvGrpSpPr>
        <p:grpSpPr>
          <a:xfrm>
            <a:off x="2651890" y="3435079"/>
            <a:ext cx="1807800" cy="824431"/>
            <a:chOff x="7759700" y="4165600"/>
            <a:chExt cx="2730500" cy="824431"/>
          </a:xfrm>
        </p:grpSpPr>
        <p:sp>
          <p:nvSpPr>
            <p:cNvPr id="29" name="직사각형 28"/>
            <p:cNvSpPr/>
            <p:nvPr/>
          </p:nvSpPr>
          <p:spPr>
            <a:xfrm>
              <a:off x="7759700" y="4595264"/>
              <a:ext cx="2730500" cy="394767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00206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- </a:t>
              </a:r>
              <a:r>
                <a:rPr kumimoji="0" lang="en-US" altLang="ko-KR" sz="12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Ccell</a:t>
              </a:r>
              <a:r>
                <a:rPr kumimoji="0" lang="en-US" altLang="ko-KR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 *</a:t>
              </a:r>
              <a:r>
                <a:rPr kumimoji="0" lang="en-US" altLang="ko-KR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cell</a:t>
              </a:r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7759700" y="4165600"/>
              <a:ext cx="2730500" cy="429665"/>
            </a:xfrm>
            <a:prstGeom prst="rect">
              <a:avLst/>
            </a:prstGeom>
            <a:solidFill>
              <a:srgbClr val="0070C0"/>
            </a:solidFill>
            <a:ln w="12700" cap="flat" cmpd="sng" algn="ctr">
              <a:solidFill>
                <a:srgbClr val="00206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CReference</a:t>
              </a:r>
              <a:endParaRPr kumimoji="0" lang="ko-KR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31" name="그룹 30"/>
          <p:cNvGrpSpPr/>
          <p:nvPr/>
        </p:nvGrpSpPr>
        <p:grpSpPr>
          <a:xfrm>
            <a:off x="4577482" y="3435079"/>
            <a:ext cx="1999162" cy="824431"/>
            <a:chOff x="7759700" y="4165600"/>
            <a:chExt cx="2730500" cy="824431"/>
          </a:xfrm>
        </p:grpSpPr>
        <p:sp>
          <p:nvSpPr>
            <p:cNvPr id="32" name="직사각형 31"/>
            <p:cNvSpPr/>
            <p:nvPr/>
          </p:nvSpPr>
          <p:spPr>
            <a:xfrm>
              <a:off x="7759700" y="4595264"/>
              <a:ext cx="2730500" cy="394767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00206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- </a:t>
              </a:r>
              <a:r>
                <a:rPr kumimoji="0" lang="en-US" altLang="ko-KR" sz="12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CReference</a:t>
              </a:r>
              <a:r>
                <a:rPr kumimoji="0" lang="en-US" altLang="ko-KR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 *</a:t>
              </a:r>
              <a:r>
                <a:rPr kumimoji="0" lang="en-US" altLang="ko-KR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begin, end </a:t>
              </a:r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7759700" y="4165600"/>
              <a:ext cx="2730500" cy="429665"/>
            </a:xfrm>
            <a:prstGeom prst="rect">
              <a:avLst/>
            </a:prstGeom>
            <a:solidFill>
              <a:srgbClr val="0070C0"/>
            </a:solidFill>
            <a:ln w="12700" cap="flat" cmpd="sng" algn="ctr">
              <a:solidFill>
                <a:srgbClr val="00206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CRefRange</a:t>
              </a:r>
              <a:endParaRPr kumimoji="0" lang="ko-KR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34" name="그룹 33"/>
          <p:cNvGrpSpPr/>
          <p:nvPr/>
        </p:nvGrpSpPr>
        <p:grpSpPr>
          <a:xfrm>
            <a:off x="6694436" y="3435079"/>
            <a:ext cx="1807800" cy="824431"/>
            <a:chOff x="7759700" y="4165600"/>
            <a:chExt cx="2730500" cy="824431"/>
          </a:xfrm>
        </p:grpSpPr>
        <p:sp>
          <p:nvSpPr>
            <p:cNvPr id="35" name="직사각형 34"/>
            <p:cNvSpPr/>
            <p:nvPr/>
          </p:nvSpPr>
          <p:spPr>
            <a:xfrm>
              <a:off x="7759700" y="4595264"/>
              <a:ext cx="2730500" cy="394767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00206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- </a:t>
              </a:r>
              <a:r>
                <a:rPr kumimoji="0" lang="en-US" altLang="ko-KR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string</a:t>
              </a:r>
              <a:r>
                <a:rPr kumimoji="0" lang="en-US" altLang="ko-KR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 </a:t>
              </a:r>
              <a:r>
                <a:rPr kumimoji="0" lang="en-US" altLang="ko-KR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rawstr</a:t>
              </a:r>
              <a:endParaRPr kumimoji="0" lang="en-US" altLang="ko-K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6" name="직사각형 35"/>
            <p:cNvSpPr/>
            <p:nvPr/>
          </p:nvSpPr>
          <p:spPr>
            <a:xfrm>
              <a:off x="7759700" y="4165600"/>
              <a:ext cx="2730500" cy="429665"/>
            </a:xfrm>
            <a:prstGeom prst="rect">
              <a:avLst/>
            </a:prstGeom>
            <a:solidFill>
              <a:srgbClr val="0070C0"/>
            </a:solidFill>
            <a:ln w="12700" cap="flat" cmpd="sng" algn="ctr">
              <a:solidFill>
                <a:srgbClr val="00206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CError</a:t>
              </a:r>
              <a:endParaRPr kumimoji="0" lang="ko-KR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</p:grpSp>
      <p:cxnSp>
        <p:nvCxnSpPr>
          <p:cNvPr id="37" name="꺾인 연결선 36"/>
          <p:cNvCxnSpPr>
            <a:stCxn id="22" idx="2"/>
            <a:endCxn id="30" idx="0"/>
          </p:cNvCxnSpPr>
          <p:nvPr/>
        </p:nvCxnSpPr>
        <p:spPr>
          <a:xfrm rot="5400000">
            <a:off x="3947846" y="2805442"/>
            <a:ext cx="237581" cy="1021692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8" name="꺾인 연결선 37"/>
          <p:cNvCxnSpPr>
            <a:stCxn id="22" idx="2"/>
            <a:endCxn id="33" idx="0"/>
          </p:cNvCxnSpPr>
          <p:nvPr/>
        </p:nvCxnSpPr>
        <p:spPr>
          <a:xfrm rot="16200000" flipH="1">
            <a:off x="4958482" y="2816497"/>
            <a:ext cx="237581" cy="999581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9" name="꺾인 연결선 38"/>
          <p:cNvCxnSpPr>
            <a:stCxn id="22" idx="2"/>
            <a:endCxn id="36" idx="0"/>
          </p:cNvCxnSpPr>
          <p:nvPr/>
        </p:nvCxnSpPr>
        <p:spPr>
          <a:xfrm rot="16200000" flipH="1">
            <a:off x="5969119" y="1805861"/>
            <a:ext cx="237581" cy="3020854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40" name="TextBox 39"/>
          <p:cNvSpPr txBox="1"/>
          <p:nvPr/>
        </p:nvSpPr>
        <p:spPr>
          <a:xfrm>
            <a:off x="2960686" y="1123050"/>
            <a:ext cx="55680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i="1" dirty="0" smtClean="0"/>
              <a:t>When the raw string is </a:t>
            </a:r>
            <a:r>
              <a:rPr lang="en-US" altLang="ko-KR" b="1" i="1" dirty="0" smtClean="0"/>
              <a:t>syntactically</a:t>
            </a:r>
            <a:r>
              <a:rPr lang="en-US" altLang="ko-KR" i="1" dirty="0" smtClean="0"/>
              <a:t> incorrect,</a:t>
            </a:r>
            <a:br>
              <a:rPr lang="en-US" altLang="ko-KR" i="1" dirty="0" smtClean="0"/>
            </a:br>
            <a:r>
              <a:rPr lang="en-US" altLang="ko-KR" i="1" dirty="0" smtClean="0"/>
              <a:t>so that your engine cannot even analyze the string.</a:t>
            </a:r>
          </a:p>
        </p:txBody>
      </p:sp>
      <p:cxnSp>
        <p:nvCxnSpPr>
          <p:cNvPr id="44" name="직선 화살표 연결선 43"/>
          <p:cNvCxnSpPr/>
          <p:nvPr/>
        </p:nvCxnSpPr>
        <p:spPr>
          <a:xfrm>
            <a:off x="7364825" y="1866662"/>
            <a:ext cx="288032" cy="1330834"/>
          </a:xfrm>
          <a:prstGeom prst="straightConnector1">
            <a:avLst/>
          </a:prstGeom>
          <a:ln w="38100">
            <a:solidFill>
              <a:srgbClr val="FFFF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4577482" y="4439056"/>
            <a:ext cx="414889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ex) ADD{12,34}</a:t>
            </a:r>
            <a:br>
              <a:rPr lang="en-US" altLang="ko-KR" sz="1600" dirty="0" smtClean="0"/>
            </a:br>
            <a:r>
              <a:rPr lang="en-US" altLang="ko-KR" sz="1600" dirty="0" smtClean="0"/>
              <a:t>  </a:t>
            </a:r>
            <a:r>
              <a:rPr lang="en-US" altLang="ko-KR" sz="1600" dirty="0" smtClean="0">
                <a:sym typeface="Wingdings" panose="05000000000000000000" pitchFamily="2" charset="2"/>
              </a:rPr>
              <a:t> No brackets, so not a function.</a:t>
            </a:r>
          </a:p>
          <a:p>
            <a:r>
              <a:rPr lang="en-US" altLang="ko-KR" sz="1600" dirty="0">
                <a:sym typeface="Wingdings" panose="05000000000000000000" pitchFamily="2" charset="2"/>
              </a:rPr>
              <a:t> </a:t>
            </a:r>
            <a:r>
              <a:rPr lang="en-US" altLang="ko-KR" sz="1600" dirty="0" smtClean="0">
                <a:sym typeface="Wingdings" panose="05000000000000000000" pitchFamily="2" charset="2"/>
              </a:rPr>
              <a:t>  No double quotation, no not a string.</a:t>
            </a:r>
          </a:p>
          <a:p>
            <a:r>
              <a:rPr lang="en-US" altLang="ko-KR" sz="1600" dirty="0">
                <a:sym typeface="Wingdings" panose="05000000000000000000" pitchFamily="2" charset="2"/>
              </a:rPr>
              <a:t> </a:t>
            </a:r>
            <a:r>
              <a:rPr lang="en-US" altLang="ko-KR" sz="1600" dirty="0" smtClean="0">
                <a:sym typeface="Wingdings" panose="05000000000000000000" pitchFamily="2" charset="2"/>
              </a:rPr>
              <a:t>  …</a:t>
            </a:r>
          </a:p>
          <a:p>
            <a:r>
              <a:rPr lang="en-US" altLang="ko-KR" sz="1600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altLang="ko-KR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 No matching format. </a:t>
            </a:r>
            <a:r>
              <a:rPr lang="en-US" altLang="ko-KR" sz="16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CError</a:t>
            </a:r>
            <a:r>
              <a:rPr lang="en-US" altLang="ko-KR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!</a:t>
            </a:r>
          </a:p>
        </p:txBody>
      </p:sp>
      <p:cxnSp>
        <p:nvCxnSpPr>
          <p:cNvPr id="47" name="직선 화살표 연결선 46"/>
          <p:cNvCxnSpPr/>
          <p:nvPr/>
        </p:nvCxnSpPr>
        <p:spPr>
          <a:xfrm flipV="1">
            <a:off x="7236296" y="4308609"/>
            <a:ext cx="128529" cy="416535"/>
          </a:xfrm>
          <a:prstGeom prst="straightConnector1">
            <a:avLst/>
          </a:prstGeom>
          <a:ln w="38100">
            <a:solidFill>
              <a:srgbClr val="FFFF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14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그룹 50"/>
          <p:cNvGrpSpPr/>
          <p:nvPr/>
        </p:nvGrpSpPr>
        <p:grpSpPr>
          <a:xfrm>
            <a:off x="2699792" y="2060848"/>
            <a:ext cx="3491388" cy="2264960"/>
            <a:chOff x="4724400" y="4027343"/>
            <a:chExt cx="2730500" cy="2264960"/>
          </a:xfrm>
        </p:grpSpPr>
        <p:sp>
          <p:nvSpPr>
            <p:cNvPr id="52" name="직사각형 51"/>
            <p:cNvSpPr/>
            <p:nvPr/>
          </p:nvSpPr>
          <p:spPr>
            <a:xfrm>
              <a:off x="4724400" y="5951953"/>
              <a:ext cx="2730500" cy="34035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70AD47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+ </a:t>
              </a:r>
              <a:r>
                <a:rPr kumimoji="0" lang="en-US" altLang="ko-KR" sz="12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CValue</a:t>
              </a:r>
              <a:r>
                <a:rPr kumimoji="0" lang="en-US" altLang="ko-KR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 *</a:t>
              </a:r>
              <a:r>
                <a:rPr kumimoji="0" lang="en-US" altLang="ko-KR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createValueFromString</a:t>
              </a:r>
              <a:r>
                <a:rPr kumimoji="0" lang="en-US" altLang="ko-KR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 ()</a:t>
              </a:r>
            </a:p>
          </p:txBody>
        </p:sp>
        <p:sp>
          <p:nvSpPr>
            <p:cNvPr id="53" name="직사각형 52"/>
            <p:cNvSpPr/>
            <p:nvPr/>
          </p:nvSpPr>
          <p:spPr>
            <a:xfrm>
              <a:off x="4724400" y="4027343"/>
              <a:ext cx="2730500" cy="567808"/>
            </a:xfrm>
            <a:prstGeom prst="rect">
              <a:avLst/>
            </a:prstGeom>
            <a:solidFill>
              <a:srgbClr val="00B050"/>
            </a:solidFill>
            <a:ln w="12700" cap="flat" cmpd="sng" algn="ctr">
              <a:solidFill>
                <a:srgbClr val="70AD47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&lt;namespace&gt;</a:t>
              </a:r>
              <a:br>
                <a:rPr kumimoji="0" lang="en-US" altLang="ko-KR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</a:br>
              <a:r>
                <a:rPr kumimoji="0" lang="en-US" altLang="ko-KR" sz="18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CValueFactory</a:t>
              </a:r>
              <a:endParaRPr kumimoji="0" lang="ko-KR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54" name="직사각형 53"/>
          <p:cNvSpPr/>
          <p:nvPr/>
        </p:nvSpPr>
        <p:spPr>
          <a:xfrm>
            <a:off x="2699792" y="2628656"/>
            <a:ext cx="3491388" cy="135680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- </a:t>
            </a:r>
            <a:r>
              <a:rPr kumimoji="0" lang="en-US" altLang="ko-KR" sz="12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CExpression</a:t>
            </a:r>
            <a:r>
              <a:rPr kumimoji="0" lang="en-US" altLang="ko-KR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*</a:t>
            </a:r>
            <a:r>
              <a:rPr kumimoji="0" lang="en-US" altLang="ko-KR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createExpressionFromString</a:t>
            </a:r>
            <a:r>
              <a:rPr kumimoji="0" lang="en-US" altLang="ko-K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()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- </a:t>
            </a:r>
            <a:r>
              <a:rPr kumimoji="0" lang="en-US" altLang="ko-KR" sz="12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CFunction</a:t>
            </a:r>
            <a:r>
              <a:rPr kumimoji="0" lang="en-US" altLang="ko-KR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*</a:t>
            </a:r>
            <a:r>
              <a:rPr kumimoji="0" lang="en-US" altLang="ko-KR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createFunctionFromString</a:t>
            </a:r>
            <a:r>
              <a:rPr kumimoji="0" lang="en-US" altLang="ko-K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()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- </a:t>
            </a:r>
            <a:r>
              <a:rPr kumimoji="0" lang="en-US" altLang="ko-KR" sz="12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CString</a:t>
            </a:r>
            <a:r>
              <a:rPr kumimoji="0" lang="en-US" altLang="ko-KR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*</a:t>
            </a:r>
            <a:r>
              <a:rPr kumimoji="0" lang="en-US" altLang="ko-KR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createStringFromString</a:t>
            </a:r>
            <a:r>
              <a:rPr kumimoji="0" lang="en-US" altLang="ko-K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()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- </a:t>
            </a:r>
            <a:r>
              <a:rPr kumimoji="0" lang="en-US" altLang="ko-KR" sz="12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CNumber</a:t>
            </a:r>
            <a:r>
              <a:rPr kumimoji="0" lang="en-US" altLang="ko-KR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*</a:t>
            </a:r>
            <a:r>
              <a:rPr kumimoji="0" lang="en-US" altLang="ko-KR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createNumberFromString</a:t>
            </a:r>
            <a:r>
              <a:rPr kumimoji="0" lang="en-US" altLang="ko-K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()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- </a:t>
            </a:r>
            <a:r>
              <a:rPr kumimoji="0" lang="en-US" altLang="ko-KR" sz="12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CReference</a:t>
            </a:r>
            <a:r>
              <a:rPr kumimoji="0" lang="en-US" altLang="ko-KR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*</a:t>
            </a:r>
            <a:r>
              <a:rPr kumimoji="0" lang="en-US" altLang="ko-KR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createReferenceFromString</a:t>
            </a:r>
            <a:r>
              <a:rPr kumimoji="0" lang="en-US" altLang="ko-K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()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- </a:t>
            </a:r>
            <a:r>
              <a:rPr kumimoji="0" lang="en-US" altLang="ko-KR" sz="12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CRefRange</a:t>
            </a:r>
            <a:r>
              <a:rPr kumimoji="0" lang="en-US" altLang="ko-KR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*</a:t>
            </a:r>
            <a:r>
              <a:rPr kumimoji="0" lang="en-US" altLang="ko-KR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createRefRangeFromString</a:t>
            </a:r>
            <a:r>
              <a:rPr kumimoji="0" lang="en-US" altLang="ko-K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()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- </a:t>
            </a:r>
            <a:r>
              <a:rPr kumimoji="0" lang="en-US" altLang="ko-KR" sz="12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CError</a:t>
            </a:r>
            <a:r>
              <a:rPr kumimoji="0" lang="en-US" altLang="ko-KR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*</a:t>
            </a:r>
            <a:r>
              <a:rPr kumimoji="0" lang="en-US" altLang="ko-KR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createErrorFromString</a:t>
            </a:r>
            <a:r>
              <a:rPr kumimoji="0" lang="en-US" altLang="ko-K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()</a:t>
            </a:r>
          </a:p>
        </p:txBody>
      </p:sp>
      <p:sp>
        <p:nvSpPr>
          <p:cNvPr id="5" name="원호 4"/>
          <p:cNvSpPr/>
          <p:nvPr/>
        </p:nvSpPr>
        <p:spPr>
          <a:xfrm flipV="1">
            <a:off x="5723128" y="2780928"/>
            <a:ext cx="936104" cy="1374705"/>
          </a:xfrm>
          <a:prstGeom prst="arc">
            <a:avLst>
              <a:gd name="adj1" fmla="val 16200000"/>
              <a:gd name="adj2" fmla="val 5107137"/>
            </a:avLst>
          </a:prstGeom>
          <a:ln w="381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6772404" y="3616125"/>
            <a:ext cx="15440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i="1" dirty="0" smtClean="0">
                <a:sym typeface="Wingdings" panose="05000000000000000000" pitchFamily="2" charset="2"/>
              </a:rPr>
              <a:t> </a:t>
            </a:r>
            <a:r>
              <a:rPr lang="en-US" altLang="ko-KR" b="1" i="1" dirty="0" smtClean="0"/>
              <a:t>Mutually </a:t>
            </a:r>
            <a:br>
              <a:rPr lang="en-US" altLang="ko-KR" b="1" i="1" dirty="0" smtClean="0"/>
            </a:br>
            <a:r>
              <a:rPr lang="en-US" altLang="ko-KR" b="1" i="1" dirty="0" smtClean="0"/>
              <a:t>   recursive!</a:t>
            </a:r>
            <a:endParaRPr lang="ko-KR" altLang="en-US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6659232" y="3003505"/>
            <a:ext cx="19287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Call each other</a:t>
            </a:r>
          </a:p>
          <a:p>
            <a:r>
              <a:rPr lang="en-US" altLang="ko-KR" dirty="0"/>
              <a:t>w</a:t>
            </a:r>
            <a:r>
              <a:rPr lang="en-US" altLang="ko-KR" dirty="0" smtClean="0"/>
              <a:t>hen they need.</a:t>
            </a:r>
            <a:endParaRPr lang="ko-KR" altLang="en-US" dirty="0"/>
          </a:p>
        </p:txBody>
      </p:sp>
      <p:sp>
        <p:nvSpPr>
          <p:cNvPr id="55" name="원호 54"/>
          <p:cNvSpPr/>
          <p:nvPr/>
        </p:nvSpPr>
        <p:spPr>
          <a:xfrm flipH="1">
            <a:off x="2285746" y="2947058"/>
            <a:ext cx="828092" cy="1152128"/>
          </a:xfrm>
          <a:prstGeom prst="arc">
            <a:avLst>
              <a:gd name="adj1" fmla="val 16200000"/>
              <a:gd name="adj2" fmla="val 5107137"/>
            </a:avLst>
          </a:prstGeom>
          <a:ln w="381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원호 55"/>
          <p:cNvSpPr/>
          <p:nvPr/>
        </p:nvSpPr>
        <p:spPr>
          <a:xfrm flipV="1">
            <a:off x="5860038" y="3532085"/>
            <a:ext cx="640688" cy="208772"/>
          </a:xfrm>
          <a:prstGeom prst="arc">
            <a:avLst>
              <a:gd name="adj1" fmla="val 16200000"/>
              <a:gd name="adj2" fmla="val 5107137"/>
            </a:avLst>
          </a:prstGeom>
          <a:ln w="381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" name="원호 57"/>
          <p:cNvSpPr/>
          <p:nvPr/>
        </p:nvSpPr>
        <p:spPr>
          <a:xfrm flipH="1">
            <a:off x="2300028" y="2789602"/>
            <a:ext cx="828092" cy="157456"/>
          </a:xfrm>
          <a:prstGeom prst="arc">
            <a:avLst>
              <a:gd name="adj1" fmla="val 16200000"/>
              <a:gd name="adj2" fmla="val 5107137"/>
            </a:avLst>
          </a:prstGeom>
          <a:ln w="381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9720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55" grpId="0" animBg="1"/>
      <p:bldP spid="56" grpId="0" animBg="1"/>
      <p:bldP spid="5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qt</a:t>
            </a:r>
            <a:r>
              <a:rPr lang="en-US" altLang="ko-KR" dirty="0" smtClean="0"/>
              <a:t> porting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OOP Assignment </a:t>
            </a:r>
            <a:r>
              <a:rPr lang="en-US" altLang="ko-KR" dirty="0" smtClean="0"/>
              <a:t>3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23928" y="4222234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i="1" dirty="0" smtClean="0">
                <a:solidFill>
                  <a:srgbClr val="FFFF00"/>
                </a:solidFill>
              </a:rPr>
              <a:t>20% bonus points!</a:t>
            </a:r>
            <a:endParaRPr lang="ko-KR" altLang="en-US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815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42490" y="2924944"/>
            <a:ext cx="76590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400" dirty="0" smtClean="0"/>
              <a:t>I assume you have leant the basics of </a:t>
            </a:r>
            <a:r>
              <a:rPr lang="en-US" altLang="ko-KR" sz="2400" dirty="0" err="1" smtClean="0"/>
              <a:t>Qt</a:t>
            </a:r>
            <a:r>
              <a:rPr lang="en-US" altLang="ko-KR" sz="2400" dirty="0" smtClean="0"/>
              <a:t> Framework</a:t>
            </a:r>
            <a:r>
              <a:rPr lang="en-US" altLang="ko-KR" sz="2400" dirty="0"/>
              <a:t>!</a:t>
            </a:r>
            <a:endParaRPr lang="en-US" altLang="ko-KR" sz="2400" dirty="0" smtClean="0"/>
          </a:p>
        </p:txBody>
      </p:sp>
    </p:spTree>
    <p:extLst>
      <p:ext uri="{BB962C8B-B14F-4D97-AF65-F5344CB8AC3E}">
        <p14:creationId xmlns:p14="http://schemas.microsoft.com/office/powerpoint/2010/main" val="152310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19256" cy="562074"/>
          </a:xfrm>
        </p:spPr>
        <p:txBody>
          <a:bodyPr/>
          <a:lstStyle/>
          <a:p>
            <a:r>
              <a:rPr lang="en-US" altLang="ko-KR" dirty="0" smtClean="0">
                <a:solidFill>
                  <a:srgbClr val="FFFF00"/>
                </a:solidFill>
              </a:rPr>
              <a:t>4 Things </a:t>
            </a:r>
            <a:r>
              <a:rPr lang="en-US" altLang="ko-KR" dirty="0" smtClean="0"/>
              <a:t>that Might Come in Handy </a:t>
            </a:r>
            <a:br>
              <a:rPr lang="en-US" altLang="ko-KR" dirty="0" smtClean="0"/>
            </a:br>
            <a:r>
              <a:rPr lang="en-US" altLang="ko-KR" dirty="0" smtClean="0"/>
              <a:t>in This Assignment </a:t>
            </a:r>
            <a:endParaRPr lang="ko-KR" altLang="en-US" dirty="0"/>
          </a:p>
        </p:txBody>
      </p:sp>
      <p:grpSp>
        <p:nvGrpSpPr>
          <p:cNvPr id="12" name="그룹 11"/>
          <p:cNvGrpSpPr/>
          <p:nvPr/>
        </p:nvGrpSpPr>
        <p:grpSpPr>
          <a:xfrm>
            <a:off x="2237461" y="2636912"/>
            <a:ext cx="4669078" cy="1836204"/>
            <a:chOff x="2195736" y="2780928"/>
            <a:chExt cx="4669078" cy="1836204"/>
          </a:xfrm>
        </p:grpSpPr>
        <p:sp>
          <p:nvSpPr>
            <p:cNvPr id="7" name="모서리가 둥근 직사각형 6"/>
            <p:cNvSpPr/>
            <p:nvPr/>
          </p:nvSpPr>
          <p:spPr>
            <a:xfrm>
              <a:off x="2195736" y="2780928"/>
              <a:ext cx="2145091" cy="715030"/>
            </a:xfrm>
            <a:prstGeom prst="round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400" dirty="0" err="1" smtClean="0"/>
                <a:t>QLabel</a:t>
              </a:r>
              <a:endParaRPr lang="ko-KR" altLang="en-US" sz="2400" dirty="0"/>
            </a:p>
          </p:txBody>
        </p:sp>
        <p:sp>
          <p:nvSpPr>
            <p:cNvPr id="8" name="모서리가 둥근 직사각형 7"/>
            <p:cNvSpPr/>
            <p:nvPr/>
          </p:nvSpPr>
          <p:spPr>
            <a:xfrm>
              <a:off x="4716016" y="2780928"/>
              <a:ext cx="2145091" cy="715030"/>
            </a:xfrm>
            <a:prstGeom prst="roundRect">
              <a:avLst/>
            </a:prstGeom>
            <a:solidFill>
              <a:srgbClr val="0070C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400" dirty="0" err="1" smtClean="0"/>
                <a:t>QLineEdit</a:t>
              </a:r>
              <a:endParaRPr lang="ko-KR" altLang="en-US" sz="2400" dirty="0"/>
            </a:p>
          </p:txBody>
        </p:sp>
        <p:sp>
          <p:nvSpPr>
            <p:cNvPr id="9" name="모서리가 둥근 직사각형 8"/>
            <p:cNvSpPr/>
            <p:nvPr/>
          </p:nvSpPr>
          <p:spPr>
            <a:xfrm>
              <a:off x="2195736" y="3902102"/>
              <a:ext cx="2145091" cy="71503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400" dirty="0" err="1" smtClean="0"/>
                <a:t>QTableView</a:t>
              </a:r>
              <a:endParaRPr lang="ko-KR" altLang="en-US" sz="2400" dirty="0"/>
            </a:p>
          </p:txBody>
        </p:sp>
        <p:sp>
          <p:nvSpPr>
            <p:cNvPr id="10" name="모서리가 둥근 직사각형 9"/>
            <p:cNvSpPr/>
            <p:nvPr/>
          </p:nvSpPr>
          <p:spPr>
            <a:xfrm>
              <a:off x="4719723" y="3902102"/>
              <a:ext cx="2145091" cy="715030"/>
            </a:xfrm>
            <a:prstGeom prst="roundRect">
              <a:avLst/>
            </a:prstGeom>
            <a:solidFill>
              <a:srgbClr val="CC00F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400" dirty="0" err="1" smtClean="0"/>
                <a:t>QMenuBar</a:t>
              </a:r>
              <a:endParaRPr lang="ko-KR" altLang="en-US" sz="2400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763688" y="1988840"/>
            <a:ext cx="1292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ColorLabel</a:t>
            </a:r>
            <a:endParaRPr lang="ko-KR" altLang="en-US" dirty="0"/>
          </a:p>
        </p:txBody>
      </p:sp>
      <p:cxnSp>
        <p:nvCxnSpPr>
          <p:cNvPr id="15" name="직선 화살표 연결선 14"/>
          <p:cNvCxnSpPr/>
          <p:nvPr/>
        </p:nvCxnSpPr>
        <p:spPr>
          <a:xfrm>
            <a:off x="2771800" y="2357766"/>
            <a:ext cx="216024" cy="279146"/>
          </a:xfrm>
          <a:prstGeom prst="straightConnector1">
            <a:avLst/>
          </a:prstGeom>
          <a:ln w="38100">
            <a:solidFill>
              <a:srgbClr val="FFFF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444208" y="1971579"/>
            <a:ext cx="970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TextBox</a:t>
            </a:r>
            <a:endParaRPr lang="ko-KR" altLang="en-US" dirty="0"/>
          </a:p>
        </p:txBody>
      </p:sp>
      <p:cxnSp>
        <p:nvCxnSpPr>
          <p:cNvPr id="17" name="직선 화살표 연결선 16"/>
          <p:cNvCxnSpPr/>
          <p:nvPr/>
        </p:nvCxnSpPr>
        <p:spPr>
          <a:xfrm flipH="1">
            <a:off x="6618603" y="2340505"/>
            <a:ext cx="216024" cy="279146"/>
          </a:xfrm>
          <a:prstGeom prst="straightConnector1">
            <a:avLst/>
          </a:prstGeom>
          <a:ln w="38100">
            <a:solidFill>
              <a:srgbClr val="FFFF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393582" y="4694594"/>
            <a:ext cx="1274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err="1" smtClean="0"/>
              <a:t>MenuStrip</a:t>
            </a:r>
            <a:endParaRPr lang="ko-KR" altLang="en-US" dirty="0"/>
          </a:p>
        </p:txBody>
      </p:sp>
      <p:cxnSp>
        <p:nvCxnSpPr>
          <p:cNvPr id="19" name="직선 화살표 연결선 18"/>
          <p:cNvCxnSpPr/>
          <p:nvPr/>
        </p:nvCxnSpPr>
        <p:spPr>
          <a:xfrm flipH="1" flipV="1">
            <a:off x="6483185" y="4459246"/>
            <a:ext cx="243430" cy="309871"/>
          </a:xfrm>
          <a:prstGeom prst="straightConnector1">
            <a:avLst/>
          </a:prstGeom>
          <a:ln w="38100">
            <a:solidFill>
              <a:srgbClr val="FFFF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929321" y="4694594"/>
            <a:ext cx="1274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err="1" smtClean="0"/>
              <a:t>ArrayView</a:t>
            </a:r>
            <a:endParaRPr lang="ko-KR" altLang="en-US" dirty="0"/>
          </a:p>
        </p:txBody>
      </p:sp>
      <p:cxnSp>
        <p:nvCxnSpPr>
          <p:cNvPr id="24" name="직선 화살표 연결선 23"/>
          <p:cNvCxnSpPr/>
          <p:nvPr/>
        </p:nvCxnSpPr>
        <p:spPr>
          <a:xfrm flipV="1">
            <a:off x="2704663" y="4459246"/>
            <a:ext cx="243430" cy="309871"/>
          </a:xfrm>
          <a:prstGeom prst="straightConnector1">
            <a:avLst/>
          </a:prstGeom>
          <a:ln w="38100">
            <a:solidFill>
              <a:srgbClr val="FFFF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7919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  <p:bldP spid="18" grpId="0"/>
      <p:bldP spid="2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References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74927" y="1484784"/>
            <a:ext cx="7647286" cy="15106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i="1" dirty="0" err="1" smtClean="0"/>
              <a:t>QTableView</a:t>
            </a:r>
            <a:endParaRPr lang="en-US" altLang="ko-KR" sz="2000" b="1" i="1" dirty="0" smtClean="0"/>
          </a:p>
          <a:p>
            <a:pPr>
              <a:spcBef>
                <a:spcPts val="500"/>
              </a:spcBef>
            </a:pPr>
            <a:r>
              <a:rPr lang="en-US" altLang="ko-KR" sz="2000" dirty="0" smtClean="0">
                <a:solidFill>
                  <a:schemeClr val="tx1">
                    <a:lumMod val="85000"/>
                  </a:schemeClr>
                </a:solidFill>
              </a:rPr>
              <a:t>  :: </a:t>
            </a:r>
            <a:r>
              <a:rPr lang="en-US" altLang="ko-KR" sz="2000" dirty="0"/>
              <a:t>QT: </a:t>
            </a:r>
            <a:r>
              <a:rPr lang="en-US" altLang="ko-KR" sz="2000" dirty="0" err="1"/>
              <a:t>QTableView</a:t>
            </a:r>
            <a:r>
              <a:rPr lang="en-US" altLang="ko-KR" sz="2000" dirty="0"/>
              <a:t> Example – Short and Quick</a:t>
            </a:r>
          </a:p>
          <a:p>
            <a:r>
              <a:rPr lang="en-US" altLang="ko-KR" sz="1400" i="1" dirty="0" smtClean="0">
                <a:solidFill>
                  <a:schemeClr val="tx1">
                    <a:lumMod val="85000"/>
                  </a:schemeClr>
                </a:solidFill>
              </a:rPr>
              <a:t>http</a:t>
            </a:r>
            <a:r>
              <a:rPr lang="en-US" altLang="ko-KR" sz="1400" i="1" dirty="0">
                <a:solidFill>
                  <a:schemeClr val="tx1">
                    <a:lumMod val="85000"/>
                  </a:schemeClr>
                </a:solidFill>
              </a:rPr>
              <a:t>://www.thedazzlersinc.com/source/2012/06/04/qt-qtableview-example-short-and-quick</a:t>
            </a:r>
            <a:r>
              <a:rPr lang="en-US" altLang="ko-KR" sz="1400" i="1" dirty="0" smtClean="0">
                <a:solidFill>
                  <a:schemeClr val="tx1">
                    <a:lumMod val="85000"/>
                  </a:schemeClr>
                </a:solidFill>
              </a:rPr>
              <a:t>/</a:t>
            </a:r>
          </a:p>
          <a:p>
            <a:r>
              <a:rPr lang="en-US" altLang="ko-KR" sz="2000" dirty="0" smtClean="0">
                <a:solidFill>
                  <a:schemeClr val="tx1">
                    <a:lumMod val="85000"/>
                  </a:schemeClr>
                </a:solidFill>
              </a:rPr>
              <a:t>  :: </a:t>
            </a:r>
            <a:r>
              <a:rPr lang="en-US" altLang="ko-KR" sz="2000" dirty="0" err="1" smtClean="0"/>
              <a:t>QTableView</a:t>
            </a:r>
            <a:r>
              <a:rPr lang="en-US" altLang="ko-KR" sz="2000" dirty="0" smtClean="0"/>
              <a:t> Class - </a:t>
            </a:r>
            <a:r>
              <a:rPr lang="en-US" altLang="ko-KR" sz="2000" dirty="0" err="1" smtClean="0"/>
              <a:t>Qt</a:t>
            </a:r>
            <a:r>
              <a:rPr lang="en-US" altLang="ko-KR" sz="2000" dirty="0" smtClean="0"/>
              <a:t> 5.5 Reference</a:t>
            </a:r>
            <a:endParaRPr lang="en-US" altLang="ko-KR" sz="2000" dirty="0"/>
          </a:p>
          <a:p>
            <a:r>
              <a:rPr lang="en-US" altLang="ko-KR" sz="1400" i="1" dirty="0">
                <a:solidFill>
                  <a:schemeClr val="tx1">
                    <a:lumMod val="85000"/>
                  </a:schemeClr>
                </a:solidFill>
              </a:rPr>
              <a:t>http://doc.qt.io/qt-5/qtableview.html</a:t>
            </a:r>
            <a:endParaRPr lang="en-US" altLang="ko-KR" sz="1400" dirty="0" smtClean="0">
              <a:solidFill>
                <a:schemeClr val="tx1">
                  <a:lumMod val="8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4927" y="3324716"/>
            <a:ext cx="4829271" cy="15106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i="1" dirty="0" err="1" smtClean="0"/>
              <a:t>QMenuBar</a:t>
            </a:r>
            <a:endParaRPr lang="en-US" altLang="ko-KR" sz="2000" b="1" i="1" dirty="0" smtClean="0"/>
          </a:p>
          <a:p>
            <a:pPr>
              <a:spcBef>
                <a:spcPts val="500"/>
              </a:spcBef>
            </a:pPr>
            <a:r>
              <a:rPr lang="en-US" altLang="ko-KR" sz="2000" dirty="0" smtClean="0">
                <a:solidFill>
                  <a:schemeClr val="tx1">
                    <a:lumMod val="85000"/>
                  </a:schemeClr>
                </a:solidFill>
              </a:rPr>
              <a:t>  :: </a:t>
            </a:r>
            <a:r>
              <a:rPr lang="en-US" altLang="ko-KR" sz="2000" dirty="0" smtClean="0"/>
              <a:t>Adding a menu bar and a status bar</a:t>
            </a:r>
            <a:endParaRPr lang="en-US" altLang="ko-KR" sz="2000" dirty="0"/>
          </a:p>
          <a:p>
            <a:r>
              <a:rPr lang="en-US" altLang="ko-KR" sz="1400" i="1" dirty="0">
                <a:solidFill>
                  <a:schemeClr val="tx1">
                    <a:lumMod val="85000"/>
                  </a:schemeClr>
                </a:solidFill>
              </a:rPr>
              <a:t>http://www.dazzle.plus.com/linux/QtCreator/part02.htm</a:t>
            </a:r>
            <a:endParaRPr lang="en-US" altLang="ko-KR" sz="1400" i="1" dirty="0" smtClean="0">
              <a:solidFill>
                <a:schemeClr val="tx1">
                  <a:lumMod val="85000"/>
                </a:schemeClr>
              </a:solidFill>
            </a:endParaRPr>
          </a:p>
          <a:p>
            <a:r>
              <a:rPr lang="en-US" altLang="ko-KR" sz="2000" dirty="0" smtClean="0">
                <a:solidFill>
                  <a:schemeClr val="tx1">
                    <a:lumMod val="85000"/>
                  </a:schemeClr>
                </a:solidFill>
              </a:rPr>
              <a:t>  :: </a:t>
            </a:r>
            <a:r>
              <a:rPr lang="en-US" altLang="ko-KR" sz="2000" dirty="0" smtClean="0"/>
              <a:t>Saving to </a:t>
            </a:r>
            <a:r>
              <a:rPr lang="en-US" altLang="ko-KR" sz="2000" smtClean="0"/>
              <a:t>a file	</a:t>
            </a:r>
            <a:endParaRPr lang="en-US" altLang="ko-KR" sz="2000" dirty="0" smtClean="0"/>
          </a:p>
          <a:p>
            <a:r>
              <a:rPr lang="en-US" altLang="ko-KR" sz="1400" i="1" dirty="0">
                <a:solidFill>
                  <a:schemeClr val="tx1">
                    <a:lumMod val="85000"/>
                  </a:schemeClr>
                </a:solidFill>
              </a:rPr>
              <a:t>http://www.dazzle.plus.com/linux/QtCreator/part09.htm</a:t>
            </a:r>
            <a:endParaRPr lang="en-US" altLang="ko-KR" sz="1400" dirty="0" smtClean="0">
              <a:solidFill>
                <a:schemeClr val="tx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860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Example (Header)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077380" y="2204864"/>
            <a:ext cx="4978896" cy="2448271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1800" dirty="0">
                <a:solidFill>
                  <a:srgbClr val="00FF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class</a:t>
            </a: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ko-KR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MiniExcel</a:t>
            </a: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 : </a:t>
            </a:r>
            <a:r>
              <a:rPr lang="en-US" altLang="ko-KR" sz="18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ko-KR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QMainWindow</a:t>
            </a:r>
            <a:r>
              <a:rPr lang="en-US" altLang="ko-KR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{</a:t>
            </a:r>
            <a:endParaRPr lang="en-US" altLang="ko-KR" sz="1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ko-KR" sz="1800" dirty="0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Q_OBJECT</a:t>
            </a:r>
            <a:endParaRPr lang="en-US" altLang="ko-KR" sz="1800" dirty="0">
              <a:solidFill>
                <a:srgbClr val="0070C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ko-KR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altLang="ko-KR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QTableView</a:t>
            </a:r>
            <a:r>
              <a:rPr lang="en-US" altLang="ko-KR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*</a:t>
            </a:r>
            <a:r>
              <a:rPr lang="en-US" altLang="ko-KR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tblSheetView</a:t>
            </a: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endParaRPr lang="en-US" altLang="ko-KR" sz="1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ko-KR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altLang="ko-KR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QMenu</a:t>
            </a:r>
            <a:r>
              <a:rPr lang="en-US" altLang="ko-KR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*</a:t>
            </a:r>
            <a:r>
              <a:rPr lang="en-US" altLang="ko-KR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menuFile</a:t>
            </a:r>
            <a:r>
              <a:rPr lang="en-US" altLang="ko-KR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altLang="ko-KR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altLang="ko-KR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QAction</a:t>
            </a:r>
            <a:r>
              <a:rPr lang="en-US" altLang="ko-KR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*</a:t>
            </a:r>
            <a:r>
              <a:rPr lang="en-US" altLang="ko-KR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actNew</a:t>
            </a:r>
            <a:r>
              <a:rPr lang="en-US" altLang="ko-KR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altLang="ko-KR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};</a:t>
            </a:r>
            <a:endParaRPr lang="ko-KR" altLang="en-US" sz="1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0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620" y="980728"/>
            <a:ext cx="6840760" cy="4466125"/>
          </a:xfrm>
          <a:prstGeom prst="rect">
            <a:avLst/>
          </a:prstGeom>
        </p:spPr>
      </p:pic>
      <p:pic>
        <p:nvPicPr>
          <p:cNvPr id="7" name="그림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423" y="980728"/>
            <a:ext cx="6832957" cy="4459911"/>
          </a:xfrm>
          <a:prstGeom prst="rect">
            <a:avLst/>
          </a:prstGeom>
        </p:spPr>
      </p:pic>
      <p:cxnSp>
        <p:nvCxnSpPr>
          <p:cNvPr id="9" name="직선 화살표 연결선 8"/>
          <p:cNvCxnSpPr/>
          <p:nvPr/>
        </p:nvCxnSpPr>
        <p:spPr>
          <a:xfrm flipH="1">
            <a:off x="4644008" y="692696"/>
            <a:ext cx="792088" cy="720080"/>
          </a:xfrm>
          <a:prstGeom prst="straightConnector1">
            <a:avLst/>
          </a:prstGeom>
          <a:ln w="38100">
            <a:solidFill>
              <a:srgbClr val="FFFF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436096" y="508030"/>
            <a:ext cx="2997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i="1" dirty="0" smtClean="0"/>
              <a:t>Based on a given skeleton,</a:t>
            </a:r>
            <a:endParaRPr lang="ko-KR" altLang="en-US" i="1" dirty="0"/>
          </a:p>
        </p:txBody>
      </p:sp>
      <p:cxnSp>
        <p:nvCxnSpPr>
          <p:cNvPr id="12" name="직선 화살표 연결선 11"/>
          <p:cNvCxnSpPr/>
          <p:nvPr/>
        </p:nvCxnSpPr>
        <p:spPr>
          <a:xfrm flipH="1" flipV="1">
            <a:off x="3275856" y="4581911"/>
            <a:ext cx="1080120" cy="1077185"/>
          </a:xfrm>
          <a:prstGeom prst="straightConnector1">
            <a:avLst/>
          </a:prstGeom>
          <a:ln w="38100">
            <a:solidFill>
              <a:srgbClr val="FFFF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355976" y="5474429"/>
            <a:ext cx="3748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i="1" dirty="0" smtClean="0"/>
              <a:t>Build your own Mini Excel engine.</a:t>
            </a:r>
            <a:endParaRPr lang="ko-KR" altLang="en-US" i="1" dirty="0"/>
          </a:p>
        </p:txBody>
      </p:sp>
    </p:spTree>
    <p:extLst>
      <p:ext uri="{BB962C8B-B14F-4D97-AF65-F5344CB8AC3E}">
        <p14:creationId xmlns:p14="http://schemas.microsoft.com/office/powerpoint/2010/main" val="615435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Example (Definition)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13184" y="2060848"/>
            <a:ext cx="8507288" cy="2880320"/>
          </a:xfrm>
          <a:ln>
            <a:solidFill>
              <a:schemeClr val="tx1"/>
            </a:solidFill>
          </a:ln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altLang="ko-KR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MiniExcel</a:t>
            </a: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::</a:t>
            </a:r>
            <a:r>
              <a:rPr lang="en-US" altLang="ko-KR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MiniExcel</a:t>
            </a: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ko-KR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  <a:endParaRPr lang="en-US" altLang="ko-KR" sz="1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ko-KR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altLang="ko-KR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tblSheetView</a:t>
            </a:r>
            <a:r>
              <a:rPr lang="en-US" altLang="ko-KR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en-US" altLang="ko-KR" sz="18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ko-KR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QTableView</a:t>
            </a: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ko-KR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</a:p>
          <a:p>
            <a:pPr marL="0" indent="0">
              <a:buNone/>
            </a:pP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ko-KR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ko-KR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QStandardItemModel</a:t>
            </a:r>
            <a:r>
              <a:rPr lang="en-US" altLang="ko-KR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*model = </a:t>
            </a:r>
            <a:r>
              <a:rPr lang="en-US" altLang="ko-KR" sz="18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ko-KR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QStandardItemModel</a:t>
            </a: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 (8, 8, this);</a:t>
            </a:r>
          </a:p>
          <a:p>
            <a:pPr marL="0" indent="0">
              <a:buNone/>
            </a:pPr>
            <a:r>
              <a:rPr lang="en-US" altLang="ko-KR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model-</a:t>
            </a: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en-US" altLang="ko-KR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setHorizontalHeaderItem</a:t>
            </a: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en-US" altLang="ko-KR" sz="18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, new </a:t>
            </a:r>
            <a:r>
              <a:rPr lang="en-US" altLang="ko-KR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QStandardItem</a:t>
            </a: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en-US" altLang="ko-KR" sz="1800" dirty="0">
                <a:solidFill>
                  <a:srgbClr val="FFC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"A"</a:t>
            </a: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));</a:t>
            </a:r>
          </a:p>
          <a:p>
            <a:pPr marL="0" indent="0">
              <a:buNone/>
            </a:pPr>
            <a:r>
              <a:rPr lang="en-US" altLang="ko-KR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model-</a:t>
            </a: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en-US" altLang="ko-KR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setHorizontalHeaderItem</a:t>
            </a: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en-US" altLang="ko-KR" sz="18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, new </a:t>
            </a:r>
            <a:r>
              <a:rPr lang="en-US" altLang="ko-KR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QStandardItem</a:t>
            </a: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en-US" altLang="ko-KR" sz="1800" dirty="0">
                <a:solidFill>
                  <a:srgbClr val="FFC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"B"</a:t>
            </a: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));</a:t>
            </a:r>
          </a:p>
          <a:p>
            <a:pPr marL="0" indent="0">
              <a:buNone/>
            </a:pPr>
            <a:r>
              <a:rPr lang="en-US" altLang="ko-KR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model-</a:t>
            </a: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en-US" altLang="ko-KR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setHorizontalHeaderItem</a:t>
            </a: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en-US" altLang="ko-KR" sz="18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, new </a:t>
            </a:r>
            <a:r>
              <a:rPr lang="en-US" altLang="ko-KR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QStandardItem</a:t>
            </a: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en-US" altLang="ko-KR" sz="1800" dirty="0">
                <a:solidFill>
                  <a:srgbClr val="FFC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"C"</a:t>
            </a: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));</a:t>
            </a:r>
          </a:p>
          <a:p>
            <a:pPr marL="0" indent="0">
              <a:buNone/>
            </a:pPr>
            <a:r>
              <a:rPr lang="en-US" altLang="ko-KR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altLang="ko-KR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tblSheetView</a:t>
            </a:r>
            <a:r>
              <a:rPr lang="en-US" altLang="ko-KR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en-US" altLang="ko-KR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setModel</a:t>
            </a: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 (model</a:t>
            </a:r>
            <a:r>
              <a:rPr lang="en-US" altLang="ko-KR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endParaRPr lang="en-US" altLang="ko-KR" sz="1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ko-KR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connect </a:t>
            </a: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ko-KR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tblSheetView</a:t>
            </a: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, SIGNAL(clicked (</a:t>
            </a:r>
            <a:r>
              <a:rPr lang="en-US" altLang="ko-KR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const</a:t>
            </a: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ko-KR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QModelIndex</a:t>
            </a: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 &amp;)),</a:t>
            </a:r>
          </a:p>
          <a:p>
            <a:pPr marL="0" indent="0">
              <a:buNone/>
            </a:pPr>
            <a:r>
              <a:rPr lang="en-US" altLang="ko-KR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this</a:t>
            </a: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, SLOT(</a:t>
            </a:r>
            <a:r>
              <a:rPr lang="en-US" altLang="ko-KR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onTableClicked</a:t>
            </a: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 ()));</a:t>
            </a:r>
          </a:p>
          <a:p>
            <a:pPr marL="0" indent="0">
              <a:buNone/>
            </a:pPr>
            <a:r>
              <a:rPr lang="en-US" altLang="ko-KR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…</a:t>
            </a:r>
            <a:endParaRPr lang="ko-KR" altLang="en-US" sz="1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오른쪽 중괄호 3"/>
          <p:cNvSpPr/>
          <p:nvPr/>
        </p:nvSpPr>
        <p:spPr>
          <a:xfrm>
            <a:off x="6876255" y="2898232"/>
            <a:ext cx="184715" cy="746792"/>
          </a:xfrm>
          <a:prstGeom prst="rightBrace">
            <a:avLst/>
          </a:prstGeom>
          <a:ln w="3810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" name="직선 화살표 연결선 7"/>
          <p:cNvCxnSpPr/>
          <p:nvPr/>
        </p:nvCxnSpPr>
        <p:spPr>
          <a:xfrm>
            <a:off x="5868852" y="2411543"/>
            <a:ext cx="162018" cy="234661"/>
          </a:xfrm>
          <a:prstGeom prst="straightConnector1">
            <a:avLst/>
          </a:prstGeom>
          <a:ln w="38100">
            <a:solidFill>
              <a:srgbClr val="FFFF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755136" y="2060848"/>
            <a:ext cx="2551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#Rows and #Columns</a:t>
            </a:r>
            <a:endParaRPr lang="ko-KR" altLang="en-US" dirty="0"/>
          </a:p>
        </p:txBody>
      </p:sp>
      <p:cxnSp>
        <p:nvCxnSpPr>
          <p:cNvPr id="12" name="직선 화살표 연결선 11"/>
          <p:cNvCxnSpPr/>
          <p:nvPr/>
        </p:nvCxnSpPr>
        <p:spPr>
          <a:xfrm>
            <a:off x="6267304" y="2411543"/>
            <a:ext cx="162018" cy="234661"/>
          </a:xfrm>
          <a:prstGeom prst="straightConnector1">
            <a:avLst/>
          </a:prstGeom>
          <a:ln w="38100">
            <a:solidFill>
              <a:srgbClr val="FFFF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029339" y="3820398"/>
            <a:ext cx="1830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Column Header</a:t>
            </a:r>
            <a:endParaRPr lang="ko-KR" altLang="en-US" dirty="0"/>
          </a:p>
        </p:txBody>
      </p:sp>
      <p:cxnSp>
        <p:nvCxnSpPr>
          <p:cNvPr id="18" name="구부러진 연결선 17"/>
          <p:cNvCxnSpPr>
            <a:stCxn id="16" idx="0"/>
            <a:endCxn id="4" idx="1"/>
          </p:cNvCxnSpPr>
          <p:nvPr/>
        </p:nvCxnSpPr>
        <p:spPr>
          <a:xfrm rot="16200000" flipV="1">
            <a:off x="7228507" y="3104091"/>
            <a:ext cx="548770" cy="883844"/>
          </a:xfrm>
          <a:prstGeom prst="curvedConnector4">
            <a:avLst>
              <a:gd name="adj1" fmla="val 15979"/>
              <a:gd name="adj2" fmla="val 46349"/>
            </a:avLst>
          </a:prstGeom>
          <a:ln w="38100">
            <a:solidFill>
              <a:srgbClr val="FFFF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9959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1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Example (Definition)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321296" y="2060848"/>
            <a:ext cx="6491064" cy="288032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…</a:t>
            </a:r>
            <a:endParaRPr lang="en-US" altLang="ko-KR" sz="1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altLang="ko-KR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actNew</a:t>
            </a: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 = new </a:t>
            </a:r>
            <a:r>
              <a:rPr lang="en-US" altLang="ko-KR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QAction</a:t>
            </a: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 ("&amp;New", this);</a:t>
            </a:r>
          </a:p>
          <a:p>
            <a:pPr marL="0" indent="0">
              <a:buNone/>
            </a:pPr>
            <a:r>
              <a:rPr lang="en-US" altLang="ko-KR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altLang="ko-KR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menuFile</a:t>
            </a:r>
            <a:r>
              <a:rPr lang="en-US" altLang="ko-KR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en-US" altLang="ko-KR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menuBar</a:t>
            </a: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()-&gt;</a:t>
            </a:r>
            <a:r>
              <a:rPr lang="en-US" altLang="ko-KR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addMenu</a:t>
            </a: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 ("&amp;File");</a:t>
            </a:r>
          </a:p>
          <a:p>
            <a:pPr marL="0" indent="0">
              <a:buNone/>
            </a:pPr>
            <a:r>
              <a:rPr lang="en-US" altLang="ko-KR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altLang="ko-KR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menuFile</a:t>
            </a:r>
            <a:r>
              <a:rPr lang="en-US" altLang="ko-KR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en-US" altLang="ko-KR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addAction</a:t>
            </a: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en-US" altLang="ko-KR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actNew</a:t>
            </a:r>
            <a:r>
              <a:rPr lang="en-US" altLang="ko-KR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endParaRPr lang="en-US" altLang="ko-KR" sz="1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ko-KR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connect </a:t>
            </a: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ko-KR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txtCellEdit</a:t>
            </a: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, SIGNAL(</a:t>
            </a:r>
            <a:r>
              <a:rPr lang="en-US" altLang="ko-KR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returnPressed</a:t>
            </a: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 ()),</a:t>
            </a:r>
          </a:p>
          <a:p>
            <a:pPr marL="0" indent="0">
              <a:buNone/>
            </a:pPr>
            <a:r>
              <a:rPr lang="en-US" altLang="ko-KR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this</a:t>
            </a: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, SLOT(</a:t>
            </a:r>
            <a:r>
              <a:rPr lang="en-US" altLang="ko-KR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onCellEditEntered</a:t>
            </a: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ko-KR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()));</a:t>
            </a:r>
          </a:p>
          <a:p>
            <a:pPr marL="0" indent="0">
              <a:buNone/>
            </a:pPr>
            <a:r>
              <a:rPr lang="en-US" altLang="ko-KR" sz="18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84888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question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OOP Assignment </a:t>
            </a:r>
            <a:r>
              <a:rPr lang="en-US" altLang="ko-KR" dirty="0" smtClean="0"/>
              <a:t>3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3360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Two-stage Implementation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74927" y="2241739"/>
            <a:ext cx="4576959" cy="10182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i="1" dirty="0" smtClean="0"/>
              <a:t>Build a Mini Excel engine first.</a:t>
            </a:r>
          </a:p>
          <a:p>
            <a:pPr>
              <a:spcBef>
                <a:spcPts val="500"/>
              </a:spcBef>
            </a:pPr>
            <a:r>
              <a:rPr lang="en-US" altLang="ko-KR" dirty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en-US" altLang="ko-KR" dirty="0" smtClean="0">
                <a:solidFill>
                  <a:schemeClr val="tx1">
                    <a:lumMod val="85000"/>
                  </a:schemeClr>
                </a:solidFill>
              </a:rPr>
              <a:t> :: We use the skeleton as our temporary</a:t>
            </a:r>
          </a:p>
          <a:p>
            <a:r>
              <a:rPr lang="en-US" altLang="ko-KR" dirty="0" smtClean="0">
                <a:solidFill>
                  <a:schemeClr val="tx1">
                    <a:lumMod val="85000"/>
                  </a:schemeClr>
                </a:solidFill>
              </a:rPr>
              <a:t>    UI shell</a:t>
            </a:r>
            <a:r>
              <a:rPr lang="en-US" altLang="ko-KR" sz="1600" dirty="0" smtClean="0">
                <a:solidFill>
                  <a:schemeClr val="tx1">
                    <a:lumMod val="85000"/>
                  </a:schemeClr>
                </a:solidFill>
              </a:rPr>
              <a:t>(or, </a:t>
            </a:r>
            <a:r>
              <a:rPr lang="ko-KR" altLang="en-US" sz="1600" dirty="0" smtClean="0">
                <a:solidFill>
                  <a:schemeClr val="tx1">
                    <a:lumMod val="85000"/>
                  </a:schemeClr>
                </a:solidFill>
              </a:rPr>
              <a:t>껍데기</a:t>
            </a:r>
            <a:r>
              <a:rPr lang="en-US" altLang="ko-KR" sz="1600" dirty="0" smtClean="0">
                <a:solidFill>
                  <a:schemeClr val="tx1">
                    <a:lumMod val="85000"/>
                  </a:schemeClr>
                </a:solidFill>
              </a:rPr>
              <a:t>).</a:t>
            </a:r>
            <a:endParaRPr lang="en-US" altLang="ko-KR" dirty="0" smtClean="0">
              <a:solidFill>
                <a:schemeClr val="tx1">
                  <a:lumMod val="8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353" y="3465875"/>
            <a:ext cx="5153783" cy="10182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i="1" dirty="0" smtClean="0"/>
              <a:t>Then we replace the UI </a:t>
            </a:r>
            <a:r>
              <a:rPr lang="ko-KR" altLang="en-US" sz="2000" i="1" dirty="0" smtClean="0"/>
              <a:t>껍데기 </a:t>
            </a:r>
            <a:r>
              <a:rPr lang="en-US" altLang="ko-KR" sz="2000" i="1" dirty="0" smtClean="0"/>
              <a:t>to Qt.</a:t>
            </a:r>
          </a:p>
          <a:p>
            <a:pPr>
              <a:spcBef>
                <a:spcPts val="500"/>
              </a:spcBef>
            </a:pPr>
            <a:r>
              <a:rPr lang="en-US" altLang="ko-KR" dirty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en-US" altLang="ko-KR" dirty="0" smtClean="0">
                <a:solidFill>
                  <a:schemeClr val="tx1">
                    <a:lumMod val="85000"/>
                  </a:schemeClr>
                </a:solidFill>
              </a:rPr>
              <a:t> :: The structure of the skeleton and </a:t>
            </a:r>
            <a:r>
              <a:rPr lang="en-US" altLang="ko-KR" dirty="0" err="1" smtClean="0">
                <a:solidFill>
                  <a:schemeClr val="tx1">
                    <a:lumMod val="85000"/>
                  </a:schemeClr>
                </a:solidFill>
              </a:rPr>
              <a:t>Qt</a:t>
            </a:r>
            <a:r>
              <a:rPr lang="en-US" altLang="ko-KR" dirty="0" smtClean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ko-KR" altLang="en-US" dirty="0" smtClean="0">
                <a:solidFill>
                  <a:schemeClr val="tx1">
                    <a:lumMod val="85000"/>
                  </a:schemeClr>
                </a:solidFill>
              </a:rPr>
              <a:t>껍데기</a:t>
            </a:r>
            <a:endParaRPr lang="en-US" altLang="ko-KR" dirty="0" smtClean="0">
              <a:solidFill>
                <a:schemeClr val="tx1">
                  <a:lumMod val="85000"/>
                </a:schemeClr>
              </a:solidFill>
            </a:endParaRPr>
          </a:p>
          <a:p>
            <a:r>
              <a:rPr lang="en-US" altLang="ko-KR" dirty="0" smtClean="0">
                <a:solidFill>
                  <a:schemeClr val="tx1">
                    <a:lumMod val="85000"/>
                  </a:schemeClr>
                </a:solidFill>
              </a:rPr>
              <a:t>    will almost have 1-to-1 correspondence.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34967" y="4726885"/>
            <a:ext cx="41512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i="1" dirty="0" smtClean="0">
                <a:solidFill>
                  <a:srgbClr val="FFFF00"/>
                </a:solidFill>
              </a:rPr>
              <a:t>Think this part as a 20% bonus point!</a:t>
            </a:r>
          </a:p>
          <a:p>
            <a:r>
              <a:rPr lang="en-US" altLang="ko-KR" i="1" dirty="0" smtClean="0">
                <a:solidFill>
                  <a:srgbClr val="FFFF00"/>
                </a:solidFill>
              </a:rPr>
              <a:t>Trust me. It’s really </a:t>
            </a:r>
            <a:r>
              <a:rPr lang="en-US" altLang="ko-KR" b="1" i="1" dirty="0" smtClean="0">
                <a:solidFill>
                  <a:srgbClr val="FFFF00"/>
                </a:solidFill>
              </a:rPr>
              <a:t>nothing</a:t>
            </a:r>
            <a:r>
              <a:rPr lang="en-US" altLang="ko-KR" i="1" dirty="0" smtClean="0">
                <a:solidFill>
                  <a:srgbClr val="FFFF00"/>
                </a:solidFill>
              </a:rPr>
              <a:t>.</a:t>
            </a:r>
            <a:endParaRPr lang="ko-KR" altLang="en-US" i="1" dirty="0">
              <a:solidFill>
                <a:srgbClr val="FFFF00"/>
              </a:solidFill>
            </a:endParaRPr>
          </a:p>
        </p:txBody>
      </p:sp>
      <p:cxnSp>
        <p:nvCxnSpPr>
          <p:cNvPr id="17" name="구부러진 연결선 16"/>
          <p:cNvCxnSpPr>
            <a:stCxn id="6" idx="1"/>
            <a:endCxn id="5" idx="1"/>
          </p:cNvCxnSpPr>
          <p:nvPr/>
        </p:nvCxnSpPr>
        <p:spPr>
          <a:xfrm rot="10800000">
            <a:off x="642353" y="3974989"/>
            <a:ext cx="392614" cy="1075062"/>
          </a:xfrm>
          <a:prstGeom prst="curvedConnector3">
            <a:avLst>
              <a:gd name="adj1" fmla="val 158225"/>
            </a:avLst>
          </a:prstGeom>
          <a:ln w="38100">
            <a:solidFill>
              <a:srgbClr val="FFFF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타원 23"/>
          <p:cNvSpPr/>
          <p:nvPr/>
        </p:nvSpPr>
        <p:spPr>
          <a:xfrm>
            <a:off x="6444208" y="2848666"/>
            <a:ext cx="1234418" cy="1234418"/>
          </a:xfrm>
          <a:prstGeom prst="ellipse">
            <a:avLst/>
          </a:pr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dirty="0" smtClean="0"/>
              <a:t>Mini Excel</a:t>
            </a:r>
          </a:p>
          <a:p>
            <a:pPr algn="ctr"/>
            <a:r>
              <a:rPr lang="en-US" altLang="ko-KR" dirty="0" smtClean="0"/>
              <a:t>Engine</a:t>
            </a:r>
          </a:p>
        </p:txBody>
      </p:sp>
      <p:sp>
        <p:nvSpPr>
          <p:cNvPr id="26" name="타원 25"/>
          <p:cNvSpPr/>
          <p:nvPr/>
        </p:nvSpPr>
        <p:spPr>
          <a:xfrm>
            <a:off x="6444208" y="2848666"/>
            <a:ext cx="1234418" cy="123441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dirty="0" smtClean="0"/>
              <a:t>Mini Excel</a:t>
            </a:r>
          </a:p>
          <a:p>
            <a:pPr algn="ctr"/>
            <a:r>
              <a:rPr lang="en-US" altLang="ko-KR" dirty="0" smtClean="0"/>
              <a:t>Engine</a:t>
            </a:r>
          </a:p>
        </p:txBody>
      </p:sp>
      <p:grpSp>
        <p:nvGrpSpPr>
          <p:cNvPr id="28" name="그룹 27"/>
          <p:cNvGrpSpPr/>
          <p:nvPr/>
        </p:nvGrpSpPr>
        <p:grpSpPr>
          <a:xfrm>
            <a:off x="5837281" y="2241739"/>
            <a:ext cx="2448272" cy="2448272"/>
            <a:chOff x="5610975" y="2056891"/>
            <a:chExt cx="2448272" cy="2448272"/>
          </a:xfrm>
        </p:grpSpPr>
        <p:sp>
          <p:nvSpPr>
            <p:cNvPr id="25" name="도넛 24"/>
            <p:cNvSpPr/>
            <p:nvPr/>
          </p:nvSpPr>
          <p:spPr>
            <a:xfrm>
              <a:off x="5610975" y="2056891"/>
              <a:ext cx="2448272" cy="2448272"/>
            </a:xfrm>
            <a:prstGeom prst="donut">
              <a:avLst>
                <a:gd name="adj" fmla="val 19707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156176" y="4018522"/>
              <a:ext cx="138005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dirty="0" smtClean="0"/>
                <a:t>UI Skeleton</a:t>
              </a:r>
              <a:endParaRPr lang="ko-KR" altLang="en-US" dirty="0"/>
            </a:p>
          </p:txBody>
        </p:sp>
      </p:grpSp>
      <p:grpSp>
        <p:nvGrpSpPr>
          <p:cNvPr id="32" name="그룹 31"/>
          <p:cNvGrpSpPr/>
          <p:nvPr/>
        </p:nvGrpSpPr>
        <p:grpSpPr>
          <a:xfrm>
            <a:off x="5837281" y="2241739"/>
            <a:ext cx="2448272" cy="2448272"/>
            <a:chOff x="5610975" y="2056891"/>
            <a:chExt cx="2448272" cy="2448272"/>
          </a:xfrm>
        </p:grpSpPr>
        <p:sp>
          <p:nvSpPr>
            <p:cNvPr id="33" name="도넛 32"/>
            <p:cNvSpPr/>
            <p:nvPr/>
          </p:nvSpPr>
          <p:spPr>
            <a:xfrm>
              <a:off x="5610975" y="2056891"/>
              <a:ext cx="2448272" cy="2448272"/>
            </a:xfrm>
            <a:prstGeom prst="donut">
              <a:avLst>
                <a:gd name="adj" fmla="val 19707"/>
              </a:avLst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091320" y="4018522"/>
              <a:ext cx="1509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600" dirty="0" err="1" smtClean="0"/>
                <a:t>Qt</a:t>
              </a:r>
              <a:r>
                <a:rPr lang="en-US" altLang="ko-KR" sz="1600" dirty="0"/>
                <a:t> </a:t>
              </a:r>
              <a:r>
                <a:rPr lang="en-US" altLang="ko-KR" sz="1600" dirty="0" smtClean="0"/>
                <a:t>Framework</a:t>
              </a:r>
              <a:endParaRPr lang="ko-KR" alt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138094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423" y="980728"/>
            <a:ext cx="5295470" cy="3456384"/>
          </a:xfrm>
          <a:prstGeom prst="rect">
            <a:avLst/>
          </a:prstGeom>
        </p:spPr>
      </p:pic>
      <p:pic>
        <p:nvPicPr>
          <p:cNvPr id="5" name="그림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1830" y="2852936"/>
            <a:ext cx="3286125" cy="2835910"/>
          </a:xfrm>
          <a:prstGeom prst="rect">
            <a:avLst/>
          </a:prstGeom>
          <a:noFill/>
        </p:spPr>
      </p:pic>
      <p:cxnSp>
        <p:nvCxnSpPr>
          <p:cNvPr id="13" name="구부러진 연결선 12"/>
          <p:cNvCxnSpPr>
            <a:endCxn id="14" idx="0"/>
          </p:cNvCxnSpPr>
          <p:nvPr/>
        </p:nvCxnSpPr>
        <p:spPr>
          <a:xfrm>
            <a:off x="2447764" y="1268760"/>
            <a:ext cx="2880320" cy="1836204"/>
          </a:xfrm>
          <a:prstGeom prst="curvedConnector2">
            <a:avLst/>
          </a:prstGeom>
          <a:ln w="38100">
            <a:solidFill>
              <a:srgbClr val="FF00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직사각형 13"/>
          <p:cNvSpPr/>
          <p:nvPr/>
        </p:nvSpPr>
        <p:spPr>
          <a:xfrm>
            <a:off x="5076056" y="3104964"/>
            <a:ext cx="504056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모서리가 둥근 직사각형 17"/>
          <p:cNvSpPr/>
          <p:nvPr/>
        </p:nvSpPr>
        <p:spPr>
          <a:xfrm>
            <a:off x="1244987" y="1340768"/>
            <a:ext cx="1288341" cy="216024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9" name="구부러진 연결선 18"/>
          <p:cNvCxnSpPr>
            <a:stCxn id="18" idx="2"/>
            <a:endCxn id="22" idx="1"/>
          </p:cNvCxnSpPr>
          <p:nvPr/>
        </p:nvCxnSpPr>
        <p:spPr>
          <a:xfrm rot="16200000" flipH="1">
            <a:off x="2453225" y="992725"/>
            <a:ext cx="1923008" cy="3051142"/>
          </a:xfrm>
          <a:prstGeom prst="curvedConnector2">
            <a:avLst/>
          </a:prstGeom>
          <a:ln w="38100">
            <a:solidFill>
              <a:srgbClr val="FF00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모서리가 둥근 직사각형 21"/>
          <p:cNvSpPr/>
          <p:nvPr/>
        </p:nvSpPr>
        <p:spPr>
          <a:xfrm>
            <a:off x="4940300" y="3340100"/>
            <a:ext cx="2430131" cy="279400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6" name="타원 25"/>
          <p:cNvSpPr/>
          <p:nvPr/>
        </p:nvSpPr>
        <p:spPr>
          <a:xfrm>
            <a:off x="1520101" y="2806328"/>
            <a:ext cx="1152128" cy="1152128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7" name="구부러진 연결선 26"/>
          <p:cNvCxnSpPr>
            <a:stCxn id="26" idx="4"/>
            <a:endCxn id="30" idx="2"/>
          </p:cNvCxnSpPr>
          <p:nvPr/>
        </p:nvCxnSpPr>
        <p:spPr>
          <a:xfrm rot="16200000" flipH="1">
            <a:off x="3367474" y="2687146"/>
            <a:ext cx="528459" cy="3071077"/>
          </a:xfrm>
          <a:prstGeom prst="curvedConnector2">
            <a:avLst/>
          </a:prstGeom>
          <a:ln w="38100">
            <a:solidFill>
              <a:srgbClr val="FF00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타원 29"/>
          <p:cNvSpPr/>
          <p:nvPr/>
        </p:nvSpPr>
        <p:spPr>
          <a:xfrm>
            <a:off x="5167242" y="3910851"/>
            <a:ext cx="1152128" cy="1152128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3460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26" grpId="0" animBg="1"/>
      <p:bldP spid="3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About skeleton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OOP Assignment 3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68919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620" y="980728"/>
            <a:ext cx="6840760" cy="4466125"/>
          </a:xfrm>
          <a:prstGeom prst="rect">
            <a:avLst/>
          </a:prstGeom>
        </p:spPr>
      </p:pic>
      <p:sp>
        <p:nvSpPr>
          <p:cNvPr id="10" name="오른쪽 화살표 9"/>
          <p:cNvSpPr/>
          <p:nvPr/>
        </p:nvSpPr>
        <p:spPr>
          <a:xfrm rot="1229468">
            <a:off x="1338012" y="1389468"/>
            <a:ext cx="719733" cy="166496"/>
          </a:xfrm>
          <a:prstGeom prst="rightArrow">
            <a:avLst>
              <a:gd name="adj1" fmla="val 32363"/>
              <a:gd name="adj2" fmla="val 105115"/>
            </a:avLst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오른쪽 화살표 10"/>
          <p:cNvSpPr/>
          <p:nvPr/>
        </p:nvSpPr>
        <p:spPr>
          <a:xfrm rot="2070629">
            <a:off x="1990552" y="1958855"/>
            <a:ext cx="1481598" cy="200507"/>
          </a:xfrm>
          <a:prstGeom prst="rightArrow">
            <a:avLst>
              <a:gd name="adj1" fmla="val 32363"/>
              <a:gd name="adj2" fmla="val 105115"/>
            </a:avLst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아래로 구부러진 화살표 11"/>
          <p:cNvSpPr/>
          <p:nvPr/>
        </p:nvSpPr>
        <p:spPr>
          <a:xfrm rot="12936288">
            <a:off x="790203" y="1948735"/>
            <a:ext cx="2247795" cy="593375"/>
          </a:xfrm>
          <a:prstGeom prst="curvedDownArrow">
            <a:avLst>
              <a:gd name="adj1" fmla="val 14984"/>
              <a:gd name="adj2" fmla="val 50000"/>
              <a:gd name="adj3" fmla="val 36193"/>
            </a:avLst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1735228" y="1040668"/>
            <a:ext cx="741366" cy="432048"/>
          </a:xfrm>
          <a:prstGeom prst="roundRect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i="1" dirty="0" smtClean="0"/>
              <a:t>Tab</a:t>
            </a:r>
            <a:endParaRPr lang="ko-KR" altLang="en-US" b="1" i="1" dirty="0"/>
          </a:p>
        </p:txBody>
      </p:sp>
      <p:sp>
        <p:nvSpPr>
          <p:cNvPr id="15" name="모서리가 둥근 직사각형 14"/>
          <p:cNvSpPr/>
          <p:nvPr/>
        </p:nvSpPr>
        <p:spPr>
          <a:xfrm>
            <a:off x="2828919" y="1678888"/>
            <a:ext cx="741366" cy="432048"/>
          </a:xfrm>
          <a:prstGeom prst="roundRect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i="1" dirty="0" smtClean="0"/>
              <a:t>Tab</a:t>
            </a:r>
            <a:endParaRPr lang="ko-KR" altLang="en-US" b="1" i="1" dirty="0"/>
          </a:p>
        </p:txBody>
      </p:sp>
      <p:sp>
        <p:nvSpPr>
          <p:cNvPr id="16" name="모서리가 둥근 직사각형 15"/>
          <p:cNvSpPr/>
          <p:nvPr/>
        </p:nvSpPr>
        <p:spPr>
          <a:xfrm>
            <a:off x="1145086" y="2429341"/>
            <a:ext cx="741366" cy="432048"/>
          </a:xfrm>
          <a:prstGeom prst="roundRect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i="1" dirty="0" smtClean="0"/>
              <a:t>Tab</a:t>
            </a:r>
            <a:endParaRPr lang="ko-KR" altLang="en-US" b="1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1697878" y="548680"/>
            <a:ext cx="3760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i="1" dirty="0" smtClean="0"/>
              <a:t>Press ‘Tab’ key to move the focus.</a:t>
            </a:r>
            <a:endParaRPr lang="ko-KR" altLang="en-US" i="1" dirty="0"/>
          </a:p>
        </p:txBody>
      </p:sp>
    </p:spTree>
    <p:extLst>
      <p:ext uri="{BB962C8B-B14F-4D97-AF65-F5344CB8AC3E}">
        <p14:creationId xmlns:p14="http://schemas.microsoft.com/office/powerpoint/2010/main" val="785983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4" grpId="0" animBg="1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620" y="980728"/>
            <a:ext cx="6840760" cy="4466125"/>
          </a:xfrm>
          <a:prstGeom prst="rect">
            <a:avLst/>
          </a:prstGeom>
        </p:spPr>
      </p:pic>
      <p:sp>
        <p:nvSpPr>
          <p:cNvPr id="2" name="모서리가 둥근 직사각형 1"/>
          <p:cNvSpPr/>
          <p:nvPr/>
        </p:nvSpPr>
        <p:spPr>
          <a:xfrm>
            <a:off x="1151620" y="1268760"/>
            <a:ext cx="1908212" cy="216024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641" y="1908948"/>
            <a:ext cx="7448550" cy="504825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sp>
        <p:nvSpPr>
          <p:cNvPr id="18" name="오른쪽 화살표 17"/>
          <p:cNvSpPr/>
          <p:nvPr/>
        </p:nvSpPr>
        <p:spPr>
          <a:xfrm>
            <a:off x="2699792" y="2060848"/>
            <a:ext cx="720080" cy="280148"/>
          </a:xfrm>
          <a:prstGeom prst="rightArrow">
            <a:avLst>
              <a:gd name="adj1" fmla="val 32363"/>
              <a:gd name="adj2" fmla="val 82577"/>
            </a:avLst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오른쪽 화살표 18"/>
          <p:cNvSpPr/>
          <p:nvPr/>
        </p:nvSpPr>
        <p:spPr>
          <a:xfrm rot="10800000">
            <a:off x="1350041" y="2060848"/>
            <a:ext cx="720080" cy="280148"/>
          </a:xfrm>
          <a:prstGeom prst="rightArrow">
            <a:avLst>
              <a:gd name="adj1" fmla="val 32363"/>
              <a:gd name="adj2" fmla="val 82577"/>
            </a:avLst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모서리가 둥근 직사각형 19"/>
          <p:cNvSpPr/>
          <p:nvPr/>
        </p:nvSpPr>
        <p:spPr>
          <a:xfrm>
            <a:off x="2699792" y="2417140"/>
            <a:ext cx="741366" cy="432048"/>
          </a:xfrm>
          <a:prstGeom prst="roundRect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i="1" dirty="0" smtClean="0">
                <a:sym typeface="Wingdings" panose="05000000000000000000" pitchFamily="2" charset="2"/>
              </a:rPr>
              <a:t></a:t>
            </a:r>
            <a:endParaRPr lang="ko-KR" altLang="en-US" b="1" i="1" dirty="0"/>
          </a:p>
        </p:txBody>
      </p:sp>
      <p:sp>
        <p:nvSpPr>
          <p:cNvPr id="21" name="모서리가 둥근 직사각형 20"/>
          <p:cNvSpPr/>
          <p:nvPr/>
        </p:nvSpPr>
        <p:spPr>
          <a:xfrm>
            <a:off x="1355232" y="2405889"/>
            <a:ext cx="741366" cy="432048"/>
          </a:xfrm>
          <a:prstGeom prst="roundRect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i="1" dirty="0" smtClean="0">
                <a:sym typeface="Wingdings" panose="05000000000000000000" pitchFamily="2" charset="2"/>
              </a:rPr>
              <a:t></a:t>
            </a:r>
            <a:endParaRPr lang="ko-KR" altLang="en-US" b="1" i="1" dirty="0"/>
          </a:p>
        </p:txBody>
      </p:sp>
      <p:sp>
        <p:nvSpPr>
          <p:cNvPr id="4" name="번개 3"/>
          <p:cNvSpPr/>
          <p:nvPr/>
        </p:nvSpPr>
        <p:spPr>
          <a:xfrm>
            <a:off x="1835695" y="1435248"/>
            <a:ext cx="697607" cy="697607"/>
          </a:xfrm>
          <a:prstGeom prst="lightningBol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모서리가 둥근 직사각형 21"/>
          <p:cNvSpPr/>
          <p:nvPr/>
        </p:nvSpPr>
        <p:spPr>
          <a:xfrm>
            <a:off x="2393051" y="1588854"/>
            <a:ext cx="824326" cy="432048"/>
          </a:xfrm>
          <a:prstGeom prst="roundRect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i="1" dirty="0" smtClean="0">
                <a:sym typeface="Wingdings" panose="05000000000000000000" pitchFamily="2" charset="2"/>
              </a:rPr>
              <a:t>Enter</a:t>
            </a:r>
            <a:endParaRPr lang="ko-KR" altLang="en-US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3217377" y="1618739"/>
            <a:ext cx="454804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i="1" dirty="0"/>
              <a:t>(</a:t>
            </a:r>
            <a:r>
              <a:rPr lang="en-US" altLang="ko-KR" i="1" dirty="0" smtClean="0"/>
              <a:t>Call ‘</a:t>
            </a:r>
            <a:r>
              <a:rPr lang="en-US" altLang="ko-KR" i="1" dirty="0" err="1" smtClean="0"/>
              <a:t>onSelectedAtMenuStrip</a:t>
            </a:r>
            <a:r>
              <a:rPr lang="en-US" altLang="ko-KR" i="1" dirty="0" smtClean="0"/>
              <a:t> ()’ function)</a:t>
            </a:r>
            <a:endParaRPr lang="ko-KR" altLang="en-US" i="1" dirty="0"/>
          </a:p>
        </p:txBody>
      </p:sp>
    </p:spTree>
    <p:extLst>
      <p:ext uri="{BB962C8B-B14F-4D97-AF65-F5344CB8AC3E}">
        <p14:creationId xmlns:p14="http://schemas.microsoft.com/office/powerpoint/2010/main" val="4193592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4" grpId="0" animBg="1"/>
      <p:bldP spid="22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620" y="980728"/>
            <a:ext cx="6840760" cy="4466125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245" y="1914349"/>
            <a:ext cx="7943850" cy="581025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15" name="그림 1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98" r="56438" b="84065"/>
          <a:stretch/>
        </p:blipFill>
        <p:spPr>
          <a:xfrm>
            <a:off x="467544" y="1916831"/>
            <a:ext cx="7946551" cy="576063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sp>
        <p:nvSpPr>
          <p:cNvPr id="2" name="모서리가 둥근 직사각형 1"/>
          <p:cNvSpPr/>
          <p:nvPr/>
        </p:nvSpPr>
        <p:spPr>
          <a:xfrm>
            <a:off x="1259632" y="1484784"/>
            <a:ext cx="2232248" cy="216024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오른쪽 화살표 13"/>
          <p:cNvSpPr/>
          <p:nvPr/>
        </p:nvSpPr>
        <p:spPr>
          <a:xfrm rot="16200000">
            <a:off x="2954833" y="2448655"/>
            <a:ext cx="652013" cy="356098"/>
          </a:xfrm>
          <a:prstGeom prst="rightArrow">
            <a:avLst>
              <a:gd name="adj1" fmla="val 32363"/>
              <a:gd name="adj2" fmla="val 82577"/>
            </a:avLst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/>
        </p:nvSpPr>
        <p:spPr>
          <a:xfrm>
            <a:off x="2699792" y="2781742"/>
            <a:ext cx="2094901" cy="432048"/>
          </a:xfrm>
          <a:prstGeom prst="roundRect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i="1" dirty="0" smtClean="0">
                <a:sym typeface="Wingdings" panose="05000000000000000000" pitchFamily="2" charset="2"/>
              </a:rPr>
              <a:t>a-z, 0-9, !@#$...</a:t>
            </a:r>
            <a:endParaRPr lang="ko-KR" altLang="en-US" b="1" i="1" dirty="0"/>
          </a:p>
        </p:txBody>
      </p:sp>
      <p:sp>
        <p:nvSpPr>
          <p:cNvPr id="23" name="오른쪽 화살표 22"/>
          <p:cNvSpPr/>
          <p:nvPr/>
        </p:nvSpPr>
        <p:spPr>
          <a:xfrm rot="10800000">
            <a:off x="2560759" y="1993198"/>
            <a:ext cx="720080" cy="280148"/>
          </a:xfrm>
          <a:prstGeom prst="rightArrow">
            <a:avLst>
              <a:gd name="adj1" fmla="val 32363"/>
              <a:gd name="adj2" fmla="val 82577"/>
            </a:avLst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모서리가 둥근 직사각형 23"/>
          <p:cNvSpPr/>
          <p:nvPr/>
        </p:nvSpPr>
        <p:spPr>
          <a:xfrm>
            <a:off x="2920798" y="1490806"/>
            <a:ext cx="1422108" cy="432048"/>
          </a:xfrm>
          <a:prstGeom prst="roundRect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i="1" dirty="0" smtClean="0">
                <a:sym typeface="Wingdings" panose="05000000000000000000" pitchFamily="2" charset="2"/>
              </a:rPr>
              <a:t>Backspace</a:t>
            </a:r>
            <a:endParaRPr lang="ko-KR" altLang="en-US" b="1" i="1" dirty="0"/>
          </a:p>
        </p:txBody>
      </p:sp>
      <p:sp>
        <p:nvSpPr>
          <p:cNvPr id="25" name="번개 24"/>
          <p:cNvSpPr/>
          <p:nvPr/>
        </p:nvSpPr>
        <p:spPr>
          <a:xfrm>
            <a:off x="1714153" y="1380194"/>
            <a:ext cx="697607" cy="697607"/>
          </a:xfrm>
          <a:prstGeom prst="lightningBol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모서리가 둥근 직사각형 25"/>
          <p:cNvSpPr/>
          <p:nvPr/>
        </p:nvSpPr>
        <p:spPr>
          <a:xfrm>
            <a:off x="1527964" y="1966367"/>
            <a:ext cx="824326" cy="432048"/>
          </a:xfrm>
          <a:prstGeom prst="roundRect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i="1" dirty="0" smtClean="0">
                <a:sym typeface="Wingdings" panose="05000000000000000000" pitchFamily="2" charset="2"/>
              </a:rPr>
              <a:t>Enter</a:t>
            </a:r>
            <a:endParaRPr lang="ko-KR" altLang="en-US" b="1" i="1" dirty="0"/>
          </a:p>
        </p:txBody>
      </p:sp>
      <p:sp>
        <p:nvSpPr>
          <p:cNvPr id="27" name="TextBox 26"/>
          <p:cNvSpPr txBox="1"/>
          <p:nvPr/>
        </p:nvSpPr>
        <p:spPr>
          <a:xfrm>
            <a:off x="121778" y="2420382"/>
            <a:ext cx="2723759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i="1" dirty="0"/>
              <a:t>(</a:t>
            </a:r>
            <a:r>
              <a:rPr lang="en-US" altLang="ko-KR" i="1" dirty="0" smtClean="0"/>
              <a:t>Call ‘</a:t>
            </a:r>
            <a:r>
              <a:rPr lang="en-US" altLang="ko-KR" i="1" dirty="0" err="1" smtClean="0"/>
              <a:t>onEnterKeyPressed</a:t>
            </a:r>
            <a:r>
              <a:rPr lang="en-US" altLang="ko-KR" i="1" dirty="0" smtClean="0"/>
              <a:t/>
            </a:r>
            <a:br>
              <a:rPr lang="en-US" altLang="ko-KR" i="1" dirty="0" smtClean="0"/>
            </a:br>
            <a:r>
              <a:rPr lang="en-US" altLang="ko-KR" i="1" dirty="0" err="1" smtClean="0"/>
              <a:t>AtTextBox</a:t>
            </a:r>
            <a:r>
              <a:rPr lang="en-US" altLang="ko-KR" i="1" dirty="0" smtClean="0"/>
              <a:t> ()’ functio</a:t>
            </a:r>
            <a:r>
              <a:rPr lang="en-US" altLang="ko-KR" i="1" dirty="0"/>
              <a:t>n</a:t>
            </a:r>
            <a:r>
              <a:rPr lang="en-US" altLang="ko-KR" i="1" dirty="0" smtClean="0"/>
              <a:t>)</a:t>
            </a:r>
            <a:endParaRPr lang="ko-KR" altLang="en-US" i="1" dirty="0"/>
          </a:p>
        </p:txBody>
      </p:sp>
    </p:spTree>
    <p:extLst>
      <p:ext uri="{BB962C8B-B14F-4D97-AF65-F5344CB8AC3E}">
        <p14:creationId xmlns:p14="http://schemas.microsoft.com/office/powerpoint/2010/main" val="3469405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38100">
          <a:solidFill>
            <a:srgbClr val="FFFF00"/>
          </a:solidFill>
          <a:headEnd type="none" w="med" len="med"/>
          <a:tailEnd type="triangl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8388</TotalTime>
  <Words>1107</Words>
  <Application>Microsoft Office PowerPoint</Application>
  <PresentationFormat>화면 슬라이드 쇼(4:3)</PresentationFormat>
  <Paragraphs>292</Paragraphs>
  <Slides>32</Slides>
  <Notes>0</Notes>
  <HiddenSlides>1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32</vt:i4>
      </vt:variant>
    </vt:vector>
  </HeadingPairs>
  <TitlesOfParts>
    <vt:vector size="39" baseType="lpstr">
      <vt:lpstr>Arial Unicode MS</vt:lpstr>
      <vt:lpstr>DejaVu Sans Light</vt:lpstr>
      <vt:lpstr>맑은 고딕</vt:lpstr>
      <vt:lpstr>Arial</vt:lpstr>
      <vt:lpstr>Consolas</vt:lpstr>
      <vt:lpstr>Wingdings</vt:lpstr>
      <vt:lpstr>Office 테마</vt:lpstr>
      <vt:lpstr>PowerPoint 프레젠테이션</vt:lpstr>
      <vt:lpstr>Assignment summary</vt:lpstr>
      <vt:lpstr>PowerPoint 프레젠테이션</vt:lpstr>
      <vt:lpstr>Two-stage Implementation</vt:lpstr>
      <vt:lpstr>PowerPoint 프레젠테이션</vt:lpstr>
      <vt:lpstr>About skeleton</vt:lpstr>
      <vt:lpstr>PowerPoint 프레젠테이션</vt:lpstr>
      <vt:lpstr>PowerPoint 프레젠테이션</vt:lpstr>
      <vt:lpstr>PowerPoint 프레젠테이션</vt:lpstr>
      <vt:lpstr>PowerPoint 프레젠테이션</vt:lpstr>
      <vt:lpstr>Summary</vt:lpstr>
      <vt:lpstr>What to Implement</vt:lpstr>
      <vt:lpstr>Extended tsv format</vt:lpstr>
      <vt:lpstr>TSV Format</vt:lpstr>
      <vt:lpstr>TSV Format</vt:lpstr>
      <vt:lpstr>Extended TSV Format</vt:lpstr>
      <vt:lpstr>Extended TSV Format</vt:lpstr>
      <vt:lpstr>Extended TSV Format</vt:lpstr>
      <vt:lpstr>Engine structure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qt porting</vt:lpstr>
      <vt:lpstr>PowerPoint 프레젠테이션</vt:lpstr>
      <vt:lpstr>4 Things that Might Come in Handy  in This Assignment </vt:lpstr>
      <vt:lpstr>References</vt:lpstr>
      <vt:lpstr>Example (Header)</vt:lpstr>
      <vt:lpstr>Example (Definition)</vt:lpstr>
      <vt:lpstr>Example (Definition)</vt:lpstr>
      <vt:lpstr>question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OrangeYellow</dc:creator>
  <cp:lastModifiedBy>gwangmu</cp:lastModifiedBy>
  <cp:revision>279</cp:revision>
  <dcterms:created xsi:type="dcterms:W3CDTF">2013-11-25T09:23:28Z</dcterms:created>
  <dcterms:modified xsi:type="dcterms:W3CDTF">2015-11-13T15:03:19Z</dcterms:modified>
</cp:coreProperties>
</file>