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6" r:id="rId12"/>
    <p:sldId id="272" r:id="rId13"/>
    <p:sldId id="267" r:id="rId14"/>
    <p:sldId id="268" r:id="rId15"/>
    <p:sldId id="273" r:id="rId16"/>
    <p:sldId id="271" r:id="rId17"/>
    <p:sldId id="269" r:id="rId18"/>
    <p:sldId id="274" r:id="rId19"/>
    <p:sldId id="27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88722-0CBB-4B08-85F5-2FD1C1E36D42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317F8-5624-4D73-845F-5C8FADDD2B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967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B317F8-5624-4D73-845F-5C8FADDD2B1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613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B317F8-5624-4D73-845F-5C8FADDD2B1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578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63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056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2211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760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1247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173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061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051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203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64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87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25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23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436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52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730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2BD40-8D68-461D-90B7-BB37F77C8051}" type="datetimeFigureOut">
              <a:rPr lang="zh-CN" altLang="en-US" smtClean="0"/>
              <a:t>2024/12/21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1EFE908-33E2-4E2C-90BE-3D0E8707D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429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  <p:sldLayoutId id="2147483830" r:id="rId15"/>
    <p:sldLayoutId id="214748383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pdf/2410.1898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9CC0E3-3A71-45C0-9A51-52207FC7D0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大模型蒸馏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27FA258-2D43-40E0-82C8-DED34EF694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Llm-deploy </a:t>
            </a:r>
            <a:r>
              <a:rPr lang="zh-CN" altLang="en-US"/>
              <a:t>团队 </a:t>
            </a:r>
            <a:r>
              <a:rPr lang="en-US" altLang="zh-CN"/>
              <a:t>2024-12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493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A7C0E5-C3B9-4452-A5B6-ECB65F63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黑盒蒸馏的概念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BB9D7A-4F63-4F3C-876A-DF52ADA72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/>
              <a:t>黑盒蒸馏所用到的仅仅是教师模型的回答（有时也包括输出的概率分布，即软目标，但是不会用到</a:t>
            </a:r>
            <a:r>
              <a:rPr lang="en-US" altLang="zh-CN" sz="3200"/>
              <a:t>logits</a:t>
            </a:r>
            <a:r>
              <a:rPr lang="zh-CN" altLang="en-US" sz="3200"/>
              <a:t>）。</a:t>
            </a:r>
            <a:endParaRPr lang="en-US" altLang="zh-CN" sz="3200"/>
          </a:p>
          <a:p>
            <a:r>
              <a:rPr lang="zh-CN" altLang="en-US" sz="3200"/>
              <a:t>由此可见，黑盒蒸馏可以蒸馏闭源模型。</a:t>
            </a:r>
          </a:p>
        </p:txBody>
      </p:sp>
    </p:spTree>
    <p:extLst>
      <p:ext uri="{BB962C8B-B14F-4D97-AF65-F5344CB8AC3E}">
        <p14:creationId xmlns:p14="http://schemas.microsoft.com/office/powerpoint/2010/main" val="3330310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ECC682-7062-477D-9A54-AAFFA1949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ICL</a:t>
            </a:r>
            <a:r>
              <a:rPr lang="zh-CN" altLang="en-US"/>
              <a:t>蒸馏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5EFFAC06-9AAC-464E-8719-B4B744ABBD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31847" y="324678"/>
            <a:ext cx="5366026" cy="3473629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76E787A-6DFA-4DFD-B9E3-A13F107CD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8895" y="3961440"/>
            <a:ext cx="6763098" cy="257188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BD73A41-B853-47F7-95E4-053E2F263462}"/>
              </a:ext>
            </a:extLst>
          </p:cNvPr>
          <p:cNvSpPr txBox="1"/>
          <p:nvPr/>
        </p:nvSpPr>
        <p:spPr>
          <a:xfrm>
            <a:off x="9730409" y="5009321"/>
            <a:ext cx="1868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highlight>
                  <a:srgbClr val="00FFFF"/>
                </a:highlight>
              </a:rPr>
              <a:t>+ </a:t>
            </a:r>
            <a:r>
              <a:rPr lang="zh-CN" altLang="en-US" sz="2400" b="1">
                <a:solidFill>
                  <a:srgbClr val="FF0000"/>
                </a:solidFill>
                <a:highlight>
                  <a:srgbClr val="00FFFF"/>
                </a:highlight>
              </a:rPr>
              <a:t>语言建模</a:t>
            </a:r>
            <a:endParaRPr lang="en-US" altLang="zh-CN" sz="2400" b="1">
              <a:solidFill>
                <a:srgbClr val="FF0000"/>
              </a:solidFill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15621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1F8EAB-BC19-4392-8676-2F5724F2B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ICL</a:t>
            </a:r>
            <a:r>
              <a:rPr lang="zh-CN" altLang="en-US"/>
              <a:t>蒸馏实践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FFC18661-20DB-4AFB-A75B-9A2816697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9907" y="3428999"/>
            <a:ext cx="10728476" cy="2474843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F625DB6-E43B-46BF-ADDB-EC58A7350180}"/>
              </a:ext>
            </a:extLst>
          </p:cNvPr>
          <p:cNvSpPr txBox="1"/>
          <p:nvPr/>
        </p:nvSpPr>
        <p:spPr>
          <a:xfrm>
            <a:off x="2592925" y="1729408"/>
            <a:ext cx="72456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Soft_icl_loss, </a:t>
            </a:r>
            <a:r>
              <a:rPr lang="zh-CN" altLang="en-US" sz="2000"/>
              <a:t>学生模型和教师模型在</a:t>
            </a:r>
            <a:r>
              <a:rPr lang="en-US" altLang="zh-CN" sz="2000"/>
              <a:t>icl</a:t>
            </a:r>
            <a:r>
              <a:rPr lang="zh-CN" altLang="en-US" sz="2000"/>
              <a:t>数据集上的</a:t>
            </a:r>
            <a:r>
              <a:rPr lang="en-US" altLang="zh-CN" sz="2000"/>
              <a:t>KL</a:t>
            </a:r>
            <a:r>
              <a:rPr lang="zh-CN" altLang="en-US" sz="2000"/>
              <a:t>散度</a:t>
            </a:r>
            <a:r>
              <a:rPr lang="en-US" altLang="zh-CN" sz="2000"/>
              <a:t> </a:t>
            </a:r>
          </a:p>
          <a:p>
            <a:r>
              <a:rPr lang="en-US" altLang="zh-CN" sz="2000"/>
              <a:t>soft_lm_loss, </a:t>
            </a:r>
            <a:r>
              <a:rPr lang="zh-CN" altLang="en-US" sz="2000"/>
              <a:t>学生模型和教师模型在</a:t>
            </a:r>
            <a:r>
              <a:rPr lang="en-US" altLang="zh-CN" sz="2000"/>
              <a:t>wikitext</a:t>
            </a:r>
            <a:r>
              <a:rPr lang="zh-CN" altLang="en-US" sz="2000"/>
              <a:t>数据集上的</a:t>
            </a:r>
            <a:r>
              <a:rPr lang="en-US" altLang="zh-CN" sz="2000"/>
              <a:t>kl</a:t>
            </a:r>
            <a:r>
              <a:rPr lang="zh-CN" altLang="en-US" sz="2000"/>
              <a:t>散度</a:t>
            </a:r>
            <a:endParaRPr lang="en-US" altLang="zh-CN" sz="2000"/>
          </a:p>
          <a:p>
            <a:r>
              <a:rPr lang="en-US" altLang="zh-CN" sz="2000"/>
              <a:t>hard_icl_loss, </a:t>
            </a:r>
            <a:r>
              <a:rPr lang="zh-CN" altLang="en-US" sz="2000"/>
              <a:t>学生模型在</a:t>
            </a:r>
            <a:r>
              <a:rPr lang="en-US" altLang="zh-CN" sz="2000"/>
              <a:t>icl</a:t>
            </a:r>
            <a:r>
              <a:rPr lang="zh-CN" altLang="en-US" sz="2000"/>
              <a:t>数据集上的交叉熵</a:t>
            </a:r>
            <a:endParaRPr lang="en-US" altLang="zh-CN" sz="2000"/>
          </a:p>
          <a:p>
            <a:r>
              <a:rPr lang="en-US" altLang="zh-CN" sz="2000"/>
              <a:t>hard_lm_loss,</a:t>
            </a:r>
            <a:r>
              <a:rPr lang="zh-CN" altLang="en-US" sz="2000"/>
              <a:t> 学生模型在</a:t>
            </a:r>
            <a:r>
              <a:rPr lang="en-US" altLang="zh-CN" sz="2000"/>
              <a:t>wikitext</a:t>
            </a:r>
            <a:r>
              <a:rPr lang="zh-CN" altLang="en-US" sz="2000"/>
              <a:t>数据集上的交叉熵</a:t>
            </a:r>
          </a:p>
        </p:txBody>
      </p:sp>
    </p:spTree>
    <p:extLst>
      <p:ext uri="{BB962C8B-B14F-4D97-AF65-F5344CB8AC3E}">
        <p14:creationId xmlns:p14="http://schemas.microsoft.com/office/powerpoint/2010/main" val="2716175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F958CB-3AFE-4E7C-B63A-1D1549578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指令跟随蒸馏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C619B769-0BDE-415C-B411-43F4B4D6E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4257" y="1500809"/>
            <a:ext cx="7811511" cy="5357191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5850782-603F-4738-AC51-5CF31ECAACC2}"/>
              </a:ext>
            </a:extLst>
          </p:cNvPr>
          <p:cNvSpPr txBox="1"/>
          <p:nvPr/>
        </p:nvSpPr>
        <p:spPr>
          <a:xfrm>
            <a:off x="8892854" y="1500809"/>
            <a:ext cx="2915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  <a:highlight>
                  <a:srgbClr val="00FFFF"/>
                </a:highlight>
              </a:rPr>
              <a:t>数据格式：</a:t>
            </a:r>
            <a:endParaRPr lang="en-US" altLang="zh-CN" sz="2000" b="1">
              <a:solidFill>
                <a:srgbClr val="FF0000"/>
              </a:solidFill>
              <a:highlight>
                <a:srgbClr val="00FFFF"/>
              </a:highlight>
            </a:endParaRPr>
          </a:p>
          <a:p>
            <a:r>
              <a:rPr lang="zh-CN" altLang="en-US" sz="2000" b="1">
                <a:solidFill>
                  <a:srgbClr val="FF0000"/>
                </a:solidFill>
                <a:highlight>
                  <a:srgbClr val="00FFFF"/>
                </a:highlight>
              </a:rPr>
              <a:t>指令，</a:t>
            </a:r>
            <a:endParaRPr lang="en-US" altLang="zh-CN" sz="2000" b="1">
              <a:solidFill>
                <a:srgbClr val="FF0000"/>
              </a:solidFill>
              <a:highlight>
                <a:srgbClr val="00FFFF"/>
              </a:highlight>
            </a:endParaRPr>
          </a:p>
          <a:p>
            <a:r>
              <a:rPr lang="zh-CN" altLang="en-US" sz="2000" b="1">
                <a:solidFill>
                  <a:srgbClr val="FF0000"/>
                </a:solidFill>
                <a:highlight>
                  <a:srgbClr val="00FFFF"/>
                </a:highlight>
              </a:rPr>
              <a:t>输入（可省略），</a:t>
            </a:r>
            <a:endParaRPr lang="en-US" altLang="zh-CN" sz="2000" b="1">
              <a:solidFill>
                <a:srgbClr val="FF0000"/>
              </a:solidFill>
              <a:highlight>
                <a:srgbClr val="00FFFF"/>
              </a:highlight>
            </a:endParaRPr>
          </a:p>
          <a:p>
            <a:r>
              <a:rPr lang="zh-CN" altLang="en-US" sz="2000" b="1">
                <a:solidFill>
                  <a:srgbClr val="FF0000"/>
                </a:solidFill>
                <a:highlight>
                  <a:srgbClr val="00FFFF"/>
                </a:highlight>
              </a:rPr>
              <a:t>输出</a:t>
            </a:r>
          </a:p>
        </p:txBody>
      </p:sp>
    </p:spTree>
    <p:extLst>
      <p:ext uri="{BB962C8B-B14F-4D97-AF65-F5344CB8AC3E}">
        <p14:creationId xmlns:p14="http://schemas.microsoft.com/office/powerpoint/2010/main" val="280520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E2D53D-D639-4641-BD68-9385BB865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Self-instruct</a:t>
            </a:r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78F20CEC-2EA4-4B03-A87F-88095409B4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0233" y="1854133"/>
            <a:ext cx="8261381" cy="3052486"/>
          </a:xfr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0A47425D-45E5-441F-B227-E54A87B7C438}"/>
              </a:ext>
            </a:extLst>
          </p:cNvPr>
          <p:cNvSpPr/>
          <p:nvPr/>
        </p:nvSpPr>
        <p:spPr>
          <a:xfrm>
            <a:off x="9084365" y="2524539"/>
            <a:ext cx="1590261" cy="51683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11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0D9135-FE08-4AF0-AA87-EAF5B5DE5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指令跟随蒸馏实践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055B505-445C-4A1B-BE1F-FF424F1B5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/>
              <a:t>数据集：使用</a:t>
            </a:r>
            <a:r>
              <a:rPr lang="en-US" altLang="zh-CN" sz="2400"/>
              <a:t>self-instruct</a:t>
            </a:r>
            <a:r>
              <a:rPr lang="zh-CN" altLang="en-US" sz="2400"/>
              <a:t>制作的</a:t>
            </a:r>
            <a:r>
              <a:rPr lang="en-US" altLang="zh-CN" sz="2400" b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alpaca_gpt4_data </a:t>
            </a:r>
            <a:r>
              <a:rPr lang="zh-CN" altLang="en-US" sz="2400" b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数据集</a:t>
            </a:r>
            <a:endParaRPr lang="en-US" altLang="zh-CN" sz="2400" b="0">
              <a:solidFill>
                <a:srgbClr val="A31515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4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损失函数：交叉熵</a:t>
            </a:r>
            <a:endParaRPr lang="en-US" altLang="zh-CN" sz="24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258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29057F-903B-4DC4-AF79-F01F4331D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思维链蒸馏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CDCF841-DE69-4C0D-8CA4-696F284F63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060" y="1588205"/>
            <a:ext cx="9087122" cy="457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518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81635B-DE20-4882-B623-3884CBB38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思维链蒸馏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A5BA7F8D-2135-4E36-8C88-99155BCA94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7636" y="2143348"/>
            <a:ext cx="6553594" cy="2875913"/>
          </a:xfr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CEC2B0C0-6099-43CB-8068-5604530F63FD}"/>
              </a:ext>
            </a:extLst>
          </p:cNvPr>
          <p:cNvSpPr/>
          <p:nvPr/>
        </p:nvSpPr>
        <p:spPr>
          <a:xfrm>
            <a:off x="4880112" y="2113531"/>
            <a:ext cx="2276062" cy="49052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8E5E92BE-8289-4852-9DFA-67D35E927B87}"/>
              </a:ext>
            </a:extLst>
          </p:cNvPr>
          <p:cNvSpPr/>
          <p:nvPr/>
        </p:nvSpPr>
        <p:spPr>
          <a:xfrm>
            <a:off x="3011557" y="1934818"/>
            <a:ext cx="6659216" cy="1812234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1B866818-01E5-4878-A32E-D2CC5C8BEEB0}"/>
              </a:ext>
            </a:extLst>
          </p:cNvPr>
          <p:cNvSpPr/>
          <p:nvPr/>
        </p:nvSpPr>
        <p:spPr>
          <a:xfrm>
            <a:off x="3011754" y="3922453"/>
            <a:ext cx="6745357" cy="396098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B17B916-8734-4F68-B669-690371311445}"/>
              </a:ext>
            </a:extLst>
          </p:cNvPr>
          <p:cNvSpPr txBox="1"/>
          <p:nvPr/>
        </p:nvSpPr>
        <p:spPr>
          <a:xfrm>
            <a:off x="10336696" y="2464904"/>
            <a:ext cx="116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输入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1689490-274F-4664-8DA7-644F7F70B5E9}"/>
              </a:ext>
            </a:extLst>
          </p:cNvPr>
          <p:cNvSpPr txBox="1"/>
          <p:nvPr/>
        </p:nvSpPr>
        <p:spPr>
          <a:xfrm>
            <a:off x="10336696" y="3922453"/>
            <a:ext cx="116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输出</a:t>
            </a: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B2EAD62C-A92F-4B90-B8CC-9085A8DC4628}"/>
              </a:ext>
            </a:extLst>
          </p:cNvPr>
          <p:cNvCxnSpPr>
            <a:endCxn id="9" idx="1"/>
          </p:cNvCxnSpPr>
          <p:nvPr/>
        </p:nvCxnSpPr>
        <p:spPr>
          <a:xfrm>
            <a:off x="9757111" y="2649570"/>
            <a:ext cx="5795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459DC77D-F8CC-469B-9A0B-8E92AD3827E5}"/>
              </a:ext>
            </a:extLst>
          </p:cNvPr>
          <p:cNvCxnSpPr/>
          <p:nvPr/>
        </p:nvCxnSpPr>
        <p:spPr>
          <a:xfrm>
            <a:off x="9757111" y="4107119"/>
            <a:ext cx="5795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46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D6700F-72A9-4689-A540-6D8BAB736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思维链蒸馏实践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1355FC28-9DD3-4754-8431-74676BDC8B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1255" y="1493155"/>
            <a:ext cx="6663645" cy="4626200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AA3FC12-C82B-428E-B12A-F9E1863A3B69}"/>
              </a:ext>
            </a:extLst>
          </p:cNvPr>
          <p:cNvSpPr txBox="1"/>
          <p:nvPr/>
        </p:nvSpPr>
        <p:spPr>
          <a:xfrm>
            <a:off x="1952481" y="6390861"/>
            <a:ext cx="2732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损失函数：交叉熵损失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F878FC4-283D-4EAB-A554-2C3E7727EE1D}"/>
              </a:ext>
            </a:extLst>
          </p:cNvPr>
          <p:cNvSpPr txBox="1"/>
          <p:nvPr/>
        </p:nvSpPr>
        <p:spPr>
          <a:xfrm>
            <a:off x="1952481" y="1641604"/>
            <a:ext cx="1505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数据集：</a:t>
            </a:r>
          </a:p>
        </p:txBody>
      </p:sp>
    </p:spTree>
    <p:extLst>
      <p:ext uri="{BB962C8B-B14F-4D97-AF65-F5344CB8AC3E}">
        <p14:creationId xmlns:p14="http://schemas.microsoft.com/office/powerpoint/2010/main" val="6757638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DD54A5-AE34-4798-AFDA-807AB2A32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总结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7AFC67-2254-427B-A7AF-2E9F51969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0" i="0">
                <a:solidFill>
                  <a:srgbClr val="34495E"/>
                </a:solidFill>
                <a:effectLst/>
                <a:latin typeface="Source Sans Pro" panose="020B0503030403020204" pitchFamily="34" charset="0"/>
              </a:rPr>
              <a:t>实际上，除了以上三种涌现能力的蒸馏，只要是从教授模型收集某种类型的数据，然后用这些数据微调学生模型，都是黑盒蒸馏的应用范围。 因此，对于一些特定领域和特定需求的任务，也可以使用类似的方法达到希望的效果。比如近期上海交通大学的</a:t>
            </a:r>
            <a:r>
              <a:rPr lang="en-US" altLang="zh-CN" b="1" i="0" u="none" strike="noStrike">
                <a:effectLst/>
                <a:latin typeface="Source Sans Pro" panose="020B0503030403020204" pitchFamily="34" charset="0"/>
                <a:hlinkClick r:id="rId2"/>
              </a:rPr>
              <a:t>O1</a:t>
            </a:r>
            <a:r>
              <a:rPr lang="zh-CN" altLang="en-US" b="1" i="0" u="none" strike="noStrike">
                <a:effectLst/>
                <a:latin typeface="Source Sans Pro" panose="020B0503030403020204" pitchFamily="34" charset="0"/>
                <a:hlinkClick r:id="rId2"/>
              </a:rPr>
              <a:t>复现论文</a:t>
            </a:r>
            <a:r>
              <a:rPr lang="zh-CN" altLang="en-US" b="0" i="0">
                <a:solidFill>
                  <a:srgbClr val="34495E"/>
                </a:solidFill>
                <a:effectLst/>
                <a:latin typeface="Source Sans Pro" panose="020B0503030403020204" pitchFamily="34" charset="0"/>
              </a:rPr>
              <a:t>就是一个很好的对教师模型的推理能力进行蒸馏的例子。</a:t>
            </a:r>
            <a:endParaRPr lang="en-US" altLang="zh-CN" b="0" i="0">
              <a:solidFill>
                <a:srgbClr val="34495E"/>
              </a:solidFill>
              <a:effectLst/>
              <a:latin typeface="Source Sans Pro" panose="020B0503030403020204" pitchFamily="34" charset="0"/>
            </a:endParaRPr>
          </a:p>
          <a:p>
            <a:endParaRPr lang="en-US" altLang="zh-CN">
              <a:solidFill>
                <a:srgbClr val="34495E"/>
              </a:solidFill>
              <a:latin typeface="Source Sans Pro" panose="020B0503030403020204" pitchFamily="34" charset="0"/>
            </a:endParaRPr>
          </a:p>
          <a:p>
            <a:r>
              <a:rPr lang="zh-CN" altLang="en-US" sz="1800"/>
              <a:t>明白大模型蒸馏的概念和知识架构  </a:t>
            </a:r>
            <a:r>
              <a:rPr lang="en-US" altLang="zh-CN" b="1" i="1">
                <a:solidFill>
                  <a:srgbClr val="00B050"/>
                </a:solidFill>
              </a:rPr>
              <a:t>done </a:t>
            </a:r>
          </a:p>
          <a:p>
            <a:r>
              <a:rPr lang="zh-CN" altLang="en-US" sz="1800"/>
              <a:t>理解白盒蒸馏的概念和典型算法  </a:t>
            </a:r>
            <a:r>
              <a:rPr lang="en-US" altLang="zh-CN" b="1" i="1">
                <a:solidFill>
                  <a:srgbClr val="00B050"/>
                </a:solidFill>
              </a:rPr>
              <a:t>done</a:t>
            </a:r>
          </a:p>
          <a:p>
            <a:r>
              <a:rPr lang="zh-CN" altLang="en-US" sz="1800"/>
              <a:t>理解黑盒蒸馏的概念和典型算法  </a:t>
            </a:r>
            <a:r>
              <a:rPr lang="en-US" altLang="zh-CN" b="1" i="1">
                <a:solidFill>
                  <a:srgbClr val="00B050"/>
                </a:solidFill>
              </a:rPr>
              <a:t>done</a:t>
            </a:r>
          </a:p>
          <a:p>
            <a:r>
              <a:rPr lang="zh-CN" altLang="en-US" sz="1800"/>
              <a:t>能够亲自动手蒸馏一个</a:t>
            </a:r>
            <a:r>
              <a:rPr lang="en-US" altLang="zh-CN" sz="1800"/>
              <a:t>GPT-2     </a:t>
            </a:r>
            <a:r>
              <a:rPr lang="en-US" altLang="zh-CN" sz="1800" b="1" i="1">
                <a:solidFill>
                  <a:srgbClr val="FF0000"/>
                </a:solidFill>
              </a:rPr>
              <a:t>please </a:t>
            </a:r>
            <a:r>
              <a:rPr lang="en-US" altLang="zh-CN" b="1" i="1">
                <a:solidFill>
                  <a:srgbClr val="FF0000"/>
                </a:solidFill>
              </a:rPr>
              <a:t>run the code</a:t>
            </a:r>
            <a:endParaRPr lang="en-US" altLang="zh-CN" b="1" i="1">
              <a:solidFill>
                <a:srgbClr val="FF0000"/>
              </a:solidFill>
              <a:effectLst/>
              <a:latin typeface="Source Sans Pro" panose="020B0503030403020204" pitchFamily="34" charset="0"/>
            </a:endParaRP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10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4FE35A-4EEF-4C77-9B61-B71C99CBB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学习目标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58EF10E-A4F8-41C7-AC22-48F1BE6E1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/>
              <a:t>明白大模型蒸馏的概念和知识架构</a:t>
            </a:r>
            <a:endParaRPr lang="en-US" altLang="zh-CN" sz="2400"/>
          </a:p>
          <a:p>
            <a:r>
              <a:rPr lang="zh-CN" altLang="en-US" sz="2400"/>
              <a:t>理解白盒蒸馏的概念和典型算法</a:t>
            </a:r>
            <a:endParaRPr lang="en-US" altLang="zh-CN" sz="2400"/>
          </a:p>
          <a:p>
            <a:r>
              <a:rPr lang="zh-CN" altLang="en-US" sz="2400"/>
              <a:t>理解黑盒蒸馏的概念和典型算法</a:t>
            </a:r>
            <a:endParaRPr lang="en-US" altLang="zh-CN" sz="2400"/>
          </a:p>
          <a:p>
            <a:r>
              <a:rPr lang="zh-CN" altLang="en-US" sz="2400"/>
              <a:t>能够亲自动手蒸馏一个</a:t>
            </a:r>
            <a:r>
              <a:rPr lang="en-US" altLang="zh-CN" sz="2400"/>
              <a:t>GPT-2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693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1704A5-FEC7-437F-AA67-06B9B3E38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大模型蒸馏的概念</a:t>
            </a:r>
          </a:p>
        </p:txBody>
      </p:sp>
      <p:pic>
        <p:nvPicPr>
          <p:cNvPr id="6" name="图形 5" descr="机器人 纯色填充">
            <a:extLst>
              <a:ext uri="{FF2B5EF4-FFF2-40B4-BE49-F238E27FC236}">
                <a16:creationId xmlns:a16="http://schemas.microsoft.com/office/drawing/2014/main" id="{3643BCB6-4DE4-444E-939D-307CBC0080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7796" y="1680978"/>
            <a:ext cx="2165472" cy="2165472"/>
          </a:xfrm>
          <a:prstGeom prst="rect">
            <a:avLst/>
          </a:prstGeom>
        </p:spPr>
      </p:pic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B48E2C24-430A-472C-A2B1-F913648CA29E}"/>
              </a:ext>
            </a:extLst>
          </p:cNvPr>
          <p:cNvCxnSpPr>
            <a:cxnSpLocks/>
          </p:cNvCxnSpPr>
          <p:nvPr/>
        </p:nvCxnSpPr>
        <p:spPr>
          <a:xfrm>
            <a:off x="5049084" y="2763714"/>
            <a:ext cx="1550505" cy="0"/>
          </a:xfrm>
          <a:prstGeom prst="straightConnector1">
            <a:avLst/>
          </a:prstGeom>
          <a:ln w="762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形 10" descr="机器人 纯色填充">
            <a:extLst>
              <a:ext uri="{FF2B5EF4-FFF2-40B4-BE49-F238E27FC236}">
                <a16:creationId xmlns:a16="http://schemas.microsoft.com/office/drawing/2014/main" id="{BB01E2D1-68CE-46D5-BBDA-B6ED6242F6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41059" y="2028218"/>
            <a:ext cx="1470991" cy="147099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1F9654C8-F3A6-4DF3-ABEE-BAE68E60E515}"/>
              </a:ext>
            </a:extLst>
          </p:cNvPr>
          <p:cNvSpPr txBox="1"/>
          <p:nvPr/>
        </p:nvSpPr>
        <p:spPr>
          <a:xfrm>
            <a:off x="3091075" y="3935902"/>
            <a:ext cx="1381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Teacher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C8D7BFD-1E20-4068-9E50-BD56787CF056}"/>
              </a:ext>
            </a:extLst>
          </p:cNvPr>
          <p:cNvSpPr txBox="1"/>
          <p:nvPr/>
        </p:nvSpPr>
        <p:spPr>
          <a:xfrm>
            <a:off x="7488734" y="3582106"/>
            <a:ext cx="1381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accent1">
                    <a:lumMod val="60000"/>
                    <a:lumOff val="40000"/>
                  </a:schemeClr>
                </a:solidFill>
              </a:rPr>
              <a:t>Student</a:t>
            </a:r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38EA582-637F-4BD9-9F11-9B69BBBF94EE}"/>
              </a:ext>
            </a:extLst>
          </p:cNvPr>
          <p:cNvSpPr txBox="1"/>
          <p:nvPr/>
        </p:nvSpPr>
        <p:spPr>
          <a:xfrm>
            <a:off x="4620674" y="1982090"/>
            <a:ext cx="2407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accent1"/>
                </a:solidFill>
              </a:rPr>
              <a:t>Knowledge</a:t>
            </a:r>
          </a:p>
          <a:p>
            <a:pPr algn="ctr"/>
            <a:r>
              <a:rPr lang="en-US" altLang="zh-CN">
                <a:solidFill>
                  <a:schemeClr val="accent1"/>
                </a:solidFill>
              </a:rPr>
              <a:t>(Maybe one aspect)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111D5E3-82E6-4C31-8C4D-0A804F237BDC}"/>
              </a:ext>
            </a:extLst>
          </p:cNvPr>
          <p:cNvSpPr txBox="1"/>
          <p:nvPr/>
        </p:nvSpPr>
        <p:spPr>
          <a:xfrm>
            <a:off x="2746516" y="4745241"/>
            <a:ext cx="7252255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</a:rPr>
              <a:t>与传统蒸馏的区别：是大模型与传统模型的区别！（作者观点）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E40F659-96BB-438C-B27A-86EC2806F5EC}"/>
              </a:ext>
            </a:extLst>
          </p:cNvPr>
          <p:cNvSpPr txBox="1"/>
          <p:nvPr/>
        </p:nvSpPr>
        <p:spPr>
          <a:xfrm>
            <a:off x="2676944" y="5178553"/>
            <a:ext cx="8405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传统模型的能力是单一的，所擅长的任务也是单一的，所以蒸馏时仅仅是为了压缩模型的体积，而保持原本能力不下降。但是大模型所擅长的任务有很多，蒸馏时往往针对某一项能力蒸馏。也因为这个原因，大模型蒸馏的目的不仅是压缩体积，可以去研究和探索。比如可以利用自蒸馏来提升大模型本身的能力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5564216-C468-447C-8546-BB612092415F}"/>
              </a:ext>
            </a:extLst>
          </p:cNvPr>
          <p:cNvSpPr txBox="1"/>
          <p:nvPr/>
        </p:nvSpPr>
        <p:spPr>
          <a:xfrm>
            <a:off x="9565788" y="2163548"/>
            <a:ext cx="1621337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当学生模型和教师模型是同一模型，就是自蒸馏。</a:t>
            </a:r>
          </a:p>
        </p:txBody>
      </p:sp>
    </p:spTree>
    <p:extLst>
      <p:ext uri="{BB962C8B-B14F-4D97-AF65-F5344CB8AC3E}">
        <p14:creationId xmlns:p14="http://schemas.microsoft.com/office/powerpoint/2010/main" val="55262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EA2CF4-7ADF-434B-B8E7-54449AABC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大模型蒸馏的知识结构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3597C9C-F3F2-4FF3-B9C9-089B7CDFAACC}"/>
              </a:ext>
            </a:extLst>
          </p:cNvPr>
          <p:cNvSpPr txBox="1"/>
          <p:nvPr/>
        </p:nvSpPr>
        <p:spPr>
          <a:xfrm>
            <a:off x="9599074" y="2771085"/>
            <a:ext cx="1918252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有点像</a:t>
            </a:r>
            <a:r>
              <a:rPr lang="en-US" altLang="zh-CN">
                <a:solidFill>
                  <a:schemeClr val="bg1"/>
                </a:solidFill>
              </a:rPr>
              <a:t>SFT</a:t>
            </a:r>
            <a:r>
              <a:rPr lang="zh-CN" altLang="en-US">
                <a:solidFill>
                  <a:schemeClr val="bg1"/>
                </a:solidFill>
              </a:rPr>
              <a:t>，如何你懂微调，学起来会很轻松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ED1F19D-1EE8-43C9-B05A-37E00874C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903" y="1430524"/>
            <a:ext cx="6674193" cy="4527783"/>
          </a:xfrm>
          <a:prstGeom prst="rect">
            <a:avLst/>
          </a:prstGeom>
        </p:spPr>
      </p:pic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8565F70E-443C-4442-BF53-23355468DECD}"/>
              </a:ext>
            </a:extLst>
          </p:cNvPr>
          <p:cNvCxnSpPr>
            <a:cxnSpLocks/>
          </p:cNvCxnSpPr>
          <p:nvPr/>
        </p:nvCxnSpPr>
        <p:spPr>
          <a:xfrm>
            <a:off x="7345879" y="3140767"/>
            <a:ext cx="2087217" cy="0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0175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DB4258-0017-4866-B40A-7DEBF1AEC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蒸馏基础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3CDAE6-44C9-42F0-82B5-7EDB6FBB4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/>
              <a:t>模型输出叫做</a:t>
            </a:r>
            <a:r>
              <a:rPr lang="en-US" altLang="zh-CN" sz="2400"/>
              <a:t>logits</a:t>
            </a:r>
          </a:p>
          <a:p>
            <a:r>
              <a:rPr lang="en-US" altLang="zh-CN" sz="2400"/>
              <a:t>Logits</a:t>
            </a:r>
            <a:r>
              <a:rPr lang="zh-CN" altLang="en-US" sz="2400"/>
              <a:t>经过最后一层</a:t>
            </a:r>
            <a:r>
              <a:rPr lang="en-US" altLang="zh-CN" sz="2400"/>
              <a:t>softmax</a:t>
            </a:r>
            <a:r>
              <a:rPr lang="zh-CN" altLang="en-US" sz="2400"/>
              <a:t>层后，归一化为概率分布</a:t>
            </a:r>
            <a:endParaRPr lang="en-US" altLang="zh-CN" sz="2400"/>
          </a:p>
          <a:p>
            <a:r>
              <a:rPr lang="zh-CN" altLang="en-US" sz="2400"/>
              <a:t>概率分布代表了词表中每一个词的出现概率</a:t>
            </a:r>
            <a:endParaRPr lang="en-US" altLang="zh-CN" sz="2400"/>
          </a:p>
          <a:p>
            <a:r>
              <a:rPr lang="zh-CN" altLang="en-US" sz="2400"/>
              <a:t>维度都是</a:t>
            </a:r>
            <a:r>
              <a:rPr lang="en-US" altLang="zh-CN" sz="2400"/>
              <a:t>batchsize*seq_len*vocab_size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16383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AFB393-0416-4CBD-AA3F-4EF625E17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传统蒸馏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C7B6F097-A438-4613-82CF-178F95DFA8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43887" y="1657183"/>
            <a:ext cx="6947459" cy="2338346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9E4D2F7-4B88-44C3-8C3B-28E9500B7F79}"/>
              </a:ext>
            </a:extLst>
          </p:cNvPr>
          <p:cNvSpPr txBox="1"/>
          <p:nvPr/>
        </p:nvSpPr>
        <p:spPr>
          <a:xfrm>
            <a:off x="4353340" y="4144617"/>
            <a:ext cx="2325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教师模型预测分布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403FEBF-3B9E-4B89-B195-7E27DF3D08CA}"/>
              </a:ext>
            </a:extLst>
          </p:cNvPr>
          <p:cNvSpPr txBox="1"/>
          <p:nvPr/>
        </p:nvSpPr>
        <p:spPr>
          <a:xfrm>
            <a:off x="8183218" y="4144617"/>
            <a:ext cx="3773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教师模型预测分布（温度平滑后），供学生模型学习，</a:t>
            </a:r>
            <a:r>
              <a:rPr lang="en-US" altLang="zh-CN"/>
              <a:t>loss</a:t>
            </a:r>
            <a:r>
              <a:rPr lang="zh-CN" altLang="en-US"/>
              <a:t>使用</a:t>
            </a:r>
            <a:r>
              <a:rPr lang="en-US" altLang="zh-CN"/>
              <a:t>KL</a:t>
            </a:r>
            <a:r>
              <a:rPr lang="zh-CN" altLang="en-US"/>
              <a:t>散度。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975E9D4-DC4E-4E08-B428-5A04BB4D6201}"/>
              </a:ext>
            </a:extLst>
          </p:cNvPr>
          <p:cNvSpPr txBox="1"/>
          <p:nvPr/>
        </p:nvSpPr>
        <p:spPr>
          <a:xfrm>
            <a:off x="1676578" y="2826356"/>
            <a:ext cx="22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highlight>
                  <a:srgbClr val="00FFFF"/>
                </a:highlight>
              </a:rPr>
              <a:t>软目标学习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6367B73-87AD-46D6-A356-B64114DC79CE}"/>
              </a:ext>
            </a:extLst>
          </p:cNvPr>
          <p:cNvSpPr txBox="1"/>
          <p:nvPr/>
        </p:nvSpPr>
        <p:spPr>
          <a:xfrm>
            <a:off x="1689542" y="5710670"/>
            <a:ext cx="22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highlight>
                  <a:srgbClr val="00FFFF"/>
                </a:highlight>
              </a:rPr>
              <a:t>硬目标学习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3D3CE8F-E275-42BF-A1DA-A582B47DD708}"/>
              </a:ext>
            </a:extLst>
          </p:cNvPr>
          <p:cNvSpPr txBox="1"/>
          <p:nvPr/>
        </p:nvSpPr>
        <p:spPr>
          <a:xfrm>
            <a:off x="4575025" y="5787614"/>
            <a:ext cx="2842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和真实标签的交叉熵</a:t>
            </a:r>
          </a:p>
        </p:txBody>
      </p:sp>
    </p:spTree>
    <p:extLst>
      <p:ext uri="{BB962C8B-B14F-4D97-AF65-F5344CB8AC3E}">
        <p14:creationId xmlns:p14="http://schemas.microsoft.com/office/powerpoint/2010/main" val="3742105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95DC1-895E-4DDE-BF78-5C0E5862C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白盒蒸馏的概念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9605A4F-4CC7-47C3-8DDA-83B8AC4E2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/>
              <a:t>在蒸馏过程中使用到教师模型的</a:t>
            </a:r>
            <a:r>
              <a:rPr lang="zh-CN" altLang="en-US" sz="3200" b="1"/>
              <a:t>参数或 </a:t>
            </a:r>
            <a:r>
              <a:rPr lang="en-US" altLang="zh-CN" sz="3200" b="1"/>
              <a:t>logits </a:t>
            </a:r>
            <a:r>
              <a:rPr lang="zh-CN" altLang="en-US" sz="3200"/>
              <a:t>的 蒸馏技术。</a:t>
            </a:r>
            <a:endParaRPr lang="en-US" altLang="zh-CN" sz="3200"/>
          </a:p>
          <a:p>
            <a:r>
              <a:rPr lang="zh-CN" altLang="en-US" sz="3200"/>
              <a:t>由此可见，白盒蒸馏不可以蒸馏闭源模型。</a:t>
            </a:r>
          </a:p>
        </p:txBody>
      </p:sp>
    </p:spTree>
    <p:extLst>
      <p:ext uri="{BB962C8B-B14F-4D97-AF65-F5344CB8AC3E}">
        <p14:creationId xmlns:p14="http://schemas.microsoft.com/office/powerpoint/2010/main" val="711498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746844-65BF-4DEB-AD28-93C2FCE6A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白盒蒸馏</a:t>
            </a:r>
            <a:r>
              <a:rPr lang="en-US" altLang="zh-CN"/>
              <a:t>-MiniLLM</a:t>
            </a:r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BFA07A04-79B9-400A-B6C5-DA9351658E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02003" y="1801455"/>
            <a:ext cx="5469270" cy="892047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787B4F4-B7A1-4B5D-B3CF-69718A54A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645" y="3197136"/>
            <a:ext cx="7188569" cy="351173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44160E35-DC6D-45FE-9E34-36E53ACECDC5}"/>
              </a:ext>
            </a:extLst>
          </p:cNvPr>
          <p:cNvSpPr txBox="1"/>
          <p:nvPr/>
        </p:nvSpPr>
        <p:spPr>
          <a:xfrm>
            <a:off x="3802003" y="2463127"/>
            <a:ext cx="6097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0" i="0">
                <a:solidFill>
                  <a:srgbClr val="34495E"/>
                </a:solidFill>
                <a:effectLst/>
                <a:latin typeface="Source Sans Pro" panose="020B0604020202020204" pitchFamily="34" charset="0"/>
              </a:rPr>
              <a:t>老师分布为</a:t>
            </a:r>
            <a:r>
              <a:rPr lang="en-US" altLang="zh-CN" b="0" i="1">
                <a:solidFill>
                  <a:srgbClr val="34495E"/>
                </a:solidFill>
                <a:effectLst/>
                <a:latin typeface="KaTeX_Math"/>
              </a:rPr>
              <a:t>p</a:t>
            </a:r>
            <a:r>
              <a:rPr lang="en-US" altLang="zh-CN" b="0" i="0">
                <a:solidFill>
                  <a:srgbClr val="34495E"/>
                </a:solidFill>
                <a:effectLst/>
                <a:latin typeface="Source Sans Pro" panose="020B0604020202020204" pitchFamily="34" charset="0"/>
              </a:rPr>
              <a:t>, </a:t>
            </a:r>
            <a:r>
              <a:rPr lang="zh-CN" altLang="en-US" b="0" i="0">
                <a:solidFill>
                  <a:srgbClr val="34495E"/>
                </a:solidFill>
                <a:effectLst/>
                <a:latin typeface="Source Sans Pro" panose="020B0604020202020204" pitchFamily="34" charset="0"/>
              </a:rPr>
              <a:t>学生分布为</a:t>
            </a:r>
            <a:r>
              <a:rPr lang="en-US" altLang="zh-CN" b="0">
                <a:solidFill>
                  <a:srgbClr val="34495E"/>
                </a:solidFill>
                <a:effectLst/>
                <a:latin typeface="KaTeX_Main"/>
              </a:rPr>
              <a:t>qθ</a:t>
            </a:r>
            <a:r>
              <a:rPr lang="zh-CN" altLang="en-US" b="0">
                <a:solidFill>
                  <a:srgbClr val="34495E"/>
                </a:solidFill>
                <a:effectLst/>
                <a:latin typeface="KaTeX_Main"/>
              </a:rPr>
              <a:t>​</a:t>
            </a:r>
            <a:br>
              <a:rPr lang="zh-CN" altLang="en-US"/>
            </a:b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007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FAD5CC-64F3-47C9-97A7-CC9CC6B60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BabyLlama</a:t>
            </a:r>
            <a:r>
              <a:rPr lang="zh-CN" altLang="en-US"/>
              <a:t>（实践）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7196333B-61ED-48D8-B90B-E349B03D7C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7228" y="1546528"/>
            <a:ext cx="3972575" cy="943129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3CAC6E7-CDEE-429C-BB77-BC145FE3A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8650" y="4018380"/>
            <a:ext cx="8093350" cy="283962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AACD2AC-6925-42AB-900C-C187CD8992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8650" y="1570383"/>
            <a:ext cx="6601556" cy="244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248466"/>
      </p:ext>
    </p:extLst>
  </p:cSld>
  <p:clrMapOvr>
    <a:masterClrMapping/>
  </p:clrMapOvr>
</p:sld>
</file>

<file path=ppt/theme/theme1.xml><?xml version="1.0" encoding="utf-8"?>
<a:theme xmlns:a="http://schemas.openxmlformats.org/drawingml/2006/main" name="丝状">
  <a:themeElements>
    <a:clrScheme name="丝状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丝状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242</TotalTime>
  <Words>641</Words>
  <Application>Microsoft Office PowerPoint</Application>
  <PresentationFormat>宽屏</PresentationFormat>
  <Paragraphs>69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KaTeX_Main</vt:lpstr>
      <vt:lpstr>KaTeX_Math</vt:lpstr>
      <vt:lpstr>等线</vt:lpstr>
      <vt:lpstr>Arial</vt:lpstr>
      <vt:lpstr>Century Gothic</vt:lpstr>
      <vt:lpstr>Consolas</vt:lpstr>
      <vt:lpstr>Source Sans Pro</vt:lpstr>
      <vt:lpstr>Wingdings 3</vt:lpstr>
      <vt:lpstr>丝状</vt:lpstr>
      <vt:lpstr>大模型蒸馏</vt:lpstr>
      <vt:lpstr>学习目标</vt:lpstr>
      <vt:lpstr>大模型蒸馏的概念</vt:lpstr>
      <vt:lpstr>大模型蒸馏的知识结构</vt:lpstr>
      <vt:lpstr>蒸馏基础</vt:lpstr>
      <vt:lpstr>传统蒸馏</vt:lpstr>
      <vt:lpstr>白盒蒸馏的概念</vt:lpstr>
      <vt:lpstr>白盒蒸馏-MiniLLM</vt:lpstr>
      <vt:lpstr>BabyLlama（实践）</vt:lpstr>
      <vt:lpstr>黑盒蒸馏的概念</vt:lpstr>
      <vt:lpstr>ICL蒸馏</vt:lpstr>
      <vt:lpstr>ICL蒸馏实践</vt:lpstr>
      <vt:lpstr>指令跟随蒸馏</vt:lpstr>
      <vt:lpstr>Self-instruct</vt:lpstr>
      <vt:lpstr>指令跟随蒸馏实践</vt:lpstr>
      <vt:lpstr>思维链蒸馏</vt:lpstr>
      <vt:lpstr>思维链蒸馏</vt:lpstr>
      <vt:lpstr>思维链蒸馏实践</vt:lpstr>
      <vt:lpstr>总结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大模型蒸馏</dc:title>
  <dc:creator>宇菲 高</dc:creator>
  <cp:lastModifiedBy>宇菲 高</cp:lastModifiedBy>
  <cp:revision>22</cp:revision>
  <dcterms:created xsi:type="dcterms:W3CDTF">2024-12-07T05:07:13Z</dcterms:created>
  <dcterms:modified xsi:type="dcterms:W3CDTF">2024-12-21T03:34:18Z</dcterms:modified>
</cp:coreProperties>
</file>