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03" r:id="rId2"/>
    <p:sldId id="1898" r:id="rId3"/>
    <p:sldId id="1903" r:id="rId4"/>
    <p:sldId id="1915" r:id="rId5"/>
    <p:sldId id="1914" r:id="rId6"/>
    <p:sldId id="1916" r:id="rId7"/>
    <p:sldId id="1917" r:id="rId8"/>
    <p:sldId id="1918" r:id="rId9"/>
    <p:sldId id="1919" r:id="rId10"/>
    <p:sldId id="1913" r:id="rId11"/>
  </p:sldIdLst>
  <p:sldSz cx="10167938" cy="5719763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起始节" id="{1680D23E-2E69-5E4F-B383-6571773845B6}">
          <p14:sldIdLst>
            <p14:sldId id="503"/>
          </p14:sldIdLst>
        </p14:section>
        <p14:section name="内容节" id="{CC20E8B7-C7A4-F745-8799-5931364FEEEB}">
          <p14:sldIdLst>
            <p14:sldId id="1898"/>
            <p14:sldId id="1903"/>
            <p14:sldId id="1915"/>
            <p14:sldId id="1914"/>
            <p14:sldId id="1916"/>
            <p14:sldId id="1917"/>
            <p14:sldId id="1918"/>
            <p14:sldId id="1919"/>
          </p14:sldIdLst>
        </p14:section>
        <p14:section name="结束节" id="{AFDF9ECB-FBDF-944C-97A6-0376092CAD14}">
          <p14:sldIdLst>
            <p14:sldId id="191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5">
          <p15:clr>
            <a:srgbClr val="A4A3A4"/>
          </p15:clr>
        </p15:guide>
        <p15:guide id="2" pos="141">
          <p15:clr>
            <a:srgbClr val="A4A3A4"/>
          </p15:clr>
        </p15:guide>
        <p15:guide id="3" orient="horz" pos="139">
          <p15:clr>
            <a:srgbClr val="A4A3A4"/>
          </p15:clr>
        </p15:guide>
        <p15:guide id="4" orient="horz" pos="804">
          <p15:clr>
            <a:srgbClr val="A4A3A4"/>
          </p15:clr>
        </p15:guide>
        <p15:guide id="5" pos="3203">
          <p15:clr>
            <a:srgbClr val="A4A3A4"/>
          </p15:clr>
        </p15:guide>
        <p15:guide id="6" orient="horz" pos="22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1C5B8"/>
    <a:srgbClr val="BFBFBF"/>
    <a:srgbClr val="2663A7"/>
    <a:srgbClr val="40A693"/>
    <a:srgbClr val="F1F3F9"/>
    <a:srgbClr val="61B2C3"/>
    <a:srgbClr val="8C9BC3"/>
    <a:srgbClr val="FFFFFF"/>
    <a:srgbClr val="F7F7F7"/>
    <a:srgbClr val="15A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92" autoAdjust="0"/>
    <p:restoredTop sz="82938" autoAdjust="0"/>
  </p:normalViewPr>
  <p:slideViewPr>
    <p:cSldViewPr snapToGrid="0">
      <p:cViewPr varScale="1">
        <p:scale>
          <a:sx n="192" d="100"/>
          <a:sy n="192" d="100"/>
        </p:scale>
        <p:origin x="1038" y="156"/>
      </p:cViewPr>
      <p:guideLst>
        <p:guide orient="horz" pos="305"/>
        <p:guide pos="141"/>
        <p:guide orient="horz" pos="139"/>
        <p:guide orient="horz" pos="804"/>
        <p:guide pos="3203"/>
        <p:guide orient="horz" pos="22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8B3C4-4890-3948-9363-923FD9C75688}" type="datetimeFigureOut">
              <a:rPr kumimoji="1" lang="zh-CN" altLang="en-US" smtClean="0"/>
              <a:t>2024/11/3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E3F0E-A656-0A4E-995A-CEABC8483FA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BDA90-0165-49D6-9986-4CE6A861612C}" type="datetimeFigureOut">
              <a:rPr lang="zh-CN" altLang="en-US" smtClean="0"/>
              <a:t>2024/11/3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C6B13-821D-4E8C-9271-B418E89BAC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标题页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716FC-E790-4F67-9354-6976C83A4E67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标题页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716FC-E790-4F67-9354-6976C83A4E6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标题页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716FC-E790-4F67-9354-6976C83A4E6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40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标题页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716FC-E790-4F67-9354-6976C83A4E67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37313"/>
            <a:ext cx="579572" cy="480453"/>
          </a:xfrm>
          <a:prstGeom prst="rect">
            <a:avLst/>
          </a:prstGeom>
          <a:solidFill>
            <a:srgbClr val="427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579573" y="617765"/>
            <a:ext cx="958836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 userDrawn="1"/>
        </p:nvSpPr>
        <p:spPr>
          <a:xfrm>
            <a:off x="1414336" y="62150"/>
            <a:ext cx="2897287" cy="5556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100" b="1" dirty="0">
              <a:solidFill>
                <a:srgbClr val="4276A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37313"/>
            <a:ext cx="1000328" cy="4804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3" name="椭圆 2"/>
          <p:cNvSpPr/>
          <p:nvPr userDrawn="1"/>
        </p:nvSpPr>
        <p:spPr>
          <a:xfrm>
            <a:off x="720533" y="74587"/>
            <a:ext cx="632061" cy="63209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1352594" y="617765"/>
            <a:ext cx="881534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 userDrawn="1"/>
        </p:nvSpPr>
        <p:spPr>
          <a:xfrm>
            <a:off x="8460042" y="146422"/>
            <a:ext cx="1358064" cy="3438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LOGO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352593" y="99731"/>
            <a:ext cx="2897287" cy="5556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请输入您的标题</a:t>
            </a:r>
          </a:p>
        </p:txBody>
      </p:sp>
      <p:sp>
        <p:nvSpPr>
          <p:cNvPr id="7" name="文本框 6"/>
          <p:cNvSpPr txBox="1"/>
          <p:nvPr userDrawn="1"/>
        </p:nvSpPr>
        <p:spPr>
          <a:xfrm>
            <a:off x="720533" y="130164"/>
            <a:ext cx="632061" cy="49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accent1"/>
                </a:solidFill>
              </a:rPr>
              <a:t>2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37313"/>
            <a:ext cx="1000328" cy="4804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3" name="椭圆 2"/>
          <p:cNvSpPr/>
          <p:nvPr userDrawn="1"/>
        </p:nvSpPr>
        <p:spPr>
          <a:xfrm>
            <a:off x="720533" y="74587"/>
            <a:ext cx="632061" cy="63209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1352594" y="617765"/>
            <a:ext cx="881534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 userDrawn="1"/>
        </p:nvSpPr>
        <p:spPr>
          <a:xfrm>
            <a:off x="8460042" y="146422"/>
            <a:ext cx="1358064" cy="3438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LOGO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352593" y="99731"/>
            <a:ext cx="2897287" cy="5556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请输入您的标题</a:t>
            </a:r>
          </a:p>
        </p:txBody>
      </p:sp>
      <p:sp>
        <p:nvSpPr>
          <p:cNvPr id="7" name="文本框 6"/>
          <p:cNvSpPr txBox="1"/>
          <p:nvPr userDrawn="1"/>
        </p:nvSpPr>
        <p:spPr>
          <a:xfrm>
            <a:off x="720533" y="130164"/>
            <a:ext cx="632061" cy="49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accent1"/>
                </a:solidFill>
              </a:rPr>
              <a:t>3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37313"/>
            <a:ext cx="1000328" cy="4804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3" name="椭圆 2"/>
          <p:cNvSpPr/>
          <p:nvPr userDrawn="1"/>
        </p:nvSpPr>
        <p:spPr>
          <a:xfrm>
            <a:off x="720533" y="74587"/>
            <a:ext cx="632061" cy="63209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1352594" y="617765"/>
            <a:ext cx="881534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 userDrawn="1"/>
        </p:nvSpPr>
        <p:spPr>
          <a:xfrm>
            <a:off x="8460042" y="146422"/>
            <a:ext cx="1358064" cy="3438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LOGO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352593" y="99731"/>
            <a:ext cx="2897287" cy="5556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请输入您的标题</a:t>
            </a:r>
          </a:p>
        </p:txBody>
      </p:sp>
      <p:sp>
        <p:nvSpPr>
          <p:cNvPr id="7" name="文本框 6"/>
          <p:cNvSpPr txBox="1"/>
          <p:nvPr userDrawn="1"/>
        </p:nvSpPr>
        <p:spPr>
          <a:xfrm>
            <a:off x="720533" y="130164"/>
            <a:ext cx="632061" cy="49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accent1"/>
                </a:solidFill>
              </a:rPr>
              <a:t>4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58672" y="360359"/>
            <a:ext cx="9050597" cy="540538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335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58672" y="1081076"/>
            <a:ext cx="9050597" cy="4205316"/>
          </a:xfrm>
        </p:spPr>
        <p:txBody>
          <a:bodyPr vert="horz" lIns="101600" tIns="0" rIns="82550" bIns="0" rtlCol="0">
            <a:noAutofit/>
          </a:bodyPr>
          <a:lstStyle>
            <a:lvl1pPr marL="190500" marR="0" lvl="0" indent="-1905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3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72135" marR="0" lvl="1" indent="-1905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33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53135" marR="0" lvl="2" indent="-1905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3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34770" marR="0" lvl="3" indent="-1905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3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715770" marR="0" lvl="4" indent="-1905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3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8500" y="304800"/>
            <a:ext cx="8770938" cy="1104900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2.emf"/><Relationship Id="rId4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xiv.org/abs/2312.0386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arxiv.org/abs/2312.03863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emf"/><Relationship Id="rId7" Type="http://schemas.openxmlformats.org/officeDocument/2006/relationships/image" Target="../media/image1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www.arxiv.org/abs/2407.01885" TargetMode="Externa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gif"/><Relationship Id="rId5" Type="http://schemas.openxmlformats.org/officeDocument/2006/relationships/image" Target="../media/image14.png"/><Relationship Id="rId4" Type="http://schemas.openxmlformats.org/officeDocument/2006/relationships/hyperlink" Target="https://arxiv.org/abs/2106.0968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hyperlink" Target="https://github.com/datawhalechina/awesome-compress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69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文本 文本框 3"/>
          <p:cNvSpPr txBox="1"/>
          <p:nvPr>
            <p:custDataLst>
              <p:tags r:id="rId2"/>
            </p:custDataLst>
          </p:nvPr>
        </p:nvSpPr>
        <p:spPr>
          <a:xfrm>
            <a:off x="3194626" y="2945680"/>
            <a:ext cx="5591563" cy="684801"/>
          </a:xfrm>
          <a:prstGeom prst="rect">
            <a:avLst/>
          </a:prstGeom>
          <a:noFill/>
        </p:spPr>
        <p:txBody>
          <a:bodyPr wrap="square" lIns="68578" tIns="34289" rIns="68578" bIns="34289" rtlCol="0">
            <a:spAutoFit/>
          </a:bodyPr>
          <a:lstStyle/>
          <a:p>
            <a:pPr marL="179705" algn="ctr"/>
            <a:r>
              <a:rPr lang="en-US" altLang="zh-CN" sz="4000" b="1" spc="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LLM</a:t>
            </a:r>
            <a:r>
              <a:rPr lang="zh-CN" altLang="en-US" sz="4000" b="1" spc="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b="1" spc="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Deploy</a:t>
            </a:r>
            <a:r>
              <a:rPr lang="zh-CN" altLang="en-US" sz="4000" b="1" spc="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endParaRPr lang="en-US" altLang="zh-CN" sz="4000" b="1" spc="1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0536" y="2013559"/>
            <a:ext cx="5025309" cy="745945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0195" y="0"/>
            <a:ext cx="3884399" cy="5719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rcRect l="5241" t="4897" r="5241" b="4897"/>
          <a:stretch>
            <a:fillRect/>
          </a:stretch>
        </p:blipFill>
        <p:spPr>
          <a:xfrm>
            <a:off x="1620456" y="1928267"/>
            <a:ext cx="1864815" cy="1864815"/>
          </a:xfrm>
          <a:custGeom>
            <a:avLst/>
            <a:gdLst>
              <a:gd name="connsiteX0" fmla="*/ 853751 w 1707502"/>
              <a:gd name="connsiteY0" fmla="*/ 0 h 1707502"/>
              <a:gd name="connsiteX1" fmla="*/ 1707502 w 1707502"/>
              <a:gd name="connsiteY1" fmla="*/ 853751 h 1707502"/>
              <a:gd name="connsiteX2" fmla="*/ 853751 w 1707502"/>
              <a:gd name="connsiteY2" fmla="*/ 1707502 h 1707502"/>
              <a:gd name="connsiteX3" fmla="*/ 0 w 1707502"/>
              <a:gd name="connsiteY3" fmla="*/ 853751 h 1707502"/>
              <a:gd name="connsiteX4" fmla="*/ 853751 w 1707502"/>
              <a:gd name="connsiteY4" fmla="*/ 0 h 1707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7502" h="1707502">
                <a:moveTo>
                  <a:pt x="853751" y="0"/>
                </a:moveTo>
                <a:cubicBezTo>
                  <a:pt x="1325265" y="0"/>
                  <a:pt x="1707502" y="382237"/>
                  <a:pt x="1707502" y="853751"/>
                </a:cubicBezTo>
                <a:cubicBezTo>
                  <a:pt x="1707502" y="1325265"/>
                  <a:pt x="1325265" y="1707502"/>
                  <a:pt x="853751" y="1707502"/>
                </a:cubicBezTo>
                <a:cubicBezTo>
                  <a:pt x="382237" y="1707502"/>
                  <a:pt x="0" y="1325265"/>
                  <a:pt x="0" y="853751"/>
                </a:cubicBezTo>
                <a:cubicBezTo>
                  <a:pt x="0" y="382237"/>
                  <a:pt x="382237" y="0"/>
                  <a:pt x="853751" y="0"/>
                </a:cubicBezTo>
                <a:close/>
              </a:path>
            </a:pathLst>
          </a:cu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AC43B10-94A0-E06B-B80D-A3453A59BC57}"/>
              </a:ext>
            </a:extLst>
          </p:cNvPr>
          <p:cNvSpPr txBox="1"/>
          <p:nvPr/>
        </p:nvSpPr>
        <p:spPr>
          <a:xfrm>
            <a:off x="6983896" y="3773251"/>
            <a:ext cx="150412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spc="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剪枝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63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文本 文本框 3"/>
          <p:cNvSpPr txBox="1"/>
          <p:nvPr>
            <p:custDataLst>
              <p:tags r:id="rId2"/>
            </p:custDataLst>
          </p:nvPr>
        </p:nvSpPr>
        <p:spPr>
          <a:xfrm>
            <a:off x="3699763" y="1808959"/>
            <a:ext cx="4209466" cy="2100573"/>
          </a:xfrm>
          <a:prstGeom prst="rect">
            <a:avLst/>
          </a:prstGeom>
          <a:noFill/>
        </p:spPr>
        <p:txBody>
          <a:bodyPr wrap="square" lIns="68578" tIns="34289" rIns="68578" bIns="34289" rtlCol="0">
            <a:spAutoFit/>
          </a:bodyPr>
          <a:lstStyle/>
          <a:p>
            <a:pPr marL="179705"/>
            <a:r>
              <a:rPr lang="en-US" altLang="zh-CN" sz="6600" b="1" spc="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r>
              <a:rPr lang="zh-CN" altLang="en-US" sz="6600" b="1" spc="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600" b="1" spc="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</a:p>
        </p:txBody>
      </p:sp>
      <p:sp>
        <p:nvSpPr>
          <p:cNvPr id="23" name="矩形 22"/>
          <p:cNvSpPr/>
          <p:nvPr/>
        </p:nvSpPr>
        <p:spPr>
          <a:xfrm>
            <a:off x="35" y="-635"/>
            <a:ext cx="3884399" cy="5719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/>
          <a:srcRect l="5241" t="4897" r="5241" b="4897"/>
          <a:stretch>
            <a:fillRect/>
          </a:stretch>
        </p:blipFill>
        <p:spPr>
          <a:xfrm>
            <a:off x="1620456" y="1928267"/>
            <a:ext cx="1864815" cy="1864815"/>
          </a:xfrm>
          <a:custGeom>
            <a:avLst/>
            <a:gdLst>
              <a:gd name="connsiteX0" fmla="*/ 853751 w 1707502"/>
              <a:gd name="connsiteY0" fmla="*/ 0 h 1707502"/>
              <a:gd name="connsiteX1" fmla="*/ 1707502 w 1707502"/>
              <a:gd name="connsiteY1" fmla="*/ 853751 h 1707502"/>
              <a:gd name="connsiteX2" fmla="*/ 853751 w 1707502"/>
              <a:gd name="connsiteY2" fmla="*/ 1707502 h 1707502"/>
              <a:gd name="connsiteX3" fmla="*/ 0 w 1707502"/>
              <a:gd name="connsiteY3" fmla="*/ 853751 h 1707502"/>
              <a:gd name="connsiteX4" fmla="*/ 853751 w 1707502"/>
              <a:gd name="connsiteY4" fmla="*/ 0 h 1707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7502" h="1707502">
                <a:moveTo>
                  <a:pt x="853751" y="0"/>
                </a:moveTo>
                <a:cubicBezTo>
                  <a:pt x="1325265" y="0"/>
                  <a:pt x="1707502" y="382237"/>
                  <a:pt x="1707502" y="853751"/>
                </a:cubicBezTo>
                <a:cubicBezTo>
                  <a:pt x="1707502" y="1325265"/>
                  <a:pt x="1325265" y="1707502"/>
                  <a:pt x="853751" y="1707502"/>
                </a:cubicBezTo>
                <a:cubicBezTo>
                  <a:pt x="382237" y="1707502"/>
                  <a:pt x="0" y="1325265"/>
                  <a:pt x="0" y="853751"/>
                </a:cubicBezTo>
                <a:cubicBezTo>
                  <a:pt x="0" y="382237"/>
                  <a:pt x="382237" y="0"/>
                  <a:pt x="853751" y="0"/>
                </a:cubicBez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015352" y="2419149"/>
            <a:ext cx="877372" cy="762842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000" spc="100" dirty="0">
                <a:solidFill>
                  <a:srgbClr val="2663A7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z="2000" spc="100" dirty="0">
              <a:solidFill>
                <a:srgbClr val="2663A7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2418079"/>
            <a:ext cx="3809599" cy="787345"/>
            <a:chOff x="0" y="2418079"/>
            <a:chExt cx="4491610" cy="928299"/>
          </a:xfrm>
        </p:grpSpPr>
        <p:sp>
          <p:nvSpPr>
            <p:cNvPr id="23" name="矩形 22"/>
            <p:cNvSpPr/>
            <p:nvPr/>
          </p:nvSpPr>
          <p:spPr>
            <a:xfrm>
              <a:off x="0" y="2418079"/>
              <a:ext cx="4491610" cy="900377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F7F7F7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692959"/>
              <a:ext cx="4401977" cy="653419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5008416" y="2177648"/>
            <a:ext cx="4793300" cy="110639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60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LLM</a:t>
            </a:r>
            <a:r>
              <a:rPr kumimoji="1" lang="zh-CN" altLang="en-US" sz="60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60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Deploy</a:t>
            </a:r>
            <a:endParaRPr kumimoji="1" lang="zh-CN" altLang="en-US" sz="6000" b="1" dirty="0">
              <a:solidFill>
                <a:srgbClr val="2663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3"/>
          <p:cNvSpPr txBox="1"/>
          <p:nvPr/>
        </p:nvSpPr>
        <p:spPr>
          <a:xfrm>
            <a:off x="255892" y="160505"/>
            <a:ext cx="7074092" cy="362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en-US" altLang="zh-CN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LLM</a:t>
            </a:r>
            <a:r>
              <a:rPr lang="zh-CN" altLang="en-US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Deploy</a:t>
            </a:r>
            <a:r>
              <a:rPr lang="zh-CN" altLang="en-US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endParaRPr lang="en-US" altLang="zh-CN" sz="2100" b="1" dirty="0">
              <a:solidFill>
                <a:srgbClr val="2663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94793" y="220663"/>
            <a:ext cx="2167989" cy="281987"/>
            <a:chOff x="2895762" y="53069"/>
            <a:chExt cx="6563861" cy="853752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rcRect l="5241" t="4897" r="5241" b="4897"/>
            <a:stretch>
              <a:fillRect/>
            </a:stretch>
          </p:blipFill>
          <p:spPr>
            <a:xfrm>
              <a:off x="2895762" y="53069"/>
              <a:ext cx="853751" cy="853752"/>
            </a:xfrm>
            <a:custGeom>
              <a:avLst/>
              <a:gdLst>
                <a:gd name="connsiteX0" fmla="*/ 853751 w 1707502"/>
                <a:gd name="connsiteY0" fmla="*/ 0 h 1707502"/>
                <a:gd name="connsiteX1" fmla="*/ 1707502 w 1707502"/>
                <a:gd name="connsiteY1" fmla="*/ 853751 h 1707502"/>
                <a:gd name="connsiteX2" fmla="*/ 853751 w 1707502"/>
                <a:gd name="connsiteY2" fmla="*/ 1707502 h 1707502"/>
                <a:gd name="connsiteX3" fmla="*/ 0 w 1707502"/>
                <a:gd name="connsiteY3" fmla="*/ 853751 h 1707502"/>
                <a:gd name="connsiteX4" fmla="*/ 853751 w 1707502"/>
                <a:gd name="connsiteY4" fmla="*/ 0 h 170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502" h="1707502">
                  <a:moveTo>
                    <a:pt x="853751" y="0"/>
                  </a:moveTo>
                  <a:cubicBezTo>
                    <a:pt x="1325265" y="0"/>
                    <a:pt x="1707502" y="382237"/>
                    <a:pt x="1707502" y="853751"/>
                  </a:cubicBezTo>
                  <a:cubicBezTo>
                    <a:pt x="1707502" y="1325265"/>
                    <a:pt x="1325265" y="1707502"/>
                    <a:pt x="853751" y="1707502"/>
                  </a:cubicBezTo>
                  <a:cubicBezTo>
                    <a:pt x="382237" y="1707502"/>
                    <a:pt x="0" y="1325265"/>
                    <a:pt x="0" y="853751"/>
                  </a:cubicBezTo>
                  <a:cubicBezTo>
                    <a:pt x="0" y="382237"/>
                    <a:pt x="382237" y="0"/>
                    <a:pt x="853751" y="0"/>
                  </a:cubicBezTo>
                  <a:close/>
                </a:path>
              </a:pathLst>
            </a:cu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77821" y="60444"/>
              <a:ext cx="5481802" cy="813705"/>
            </a:xfrm>
            <a:prstGeom prst="rect">
              <a:avLst/>
            </a:prstGeom>
          </p:spPr>
        </p:pic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0341C202-7332-4347-3B02-AF15DE313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3390" y="-2"/>
            <a:ext cx="3915614" cy="5724000"/>
          </a:xfrm>
          <a:prstGeom prst="rect">
            <a:avLst/>
          </a:prstGeom>
        </p:spPr>
      </p:pic>
      <p:sp>
        <p:nvSpPr>
          <p:cNvPr id="5" name="圆角矩形 4">
            <a:extLst>
              <a:ext uri="{FF2B5EF4-FFF2-40B4-BE49-F238E27FC236}">
                <a16:creationId xmlns:a16="http://schemas.microsoft.com/office/drawing/2014/main" id="{3634ED6A-8330-4744-EA4B-7479FFAB0F2C}"/>
              </a:ext>
            </a:extLst>
          </p:cNvPr>
          <p:cNvSpPr/>
          <p:nvPr/>
        </p:nvSpPr>
        <p:spPr>
          <a:xfrm>
            <a:off x="4778922" y="59635"/>
            <a:ext cx="1941443" cy="1484243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1941443"/>
                      <a:gd name="connsiteY0" fmla="*/ 247379 h 1484243"/>
                      <a:gd name="connsiteX1" fmla="*/ 247379 w 1941443"/>
                      <a:gd name="connsiteY1" fmla="*/ 0 h 1484243"/>
                      <a:gd name="connsiteX2" fmla="*/ 758541 w 1941443"/>
                      <a:gd name="connsiteY2" fmla="*/ 0 h 1484243"/>
                      <a:gd name="connsiteX3" fmla="*/ 1226303 w 1941443"/>
                      <a:gd name="connsiteY3" fmla="*/ 0 h 1484243"/>
                      <a:gd name="connsiteX4" fmla="*/ 1694064 w 1941443"/>
                      <a:gd name="connsiteY4" fmla="*/ 0 h 1484243"/>
                      <a:gd name="connsiteX5" fmla="*/ 1941443 w 1941443"/>
                      <a:gd name="connsiteY5" fmla="*/ 247379 h 1484243"/>
                      <a:gd name="connsiteX6" fmla="*/ 1941443 w 1941443"/>
                      <a:gd name="connsiteY6" fmla="*/ 722332 h 1484243"/>
                      <a:gd name="connsiteX7" fmla="*/ 1941443 w 1941443"/>
                      <a:gd name="connsiteY7" fmla="*/ 1236864 h 1484243"/>
                      <a:gd name="connsiteX8" fmla="*/ 1694064 w 1941443"/>
                      <a:gd name="connsiteY8" fmla="*/ 1484243 h 1484243"/>
                      <a:gd name="connsiteX9" fmla="*/ 1240769 w 1941443"/>
                      <a:gd name="connsiteY9" fmla="*/ 1484243 h 1484243"/>
                      <a:gd name="connsiteX10" fmla="*/ 758541 w 1941443"/>
                      <a:gd name="connsiteY10" fmla="*/ 1484243 h 1484243"/>
                      <a:gd name="connsiteX11" fmla="*/ 247379 w 1941443"/>
                      <a:gd name="connsiteY11" fmla="*/ 1484243 h 1484243"/>
                      <a:gd name="connsiteX12" fmla="*/ 0 w 1941443"/>
                      <a:gd name="connsiteY12" fmla="*/ 1236864 h 1484243"/>
                      <a:gd name="connsiteX13" fmla="*/ 0 w 1941443"/>
                      <a:gd name="connsiteY13" fmla="*/ 742122 h 1484243"/>
                      <a:gd name="connsiteX14" fmla="*/ 0 w 1941443"/>
                      <a:gd name="connsiteY14" fmla="*/ 247379 h 14842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941443" h="1484243" extrusionOk="0">
                        <a:moveTo>
                          <a:pt x="0" y="247379"/>
                        </a:moveTo>
                        <a:cubicBezTo>
                          <a:pt x="-12310" y="103162"/>
                          <a:pt x="104835" y="2222"/>
                          <a:pt x="247379" y="0"/>
                        </a:cubicBezTo>
                        <a:cubicBezTo>
                          <a:pt x="358579" y="-12455"/>
                          <a:pt x="593089" y="54032"/>
                          <a:pt x="758541" y="0"/>
                        </a:cubicBezTo>
                        <a:cubicBezTo>
                          <a:pt x="923993" y="-54032"/>
                          <a:pt x="1099160" y="30491"/>
                          <a:pt x="1226303" y="0"/>
                        </a:cubicBezTo>
                        <a:cubicBezTo>
                          <a:pt x="1353446" y="-30491"/>
                          <a:pt x="1484970" y="40262"/>
                          <a:pt x="1694064" y="0"/>
                        </a:cubicBezTo>
                        <a:cubicBezTo>
                          <a:pt x="1824993" y="-18343"/>
                          <a:pt x="1945407" y="96085"/>
                          <a:pt x="1941443" y="247379"/>
                        </a:cubicBezTo>
                        <a:cubicBezTo>
                          <a:pt x="1986811" y="383571"/>
                          <a:pt x="1908465" y="527041"/>
                          <a:pt x="1941443" y="722332"/>
                        </a:cubicBezTo>
                        <a:cubicBezTo>
                          <a:pt x="1974421" y="917623"/>
                          <a:pt x="1935791" y="1056924"/>
                          <a:pt x="1941443" y="1236864"/>
                        </a:cubicBezTo>
                        <a:cubicBezTo>
                          <a:pt x="1929696" y="1392921"/>
                          <a:pt x="1828244" y="1481408"/>
                          <a:pt x="1694064" y="1484243"/>
                        </a:cubicBezTo>
                        <a:cubicBezTo>
                          <a:pt x="1545899" y="1504042"/>
                          <a:pt x="1387564" y="1476165"/>
                          <a:pt x="1240769" y="1484243"/>
                        </a:cubicBezTo>
                        <a:cubicBezTo>
                          <a:pt x="1093975" y="1492321"/>
                          <a:pt x="950683" y="1435188"/>
                          <a:pt x="758541" y="1484243"/>
                        </a:cubicBezTo>
                        <a:cubicBezTo>
                          <a:pt x="566399" y="1533298"/>
                          <a:pt x="384265" y="1468067"/>
                          <a:pt x="247379" y="1484243"/>
                        </a:cubicBezTo>
                        <a:cubicBezTo>
                          <a:pt x="113300" y="1487361"/>
                          <a:pt x="10598" y="1364209"/>
                          <a:pt x="0" y="1236864"/>
                        </a:cubicBezTo>
                        <a:cubicBezTo>
                          <a:pt x="-39129" y="1096376"/>
                          <a:pt x="32456" y="902393"/>
                          <a:pt x="0" y="742122"/>
                        </a:cubicBezTo>
                        <a:cubicBezTo>
                          <a:pt x="-32456" y="581851"/>
                          <a:pt x="22323" y="451982"/>
                          <a:pt x="0" y="24737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9518DC8-BB66-E2CE-77DA-1FA369836E24}"/>
              </a:ext>
            </a:extLst>
          </p:cNvPr>
          <p:cNvSpPr/>
          <p:nvPr/>
        </p:nvSpPr>
        <p:spPr>
          <a:xfrm>
            <a:off x="5347252" y="894522"/>
            <a:ext cx="1119809" cy="44394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1119809"/>
                      <a:gd name="connsiteY0" fmla="*/ 0 h 443948"/>
                      <a:gd name="connsiteX1" fmla="*/ 548706 w 1119809"/>
                      <a:gd name="connsiteY1" fmla="*/ 0 h 443948"/>
                      <a:gd name="connsiteX2" fmla="*/ 1119809 w 1119809"/>
                      <a:gd name="connsiteY2" fmla="*/ 0 h 443948"/>
                      <a:gd name="connsiteX3" fmla="*/ 1119809 w 1119809"/>
                      <a:gd name="connsiteY3" fmla="*/ 443948 h 443948"/>
                      <a:gd name="connsiteX4" fmla="*/ 559905 w 1119809"/>
                      <a:gd name="connsiteY4" fmla="*/ 443948 h 443948"/>
                      <a:gd name="connsiteX5" fmla="*/ 0 w 1119809"/>
                      <a:gd name="connsiteY5" fmla="*/ 443948 h 443948"/>
                      <a:gd name="connsiteX6" fmla="*/ 0 w 1119809"/>
                      <a:gd name="connsiteY6" fmla="*/ 0 h 443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19809" h="443948" extrusionOk="0">
                        <a:moveTo>
                          <a:pt x="0" y="0"/>
                        </a:moveTo>
                        <a:cubicBezTo>
                          <a:pt x="257975" y="-3224"/>
                          <a:pt x="311928" y="30658"/>
                          <a:pt x="548706" y="0"/>
                        </a:cubicBezTo>
                        <a:cubicBezTo>
                          <a:pt x="785484" y="-30658"/>
                          <a:pt x="875245" y="18856"/>
                          <a:pt x="1119809" y="0"/>
                        </a:cubicBezTo>
                        <a:cubicBezTo>
                          <a:pt x="1136292" y="104387"/>
                          <a:pt x="1111366" y="276609"/>
                          <a:pt x="1119809" y="443948"/>
                        </a:cubicBezTo>
                        <a:cubicBezTo>
                          <a:pt x="996831" y="465701"/>
                          <a:pt x="720263" y="406663"/>
                          <a:pt x="559905" y="443948"/>
                        </a:cubicBezTo>
                        <a:cubicBezTo>
                          <a:pt x="399547" y="481233"/>
                          <a:pt x="149492" y="438091"/>
                          <a:pt x="0" y="443948"/>
                        </a:cubicBezTo>
                        <a:cubicBezTo>
                          <a:pt x="-47492" y="311139"/>
                          <a:pt x="39873" y="16490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015352" y="2419149"/>
            <a:ext cx="877372" cy="762842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000" spc="100" dirty="0">
                <a:solidFill>
                  <a:srgbClr val="2663A7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z="2000" spc="100" dirty="0">
              <a:solidFill>
                <a:srgbClr val="2663A7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2418079"/>
            <a:ext cx="3809599" cy="787345"/>
            <a:chOff x="0" y="2418079"/>
            <a:chExt cx="4491610" cy="928299"/>
          </a:xfrm>
        </p:grpSpPr>
        <p:sp>
          <p:nvSpPr>
            <p:cNvPr id="23" name="矩形 22"/>
            <p:cNvSpPr/>
            <p:nvPr/>
          </p:nvSpPr>
          <p:spPr>
            <a:xfrm>
              <a:off x="0" y="2418079"/>
              <a:ext cx="4491610" cy="900377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F7F7F7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692959"/>
              <a:ext cx="4401977" cy="653419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5008416" y="2177648"/>
            <a:ext cx="1723549" cy="110639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60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147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3"/>
          <p:cNvSpPr txBox="1"/>
          <p:nvPr/>
        </p:nvSpPr>
        <p:spPr>
          <a:xfrm>
            <a:off x="255892" y="160505"/>
            <a:ext cx="7074092" cy="362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二、基础</a:t>
            </a:r>
            <a:endParaRPr lang="en-US" altLang="zh-CN" sz="2100" b="1" dirty="0">
              <a:solidFill>
                <a:srgbClr val="2663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94793" y="220663"/>
            <a:ext cx="2167989" cy="281987"/>
            <a:chOff x="2895762" y="53069"/>
            <a:chExt cx="6563861" cy="853752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rcRect l="5241" t="4897" r="5241" b="4897"/>
            <a:stretch>
              <a:fillRect/>
            </a:stretch>
          </p:blipFill>
          <p:spPr>
            <a:xfrm>
              <a:off x="2895762" y="53069"/>
              <a:ext cx="853751" cy="853752"/>
            </a:xfrm>
            <a:custGeom>
              <a:avLst/>
              <a:gdLst>
                <a:gd name="connsiteX0" fmla="*/ 853751 w 1707502"/>
                <a:gd name="connsiteY0" fmla="*/ 0 h 1707502"/>
                <a:gd name="connsiteX1" fmla="*/ 1707502 w 1707502"/>
                <a:gd name="connsiteY1" fmla="*/ 853751 h 1707502"/>
                <a:gd name="connsiteX2" fmla="*/ 853751 w 1707502"/>
                <a:gd name="connsiteY2" fmla="*/ 1707502 h 1707502"/>
                <a:gd name="connsiteX3" fmla="*/ 0 w 1707502"/>
                <a:gd name="connsiteY3" fmla="*/ 853751 h 1707502"/>
                <a:gd name="connsiteX4" fmla="*/ 853751 w 1707502"/>
                <a:gd name="connsiteY4" fmla="*/ 0 h 170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502" h="1707502">
                  <a:moveTo>
                    <a:pt x="853751" y="0"/>
                  </a:moveTo>
                  <a:cubicBezTo>
                    <a:pt x="1325265" y="0"/>
                    <a:pt x="1707502" y="382237"/>
                    <a:pt x="1707502" y="853751"/>
                  </a:cubicBezTo>
                  <a:cubicBezTo>
                    <a:pt x="1707502" y="1325265"/>
                    <a:pt x="1325265" y="1707502"/>
                    <a:pt x="853751" y="1707502"/>
                  </a:cubicBezTo>
                  <a:cubicBezTo>
                    <a:pt x="382237" y="1707502"/>
                    <a:pt x="0" y="1325265"/>
                    <a:pt x="0" y="853751"/>
                  </a:cubicBezTo>
                  <a:cubicBezTo>
                    <a:pt x="0" y="382237"/>
                    <a:pt x="382237" y="0"/>
                    <a:pt x="853751" y="0"/>
                  </a:cubicBezTo>
                  <a:close/>
                </a:path>
              </a:pathLst>
            </a:cu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77821" y="60444"/>
              <a:ext cx="5481802" cy="813705"/>
            </a:xfrm>
            <a:prstGeom prst="rect">
              <a:avLst/>
            </a:prstGeom>
          </p:spPr>
        </p:pic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BFE6A288-BFFC-9647-9FC7-A4E7FEA69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0914" y="79513"/>
            <a:ext cx="5963570" cy="515717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38AAF74-BE9F-0325-0D89-D3BCFB9B7090}"/>
              </a:ext>
            </a:extLst>
          </p:cNvPr>
          <p:cNvSpPr txBox="1"/>
          <p:nvPr/>
        </p:nvSpPr>
        <p:spPr>
          <a:xfrm>
            <a:off x="3466844" y="5473542"/>
            <a:ext cx="29472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000" dirty="0">
                <a:latin typeface="SimSun" panose="02010600030101010101" pitchFamily="2" charset="-122"/>
                <a:ea typeface="SimSun" panose="02010600030101010101" pitchFamily="2" charset="-122"/>
                <a:hlinkClick r:id="rId5"/>
              </a:rPr>
              <a:t>Efficient Large Language Models: A Survey</a:t>
            </a:r>
            <a:endParaRPr lang="zh-CN" altLang="en-US" sz="1000" dirty="0"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589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3"/>
          <p:cNvSpPr txBox="1"/>
          <p:nvPr/>
        </p:nvSpPr>
        <p:spPr>
          <a:xfrm>
            <a:off x="255892" y="160505"/>
            <a:ext cx="7074092" cy="362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</a:t>
            </a:r>
            <a:r>
              <a:rPr lang="zh-CN" altLang="en-US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量化</a:t>
            </a:r>
            <a:endParaRPr lang="en-US" altLang="zh-CN" sz="2100" b="1" dirty="0">
              <a:solidFill>
                <a:srgbClr val="2663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94793" y="220663"/>
            <a:ext cx="2167989" cy="281987"/>
            <a:chOff x="2895762" y="53069"/>
            <a:chExt cx="6563861" cy="853752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rcRect l="5241" t="4897" r="5241" b="4897"/>
            <a:stretch>
              <a:fillRect/>
            </a:stretch>
          </p:blipFill>
          <p:spPr>
            <a:xfrm>
              <a:off x="2895762" y="53069"/>
              <a:ext cx="853751" cy="853752"/>
            </a:xfrm>
            <a:custGeom>
              <a:avLst/>
              <a:gdLst>
                <a:gd name="connsiteX0" fmla="*/ 853751 w 1707502"/>
                <a:gd name="connsiteY0" fmla="*/ 0 h 1707502"/>
                <a:gd name="connsiteX1" fmla="*/ 1707502 w 1707502"/>
                <a:gd name="connsiteY1" fmla="*/ 853751 h 1707502"/>
                <a:gd name="connsiteX2" fmla="*/ 853751 w 1707502"/>
                <a:gd name="connsiteY2" fmla="*/ 1707502 h 1707502"/>
                <a:gd name="connsiteX3" fmla="*/ 0 w 1707502"/>
                <a:gd name="connsiteY3" fmla="*/ 853751 h 1707502"/>
                <a:gd name="connsiteX4" fmla="*/ 853751 w 1707502"/>
                <a:gd name="connsiteY4" fmla="*/ 0 h 170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502" h="1707502">
                  <a:moveTo>
                    <a:pt x="853751" y="0"/>
                  </a:moveTo>
                  <a:cubicBezTo>
                    <a:pt x="1325265" y="0"/>
                    <a:pt x="1707502" y="382237"/>
                    <a:pt x="1707502" y="853751"/>
                  </a:cubicBezTo>
                  <a:cubicBezTo>
                    <a:pt x="1707502" y="1325265"/>
                    <a:pt x="1325265" y="1707502"/>
                    <a:pt x="853751" y="1707502"/>
                  </a:cubicBezTo>
                  <a:cubicBezTo>
                    <a:pt x="382237" y="1707502"/>
                    <a:pt x="0" y="1325265"/>
                    <a:pt x="0" y="853751"/>
                  </a:cubicBezTo>
                  <a:cubicBezTo>
                    <a:pt x="0" y="382237"/>
                    <a:pt x="382237" y="0"/>
                    <a:pt x="853751" y="0"/>
                  </a:cubicBezTo>
                  <a:close/>
                </a:path>
              </a:pathLst>
            </a:cu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77821" y="60444"/>
              <a:ext cx="5481802" cy="813705"/>
            </a:xfrm>
            <a:prstGeom prst="rect">
              <a:avLst/>
            </a:prstGeom>
          </p:spPr>
        </p:pic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F38AAF74-BE9F-0325-0D89-D3BCFB9B7090}"/>
              </a:ext>
            </a:extLst>
          </p:cNvPr>
          <p:cNvSpPr txBox="1"/>
          <p:nvPr/>
        </p:nvSpPr>
        <p:spPr>
          <a:xfrm>
            <a:off x="3466844" y="5473542"/>
            <a:ext cx="29472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000" dirty="0">
                <a:latin typeface="SimSun" panose="02010600030101010101" pitchFamily="2" charset="-122"/>
                <a:ea typeface="SimSun" panose="02010600030101010101" pitchFamily="2" charset="-122"/>
                <a:hlinkClick r:id="rId4"/>
              </a:rPr>
              <a:t>Efficient Large Language Models: A Survey</a:t>
            </a:r>
            <a:endParaRPr lang="zh-CN" altLang="en-US" sz="1000" dirty="0"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727BA4E-AB73-341B-9F39-68A7AA5EA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848" y="2367297"/>
            <a:ext cx="2628499" cy="19503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0C0A0FA-9B57-4EA9-A098-8EE845AB47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4495" y="2383363"/>
            <a:ext cx="5560046" cy="19503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A438139-7D39-AD68-1688-0D4BF901D1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4495" y="592281"/>
            <a:ext cx="6597296" cy="1692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55CB619-129E-9D9B-E8FD-653049D0E541}"/>
              </a:ext>
            </a:extLst>
          </p:cNvPr>
          <p:cNvSpPr txBox="1"/>
          <p:nvPr/>
        </p:nvSpPr>
        <p:spPr>
          <a:xfrm>
            <a:off x="3737589" y="1977315"/>
            <a:ext cx="758990" cy="2991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b="1" i="1" dirty="0">
                <a:solidFill>
                  <a:srgbClr val="000000"/>
                </a:solidFill>
                <a:latin typeface="rival-sans"/>
              </a:rPr>
              <a:t>LLM-QAT</a:t>
            </a:r>
          </a:p>
        </p:txBody>
      </p:sp>
      <p:sp>
        <p:nvSpPr>
          <p:cNvPr id="11" name="右箭头 10">
            <a:extLst>
              <a:ext uri="{FF2B5EF4-FFF2-40B4-BE49-F238E27FC236}">
                <a16:creationId xmlns:a16="http://schemas.microsoft.com/office/drawing/2014/main" id="{3C37A0A7-D8C1-80B3-10F0-06DCB957382A}"/>
              </a:ext>
            </a:extLst>
          </p:cNvPr>
          <p:cNvSpPr/>
          <p:nvPr/>
        </p:nvSpPr>
        <p:spPr>
          <a:xfrm>
            <a:off x="837062" y="1510748"/>
            <a:ext cx="272428" cy="13124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60BF4F7-E84B-D7C3-3625-8FDF574AC14A}"/>
              </a:ext>
            </a:extLst>
          </p:cNvPr>
          <p:cNvSpPr txBox="1"/>
          <p:nvPr/>
        </p:nvSpPr>
        <p:spPr>
          <a:xfrm>
            <a:off x="204463" y="1391704"/>
            <a:ext cx="6325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QAT</a:t>
            </a:r>
            <a:endParaRPr lang="zh-CN" altLang="en-US" dirty="0"/>
          </a:p>
        </p:txBody>
      </p:sp>
      <p:sp>
        <p:nvSpPr>
          <p:cNvPr id="14" name="右箭头 13">
            <a:extLst>
              <a:ext uri="{FF2B5EF4-FFF2-40B4-BE49-F238E27FC236}">
                <a16:creationId xmlns:a16="http://schemas.microsoft.com/office/drawing/2014/main" id="{BDF42188-6764-BA2F-29C1-7513BC0CF2E2}"/>
              </a:ext>
            </a:extLst>
          </p:cNvPr>
          <p:cNvSpPr/>
          <p:nvPr/>
        </p:nvSpPr>
        <p:spPr>
          <a:xfrm>
            <a:off x="753247" y="3358562"/>
            <a:ext cx="272428" cy="13124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37E3CD2-C2AF-272F-B40F-2E47D96181BA}"/>
              </a:ext>
            </a:extLst>
          </p:cNvPr>
          <p:cNvSpPr txBox="1"/>
          <p:nvPr/>
        </p:nvSpPr>
        <p:spPr>
          <a:xfrm>
            <a:off x="204463" y="3226928"/>
            <a:ext cx="6325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PTQ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66C4DD7-B3EC-061A-DE6F-56848D0D5D05}"/>
              </a:ext>
            </a:extLst>
          </p:cNvPr>
          <p:cNvSpPr txBox="1"/>
          <p:nvPr/>
        </p:nvSpPr>
        <p:spPr>
          <a:xfrm>
            <a:off x="315897" y="4789610"/>
            <a:ext cx="92491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与 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PTQ 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不同，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QAT 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在训练过程中对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LLMs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进行量化，需要使用完整的训练数据集进行训练，因此更加昂贵和耗时。</a:t>
            </a:r>
            <a:endParaRPr lang="en-US" altLang="zh-CN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仅权重量化（</a:t>
            </a:r>
            <a:r>
              <a:rPr lang="en" altLang="zh-CN" sz="1400" b="1" i="1" dirty="0">
                <a:solidFill>
                  <a:srgbClr val="000000"/>
                </a:solidFill>
                <a:effectLst/>
                <a:latin typeface="rival-sans"/>
              </a:rPr>
              <a:t>Weight-Only Quantization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）专注于量化模型权重。</a:t>
            </a:r>
            <a:endParaRPr lang="en-US" altLang="zh-CN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与仅权重量化不同，权重激活协同量化（</a:t>
            </a:r>
            <a:r>
              <a:rPr lang="en" altLang="zh-CN" sz="1400" b="1" i="1" dirty="0">
                <a:solidFill>
                  <a:srgbClr val="000000"/>
                </a:solidFill>
                <a:effectLst/>
                <a:latin typeface="rival-sans"/>
              </a:rPr>
              <a:t>Weight-Activation Co-Quantization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）在于它同时量化模型权重和激活。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15DD2A8-FD96-2323-34E8-7D3DBB4F1B42}"/>
              </a:ext>
            </a:extLst>
          </p:cNvPr>
          <p:cNvSpPr txBox="1"/>
          <p:nvPr/>
        </p:nvSpPr>
        <p:spPr>
          <a:xfrm>
            <a:off x="2529508" y="4317694"/>
            <a:ext cx="19670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200" b="1" i="1" dirty="0">
                <a:solidFill>
                  <a:srgbClr val="000000"/>
                </a:solidFill>
                <a:effectLst/>
                <a:latin typeface="rival-sans"/>
              </a:rPr>
              <a:t>Weight-Only Quantization</a:t>
            </a:r>
            <a:endParaRPr lang="zh-CN" altLang="en-US" sz="12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0E707E7-7F88-8A2E-F163-399B4F85E324}"/>
              </a:ext>
            </a:extLst>
          </p:cNvPr>
          <p:cNvSpPr txBox="1"/>
          <p:nvPr/>
        </p:nvSpPr>
        <p:spPr>
          <a:xfrm>
            <a:off x="7159159" y="4337686"/>
            <a:ext cx="24731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200" b="1" i="1" dirty="0">
                <a:solidFill>
                  <a:srgbClr val="000000"/>
                </a:solidFill>
                <a:effectLst/>
                <a:latin typeface="rival-sans"/>
              </a:rPr>
              <a:t>Weight-Activation Co-Quantization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8846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3"/>
          <p:cNvSpPr txBox="1"/>
          <p:nvPr/>
        </p:nvSpPr>
        <p:spPr>
          <a:xfrm>
            <a:off x="255892" y="160505"/>
            <a:ext cx="7074092" cy="362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2.2</a:t>
            </a:r>
            <a:r>
              <a:rPr lang="zh-CN" altLang="en-US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知识蒸馏</a:t>
            </a:r>
            <a:endParaRPr lang="en-US" altLang="zh-CN" sz="2100" b="1" dirty="0">
              <a:solidFill>
                <a:srgbClr val="2663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94793" y="220663"/>
            <a:ext cx="2167989" cy="281987"/>
            <a:chOff x="2895762" y="53069"/>
            <a:chExt cx="6563861" cy="853752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rcRect l="5241" t="4897" r="5241" b="4897"/>
            <a:stretch>
              <a:fillRect/>
            </a:stretch>
          </p:blipFill>
          <p:spPr>
            <a:xfrm>
              <a:off x="2895762" y="53069"/>
              <a:ext cx="853751" cy="853752"/>
            </a:xfrm>
            <a:custGeom>
              <a:avLst/>
              <a:gdLst>
                <a:gd name="connsiteX0" fmla="*/ 853751 w 1707502"/>
                <a:gd name="connsiteY0" fmla="*/ 0 h 1707502"/>
                <a:gd name="connsiteX1" fmla="*/ 1707502 w 1707502"/>
                <a:gd name="connsiteY1" fmla="*/ 853751 h 1707502"/>
                <a:gd name="connsiteX2" fmla="*/ 853751 w 1707502"/>
                <a:gd name="connsiteY2" fmla="*/ 1707502 h 1707502"/>
                <a:gd name="connsiteX3" fmla="*/ 0 w 1707502"/>
                <a:gd name="connsiteY3" fmla="*/ 853751 h 1707502"/>
                <a:gd name="connsiteX4" fmla="*/ 853751 w 1707502"/>
                <a:gd name="connsiteY4" fmla="*/ 0 h 170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502" h="1707502">
                  <a:moveTo>
                    <a:pt x="853751" y="0"/>
                  </a:moveTo>
                  <a:cubicBezTo>
                    <a:pt x="1325265" y="0"/>
                    <a:pt x="1707502" y="382237"/>
                    <a:pt x="1707502" y="853751"/>
                  </a:cubicBezTo>
                  <a:cubicBezTo>
                    <a:pt x="1707502" y="1325265"/>
                    <a:pt x="1325265" y="1707502"/>
                    <a:pt x="853751" y="1707502"/>
                  </a:cubicBezTo>
                  <a:cubicBezTo>
                    <a:pt x="382237" y="1707502"/>
                    <a:pt x="0" y="1325265"/>
                    <a:pt x="0" y="853751"/>
                  </a:cubicBezTo>
                  <a:cubicBezTo>
                    <a:pt x="0" y="382237"/>
                    <a:pt x="382237" y="0"/>
                    <a:pt x="853751" y="0"/>
                  </a:cubicBezTo>
                  <a:close/>
                </a:path>
              </a:pathLst>
            </a:cu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77821" y="60444"/>
              <a:ext cx="5481802" cy="813705"/>
            </a:xfrm>
            <a:prstGeom prst="rect">
              <a:avLst/>
            </a:prstGeom>
          </p:spPr>
        </p:pic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F38AAF74-BE9F-0325-0D89-D3BCFB9B7090}"/>
              </a:ext>
            </a:extLst>
          </p:cNvPr>
          <p:cNvSpPr txBox="1"/>
          <p:nvPr/>
        </p:nvSpPr>
        <p:spPr>
          <a:xfrm>
            <a:off x="1635030" y="5428381"/>
            <a:ext cx="68978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000" dirty="0">
                <a:latin typeface="SimSun" panose="02010600030101010101" pitchFamily="2" charset="-122"/>
                <a:ea typeface="SimSun" panose="02010600030101010101" pitchFamily="2" charset="-122"/>
                <a:hlinkClick r:id="rId4"/>
              </a:rPr>
              <a:t>Survey on Knowledge Distillation for Large Language Models: Methods, Evaluation, and Application </a:t>
            </a:r>
            <a:endParaRPr lang="zh-CN" altLang="en-US" sz="1000" dirty="0"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5F35AD8-D8EC-A05C-5DF9-F0B76729910B}"/>
              </a:ext>
            </a:extLst>
          </p:cNvPr>
          <p:cNvSpPr txBox="1"/>
          <p:nvPr/>
        </p:nvSpPr>
        <p:spPr>
          <a:xfrm>
            <a:off x="459418" y="4370529"/>
            <a:ext cx="92491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endParaRPr lang="en" altLang="zh-CN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白盒蒸馏使用教师模型的参数或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logits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；黑盒蒸馏仅通过教师模型的预测来转移知识的蒸馏。</a:t>
            </a:r>
            <a:endParaRPr lang="en-US" altLang="zh-CN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" altLang="zh-CN" sz="1400" dirty="0" err="1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MiniLLM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 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选择最小化逆向 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KLD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，防止学生高估教师分布中的低概率区域，从而提高生成样本的质量。</a:t>
            </a:r>
            <a:endParaRPr lang="en-US" altLang="zh-CN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" altLang="zh-CN" sz="1400" b="1" i="1" dirty="0">
                <a:solidFill>
                  <a:srgbClr val="000000"/>
                </a:solidFill>
                <a:latin typeface="rival-sans"/>
              </a:rPr>
              <a:t>COT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整合了中间推理步骤</a:t>
            </a:r>
            <a:r>
              <a:rPr lang="en-US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;</a:t>
            </a:r>
            <a:r>
              <a:rPr lang="en" altLang="zh-CN" sz="1400" b="1" i="1" dirty="0">
                <a:solidFill>
                  <a:srgbClr val="000000"/>
                </a:solidFill>
                <a:latin typeface="rival-sans"/>
              </a:rPr>
              <a:t> In</a:t>
            </a:r>
            <a:r>
              <a:rPr lang="en-US" altLang="zh-CN" sz="1400" b="1" i="1" dirty="0">
                <a:solidFill>
                  <a:srgbClr val="000000"/>
                </a:solidFill>
                <a:latin typeface="rival-sans"/>
              </a:rPr>
              <a:t>-context</a:t>
            </a:r>
            <a:r>
              <a:rPr lang="zh-CN" altLang="en-US" sz="1400" b="1" i="1" dirty="0">
                <a:solidFill>
                  <a:srgbClr val="000000"/>
                </a:solidFill>
                <a:latin typeface="rival-sans"/>
              </a:rPr>
              <a:t> </a:t>
            </a:r>
            <a:r>
              <a:rPr lang="en-US" altLang="zh-CN" sz="1400" b="1" i="1" dirty="0">
                <a:solidFill>
                  <a:srgbClr val="000000"/>
                </a:solidFill>
                <a:latin typeface="rival-sans"/>
              </a:rPr>
              <a:t>Learning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包含任务描述和多个任务示例</a:t>
            </a:r>
            <a:r>
              <a:rPr lang="en-US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;</a:t>
            </a:r>
            <a:r>
              <a:rPr lang="en-US" altLang="zh-CN" sz="1400" b="1" i="1" dirty="0">
                <a:solidFill>
                  <a:srgbClr val="000000"/>
                </a:solidFill>
                <a:latin typeface="rival-sans"/>
              </a:rPr>
              <a:t> I</a:t>
            </a:r>
            <a:r>
              <a:rPr lang="en" altLang="zh-CN" sz="1400" b="1" i="1" dirty="0" err="1">
                <a:solidFill>
                  <a:srgbClr val="000000"/>
                </a:solidFill>
                <a:latin typeface="rival-sans"/>
              </a:rPr>
              <a:t>nstruction</a:t>
            </a:r>
            <a:r>
              <a:rPr lang="en" altLang="zh-CN" sz="1400" b="1" i="1" dirty="0">
                <a:solidFill>
                  <a:srgbClr val="000000"/>
                </a:solidFill>
                <a:latin typeface="rival-sans"/>
              </a:rPr>
              <a:t> Following</a:t>
            </a:r>
            <a:r>
              <a:rPr lang="zh-CN" altLang="en-US" sz="1400" b="1" i="1" dirty="0">
                <a:solidFill>
                  <a:srgbClr val="000000"/>
                </a:solidFill>
                <a:latin typeface="rival-sans"/>
              </a:rPr>
              <a:t> 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旨在增强语言模型在不依赖大量示例的情况下执行新任务的能力。</a:t>
            </a:r>
            <a:endParaRPr lang="en-US" altLang="zh-CN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zh-CN" altLang="en-US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1438C60-8792-42BB-DE4C-037B09CDD3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4085" y="739951"/>
            <a:ext cx="4981557" cy="13737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C69752C-C390-56F5-4A01-28352A0FC190}"/>
              </a:ext>
            </a:extLst>
          </p:cNvPr>
          <p:cNvSpPr txBox="1"/>
          <p:nvPr/>
        </p:nvSpPr>
        <p:spPr>
          <a:xfrm>
            <a:off x="76857" y="1103241"/>
            <a:ext cx="11290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白盒蒸馏</a:t>
            </a:r>
            <a:endParaRPr lang="zh-CN" altLang="en-US" dirty="0"/>
          </a:p>
        </p:txBody>
      </p:sp>
      <p:sp>
        <p:nvSpPr>
          <p:cNvPr id="8" name="右箭头 7">
            <a:extLst>
              <a:ext uri="{FF2B5EF4-FFF2-40B4-BE49-F238E27FC236}">
                <a16:creationId xmlns:a16="http://schemas.microsoft.com/office/drawing/2014/main" id="{6302E815-8A1B-8612-5CC5-70B8839D0397}"/>
              </a:ext>
            </a:extLst>
          </p:cNvPr>
          <p:cNvSpPr/>
          <p:nvPr/>
        </p:nvSpPr>
        <p:spPr>
          <a:xfrm>
            <a:off x="1272209" y="1222285"/>
            <a:ext cx="272428" cy="13124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1CAA9F2-028A-88A0-A931-CEA9F434C0BB}"/>
              </a:ext>
            </a:extLst>
          </p:cNvPr>
          <p:cNvSpPr txBox="1"/>
          <p:nvPr/>
        </p:nvSpPr>
        <p:spPr>
          <a:xfrm>
            <a:off x="76857" y="3002740"/>
            <a:ext cx="11290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黑</a:t>
            </a:r>
            <a:r>
              <a:rPr lang="zh-CN" altLang="en-US" sz="18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盒蒸馏</a:t>
            </a:r>
            <a:endParaRPr lang="zh-CN" altLang="en-US" dirty="0"/>
          </a:p>
        </p:txBody>
      </p:sp>
      <p:sp>
        <p:nvSpPr>
          <p:cNvPr id="10" name="右箭头 9">
            <a:extLst>
              <a:ext uri="{FF2B5EF4-FFF2-40B4-BE49-F238E27FC236}">
                <a16:creationId xmlns:a16="http://schemas.microsoft.com/office/drawing/2014/main" id="{E74C9595-EF57-D442-9BE3-BD145D8F72C7}"/>
              </a:ext>
            </a:extLst>
          </p:cNvPr>
          <p:cNvSpPr/>
          <p:nvPr/>
        </p:nvSpPr>
        <p:spPr>
          <a:xfrm>
            <a:off x="1272209" y="3128483"/>
            <a:ext cx="272428" cy="13124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953FCE5-D795-F741-9DC9-EE57035925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0809" y="703635"/>
            <a:ext cx="2919282" cy="13737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7E9AA7D-185D-8E0A-95E3-C13E63EB38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7304" y="2165935"/>
            <a:ext cx="1602297" cy="2197689"/>
          </a:xfrm>
          <a:prstGeom prst="rect">
            <a:avLst/>
          </a:prstGeom>
          <a:ln>
            <a:noFill/>
          </a:ln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152E2208-7922-1B36-FCB6-7C0859982768}"/>
              </a:ext>
            </a:extLst>
          </p:cNvPr>
          <p:cNvSpPr txBox="1"/>
          <p:nvPr/>
        </p:nvSpPr>
        <p:spPr>
          <a:xfrm>
            <a:off x="1912471" y="4439894"/>
            <a:ext cx="11185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200" b="1" i="1" dirty="0">
                <a:solidFill>
                  <a:srgbClr val="000000"/>
                </a:solidFill>
                <a:latin typeface="rival-sans"/>
              </a:rPr>
              <a:t>SOCRATIC</a:t>
            </a:r>
            <a:r>
              <a:rPr lang="zh-CN" altLang="en-US" sz="1200" b="1" i="1" dirty="0">
                <a:solidFill>
                  <a:srgbClr val="000000"/>
                </a:solidFill>
                <a:latin typeface="rival-sans"/>
              </a:rPr>
              <a:t> </a:t>
            </a:r>
            <a:r>
              <a:rPr lang="en" altLang="zh-CN" sz="1200" b="1" i="1" dirty="0">
                <a:solidFill>
                  <a:srgbClr val="000000"/>
                </a:solidFill>
                <a:latin typeface="rival-sans"/>
              </a:rPr>
              <a:t>COT</a:t>
            </a:r>
            <a:r>
              <a:rPr lang="zh-CN" altLang="en-US" sz="1200" b="1" i="1" dirty="0">
                <a:solidFill>
                  <a:srgbClr val="000000"/>
                </a:solidFill>
                <a:latin typeface="rival-sans"/>
              </a:rPr>
              <a:t>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A84AA67-CED4-47A4-0A8E-5E784507E14C}"/>
              </a:ext>
            </a:extLst>
          </p:cNvPr>
          <p:cNvSpPr txBox="1"/>
          <p:nvPr/>
        </p:nvSpPr>
        <p:spPr>
          <a:xfrm>
            <a:off x="4340961" y="4439892"/>
            <a:ext cx="15570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200" b="1" i="1" dirty="0">
                <a:solidFill>
                  <a:srgbClr val="000000"/>
                </a:solidFill>
                <a:latin typeface="rival-sans"/>
              </a:rPr>
              <a:t>In</a:t>
            </a:r>
            <a:r>
              <a:rPr lang="en-US" altLang="zh-CN" sz="1200" b="1" i="1" dirty="0">
                <a:solidFill>
                  <a:srgbClr val="000000"/>
                </a:solidFill>
                <a:latin typeface="rival-sans"/>
              </a:rPr>
              <a:t>-context</a:t>
            </a:r>
            <a:r>
              <a:rPr lang="zh-CN" altLang="en-US" sz="1200" b="1" i="1" dirty="0">
                <a:solidFill>
                  <a:srgbClr val="000000"/>
                </a:solidFill>
                <a:latin typeface="rival-sans"/>
              </a:rPr>
              <a:t> </a:t>
            </a:r>
            <a:r>
              <a:rPr lang="en-US" altLang="zh-CN" sz="1200" b="1" i="1" dirty="0">
                <a:solidFill>
                  <a:srgbClr val="000000"/>
                </a:solidFill>
                <a:latin typeface="rival-sans"/>
              </a:rPr>
              <a:t>Learning</a:t>
            </a:r>
            <a:r>
              <a:rPr lang="zh-CN" altLang="en-US" sz="1200" b="1" i="1" dirty="0">
                <a:solidFill>
                  <a:srgbClr val="000000"/>
                </a:solidFill>
                <a:latin typeface="rival-sans"/>
              </a:rPr>
              <a:t>  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026DE4B-9DED-D9AE-71F4-5D83878FA904}"/>
              </a:ext>
            </a:extLst>
          </p:cNvPr>
          <p:cNvSpPr txBox="1"/>
          <p:nvPr/>
        </p:nvSpPr>
        <p:spPr>
          <a:xfrm>
            <a:off x="7633253" y="4439893"/>
            <a:ext cx="17360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i="1" dirty="0">
                <a:solidFill>
                  <a:srgbClr val="000000"/>
                </a:solidFill>
                <a:latin typeface="rival-sans"/>
              </a:rPr>
              <a:t>I</a:t>
            </a:r>
            <a:r>
              <a:rPr lang="en" altLang="zh-CN" sz="1200" b="1" i="1" dirty="0" err="1">
                <a:solidFill>
                  <a:srgbClr val="000000"/>
                </a:solidFill>
                <a:latin typeface="rival-sans"/>
              </a:rPr>
              <a:t>nstruction</a:t>
            </a:r>
            <a:r>
              <a:rPr lang="en" altLang="zh-CN" sz="1200" b="1" i="1" dirty="0">
                <a:solidFill>
                  <a:srgbClr val="000000"/>
                </a:solidFill>
                <a:latin typeface="rival-sans"/>
              </a:rPr>
              <a:t> Following</a:t>
            </a:r>
            <a:r>
              <a:rPr lang="zh-CN" altLang="en-US" sz="1200" b="1" i="1" dirty="0">
                <a:solidFill>
                  <a:srgbClr val="000000"/>
                </a:solidFill>
                <a:latin typeface="rival-sans"/>
              </a:rPr>
              <a:t> 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D8FB3251-1BA7-A9AD-F58C-57530FEFC4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2185" y="2237098"/>
            <a:ext cx="3303457" cy="20963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656A735C-A5A9-F211-24A4-F0373479BB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90810" y="2237098"/>
            <a:ext cx="2919281" cy="209636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5327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3"/>
          <p:cNvSpPr txBox="1"/>
          <p:nvPr/>
        </p:nvSpPr>
        <p:spPr>
          <a:xfrm>
            <a:off x="255892" y="160505"/>
            <a:ext cx="7074092" cy="362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2.3</a:t>
            </a:r>
            <a:r>
              <a:rPr lang="zh-CN" altLang="en-US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低秩分解</a:t>
            </a:r>
            <a:endParaRPr lang="en-US" altLang="zh-CN" sz="2100" b="1" dirty="0">
              <a:solidFill>
                <a:srgbClr val="2663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94793" y="220663"/>
            <a:ext cx="2167989" cy="281987"/>
            <a:chOff x="2895762" y="53069"/>
            <a:chExt cx="6563861" cy="853752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rcRect l="5241" t="4897" r="5241" b="4897"/>
            <a:stretch>
              <a:fillRect/>
            </a:stretch>
          </p:blipFill>
          <p:spPr>
            <a:xfrm>
              <a:off x="2895762" y="53069"/>
              <a:ext cx="853751" cy="853752"/>
            </a:xfrm>
            <a:custGeom>
              <a:avLst/>
              <a:gdLst>
                <a:gd name="connsiteX0" fmla="*/ 853751 w 1707502"/>
                <a:gd name="connsiteY0" fmla="*/ 0 h 1707502"/>
                <a:gd name="connsiteX1" fmla="*/ 1707502 w 1707502"/>
                <a:gd name="connsiteY1" fmla="*/ 853751 h 1707502"/>
                <a:gd name="connsiteX2" fmla="*/ 853751 w 1707502"/>
                <a:gd name="connsiteY2" fmla="*/ 1707502 h 1707502"/>
                <a:gd name="connsiteX3" fmla="*/ 0 w 1707502"/>
                <a:gd name="connsiteY3" fmla="*/ 853751 h 1707502"/>
                <a:gd name="connsiteX4" fmla="*/ 853751 w 1707502"/>
                <a:gd name="connsiteY4" fmla="*/ 0 h 170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502" h="1707502">
                  <a:moveTo>
                    <a:pt x="853751" y="0"/>
                  </a:moveTo>
                  <a:cubicBezTo>
                    <a:pt x="1325265" y="0"/>
                    <a:pt x="1707502" y="382237"/>
                    <a:pt x="1707502" y="853751"/>
                  </a:cubicBezTo>
                  <a:cubicBezTo>
                    <a:pt x="1707502" y="1325265"/>
                    <a:pt x="1325265" y="1707502"/>
                    <a:pt x="853751" y="1707502"/>
                  </a:cubicBezTo>
                  <a:cubicBezTo>
                    <a:pt x="382237" y="1707502"/>
                    <a:pt x="0" y="1325265"/>
                    <a:pt x="0" y="853751"/>
                  </a:cubicBezTo>
                  <a:cubicBezTo>
                    <a:pt x="0" y="382237"/>
                    <a:pt x="382237" y="0"/>
                    <a:pt x="853751" y="0"/>
                  </a:cubicBezTo>
                  <a:close/>
                </a:path>
              </a:pathLst>
            </a:cu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77821" y="60444"/>
              <a:ext cx="5481802" cy="813705"/>
            </a:xfrm>
            <a:prstGeom prst="rect">
              <a:avLst/>
            </a:prstGeom>
          </p:spPr>
        </p:pic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F38AAF74-BE9F-0325-0D89-D3BCFB9B7090}"/>
              </a:ext>
            </a:extLst>
          </p:cNvPr>
          <p:cNvSpPr txBox="1"/>
          <p:nvPr/>
        </p:nvSpPr>
        <p:spPr>
          <a:xfrm>
            <a:off x="3466843" y="5473542"/>
            <a:ext cx="365619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000" dirty="0">
                <a:latin typeface="SimSun" panose="02010600030101010101" pitchFamily="2" charset="-122"/>
                <a:ea typeface="SimSun" panose="02010600030101010101" pitchFamily="2" charset="-122"/>
                <a:hlinkClick r:id="rId4"/>
              </a:rPr>
              <a:t>LoRA: Low-Rank Adaptation of Large Language Models</a:t>
            </a:r>
            <a:endParaRPr lang="zh-CN" altLang="en-US" sz="1000" dirty="0"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ECE258F-885F-5053-C6BD-CA53E113390C}"/>
              </a:ext>
            </a:extLst>
          </p:cNvPr>
          <p:cNvSpPr txBox="1"/>
          <p:nvPr/>
        </p:nvSpPr>
        <p:spPr>
          <a:xfrm>
            <a:off x="459418" y="4178972"/>
            <a:ext cx="92491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通过低秩分解来模拟参数的改变量，从而以极小的参数量来实现大模型的间接训练。</a:t>
            </a:r>
            <a:endParaRPr lang="en-US" altLang="zh-CN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在涉及到矩阵相乘的模块，在原始的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PLM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旁边增加一个新的通路，通过前后两个矩阵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A,B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相乘，第一个矩阵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A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负责降维，第二个矩阵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B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负责升维。</a:t>
            </a:r>
            <a:endParaRPr lang="en-US" altLang="zh-CN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只需在原始预训练模型旁边保存一小部分 </a:t>
            </a:r>
            <a:r>
              <a:rPr lang="en" altLang="zh-CN" sz="1400" dirty="0" err="1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LoRA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 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权重。在推理时，将训练完成的矩阵乘积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BA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跟原本的权重矩阵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W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加到一起作为新权重参数替换原本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PLM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的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W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BD5A872-AC55-8780-4A98-6CDC4E2279C9}"/>
              </a:ext>
            </a:extLst>
          </p:cNvPr>
          <p:cNvSpPr txBox="1"/>
          <p:nvPr/>
        </p:nvSpPr>
        <p:spPr>
          <a:xfrm>
            <a:off x="1650359" y="6605097"/>
            <a:ext cx="92491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altLang="zh-CN" sz="1400" b="0" i="0" dirty="0" err="1">
                <a:solidFill>
                  <a:srgbClr val="292929"/>
                </a:solidFill>
                <a:effectLst/>
                <a:latin typeface="var(--headings-font-family)"/>
              </a:rPr>
              <a:t>LoRA</a:t>
            </a:r>
            <a:r>
              <a:rPr lang="en" altLang="zh-CN" sz="1400" b="0" i="0" dirty="0">
                <a:solidFill>
                  <a:srgbClr val="292929"/>
                </a:solidFill>
                <a:effectLst/>
                <a:latin typeface="var(--headings-font-family)"/>
              </a:rPr>
              <a:t>: Low-Rank Adaptation of Large Language Models</a:t>
            </a:r>
          </a:p>
        </p:txBody>
      </p:sp>
      <p:pic>
        <p:nvPicPr>
          <p:cNvPr id="11" name="Picture 2" descr="图片">
            <a:extLst>
              <a:ext uri="{FF2B5EF4-FFF2-40B4-BE49-F238E27FC236}">
                <a16:creationId xmlns:a16="http://schemas.microsoft.com/office/drawing/2014/main" id="{18B6C1FB-AB63-BD5B-4BD0-9A43B69838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1" t="7683" r="30492" b="9468"/>
          <a:stretch/>
        </p:blipFill>
        <p:spPr bwMode="auto">
          <a:xfrm>
            <a:off x="2396316" y="502650"/>
            <a:ext cx="1561608" cy="278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4DCC8149-813F-50C0-9FC4-F18F06550FC8}"/>
              </a:ext>
            </a:extLst>
          </p:cNvPr>
          <p:cNvSpPr txBox="1"/>
          <p:nvPr/>
        </p:nvSpPr>
        <p:spPr>
          <a:xfrm>
            <a:off x="2665572" y="3606525"/>
            <a:ext cx="12923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1" i="0" dirty="0">
                <a:solidFill>
                  <a:srgbClr val="000000"/>
                </a:solidFill>
                <a:effectLst/>
                <a:latin typeface="Optima-Regular" panose="02000503060000020004" pitchFamily="2" charset="0"/>
              </a:rPr>
              <a:t>全量微调</a:t>
            </a:r>
            <a:endParaRPr lang="zh-CN" altLang="en-US" sz="14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34061D4-281B-6713-455A-0222941B7EE0}"/>
              </a:ext>
            </a:extLst>
          </p:cNvPr>
          <p:cNvSpPr txBox="1"/>
          <p:nvPr/>
        </p:nvSpPr>
        <p:spPr>
          <a:xfrm>
            <a:off x="374073" y="2038602"/>
            <a:ext cx="17595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b="0" i="0" dirty="0">
                <a:solidFill>
                  <a:srgbClr val="EF7060"/>
                </a:solidFill>
                <a:effectLst/>
                <a:latin typeface="Operator Mono"/>
              </a:rPr>
              <a:t>d*d</a:t>
            </a:r>
            <a:r>
              <a:rPr lang="zh-CN" altLang="en" sz="1400" b="0" i="0" dirty="0">
                <a:solidFill>
                  <a:srgbClr val="EF7060"/>
                </a:solidFill>
                <a:effectLst/>
                <a:latin typeface="Operator Mono"/>
              </a:rPr>
              <a:t>个</a:t>
            </a:r>
            <a:r>
              <a:rPr lang="zh-CN" altLang="en-US" sz="1400" b="0" i="0" dirty="0">
                <a:solidFill>
                  <a:srgbClr val="EF7060"/>
                </a:solidFill>
                <a:effectLst/>
                <a:latin typeface="Operator Mono"/>
              </a:rPr>
              <a:t>参数均会更新</a:t>
            </a:r>
            <a:endParaRPr lang="zh-CN" altLang="en-US" sz="1400" dirty="0"/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7EBF28D4-1EA8-A767-8BEA-39E4D5E18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579" y="550620"/>
            <a:ext cx="4306651" cy="315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A8EE87DA-7F37-61EE-291F-9AC903AF37DA}"/>
              </a:ext>
            </a:extLst>
          </p:cNvPr>
          <p:cNvSpPr txBox="1"/>
          <p:nvPr/>
        </p:nvSpPr>
        <p:spPr>
          <a:xfrm>
            <a:off x="6759836" y="3681384"/>
            <a:ext cx="12923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i="0" dirty="0" err="1">
                <a:solidFill>
                  <a:srgbClr val="000000"/>
                </a:solidFill>
                <a:effectLst/>
                <a:latin typeface="Optima-Regular" panose="02000503060000020004" pitchFamily="2" charset="0"/>
              </a:rPr>
              <a:t>LoRA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42203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3"/>
          <p:cNvSpPr txBox="1"/>
          <p:nvPr/>
        </p:nvSpPr>
        <p:spPr>
          <a:xfrm>
            <a:off x="255892" y="160505"/>
            <a:ext cx="7074092" cy="362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2.4</a:t>
            </a:r>
            <a:r>
              <a:rPr lang="zh-CN" altLang="en-US" sz="2100" b="1" dirty="0">
                <a:solidFill>
                  <a:srgbClr val="2663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剪枝</a:t>
            </a:r>
            <a:endParaRPr lang="en-US" altLang="zh-CN" sz="2100" b="1" dirty="0">
              <a:solidFill>
                <a:srgbClr val="2663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94793" y="220663"/>
            <a:ext cx="2167989" cy="281987"/>
            <a:chOff x="2895762" y="53069"/>
            <a:chExt cx="6563861" cy="853752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rcRect l="5241" t="4897" r="5241" b="4897"/>
            <a:stretch>
              <a:fillRect/>
            </a:stretch>
          </p:blipFill>
          <p:spPr>
            <a:xfrm>
              <a:off x="2895762" y="53069"/>
              <a:ext cx="853751" cy="853752"/>
            </a:xfrm>
            <a:custGeom>
              <a:avLst/>
              <a:gdLst>
                <a:gd name="connsiteX0" fmla="*/ 853751 w 1707502"/>
                <a:gd name="connsiteY0" fmla="*/ 0 h 1707502"/>
                <a:gd name="connsiteX1" fmla="*/ 1707502 w 1707502"/>
                <a:gd name="connsiteY1" fmla="*/ 853751 h 1707502"/>
                <a:gd name="connsiteX2" fmla="*/ 853751 w 1707502"/>
                <a:gd name="connsiteY2" fmla="*/ 1707502 h 1707502"/>
                <a:gd name="connsiteX3" fmla="*/ 0 w 1707502"/>
                <a:gd name="connsiteY3" fmla="*/ 853751 h 1707502"/>
                <a:gd name="connsiteX4" fmla="*/ 853751 w 1707502"/>
                <a:gd name="connsiteY4" fmla="*/ 0 h 170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502" h="1707502">
                  <a:moveTo>
                    <a:pt x="853751" y="0"/>
                  </a:moveTo>
                  <a:cubicBezTo>
                    <a:pt x="1325265" y="0"/>
                    <a:pt x="1707502" y="382237"/>
                    <a:pt x="1707502" y="853751"/>
                  </a:cubicBezTo>
                  <a:cubicBezTo>
                    <a:pt x="1707502" y="1325265"/>
                    <a:pt x="1325265" y="1707502"/>
                    <a:pt x="853751" y="1707502"/>
                  </a:cubicBezTo>
                  <a:cubicBezTo>
                    <a:pt x="382237" y="1707502"/>
                    <a:pt x="0" y="1325265"/>
                    <a:pt x="0" y="853751"/>
                  </a:cubicBezTo>
                  <a:cubicBezTo>
                    <a:pt x="0" y="382237"/>
                    <a:pt x="382237" y="0"/>
                    <a:pt x="853751" y="0"/>
                  </a:cubicBezTo>
                  <a:close/>
                </a:path>
              </a:pathLst>
            </a:cu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77821" y="60444"/>
              <a:ext cx="5481802" cy="813705"/>
            </a:xfrm>
            <a:prstGeom prst="rect">
              <a:avLst/>
            </a:prstGeom>
          </p:spPr>
        </p:pic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F38AAF74-BE9F-0325-0D89-D3BCFB9B7090}"/>
              </a:ext>
            </a:extLst>
          </p:cNvPr>
          <p:cNvSpPr txBox="1"/>
          <p:nvPr/>
        </p:nvSpPr>
        <p:spPr>
          <a:xfrm>
            <a:off x="3466843" y="5473542"/>
            <a:ext cx="378209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000" dirty="0">
                <a:latin typeface="SimSun" panose="02010600030101010101" pitchFamily="2" charset="-122"/>
                <a:ea typeface="SimSun" panose="02010600030101010101" pitchFamily="2" charset="-122"/>
                <a:hlinkClick r:id="rId4"/>
              </a:rPr>
              <a:t>https://github.com/datawhalechina/awesome-compression</a:t>
            </a:r>
            <a:endParaRPr lang="zh-CN" altLang="en-US" sz="1000" dirty="0"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pic>
        <p:nvPicPr>
          <p:cNvPr id="1026" name="Picture 2" descr="图3-2 剪枝粒度示意图">
            <a:extLst>
              <a:ext uri="{FF2B5EF4-FFF2-40B4-BE49-F238E27FC236}">
                <a16:creationId xmlns:a16="http://schemas.microsoft.com/office/drawing/2014/main" id="{8C721E30-FE00-8A58-8688-4FF50BC66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923" y="673749"/>
            <a:ext cx="7074092" cy="332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7B9E88F-7A3D-F42E-DCC6-A2B3A53ECF2B}"/>
              </a:ext>
            </a:extLst>
          </p:cNvPr>
          <p:cNvSpPr txBox="1"/>
          <p:nvPr/>
        </p:nvSpPr>
        <p:spPr>
          <a:xfrm>
            <a:off x="918836" y="4331372"/>
            <a:ext cx="9249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剪枝通过删除冗余或不太重要的模型权重来压缩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LLMs</a:t>
            </a:r>
            <a:r>
              <a:rPr lang="zh-CN" altLang="en-US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。</a:t>
            </a:r>
            <a:r>
              <a:rPr lang="en" altLang="zh-CN" sz="1400" dirty="0">
                <a:solidFill>
                  <a:srgbClr val="191B1F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 </a:t>
            </a:r>
            <a:endParaRPr lang="en-US" altLang="zh-CN" sz="1400" dirty="0">
              <a:solidFill>
                <a:srgbClr val="191B1F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27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jk3ODU2NTkzODRjNWFlMjU0YWE4NTZjYzY0Njk5Y2I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AYOUT_SLIDE" val="1|4|NoFill|#FFFFFF|False|True|"/>
  <p:tag name="RESOURCELIBID_SMARTLAYOUT" val="55607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AYOUT_SLIDE" val="1|4|NoFill|#FFFFFF|False|True|"/>
  <p:tag name="RESOURCELIBID_SMARTLAYOUT" val="55607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AYOUT_SHAPETYPE" val="Text"/>
  <p:tag name="SMARTLAYOUT_SHAPETEXT" val="0|KeepOriginal|True|Title|None|"/>
  <p:tag name="PA" val="v5.2.6"/>
  <p:tag name="RESOURCELIBID_SMARTLAYOUT" val="55607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AYOUT_SLIDE" val="1|4|NoFill|#FFFFFF|False|True|"/>
  <p:tag name="RESOURCELIBID_SMARTLAYOUT" val="55607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AYOUT_SHAPETYPE" val="Text"/>
  <p:tag name="SMARTLAYOUT_SHAPETEXT" val="0|KeepOriginal|True|Title|None|"/>
  <p:tag name="PA" val="v5.2.6"/>
  <p:tag name="RESOURCELIBID_SMARTLAYOUT" val="55607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AYOUT_SLIDE" val="1|4|NoFill|#FFFFFF|False|True|"/>
  <p:tag name="RESOURCELIBID_SMARTLAYOUT" val="556076"/>
</p:tagLst>
</file>

<file path=ppt/theme/theme1.xml><?xml version="1.0" encoding="utf-8"?>
<a:theme xmlns:a="http://schemas.openxmlformats.org/drawingml/2006/main" name="www.99ppt.com">
  <a:themeElements>
    <a:clrScheme name="0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636989099528524091</Template>
  <TotalTime>1937</TotalTime>
  <Words>417</Words>
  <Application>Microsoft Office PowerPoint</Application>
  <PresentationFormat>自定义</PresentationFormat>
  <Paragraphs>51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Operator Mono</vt:lpstr>
      <vt:lpstr>Optima-Regular</vt:lpstr>
      <vt:lpstr>rival-sans</vt:lpstr>
      <vt:lpstr>var(--headings-font-family)</vt:lpstr>
      <vt:lpstr>等线</vt:lpstr>
      <vt:lpstr>SimSun</vt:lpstr>
      <vt:lpstr>微软雅黑</vt:lpstr>
      <vt:lpstr>Arial</vt:lpstr>
      <vt:lpstr>Impact</vt:lpstr>
      <vt:lpstr>Wingdings</vt:lpstr>
      <vt:lpstr>www.99ppt.com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文化运营团队-无多</dc:creator>
  <cp:lastModifiedBy>cyl</cp:lastModifiedBy>
  <cp:revision>859</cp:revision>
  <cp:lastPrinted>2020-09-25T04:37:00Z</cp:lastPrinted>
  <dcterms:created xsi:type="dcterms:W3CDTF">2020-09-18T08:57:00Z</dcterms:created>
  <dcterms:modified xsi:type="dcterms:W3CDTF">2024-11-03T14:07:54Z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11BD6C44FCCE4CFD8D3CA8E4E7564896</vt:lpwstr>
  </property>
</Properties>
</file>