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84" d="100"/>
          <a:sy n="84" d="100"/>
        </p:scale>
        <p:origin x="490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A53A5-98ED-4462-AE93-86FA75DAA304}" type="datetimeFigureOut">
              <a:rPr lang="en-GB" smtClean="0"/>
              <a:t>15/08/2022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696A9-DB25-42C0-8832-43C50CB432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2810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A53A5-98ED-4462-AE93-86FA75DAA304}" type="datetimeFigureOut">
              <a:rPr lang="en-GB" smtClean="0"/>
              <a:t>15/08/2022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696A9-DB25-42C0-8832-43C50CB432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0737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A53A5-98ED-4462-AE93-86FA75DAA304}" type="datetimeFigureOut">
              <a:rPr lang="en-GB" smtClean="0"/>
              <a:t>15/08/2022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696A9-DB25-42C0-8832-43C50CB432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041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A53A5-98ED-4462-AE93-86FA75DAA304}" type="datetimeFigureOut">
              <a:rPr lang="en-GB" smtClean="0"/>
              <a:t>15/08/2022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696A9-DB25-42C0-8832-43C50CB432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7036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A53A5-98ED-4462-AE93-86FA75DAA304}" type="datetimeFigureOut">
              <a:rPr lang="en-GB" smtClean="0"/>
              <a:t>15/08/2022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696A9-DB25-42C0-8832-43C50CB432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2747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A53A5-98ED-4462-AE93-86FA75DAA304}" type="datetimeFigureOut">
              <a:rPr lang="en-GB" smtClean="0"/>
              <a:t>15/08/2022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696A9-DB25-42C0-8832-43C50CB432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6554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A53A5-98ED-4462-AE93-86FA75DAA304}" type="datetimeFigureOut">
              <a:rPr lang="en-GB" smtClean="0"/>
              <a:t>15/08/2022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696A9-DB25-42C0-8832-43C50CB432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3417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A53A5-98ED-4462-AE93-86FA75DAA304}" type="datetimeFigureOut">
              <a:rPr lang="en-GB" smtClean="0"/>
              <a:t>15/08/2022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696A9-DB25-42C0-8832-43C50CB432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3706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A53A5-98ED-4462-AE93-86FA75DAA304}" type="datetimeFigureOut">
              <a:rPr lang="en-GB" smtClean="0"/>
              <a:t>15/08/2022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696A9-DB25-42C0-8832-43C50CB432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0975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A53A5-98ED-4462-AE93-86FA75DAA304}" type="datetimeFigureOut">
              <a:rPr lang="en-GB" smtClean="0"/>
              <a:t>15/08/2022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696A9-DB25-42C0-8832-43C50CB432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3284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A53A5-98ED-4462-AE93-86FA75DAA304}" type="datetimeFigureOut">
              <a:rPr lang="en-GB" smtClean="0"/>
              <a:t>15/08/2022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696A9-DB25-42C0-8832-43C50CB432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916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AA53A5-98ED-4462-AE93-86FA75DAA304}" type="datetimeFigureOut">
              <a:rPr lang="en-GB" smtClean="0"/>
              <a:t>15/08/2022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E696A9-DB25-42C0-8832-43C50CB432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2078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79726" y="216408"/>
            <a:ext cx="2212465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outerShdw blurRad="1524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2400" b="1" smtClean="0">
                <a:latin typeface="JetBrains Mono" panose="02000009000000000000" pitchFamily="49" charset="0"/>
                <a:ea typeface="JetBrains Mono" panose="02000009000000000000" pitchFamily="49" charset="0"/>
                <a:cs typeface="JetBrains Mono" panose="02000009000000000000" pitchFamily="49" charset="0"/>
              </a:rPr>
              <a:t>BookShopWeb</a:t>
            </a:r>
            <a:endParaRPr lang="en-GB" sz="2400" b="1">
              <a:latin typeface="JetBrains Mono" panose="02000009000000000000" pitchFamily="49" charset="0"/>
              <a:ea typeface="JetBrains Mono" panose="02000009000000000000" pitchFamily="49" charset="0"/>
              <a:cs typeface="JetBrains Mono" panose="02000009000000000000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52678" y="862994"/>
            <a:ext cx="3839513" cy="505818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effectLst>
            <a:outerShdw blurRad="1524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marL="0" lvl="1">
              <a:lnSpc>
                <a:spcPct val="120000"/>
              </a:lnSpc>
            </a:pPr>
            <a:r>
              <a:rPr lang="en-US" b="1" smtClean="0">
                <a:latin typeface="JetBrains Mono" panose="02000009000000000000" pitchFamily="49" charset="0"/>
                <a:ea typeface="JetBrains Mono" panose="02000009000000000000" pitchFamily="49" charset="0"/>
                <a:cs typeface="JetBrains Mono" panose="02000009000000000000" pitchFamily="49" charset="0"/>
              </a:rPr>
              <a:t>Client</a:t>
            </a:r>
            <a:endParaRPr lang="en-US" smtClean="0">
              <a:latin typeface="JetBrains Mono" panose="02000009000000000000" pitchFamily="49" charset="0"/>
              <a:ea typeface="JetBrains Mono" panose="02000009000000000000" pitchFamily="49" charset="0"/>
              <a:cs typeface="JetBrains Mono" panose="02000009000000000000" pitchFamily="49" charset="0"/>
            </a:endParaRPr>
          </a:p>
          <a:p>
            <a:pPr marL="342900" indent="-342900">
              <a:lnSpc>
                <a:spcPct val="120000"/>
              </a:lnSpc>
              <a:buFontTx/>
              <a:buChar char="-"/>
            </a:pPr>
            <a:r>
              <a:rPr lang="en-US" smtClean="0">
                <a:latin typeface="JetBrains Mono" panose="02000009000000000000" pitchFamily="49" charset="0"/>
                <a:ea typeface="JetBrains Mono" panose="02000009000000000000" pitchFamily="49" charset="0"/>
                <a:cs typeface="JetBrains Mono" panose="02000009000000000000" pitchFamily="49" charset="0"/>
              </a:rPr>
              <a:t>Trang chủ</a:t>
            </a:r>
          </a:p>
          <a:p>
            <a:pPr marL="342900" indent="-342900">
              <a:lnSpc>
                <a:spcPct val="120000"/>
              </a:lnSpc>
              <a:buFontTx/>
              <a:buChar char="-"/>
            </a:pPr>
            <a:r>
              <a:rPr lang="en-US" smtClean="0">
                <a:latin typeface="JetBrains Mono" panose="02000009000000000000" pitchFamily="49" charset="0"/>
                <a:ea typeface="JetBrains Mono" panose="02000009000000000000" pitchFamily="49" charset="0"/>
                <a:cs typeface="JetBrains Mono" panose="02000009000000000000" pitchFamily="49" charset="0"/>
              </a:rPr>
              <a:t>Trang đăng ký</a:t>
            </a:r>
          </a:p>
          <a:p>
            <a:pPr marL="342900" indent="-342900">
              <a:lnSpc>
                <a:spcPct val="120000"/>
              </a:lnSpc>
              <a:buFontTx/>
              <a:buChar char="-"/>
            </a:pPr>
            <a:r>
              <a:rPr lang="en-US" smtClean="0">
                <a:latin typeface="JetBrains Mono" panose="02000009000000000000" pitchFamily="49" charset="0"/>
                <a:ea typeface="JetBrains Mono" panose="02000009000000000000" pitchFamily="49" charset="0"/>
                <a:cs typeface="JetBrains Mono" panose="02000009000000000000" pitchFamily="49" charset="0"/>
              </a:rPr>
              <a:t>Trang đăng nhập</a:t>
            </a:r>
          </a:p>
          <a:p>
            <a:pPr marL="342900" indent="-342900">
              <a:lnSpc>
                <a:spcPct val="120000"/>
              </a:lnSpc>
              <a:buFontTx/>
              <a:buChar char="-"/>
            </a:pPr>
            <a:r>
              <a:rPr lang="en-US" smtClean="0">
                <a:latin typeface="JetBrains Mono" panose="02000009000000000000" pitchFamily="49" charset="0"/>
                <a:ea typeface="JetBrains Mono" panose="02000009000000000000" pitchFamily="49" charset="0"/>
                <a:cs typeface="JetBrains Mono" panose="02000009000000000000" pitchFamily="49" charset="0"/>
              </a:rPr>
              <a:t>Trang thể loại</a:t>
            </a:r>
          </a:p>
          <a:p>
            <a:pPr marL="342900" indent="-342900">
              <a:lnSpc>
                <a:spcPct val="120000"/>
              </a:lnSpc>
              <a:buFontTx/>
              <a:buChar char="-"/>
            </a:pPr>
            <a:r>
              <a:rPr lang="en-US" smtClean="0">
                <a:latin typeface="JetBrains Mono" panose="02000009000000000000" pitchFamily="49" charset="0"/>
                <a:ea typeface="JetBrains Mono" panose="02000009000000000000" pitchFamily="49" charset="0"/>
                <a:cs typeface="JetBrains Mono" panose="02000009000000000000" pitchFamily="49" charset="0"/>
              </a:rPr>
              <a:t>Trang sản phẩm</a:t>
            </a:r>
          </a:p>
          <a:p>
            <a:pPr marL="342900" indent="-342900">
              <a:lnSpc>
                <a:spcPct val="120000"/>
              </a:lnSpc>
              <a:buFontTx/>
              <a:buChar char="-"/>
            </a:pPr>
            <a:r>
              <a:rPr lang="en-US" smtClean="0">
                <a:latin typeface="JetBrains Mono" panose="02000009000000000000" pitchFamily="49" charset="0"/>
                <a:ea typeface="JetBrains Mono" panose="02000009000000000000" pitchFamily="49" charset="0"/>
                <a:cs typeface="JetBrains Mono" panose="02000009000000000000" pitchFamily="49" charset="0"/>
              </a:rPr>
              <a:t>Trang giỏ hàng</a:t>
            </a:r>
          </a:p>
          <a:p>
            <a:pPr marL="342900" indent="-342900">
              <a:lnSpc>
                <a:spcPct val="120000"/>
              </a:lnSpc>
              <a:buFontTx/>
              <a:buChar char="-"/>
            </a:pPr>
            <a:r>
              <a:rPr lang="en-US" smtClean="0">
                <a:latin typeface="JetBrains Mono" panose="02000009000000000000" pitchFamily="49" charset="0"/>
                <a:ea typeface="JetBrains Mono" panose="02000009000000000000" pitchFamily="49" charset="0"/>
                <a:cs typeface="JetBrains Mono" panose="02000009000000000000" pitchFamily="49" charset="0"/>
              </a:rPr>
              <a:t>Trang người dùng</a:t>
            </a:r>
          </a:p>
          <a:p>
            <a:pPr marL="342900" indent="-342900">
              <a:lnSpc>
                <a:spcPct val="120000"/>
              </a:lnSpc>
              <a:buFontTx/>
              <a:buChar char="-"/>
            </a:pPr>
            <a:r>
              <a:rPr lang="en-US" smtClean="0">
                <a:latin typeface="JetBrains Mono" panose="02000009000000000000" pitchFamily="49" charset="0"/>
                <a:ea typeface="JetBrains Mono" panose="02000009000000000000" pitchFamily="49" charset="0"/>
                <a:cs typeface="JetBrains Mono" panose="02000009000000000000" pitchFamily="49" charset="0"/>
              </a:rPr>
              <a:t>Trang đơn hàng</a:t>
            </a:r>
          </a:p>
          <a:p>
            <a:pPr marL="342900" indent="-342900">
              <a:lnSpc>
                <a:spcPct val="120000"/>
              </a:lnSpc>
              <a:buFontTx/>
              <a:buChar char="-"/>
            </a:pPr>
            <a:r>
              <a:rPr lang="en-US" smtClean="0">
                <a:latin typeface="JetBrains Mono" panose="02000009000000000000" pitchFamily="49" charset="0"/>
                <a:ea typeface="JetBrains Mono" panose="02000009000000000000" pitchFamily="49" charset="0"/>
                <a:cs typeface="JetBrains Mono" panose="02000009000000000000" pitchFamily="49" charset="0"/>
              </a:rPr>
              <a:t>Trang chi tiết đơn hàng</a:t>
            </a:r>
          </a:p>
          <a:p>
            <a:pPr marL="342900" indent="-342900">
              <a:lnSpc>
                <a:spcPct val="120000"/>
              </a:lnSpc>
              <a:buFontTx/>
              <a:buChar char="-"/>
            </a:pPr>
            <a:r>
              <a:rPr lang="en-US" smtClean="0">
                <a:latin typeface="JetBrains Mono" panose="02000009000000000000" pitchFamily="49" charset="0"/>
                <a:ea typeface="JetBrains Mono" panose="02000009000000000000" pitchFamily="49" charset="0"/>
                <a:cs typeface="JetBrains Mono" panose="02000009000000000000" pitchFamily="49" charset="0"/>
              </a:rPr>
              <a:t>Trang sản phẩm yêu thích</a:t>
            </a:r>
          </a:p>
          <a:p>
            <a:pPr marL="342900" indent="-342900">
              <a:lnSpc>
                <a:spcPct val="120000"/>
              </a:lnSpc>
              <a:buFontTx/>
              <a:buChar char="-"/>
            </a:pPr>
            <a:r>
              <a:rPr lang="en-US" smtClean="0">
                <a:latin typeface="JetBrains Mono" panose="02000009000000000000" pitchFamily="49" charset="0"/>
                <a:ea typeface="JetBrains Mono" panose="02000009000000000000" pitchFamily="49" charset="0"/>
                <a:cs typeface="JetBrains Mono" panose="02000009000000000000" pitchFamily="49" charset="0"/>
              </a:rPr>
              <a:t>Trang đổi mật khẩu</a:t>
            </a:r>
          </a:p>
          <a:p>
            <a:pPr marL="342900" indent="-342900">
              <a:lnSpc>
                <a:spcPct val="120000"/>
              </a:lnSpc>
              <a:buFontTx/>
              <a:buChar char="-"/>
            </a:pPr>
            <a:r>
              <a:rPr lang="en-US" smtClean="0">
                <a:latin typeface="JetBrains Mono" panose="02000009000000000000" pitchFamily="49" charset="0"/>
                <a:ea typeface="JetBrains Mono" panose="02000009000000000000" pitchFamily="49" charset="0"/>
                <a:cs typeface="JetBrains Mono" panose="02000009000000000000" pitchFamily="49" charset="0"/>
              </a:rPr>
              <a:t>Trang thiết đặt</a:t>
            </a:r>
          </a:p>
          <a:p>
            <a:pPr marL="342900" indent="-342900">
              <a:lnSpc>
                <a:spcPct val="120000"/>
              </a:lnSpc>
              <a:buFontTx/>
              <a:buChar char="-"/>
            </a:pPr>
            <a:r>
              <a:rPr lang="en-US" smtClean="0">
                <a:latin typeface="JetBrains Mono" panose="02000009000000000000" pitchFamily="49" charset="0"/>
                <a:ea typeface="JetBrains Mono" panose="02000009000000000000" pitchFamily="49" charset="0"/>
                <a:cs typeface="JetBrains Mono" panose="02000009000000000000" pitchFamily="49" charset="0"/>
              </a:rPr>
              <a:t>Trang tìm kiếm</a:t>
            </a:r>
            <a:endParaRPr lang="en-US" smtClean="0">
              <a:latin typeface="JetBrains Mono" panose="02000009000000000000" pitchFamily="49" charset="0"/>
              <a:ea typeface="JetBrains Mono" panose="02000009000000000000" pitchFamily="49" charset="0"/>
              <a:cs typeface="JetBrains Mono" panose="02000009000000000000" pitchFamily="49" charset="0"/>
            </a:endParaRPr>
          </a:p>
          <a:p>
            <a:pPr marL="342900" indent="-342900">
              <a:lnSpc>
                <a:spcPct val="120000"/>
              </a:lnSpc>
              <a:buFontTx/>
              <a:buChar char="-"/>
            </a:pPr>
            <a:r>
              <a:rPr lang="en-US" smtClean="0">
                <a:latin typeface="JetBrains Mono" panose="02000009000000000000" pitchFamily="49" charset="0"/>
                <a:ea typeface="JetBrains Mono" panose="02000009000000000000" pitchFamily="49" charset="0"/>
                <a:cs typeface="JetBrains Mono" panose="02000009000000000000" pitchFamily="49" charset="0"/>
              </a:rPr>
              <a:t>Trang sửa đánh giá</a:t>
            </a:r>
            <a:endParaRPr lang="en-US" smtClean="0">
              <a:latin typeface="JetBrains Mono" panose="02000009000000000000" pitchFamily="49" charset="0"/>
              <a:ea typeface="JetBrains Mono" panose="02000009000000000000" pitchFamily="49" charset="0"/>
              <a:cs typeface="JetBrains Mono" panose="02000009000000000000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43791" y="862994"/>
            <a:ext cx="4942379" cy="306378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outerShdw blurRad="1524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marL="0" lvl="1">
              <a:lnSpc>
                <a:spcPct val="120000"/>
              </a:lnSpc>
            </a:pPr>
            <a:r>
              <a:rPr lang="en-US" b="1" smtClean="0">
                <a:latin typeface="JetBrains Mono" panose="02000009000000000000" pitchFamily="49" charset="0"/>
                <a:ea typeface="JetBrains Mono" panose="02000009000000000000" pitchFamily="49" charset="0"/>
                <a:cs typeface="JetBrains Mono" panose="02000009000000000000" pitchFamily="49" charset="0"/>
              </a:rPr>
              <a:t>Admin</a:t>
            </a:r>
            <a:endParaRPr lang="en-US" smtClean="0">
              <a:latin typeface="JetBrains Mono" panose="02000009000000000000" pitchFamily="49" charset="0"/>
              <a:ea typeface="JetBrains Mono" panose="02000009000000000000" pitchFamily="49" charset="0"/>
              <a:cs typeface="JetBrains Mono" panose="02000009000000000000" pitchFamily="49" charset="0"/>
            </a:endParaRPr>
          </a:p>
          <a:p>
            <a:pPr marL="342900" indent="-342900">
              <a:lnSpc>
                <a:spcPct val="120000"/>
              </a:lnSpc>
              <a:buFontTx/>
              <a:buChar char="-"/>
            </a:pPr>
            <a:r>
              <a:rPr lang="en-US" smtClean="0">
                <a:latin typeface="JetBrains Mono" panose="02000009000000000000" pitchFamily="49" charset="0"/>
                <a:ea typeface="JetBrains Mono" panose="02000009000000000000" pitchFamily="49" charset="0"/>
                <a:cs typeface="JetBrains Mono" panose="02000009000000000000" pitchFamily="49" charset="0"/>
              </a:rPr>
              <a:t>Trang chủ Admin</a:t>
            </a:r>
          </a:p>
          <a:p>
            <a:pPr marL="342900" indent="-342900">
              <a:lnSpc>
                <a:spcPct val="120000"/>
              </a:lnSpc>
              <a:buFontTx/>
              <a:buChar char="-"/>
            </a:pPr>
            <a:r>
              <a:rPr lang="en-US" smtClean="0">
                <a:latin typeface="JetBrains Mono" panose="02000009000000000000" pitchFamily="49" charset="0"/>
                <a:ea typeface="JetBrains Mono" panose="02000009000000000000" pitchFamily="49" charset="0"/>
                <a:cs typeface="JetBrains Mono" panose="02000009000000000000" pitchFamily="49" charset="0"/>
              </a:rPr>
              <a:t>Trang đăng nhập Admin</a:t>
            </a:r>
          </a:p>
          <a:p>
            <a:pPr marL="342900" indent="-342900">
              <a:lnSpc>
                <a:spcPct val="120000"/>
              </a:lnSpc>
              <a:buFontTx/>
              <a:buChar char="-"/>
            </a:pPr>
            <a:r>
              <a:rPr lang="en-US" smtClean="0">
                <a:latin typeface="JetBrains Mono" panose="02000009000000000000" pitchFamily="49" charset="0"/>
                <a:ea typeface="JetBrains Mono" panose="02000009000000000000" pitchFamily="49" charset="0"/>
                <a:cs typeface="JetBrains Mono" panose="02000009000000000000" pitchFamily="49" charset="0"/>
              </a:rPr>
              <a:t>Quản lý người dùng (CRUD)</a:t>
            </a:r>
          </a:p>
          <a:p>
            <a:pPr marL="342900" indent="-342900">
              <a:lnSpc>
                <a:spcPct val="120000"/>
              </a:lnSpc>
              <a:buFontTx/>
              <a:buChar char="-"/>
            </a:pPr>
            <a:r>
              <a:rPr lang="en-US" smtClean="0">
                <a:latin typeface="JetBrains Mono" panose="02000009000000000000" pitchFamily="49" charset="0"/>
                <a:ea typeface="JetBrains Mono" panose="02000009000000000000" pitchFamily="49" charset="0"/>
                <a:cs typeface="JetBrains Mono" panose="02000009000000000000" pitchFamily="49" charset="0"/>
              </a:rPr>
              <a:t>Quản lý thể loại (CRUD)</a:t>
            </a:r>
            <a:endParaRPr lang="en-US" smtClean="0">
              <a:latin typeface="JetBrains Mono" panose="02000009000000000000" pitchFamily="49" charset="0"/>
              <a:ea typeface="JetBrains Mono" panose="02000009000000000000" pitchFamily="49" charset="0"/>
              <a:cs typeface="JetBrains Mono" panose="02000009000000000000" pitchFamily="49" charset="0"/>
            </a:endParaRPr>
          </a:p>
          <a:p>
            <a:pPr marL="342900" indent="-342900">
              <a:lnSpc>
                <a:spcPct val="120000"/>
              </a:lnSpc>
              <a:buFontTx/>
              <a:buChar char="-"/>
            </a:pPr>
            <a:r>
              <a:rPr lang="en-US" smtClean="0">
                <a:latin typeface="JetBrains Mono" panose="02000009000000000000" pitchFamily="49" charset="0"/>
                <a:ea typeface="JetBrains Mono" panose="02000009000000000000" pitchFamily="49" charset="0"/>
                <a:cs typeface="JetBrains Mono" panose="02000009000000000000" pitchFamily="49" charset="0"/>
              </a:rPr>
              <a:t>Quản lý sản phẩm (CRUD)</a:t>
            </a:r>
          </a:p>
          <a:p>
            <a:pPr marL="342900" indent="-342900">
              <a:lnSpc>
                <a:spcPct val="120000"/>
              </a:lnSpc>
              <a:buFontTx/>
              <a:buChar char="-"/>
            </a:pPr>
            <a:r>
              <a:rPr lang="en-US" smtClean="0">
                <a:latin typeface="JetBrains Mono" panose="02000009000000000000" pitchFamily="49" charset="0"/>
                <a:ea typeface="JetBrains Mono" panose="02000009000000000000" pitchFamily="49" charset="0"/>
                <a:cs typeface="JetBrains Mono" panose="02000009000000000000" pitchFamily="49" charset="0"/>
              </a:rPr>
              <a:t>Quản lý đánh giá (RU)</a:t>
            </a:r>
          </a:p>
          <a:p>
            <a:pPr marL="342900" indent="-342900">
              <a:lnSpc>
                <a:spcPct val="120000"/>
              </a:lnSpc>
              <a:buFontTx/>
              <a:buChar char="-"/>
            </a:pPr>
            <a:r>
              <a:rPr lang="en-US" smtClean="0">
                <a:latin typeface="JetBrains Mono" panose="02000009000000000000" pitchFamily="49" charset="0"/>
                <a:ea typeface="JetBrains Mono" panose="02000009000000000000" pitchFamily="49" charset="0"/>
                <a:cs typeface="JetBrains Mono" panose="02000009000000000000" pitchFamily="49" charset="0"/>
              </a:rPr>
              <a:t>Quản lý đơn hàng (RU)</a:t>
            </a:r>
          </a:p>
          <a:p>
            <a:pPr marL="342900" indent="-342900">
              <a:lnSpc>
                <a:spcPct val="120000"/>
              </a:lnSpc>
              <a:buFontTx/>
              <a:buChar char="-"/>
            </a:pPr>
            <a:r>
              <a:rPr lang="en-US" smtClean="0">
                <a:latin typeface="JetBrains Mono" panose="02000009000000000000" pitchFamily="49" charset="0"/>
                <a:ea typeface="JetBrains Mono" panose="02000009000000000000" pitchFamily="49" charset="0"/>
                <a:cs typeface="JetBrains Mono" panose="02000009000000000000" pitchFamily="49" charset="0"/>
              </a:rPr>
              <a:t>Phân quyền (AuthorizationFilter)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43791" y="4176766"/>
            <a:ext cx="5218095" cy="241912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1524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marL="0" lvl="1">
              <a:lnSpc>
                <a:spcPct val="120000"/>
              </a:lnSpc>
            </a:pPr>
            <a:r>
              <a:rPr lang="en-US" b="1" smtClean="0">
                <a:latin typeface="JetBrains Mono" panose="02000009000000000000" pitchFamily="49" charset="0"/>
                <a:ea typeface="JetBrains Mono" panose="02000009000000000000" pitchFamily="49" charset="0"/>
                <a:cs typeface="JetBrains Mono" panose="02000009000000000000" pitchFamily="49" charset="0"/>
              </a:rPr>
              <a:t>REST APIs</a:t>
            </a:r>
            <a:endParaRPr lang="en-US" smtClean="0">
              <a:latin typeface="JetBrains Mono" panose="02000009000000000000" pitchFamily="49" charset="0"/>
              <a:ea typeface="JetBrains Mono" panose="02000009000000000000" pitchFamily="49" charset="0"/>
              <a:cs typeface="JetBrains Mono" panose="02000009000000000000" pitchFamily="49" charset="0"/>
            </a:endParaRPr>
          </a:p>
          <a:p>
            <a:pPr marL="342900" indent="-342900">
              <a:lnSpc>
                <a:spcPct val="120000"/>
              </a:lnSpc>
              <a:buFontTx/>
              <a:buChar char="-"/>
            </a:pPr>
            <a:r>
              <a:rPr lang="en-US" smtClean="0">
                <a:latin typeface="JetBrains Mono" panose="02000009000000000000" pitchFamily="49" charset="0"/>
                <a:ea typeface="JetBrains Mono" panose="02000009000000000000" pitchFamily="49" charset="0"/>
                <a:cs typeface="JetBrains Mono" panose="02000009000000000000" pitchFamily="49" charset="0"/>
              </a:rPr>
              <a:t>/cartItem GET → Lấy cart</a:t>
            </a:r>
            <a:endParaRPr lang="en-US" smtClean="0">
              <a:latin typeface="JetBrains Mono" panose="02000009000000000000" pitchFamily="49" charset="0"/>
              <a:ea typeface="JetBrains Mono" panose="02000009000000000000" pitchFamily="49" charset="0"/>
              <a:cs typeface="JetBrains Mono" panose="02000009000000000000" pitchFamily="49" charset="0"/>
            </a:endParaRPr>
          </a:p>
          <a:p>
            <a:pPr marL="342900" indent="-342900">
              <a:lnSpc>
                <a:spcPct val="120000"/>
              </a:lnSpc>
              <a:buFontTx/>
              <a:buChar char="-"/>
            </a:pPr>
            <a:r>
              <a:rPr lang="en-US" smtClean="0">
                <a:latin typeface="JetBrains Mono" panose="02000009000000000000" pitchFamily="49" charset="0"/>
                <a:ea typeface="JetBrains Mono" panose="02000009000000000000" pitchFamily="49" charset="0"/>
                <a:cs typeface="JetBrains Mono" panose="02000009000000000000" pitchFamily="49" charset="0"/>
              </a:rPr>
              <a:t>/cartItem POST → Thêm cartItem</a:t>
            </a:r>
          </a:p>
          <a:p>
            <a:pPr marL="342900" indent="-342900">
              <a:lnSpc>
                <a:spcPct val="120000"/>
              </a:lnSpc>
              <a:buFontTx/>
              <a:buChar char="-"/>
            </a:pPr>
            <a:r>
              <a:rPr lang="en-US" smtClean="0">
                <a:latin typeface="JetBrains Mono" panose="02000009000000000000" pitchFamily="49" charset="0"/>
                <a:ea typeface="JetBrains Mono" panose="02000009000000000000" pitchFamily="49" charset="0"/>
                <a:cs typeface="JetBrains Mono" panose="02000009000000000000" pitchFamily="49" charset="0"/>
              </a:rPr>
              <a:t>/cartItem PUT → Cập nhật cartItem</a:t>
            </a:r>
          </a:p>
          <a:p>
            <a:pPr marL="342900" indent="-342900">
              <a:lnSpc>
                <a:spcPct val="120000"/>
              </a:lnSpc>
              <a:buFontTx/>
              <a:buChar char="-"/>
            </a:pPr>
            <a:r>
              <a:rPr lang="en-US" smtClean="0">
                <a:latin typeface="JetBrains Mono" panose="02000009000000000000" pitchFamily="49" charset="0"/>
                <a:ea typeface="JetBrains Mono" panose="02000009000000000000" pitchFamily="49" charset="0"/>
                <a:cs typeface="JetBrains Mono" panose="02000009000000000000" pitchFamily="49" charset="0"/>
              </a:rPr>
              <a:t>/cartItem DELETE → Xóa cartItem</a:t>
            </a:r>
          </a:p>
          <a:p>
            <a:pPr marL="342900" indent="-342900">
              <a:lnSpc>
                <a:spcPct val="120000"/>
              </a:lnSpc>
              <a:buFontTx/>
              <a:buChar char="-"/>
            </a:pPr>
            <a:r>
              <a:rPr lang="en-US" smtClean="0">
                <a:latin typeface="JetBrains Mono" panose="02000009000000000000" pitchFamily="49" charset="0"/>
                <a:ea typeface="JetBrains Mono" panose="02000009000000000000" pitchFamily="49" charset="0"/>
                <a:cs typeface="JetBrains Mono" panose="02000009000000000000" pitchFamily="49" charset="0"/>
              </a:rPr>
              <a:t>/cart POST → Đặt hàng và tạo order</a:t>
            </a:r>
          </a:p>
          <a:p>
            <a:pPr marL="342900" indent="-342900">
              <a:lnSpc>
                <a:spcPct val="120000"/>
              </a:lnSpc>
              <a:buFontTx/>
              <a:buChar char="-"/>
            </a:pPr>
            <a:r>
              <a:rPr lang="en-US" smtClean="0">
                <a:latin typeface="JetBrains Mono" panose="02000009000000000000" pitchFamily="49" charset="0"/>
                <a:ea typeface="JetBrains Mono" panose="02000009000000000000" pitchFamily="49" charset="0"/>
                <a:cs typeface="JetBrains Mono" panose="02000009000000000000" pitchFamily="49" charset="0"/>
              </a:rPr>
              <a:t>/wishlist PUT → Thêm wishlistItem</a:t>
            </a:r>
          </a:p>
        </p:txBody>
      </p:sp>
    </p:spTree>
    <p:extLst>
      <p:ext uri="{BB962C8B-B14F-4D97-AF65-F5344CB8AC3E}">
        <p14:creationId xmlns:p14="http://schemas.microsoft.com/office/powerpoint/2010/main" val="33790483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139</Words>
  <Application>Microsoft Office PowerPoint</Application>
  <PresentationFormat>Widescreen</PresentationFormat>
  <Paragraphs>32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JetBrains Mono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4</cp:revision>
  <dcterms:created xsi:type="dcterms:W3CDTF">2022-08-15T05:03:17Z</dcterms:created>
  <dcterms:modified xsi:type="dcterms:W3CDTF">2022-08-15T05:25:18Z</dcterms:modified>
</cp:coreProperties>
</file>