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embeddedFontLst>
    <p:embeddedFont>
      <p:font typeface="Lexend"/>
      <p:regular r:id="rId7"/>
      <p:bold r:id="rId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Lexend-regular.fntdata"/><Relationship Id="rId8" Type="http://schemas.openxmlformats.org/officeDocument/2006/relationships/font" Target="fonts/Lexend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20" Type="http://schemas.openxmlformats.org/officeDocument/2006/relationships/image" Target="../media/image22.png"/><Relationship Id="rId22" Type="http://schemas.openxmlformats.org/officeDocument/2006/relationships/image" Target="../media/image11.png"/><Relationship Id="rId21" Type="http://schemas.openxmlformats.org/officeDocument/2006/relationships/image" Target="../media/image13.png"/><Relationship Id="rId24" Type="http://schemas.openxmlformats.org/officeDocument/2006/relationships/image" Target="../media/image14.png"/><Relationship Id="rId23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7.png"/><Relationship Id="rId4" Type="http://schemas.openxmlformats.org/officeDocument/2006/relationships/image" Target="../media/image15.png"/><Relationship Id="rId9" Type="http://schemas.openxmlformats.org/officeDocument/2006/relationships/image" Target="../media/image2.png"/><Relationship Id="rId25" Type="http://schemas.openxmlformats.org/officeDocument/2006/relationships/image" Target="../media/image10.png"/><Relationship Id="rId5" Type="http://schemas.openxmlformats.org/officeDocument/2006/relationships/image" Target="../media/image6.png"/><Relationship Id="rId6" Type="http://schemas.openxmlformats.org/officeDocument/2006/relationships/image" Target="../media/image19.png"/><Relationship Id="rId7" Type="http://schemas.openxmlformats.org/officeDocument/2006/relationships/image" Target="../media/image3.png"/><Relationship Id="rId8" Type="http://schemas.openxmlformats.org/officeDocument/2006/relationships/image" Target="../media/image4.png"/><Relationship Id="rId11" Type="http://schemas.openxmlformats.org/officeDocument/2006/relationships/image" Target="../media/image9.png"/><Relationship Id="rId10" Type="http://schemas.openxmlformats.org/officeDocument/2006/relationships/image" Target="../media/image7.png"/><Relationship Id="rId13" Type="http://schemas.openxmlformats.org/officeDocument/2006/relationships/image" Target="../media/image23.png"/><Relationship Id="rId12" Type="http://schemas.openxmlformats.org/officeDocument/2006/relationships/image" Target="../media/image8.png"/><Relationship Id="rId15" Type="http://schemas.openxmlformats.org/officeDocument/2006/relationships/image" Target="../media/image5.png"/><Relationship Id="rId14" Type="http://schemas.openxmlformats.org/officeDocument/2006/relationships/image" Target="../media/image1.png"/><Relationship Id="rId17" Type="http://schemas.openxmlformats.org/officeDocument/2006/relationships/image" Target="../media/image12.png"/><Relationship Id="rId16" Type="http://schemas.openxmlformats.org/officeDocument/2006/relationships/image" Target="../media/image21.png"/><Relationship Id="rId19" Type="http://schemas.openxmlformats.org/officeDocument/2006/relationships/image" Target="../media/image18.png"/><Relationship Id="rId18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BBE84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/>
          <p:nvPr/>
        </p:nvSpPr>
        <p:spPr>
          <a:xfrm>
            <a:off x="3895950" y="208800"/>
            <a:ext cx="1697100" cy="19827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3"/>
          <p:cNvSpPr/>
          <p:nvPr/>
        </p:nvSpPr>
        <p:spPr>
          <a:xfrm>
            <a:off x="414725" y="208800"/>
            <a:ext cx="1889700" cy="19827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6" name="Google Shape;56;p13"/>
          <p:cNvGrpSpPr/>
          <p:nvPr/>
        </p:nvGrpSpPr>
        <p:grpSpPr>
          <a:xfrm>
            <a:off x="492750" y="328349"/>
            <a:ext cx="1789100" cy="381001"/>
            <a:chOff x="1892050" y="1516024"/>
            <a:chExt cx="1789100" cy="381001"/>
          </a:xfrm>
        </p:grpSpPr>
        <p:pic>
          <p:nvPicPr>
            <p:cNvPr id="57" name="Google Shape;57;p13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1892050" y="1516024"/>
              <a:ext cx="677320" cy="38100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8" name="Google Shape;58;p13"/>
            <p:cNvSpPr/>
            <p:nvPr/>
          </p:nvSpPr>
          <p:spPr>
            <a:xfrm>
              <a:off x="2471550" y="1516025"/>
              <a:ext cx="1209600" cy="381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chemeClr val="lt1"/>
                  </a:solidFill>
                  <a:latin typeface="Lexend"/>
                  <a:ea typeface="Lexend"/>
                  <a:cs typeface="Lexend"/>
                  <a:sym typeface="Lexend"/>
                </a:rPr>
                <a:t>CodeLlama</a:t>
              </a:r>
              <a:endParaRPr b="1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  <p:pic>
        <p:nvPicPr>
          <p:cNvPr id="59" name="Google Shape;59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9200" y="1807775"/>
            <a:ext cx="274125" cy="274125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p13"/>
          <p:cNvSpPr/>
          <p:nvPr/>
        </p:nvSpPr>
        <p:spPr>
          <a:xfrm>
            <a:off x="781475" y="1821388"/>
            <a:ext cx="842700" cy="24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rPr>
              <a:t>NexusRaven</a:t>
            </a:r>
            <a:endParaRPr b="1" sz="800">
              <a:solidFill>
                <a:schemeClr val="lt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61" name="Google Shape;61;p13"/>
          <p:cNvSpPr/>
          <p:nvPr/>
        </p:nvSpPr>
        <p:spPr>
          <a:xfrm>
            <a:off x="781476" y="1491850"/>
            <a:ext cx="1537200" cy="24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rPr>
              <a:t>OpenAssistant-</a:t>
            </a:r>
            <a:r>
              <a:rPr b="1" lang="en" sz="8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rPr>
              <a:t>Codellama</a:t>
            </a:r>
            <a:endParaRPr b="1" sz="800">
              <a:solidFill>
                <a:schemeClr val="lt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62" name="Google Shape;62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85575" y="1483975"/>
            <a:ext cx="274125" cy="274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10049" y="1152347"/>
            <a:ext cx="212425" cy="212425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13"/>
          <p:cNvSpPr/>
          <p:nvPr/>
        </p:nvSpPr>
        <p:spPr>
          <a:xfrm>
            <a:off x="781475" y="1135100"/>
            <a:ext cx="1353300" cy="24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rPr>
              <a:t>Phind-CodeLlama</a:t>
            </a:r>
            <a:endParaRPr b="1" sz="800">
              <a:solidFill>
                <a:schemeClr val="lt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65" name="Google Shape;65;p13"/>
          <p:cNvSpPr/>
          <p:nvPr/>
        </p:nvSpPr>
        <p:spPr>
          <a:xfrm>
            <a:off x="781475" y="809200"/>
            <a:ext cx="1179900" cy="24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rPr>
              <a:t>WizardCoder</a:t>
            </a:r>
            <a:endParaRPr b="1" sz="800">
              <a:solidFill>
                <a:schemeClr val="lt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66" name="Google Shape;66;p1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10038" y="826450"/>
            <a:ext cx="212425" cy="212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67;p13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8249325" y="4398675"/>
            <a:ext cx="508150" cy="508150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p13"/>
          <p:cNvSpPr/>
          <p:nvPr/>
        </p:nvSpPr>
        <p:spPr>
          <a:xfrm>
            <a:off x="2388050" y="208800"/>
            <a:ext cx="1403400" cy="19827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9" name="Google Shape;69;p13"/>
          <p:cNvGrpSpPr/>
          <p:nvPr/>
        </p:nvGrpSpPr>
        <p:grpSpPr>
          <a:xfrm>
            <a:off x="2421914" y="294150"/>
            <a:ext cx="1403498" cy="381000"/>
            <a:chOff x="1291302" y="2530875"/>
            <a:chExt cx="1403498" cy="381000"/>
          </a:xfrm>
        </p:grpSpPr>
        <p:pic>
          <p:nvPicPr>
            <p:cNvPr id="70" name="Google Shape;70;p13"/>
            <p:cNvPicPr preferRelativeResize="0"/>
            <p:nvPr/>
          </p:nvPicPr>
          <p:blipFill>
            <a:blip r:embed="rId9">
              <a:alphaModFix/>
            </a:blip>
            <a:stretch>
              <a:fillRect/>
            </a:stretch>
          </p:blipFill>
          <p:spPr>
            <a:xfrm>
              <a:off x="1291302" y="2558774"/>
              <a:ext cx="508150" cy="32521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1" name="Google Shape;71;p13"/>
            <p:cNvSpPr/>
            <p:nvPr/>
          </p:nvSpPr>
          <p:spPr>
            <a:xfrm>
              <a:off x="1485200" y="2530875"/>
              <a:ext cx="1209600" cy="381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chemeClr val="lt1"/>
                  </a:solidFill>
                  <a:latin typeface="Lexend"/>
                  <a:ea typeface="Lexend"/>
                  <a:cs typeface="Lexend"/>
                  <a:sym typeface="Lexend"/>
                </a:rPr>
                <a:t>Mistral</a:t>
              </a:r>
              <a:endParaRPr b="1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endParaRPr>
            </a:p>
          </p:txBody>
        </p:sp>
      </p:grpSp>
      <p:pic>
        <p:nvPicPr>
          <p:cNvPr id="72" name="Google Shape;72;p13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2463856" y="1665750"/>
            <a:ext cx="228600" cy="228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3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2463855" y="1252424"/>
            <a:ext cx="228600" cy="228600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3"/>
          <p:cNvSpPr/>
          <p:nvPr/>
        </p:nvSpPr>
        <p:spPr>
          <a:xfrm>
            <a:off x="2652206" y="1238700"/>
            <a:ext cx="890700" cy="24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rPr>
              <a:t>SQLCoder-7B</a:t>
            </a:r>
            <a:endParaRPr b="1" sz="800">
              <a:solidFill>
                <a:schemeClr val="lt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75" name="Google Shape;75;p13"/>
          <p:cNvSpPr/>
          <p:nvPr/>
        </p:nvSpPr>
        <p:spPr>
          <a:xfrm>
            <a:off x="2652206" y="829950"/>
            <a:ext cx="688500" cy="24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rPr>
              <a:t>Mistralic</a:t>
            </a:r>
            <a:endParaRPr b="1" sz="800">
              <a:solidFill>
                <a:schemeClr val="lt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76" name="Google Shape;76;p13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2463856" y="839100"/>
            <a:ext cx="228600" cy="228600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3"/>
          <p:cNvSpPr/>
          <p:nvPr/>
        </p:nvSpPr>
        <p:spPr>
          <a:xfrm>
            <a:off x="1823200" y="3765850"/>
            <a:ext cx="1163100" cy="10248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" name="Google Shape;78;p13"/>
          <p:cNvSpPr/>
          <p:nvPr/>
        </p:nvSpPr>
        <p:spPr>
          <a:xfrm>
            <a:off x="2297788" y="3886206"/>
            <a:ext cx="6885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rPr>
              <a:t>PaLM</a:t>
            </a:r>
            <a:endParaRPr b="1">
              <a:solidFill>
                <a:schemeClr val="lt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79" name="Google Shape;79;p13"/>
          <p:cNvSpPr/>
          <p:nvPr/>
        </p:nvSpPr>
        <p:spPr>
          <a:xfrm>
            <a:off x="2225138" y="4411606"/>
            <a:ext cx="581100" cy="24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rPr>
              <a:t>PaLM-2</a:t>
            </a:r>
            <a:endParaRPr b="1" sz="800">
              <a:solidFill>
                <a:schemeClr val="lt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80" name="Google Shape;80;p13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1978240" y="4411608"/>
            <a:ext cx="246902" cy="246902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3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1911187" y="3886205"/>
            <a:ext cx="381000" cy="381000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3"/>
          <p:cNvSpPr/>
          <p:nvPr/>
        </p:nvSpPr>
        <p:spPr>
          <a:xfrm>
            <a:off x="414725" y="3765850"/>
            <a:ext cx="1304700" cy="10248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" name="Google Shape;83;p13"/>
          <p:cNvSpPr/>
          <p:nvPr/>
        </p:nvSpPr>
        <p:spPr>
          <a:xfrm>
            <a:off x="857900" y="3859881"/>
            <a:ext cx="8616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rPr>
              <a:t>Claude</a:t>
            </a:r>
            <a:endParaRPr b="1">
              <a:solidFill>
                <a:schemeClr val="lt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84" name="Google Shape;84;p13"/>
          <p:cNvSpPr/>
          <p:nvPr/>
        </p:nvSpPr>
        <p:spPr>
          <a:xfrm>
            <a:off x="785250" y="4385281"/>
            <a:ext cx="688500" cy="24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rPr>
              <a:t>Claude-</a:t>
            </a:r>
            <a:r>
              <a:rPr b="1" lang="en" sz="8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rPr>
              <a:t>2</a:t>
            </a:r>
            <a:endParaRPr b="1" sz="800">
              <a:solidFill>
                <a:schemeClr val="lt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85" name="Google Shape;85;p13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526125" y="3859881"/>
            <a:ext cx="381000" cy="38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Google Shape;86;p13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593175" y="4385281"/>
            <a:ext cx="246900" cy="246900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3"/>
          <p:cNvSpPr/>
          <p:nvPr/>
        </p:nvSpPr>
        <p:spPr>
          <a:xfrm>
            <a:off x="414725" y="2286900"/>
            <a:ext cx="1409400" cy="13812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Google Shape;88;p13"/>
          <p:cNvSpPr/>
          <p:nvPr/>
        </p:nvSpPr>
        <p:spPr>
          <a:xfrm>
            <a:off x="939625" y="2414207"/>
            <a:ext cx="5811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rPr>
              <a:t>GPT</a:t>
            </a:r>
            <a:endParaRPr b="1">
              <a:solidFill>
                <a:schemeClr val="lt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89" name="Google Shape;89;p13"/>
          <p:cNvSpPr/>
          <p:nvPr/>
        </p:nvSpPr>
        <p:spPr>
          <a:xfrm>
            <a:off x="845163" y="2911607"/>
            <a:ext cx="948900" cy="24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rPr>
              <a:t>GPT-3.5-Turbo</a:t>
            </a:r>
            <a:endParaRPr b="1" sz="800">
              <a:solidFill>
                <a:schemeClr val="lt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90" name="Google Shape;90;p13"/>
          <p:cNvSpPr/>
          <p:nvPr/>
        </p:nvSpPr>
        <p:spPr>
          <a:xfrm>
            <a:off x="872825" y="3274957"/>
            <a:ext cx="508200" cy="24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rPr>
              <a:t>GPT-4</a:t>
            </a:r>
            <a:endParaRPr b="1" sz="800">
              <a:solidFill>
                <a:schemeClr val="lt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91" name="Google Shape;91;p13"/>
          <p:cNvPicPr preferRelativeResize="0"/>
          <p:nvPr/>
        </p:nvPicPr>
        <p:blipFill>
          <a:blip r:embed="rId15">
            <a:alphaModFix/>
          </a:blip>
          <a:stretch>
            <a:fillRect/>
          </a:stretch>
        </p:blipFill>
        <p:spPr>
          <a:xfrm>
            <a:off x="558875" y="2414207"/>
            <a:ext cx="381000" cy="38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p13"/>
          <p:cNvPicPr preferRelativeResize="0"/>
          <p:nvPr/>
        </p:nvPicPr>
        <p:blipFill>
          <a:blip r:embed="rId15">
            <a:alphaModFix/>
          </a:blip>
          <a:stretch>
            <a:fillRect/>
          </a:stretch>
        </p:blipFill>
        <p:spPr>
          <a:xfrm>
            <a:off x="625913" y="2911619"/>
            <a:ext cx="246900" cy="246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13"/>
          <p:cNvPicPr preferRelativeResize="0"/>
          <p:nvPr/>
        </p:nvPicPr>
        <p:blipFill>
          <a:blip r:embed="rId15">
            <a:alphaModFix/>
          </a:blip>
          <a:stretch>
            <a:fillRect/>
          </a:stretch>
        </p:blipFill>
        <p:spPr>
          <a:xfrm>
            <a:off x="630175" y="3274957"/>
            <a:ext cx="246900" cy="246900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3"/>
          <p:cNvSpPr/>
          <p:nvPr/>
        </p:nvSpPr>
        <p:spPr>
          <a:xfrm>
            <a:off x="1928188" y="2287619"/>
            <a:ext cx="1863600" cy="13806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p13"/>
          <p:cNvSpPr/>
          <p:nvPr/>
        </p:nvSpPr>
        <p:spPr>
          <a:xfrm>
            <a:off x="2410713" y="2361282"/>
            <a:ext cx="8616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rPr>
              <a:t>Stable</a:t>
            </a:r>
            <a:endParaRPr b="1">
              <a:solidFill>
                <a:schemeClr val="lt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96" name="Google Shape;96;p13"/>
          <p:cNvSpPr/>
          <p:nvPr/>
        </p:nvSpPr>
        <p:spPr>
          <a:xfrm>
            <a:off x="2421063" y="2706294"/>
            <a:ext cx="766200" cy="24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rPr>
              <a:t>StableLM</a:t>
            </a:r>
            <a:endParaRPr b="1" sz="800">
              <a:solidFill>
                <a:schemeClr val="lt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97" name="Google Shape;97;p13"/>
          <p:cNvSpPr/>
          <p:nvPr/>
        </p:nvSpPr>
        <p:spPr>
          <a:xfrm>
            <a:off x="2421063" y="2957332"/>
            <a:ext cx="810300" cy="24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rPr>
              <a:t>StableCode</a:t>
            </a:r>
            <a:endParaRPr b="1" sz="800">
              <a:solidFill>
                <a:schemeClr val="lt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98" name="Google Shape;98;p13"/>
          <p:cNvPicPr preferRelativeResize="0"/>
          <p:nvPr/>
        </p:nvPicPr>
        <p:blipFill>
          <a:blip r:embed="rId16">
            <a:alphaModFix/>
          </a:blip>
          <a:stretch>
            <a:fillRect/>
          </a:stretch>
        </p:blipFill>
        <p:spPr>
          <a:xfrm>
            <a:off x="2122388" y="2361269"/>
            <a:ext cx="381000" cy="38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3"/>
          <p:cNvPicPr preferRelativeResize="0"/>
          <p:nvPr/>
        </p:nvPicPr>
        <p:blipFill>
          <a:blip r:embed="rId16">
            <a:alphaModFix/>
          </a:blip>
          <a:stretch>
            <a:fillRect/>
          </a:stretch>
        </p:blipFill>
        <p:spPr>
          <a:xfrm>
            <a:off x="2189438" y="2688253"/>
            <a:ext cx="246900" cy="246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13"/>
          <p:cNvPicPr preferRelativeResize="0"/>
          <p:nvPr/>
        </p:nvPicPr>
        <p:blipFill>
          <a:blip r:embed="rId16">
            <a:alphaModFix/>
          </a:blip>
          <a:stretch>
            <a:fillRect/>
          </a:stretch>
        </p:blipFill>
        <p:spPr>
          <a:xfrm>
            <a:off x="2189438" y="2935153"/>
            <a:ext cx="246900" cy="246900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13"/>
          <p:cNvSpPr/>
          <p:nvPr/>
        </p:nvSpPr>
        <p:spPr>
          <a:xfrm>
            <a:off x="2153357" y="3275332"/>
            <a:ext cx="1732500" cy="24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rPr>
              <a:t>OpenAssistant-StableLM</a:t>
            </a:r>
            <a:endParaRPr b="1" sz="800">
              <a:solidFill>
                <a:schemeClr val="lt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102" name="Google Shape;102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034625" y="3261707"/>
            <a:ext cx="274125" cy="274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3"/>
          <p:cNvPicPr preferRelativeResize="0"/>
          <p:nvPr/>
        </p:nvPicPr>
        <p:blipFill>
          <a:blip r:embed="rId17">
            <a:alphaModFix/>
          </a:blip>
          <a:stretch>
            <a:fillRect/>
          </a:stretch>
        </p:blipFill>
        <p:spPr>
          <a:xfrm>
            <a:off x="4014287" y="329025"/>
            <a:ext cx="361414" cy="381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13"/>
          <p:cNvSpPr/>
          <p:nvPr/>
        </p:nvSpPr>
        <p:spPr>
          <a:xfrm>
            <a:off x="4390125" y="329025"/>
            <a:ext cx="11142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rPr>
              <a:t>StarCoder</a:t>
            </a:r>
            <a:endParaRPr b="1">
              <a:solidFill>
                <a:schemeClr val="lt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105" name="Google Shape;105;p13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4083908" y="1055563"/>
            <a:ext cx="234208" cy="246900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3"/>
          <p:cNvSpPr/>
          <p:nvPr/>
        </p:nvSpPr>
        <p:spPr>
          <a:xfrm>
            <a:off x="4320275" y="1055575"/>
            <a:ext cx="948900" cy="24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rPr>
              <a:t>SQLCoder-15B</a:t>
            </a:r>
            <a:endParaRPr b="1" sz="800">
              <a:solidFill>
                <a:schemeClr val="lt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07" name="Google Shape;107;p13"/>
          <p:cNvSpPr/>
          <p:nvPr/>
        </p:nvSpPr>
        <p:spPr>
          <a:xfrm>
            <a:off x="4319874" y="1538613"/>
            <a:ext cx="1114200" cy="24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rPr>
              <a:t>WizardCoder-15B</a:t>
            </a:r>
            <a:endParaRPr b="1" sz="800">
              <a:solidFill>
                <a:schemeClr val="lt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108" name="Google Shape;108;p1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083900" y="1538600"/>
            <a:ext cx="234225" cy="246925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13"/>
          <p:cNvSpPr/>
          <p:nvPr/>
        </p:nvSpPr>
        <p:spPr>
          <a:xfrm>
            <a:off x="3895950" y="2287619"/>
            <a:ext cx="1697100" cy="13806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10" name="Google Shape;110;p13"/>
          <p:cNvPicPr preferRelativeResize="0"/>
          <p:nvPr/>
        </p:nvPicPr>
        <p:blipFill>
          <a:blip r:embed="rId18">
            <a:alphaModFix/>
          </a:blip>
          <a:stretch>
            <a:fillRect/>
          </a:stretch>
        </p:blipFill>
        <p:spPr>
          <a:xfrm>
            <a:off x="3975100" y="2390819"/>
            <a:ext cx="381000" cy="381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13"/>
          <p:cNvSpPr/>
          <p:nvPr/>
        </p:nvSpPr>
        <p:spPr>
          <a:xfrm>
            <a:off x="4357800" y="2390819"/>
            <a:ext cx="8103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rPr>
              <a:t>Pythia</a:t>
            </a:r>
            <a:endParaRPr b="1">
              <a:solidFill>
                <a:schemeClr val="lt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112" name="Google Shape;112;p13"/>
          <p:cNvPicPr preferRelativeResize="0"/>
          <p:nvPr/>
        </p:nvPicPr>
        <p:blipFill>
          <a:blip r:embed="rId19">
            <a:alphaModFix/>
          </a:blip>
          <a:stretch>
            <a:fillRect/>
          </a:stretch>
        </p:blipFill>
        <p:spPr>
          <a:xfrm>
            <a:off x="4030800" y="2863344"/>
            <a:ext cx="246900" cy="246900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13"/>
          <p:cNvSpPr/>
          <p:nvPr/>
        </p:nvSpPr>
        <p:spPr>
          <a:xfrm>
            <a:off x="4356100" y="2867919"/>
            <a:ext cx="1114200" cy="24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rPr>
              <a:t>Pythia-ChatBase</a:t>
            </a:r>
            <a:endParaRPr b="1" sz="800">
              <a:solidFill>
                <a:schemeClr val="lt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14" name="Google Shape;114;p13"/>
          <p:cNvSpPr/>
          <p:nvPr/>
        </p:nvSpPr>
        <p:spPr>
          <a:xfrm>
            <a:off x="4149526" y="3224544"/>
            <a:ext cx="1396800" cy="24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rPr>
              <a:t>OpenAssistant-Pythia</a:t>
            </a:r>
            <a:endParaRPr b="1" sz="800">
              <a:solidFill>
                <a:schemeClr val="lt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115" name="Google Shape;115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030800" y="3210919"/>
            <a:ext cx="274125" cy="274125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p13"/>
          <p:cNvSpPr/>
          <p:nvPr/>
        </p:nvSpPr>
        <p:spPr>
          <a:xfrm>
            <a:off x="5698423" y="208800"/>
            <a:ext cx="3087300" cy="29085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</a:t>
            </a:r>
            <a:endParaRPr/>
          </a:p>
        </p:txBody>
      </p:sp>
      <p:sp>
        <p:nvSpPr>
          <p:cNvPr id="117" name="Google Shape;117;p13"/>
          <p:cNvSpPr/>
          <p:nvPr/>
        </p:nvSpPr>
        <p:spPr>
          <a:xfrm>
            <a:off x="6250909" y="385773"/>
            <a:ext cx="1353300" cy="40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rPr>
              <a:t>Llama2</a:t>
            </a:r>
            <a:endParaRPr b="1">
              <a:solidFill>
                <a:schemeClr val="lt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118" name="Google Shape;118;p13"/>
          <p:cNvPicPr preferRelativeResize="0"/>
          <p:nvPr/>
        </p:nvPicPr>
        <p:blipFill>
          <a:blip r:embed="rId20">
            <a:alphaModFix/>
          </a:blip>
          <a:stretch>
            <a:fillRect/>
          </a:stretch>
        </p:blipFill>
        <p:spPr>
          <a:xfrm>
            <a:off x="5769251" y="993072"/>
            <a:ext cx="323462" cy="264592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Google Shape;119;p13"/>
          <p:cNvSpPr/>
          <p:nvPr/>
        </p:nvSpPr>
        <p:spPr>
          <a:xfrm>
            <a:off x="6092713" y="993072"/>
            <a:ext cx="935100" cy="264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rPr>
              <a:t>OpenChat</a:t>
            </a:r>
            <a:endParaRPr b="1" sz="800">
              <a:solidFill>
                <a:schemeClr val="lt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20" name="Google Shape;120;p13"/>
          <p:cNvSpPr/>
          <p:nvPr/>
        </p:nvSpPr>
        <p:spPr>
          <a:xfrm>
            <a:off x="3090250" y="3765850"/>
            <a:ext cx="1214700" cy="10248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" name="Google Shape;121;p13"/>
          <p:cNvSpPr/>
          <p:nvPr/>
        </p:nvSpPr>
        <p:spPr>
          <a:xfrm>
            <a:off x="3534852" y="3897656"/>
            <a:ext cx="8103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rPr>
              <a:t>Falcon</a:t>
            </a:r>
            <a:endParaRPr b="1">
              <a:solidFill>
                <a:schemeClr val="lt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22" name="Google Shape;122;p13"/>
          <p:cNvSpPr/>
          <p:nvPr/>
        </p:nvSpPr>
        <p:spPr>
          <a:xfrm>
            <a:off x="3469688" y="4423056"/>
            <a:ext cx="581100" cy="24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rPr>
              <a:t>Falcon</a:t>
            </a:r>
            <a:endParaRPr b="1" sz="800">
              <a:solidFill>
                <a:schemeClr val="lt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123" name="Google Shape;123;p13"/>
          <p:cNvPicPr preferRelativeResize="0"/>
          <p:nvPr/>
        </p:nvPicPr>
        <p:blipFill>
          <a:blip r:embed="rId21">
            <a:alphaModFix/>
          </a:blip>
          <a:stretch>
            <a:fillRect/>
          </a:stretch>
        </p:blipFill>
        <p:spPr>
          <a:xfrm>
            <a:off x="3185750" y="3897656"/>
            <a:ext cx="381000" cy="38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Google Shape;124;p13"/>
          <p:cNvPicPr preferRelativeResize="0"/>
          <p:nvPr/>
        </p:nvPicPr>
        <p:blipFill>
          <a:blip r:embed="rId21">
            <a:alphaModFix/>
          </a:blip>
          <a:stretch>
            <a:fillRect/>
          </a:stretch>
        </p:blipFill>
        <p:spPr>
          <a:xfrm>
            <a:off x="3261950" y="4432206"/>
            <a:ext cx="228600" cy="228600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13"/>
          <p:cNvSpPr/>
          <p:nvPr/>
        </p:nvSpPr>
        <p:spPr>
          <a:xfrm>
            <a:off x="4413150" y="3764350"/>
            <a:ext cx="1179900" cy="10248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p13"/>
          <p:cNvSpPr/>
          <p:nvPr/>
        </p:nvSpPr>
        <p:spPr>
          <a:xfrm>
            <a:off x="4845015" y="3888256"/>
            <a:ext cx="8103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rPr>
              <a:t>Qwen</a:t>
            </a:r>
            <a:endParaRPr b="1">
              <a:solidFill>
                <a:schemeClr val="lt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27" name="Google Shape;127;p13"/>
          <p:cNvSpPr/>
          <p:nvPr/>
        </p:nvSpPr>
        <p:spPr>
          <a:xfrm>
            <a:off x="4794542" y="4413656"/>
            <a:ext cx="581100" cy="24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rPr>
              <a:t>Qwen</a:t>
            </a:r>
            <a:endParaRPr b="1" sz="800">
              <a:solidFill>
                <a:schemeClr val="lt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128" name="Google Shape;128;p13"/>
          <p:cNvPicPr preferRelativeResize="0"/>
          <p:nvPr/>
        </p:nvPicPr>
        <p:blipFill>
          <a:blip r:embed="rId22">
            <a:alphaModFix/>
          </a:blip>
          <a:stretch>
            <a:fillRect/>
          </a:stretch>
        </p:blipFill>
        <p:spPr>
          <a:xfrm>
            <a:off x="4552650" y="4413657"/>
            <a:ext cx="228600" cy="218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13"/>
          <p:cNvPicPr preferRelativeResize="0"/>
          <p:nvPr/>
        </p:nvPicPr>
        <p:blipFill>
          <a:blip r:embed="rId22">
            <a:alphaModFix/>
          </a:blip>
          <a:stretch>
            <a:fillRect/>
          </a:stretch>
        </p:blipFill>
        <p:spPr>
          <a:xfrm>
            <a:off x="4476462" y="3900482"/>
            <a:ext cx="381000" cy="363835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p13"/>
          <p:cNvSpPr/>
          <p:nvPr/>
        </p:nvSpPr>
        <p:spPr>
          <a:xfrm>
            <a:off x="6092722" y="1399275"/>
            <a:ext cx="1243200" cy="264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rPr>
              <a:t>Nous-Hermes</a:t>
            </a:r>
            <a:endParaRPr b="1" sz="800">
              <a:solidFill>
                <a:schemeClr val="lt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31" name="Google Shape;131;p13"/>
          <p:cNvSpPr/>
          <p:nvPr/>
        </p:nvSpPr>
        <p:spPr>
          <a:xfrm>
            <a:off x="7420005" y="1810679"/>
            <a:ext cx="1459800" cy="264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rPr>
              <a:t>Redmond-Puffin</a:t>
            </a:r>
            <a:endParaRPr b="1" sz="800">
              <a:solidFill>
                <a:schemeClr val="lt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132" name="Google Shape;132;p13"/>
          <p:cNvPicPr preferRelativeResize="0"/>
          <p:nvPr/>
        </p:nvPicPr>
        <p:blipFill>
          <a:blip r:embed="rId23">
            <a:alphaModFix/>
          </a:blip>
          <a:stretch>
            <a:fillRect/>
          </a:stretch>
        </p:blipFill>
        <p:spPr>
          <a:xfrm>
            <a:off x="5769249" y="1783651"/>
            <a:ext cx="323475" cy="323475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13"/>
          <p:cNvSpPr/>
          <p:nvPr/>
        </p:nvSpPr>
        <p:spPr>
          <a:xfrm>
            <a:off x="6092722" y="1813088"/>
            <a:ext cx="508200" cy="264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rPr>
              <a:t>NSQL</a:t>
            </a:r>
            <a:endParaRPr b="1" sz="800">
              <a:solidFill>
                <a:schemeClr val="lt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34" name="Google Shape;134;p13"/>
          <p:cNvSpPr/>
          <p:nvPr/>
        </p:nvSpPr>
        <p:spPr>
          <a:xfrm>
            <a:off x="7419992" y="993076"/>
            <a:ext cx="861600" cy="264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rPr>
              <a:t>CodeLlama</a:t>
            </a:r>
            <a:endParaRPr b="1" sz="800">
              <a:solidFill>
                <a:schemeClr val="lt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135" name="Google Shape;135;p13"/>
          <p:cNvPicPr preferRelativeResize="0"/>
          <p:nvPr/>
        </p:nvPicPr>
        <p:blipFill>
          <a:blip r:embed="rId24">
            <a:alphaModFix/>
          </a:blip>
          <a:stretch>
            <a:fillRect/>
          </a:stretch>
        </p:blipFill>
        <p:spPr>
          <a:xfrm>
            <a:off x="7080324" y="1358926"/>
            <a:ext cx="323475" cy="323475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sp>
        <p:nvSpPr>
          <p:cNvPr id="136" name="Google Shape;136;p13"/>
          <p:cNvSpPr/>
          <p:nvPr/>
        </p:nvSpPr>
        <p:spPr>
          <a:xfrm>
            <a:off x="7419992" y="1399276"/>
            <a:ext cx="581100" cy="264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rPr>
              <a:t>Vicuna</a:t>
            </a:r>
            <a:endParaRPr b="1" sz="800">
              <a:solidFill>
                <a:schemeClr val="lt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137" name="Google Shape;137;p13"/>
          <p:cNvPicPr preferRelativeResize="0"/>
          <p:nvPr/>
        </p:nvPicPr>
        <p:blipFill rotWithShape="1">
          <a:blip r:embed="rId25">
            <a:alphaModFix/>
          </a:blip>
          <a:srcRect b="3181" l="2492" r="5205" t="4592"/>
          <a:stretch/>
        </p:blipFill>
        <p:spPr>
          <a:xfrm>
            <a:off x="7080337" y="1783796"/>
            <a:ext cx="323475" cy="323204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Google Shape;138;p13"/>
          <p:cNvSpPr/>
          <p:nvPr/>
        </p:nvSpPr>
        <p:spPr>
          <a:xfrm>
            <a:off x="7420007" y="2230626"/>
            <a:ext cx="1732500" cy="24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rPr>
              <a:t>OpenAssistant-Llama2</a:t>
            </a:r>
            <a:endParaRPr b="1" sz="800">
              <a:solidFill>
                <a:schemeClr val="lt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139" name="Google Shape;139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080324" y="2208403"/>
            <a:ext cx="323475" cy="323475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p13"/>
          <p:cNvSpPr/>
          <p:nvPr/>
        </p:nvSpPr>
        <p:spPr>
          <a:xfrm>
            <a:off x="6092724" y="2237813"/>
            <a:ext cx="810300" cy="264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rPr>
              <a:t>Llama2-32K</a:t>
            </a:r>
            <a:endParaRPr b="1" sz="800">
              <a:solidFill>
                <a:schemeClr val="lt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141" name="Google Shape;141;p13"/>
          <p:cNvPicPr preferRelativeResize="0"/>
          <p:nvPr/>
        </p:nvPicPr>
        <p:blipFill>
          <a:blip r:embed="rId19">
            <a:alphaModFix/>
          </a:blip>
          <a:stretch>
            <a:fillRect/>
          </a:stretch>
        </p:blipFill>
        <p:spPr>
          <a:xfrm>
            <a:off x="5769254" y="2208363"/>
            <a:ext cx="323475" cy="323475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13"/>
          <p:cNvSpPr/>
          <p:nvPr/>
        </p:nvSpPr>
        <p:spPr>
          <a:xfrm>
            <a:off x="6092724" y="2680151"/>
            <a:ext cx="861600" cy="24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rPr>
              <a:t>WizardLM</a:t>
            </a:r>
            <a:endParaRPr b="1" sz="800">
              <a:solidFill>
                <a:schemeClr val="lt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143" name="Google Shape;143;p1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769249" y="2633101"/>
            <a:ext cx="323475" cy="34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81874" y="362018"/>
            <a:ext cx="810301" cy="455832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13"/>
          <p:cNvSpPr/>
          <p:nvPr/>
        </p:nvSpPr>
        <p:spPr>
          <a:xfrm>
            <a:off x="2652206" y="1665750"/>
            <a:ext cx="1198500" cy="24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8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rPr>
              <a:t>Mistral-OpenOrca</a:t>
            </a:r>
            <a:endParaRPr b="1" sz="800">
              <a:solidFill>
                <a:schemeClr val="lt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146" name="Google Shape;14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80334" y="1034398"/>
            <a:ext cx="323476" cy="1819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" name="Google Shape;147;p13"/>
          <p:cNvPicPr preferRelativeResize="0"/>
          <p:nvPr/>
        </p:nvPicPr>
        <p:blipFill rotWithShape="1">
          <a:blip r:embed="rId25">
            <a:alphaModFix/>
          </a:blip>
          <a:srcRect b="3181" l="2492" r="5205" t="4592"/>
          <a:stretch/>
        </p:blipFill>
        <p:spPr>
          <a:xfrm>
            <a:off x="5769249" y="1369971"/>
            <a:ext cx="323475" cy="323204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p13"/>
          <p:cNvSpPr txBox="1"/>
          <p:nvPr/>
        </p:nvSpPr>
        <p:spPr>
          <a:xfrm>
            <a:off x="6936450" y="616325"/>
            <a:ext cx="2229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p13"/>
          <p:cNvSpPr/>
          <p:nvPr/>
        </p:nvSpPr>
        <p:spPr>
          <a:xfrm>
            <a:off x="5518725" y="3266992"/>
            <a:ext cx="3446700" cy="1089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rPr>
              <a:t>Map of </a:t>
            </a:r>
            <a:r>
              <a:rPr b="1" lang="en" sz="26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rPr>
              <a:t>LLMs</a:t>
            </a:r>
            <a:endParaRPr b="1" sz="2600">
              <a:solidFill>
                <a:schemeClr val="lt1"/>
              </a:solidFill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rPr>
              <a:t>October 2023</a:t>
            </a:r>
            <a:endParaRPr b="1" sz="2000">
              <a:solidFill>
                <a:schemeClr val="lt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