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8952" y="5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6A436-4DD0-C04E-91F1-DB04B3E49024}" type="datetimeFigureOut">
              <a:rPr lang="en-US" smtClean="0"/>
              <a:t>5/13/16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F5B33-F130-5041-8080-9C8AD4976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1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F5B33-F130-5041-8080-9C8AD49767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0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8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2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68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5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90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07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1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4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60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85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1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0B6D9-5D19-BD4D-A281-E4A1B53106E6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7D98E-8BE8-CA4E-8643-594934005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99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303420" y="2732504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287337" y="2471820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271254" y="2220226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255171" y="1903662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1296737" y="3195053"/>
            <a:ext cx="975895" cy="614947"/>
          </a:xfrm>
          <a:custGeom>
            <a:avLst/>
            <a:gdLst>
              <a:gd name="connsiteX0" fmla="*/ 0 w 975895"/>
              <a:gd name="connsiteY0" fmla="*/ 614947 h 614947"/>
              <a:gd name="connsiteX1" fmla="*/ 367631 w 975895"/>
              <a:gd name="connsiteY1" fmla="*/ 267368 h 614947"/>
              <a:gd name="connsiteX2" fmla="*/ 688474 w 975895"/>
              <a:gd name="connsiteY2" fmla="*/ 187158 h 614947"/>
              <a:gd name="connsiteX3" fmla="*/ 975895 w 975895"/>
              <a:gd name="connsiteY3" fmla="*/ 0 h 61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895" h="614947">
                <a:moveTo>
                  <a:pt x="0" y="614947"/>
                </a:moveTo>
                <a:cubicBezTo>
                  <a:pt x="126442" y="476806"/>
                  <a:pt x="252885" y="338666"/>
                  <a:pt x="367631" y="267368"/>
                </a:cubicBezTo>
                <a:cubicBezTo>
                  <a:pt x="482377" y="196070"/>
                  <a:pt x="587097" y="231719"/>
                  <a:pt x="688474" y="187158"/>
                </a:cubicBezTo>
                <a:cubicBezTo>
                  <a:pt x="789851" y="142597"/>
                  <a:pt x="914623" y="45675"/>
                  <a:pt x="975895" y="0"/>
                </a:cubicBezTo>
              </a:path>
            </a:pathLst>
          </a:custGeom>
          <a:ln>
            <a:solidFill>
              <a:schemeClr val="tx1"/>
            </a:solidFill>
            <a:headEnd type="oval" w="med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8" name="Freeform 17"/>
          <p:cNvSpPr/>
          <p:nvPr/>
        </p:nvSpPr>
        <p:spPr>
          <a:xfrm>
            <a:off x="2287337" y="3027948"/>
            <a:ext cx="975895" cy="459873"/>
          </a:xfrm>
          <a:custGeom>
            <a:avLst/>
            <a:gdLst>
              <a:gd name="connsiteX0" fmla="*/ 0 w 975895"/>
              <a:gd name="connsiteY0" fmla="*/ 614947 h 614947"/>
              <a:gd name="connsiteX1" fmla="*/ 367631 w 975895"/>
              <a:gd name="connsiteY1" fmla="*/ 267368 h 614947"/>
              <a:gd name="connsiteX2" fmla="*/ 688474 w 975895"/>
              <a:gd name="connsiteY2" fmla="*/ 187158 h 614947"/>
              <a:gd name="connsiteX3" fmla="*/ 975895 w 975895"/>
              <a:gd name="connsiteY3" fmla="*/ 0 h 61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895" h="614947">
                <a:moveTo>
                  <a:pt x="0" y="614947"/>
                </a:moveTo>
                <a:cubicBezTo>
                  <a:pt x="126442" y="476806"/>
                  <a:pt x="252885" y="338666"/>
                  <a:pt x="367631" y="267368"/>
                </a:cubicBezTo>
                <a:cubicBezTo>
                  <a:pt x="482377" y="196070"/>
                  <a:pt x="587097" y="231719"/>
                  <a:pt x="688474" y="187158"/>
                </a:cubicBezTo>
                <a:cubicBezTo>
                  <a:pt x="789851" y="142597"/>
                  <a:pt x="914623" y="45675"/>
                  <a:pt x="975895" y="0"/>
                </a:cubicBezTo>
              </a:path>
            </a:pathLst>
          </a:custGeom>
          <a:ln>
            <a:solidFill>
              <a:schemeClr val="tx1"/>
            </a:solidFill>
            <a:headEnd type="oval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9" name="Freeform 18"/>
          <p:cNvSpPr/>
          <p:nvPr/>
        </p:nvSpPr>
        <p:spPr>
          <a:xfrm>
            <a:off x="3271254" y="2785979"/>
            <a:ext cx="975895" cy="614947"/>
          </a:xfrm>
          <a:custGeom>
            <a:avLst/>
            <a:gdLst>
              <a:gd name="connsiteX0" fmla="*/ 0 w 975895"/>
              <a:gd name="connsiteY0" fmla="*/ 614947 h 614947"/>
              <a:gd name="connsiteX1" fmla="*/ 367631 w 975895"/>
              <a:gd name="connsiteY1" fmla="*/ 267368 h 614947"/>
              <a:gd name="connsiteX2" fmla="*/ 688474 w 975895"/>
              <a:gd name="connsiteY2" fmla="*/ 187158 h 614947"/>
              <a:gd name="connsiteX3" fmla="*/ 975895 w 975895"/>
              <a:gd name="connsiteY3" fmla="*/ 0 h 61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895" h="614947">
                <a:moveTo>
                  <a:pt x="0" y="614947"/>
                </a:moveTo>
                <a:cubicBezTo>
                  <a:pt x="126442" y="476806"/>
                  <a:pt x="252885" y="338666"/>
                  <a:pt x="367631" y="267368"/>
                </a:cubicBezTo>
                <a:cubicBezTo>
                  <a:pt x="482377" y="196070"/>
                  <a:pt x="587097" y="231719"/>
                  <a:pt x="688474" y="187158"/>
                </a:cubicBezTo>
                <a:cubicBezTo>
                  <a:pt x="789851" y="142597"/>
                  <a:pt x="914623" y="45675"/>
                  <a:pt x="975895" y="0"/>
                </a:cubicBezTo>
              </a:path>
            </a:pathLst>
          </a:custGeom>
          <a:ln>
            <a:solidFill>
              <a:schemeClr val="tx1"/>
            </a:solidFill>
            <a:headEnd type="oval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789174" y="2674471"/>
            <a:ext cx="0" cy="156182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781113" y="2410265"/>
            <a:ext cx="0" cy="16336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765030" y="2057721"/>
            <a:ext cx="0" cy="170848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50308" y="2694403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044084" y="2551360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532459" y="2471820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28001" y="2346866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11919" y="1995905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518142" y="2101515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08026" y="3668030"/>
            <a:ext cx="864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r>
              <a:rPr lang="en-US" sz="1200" baseline="-25000" dirty="0" smtClean="0"/>
              <a:t>0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3014633" y="3266937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r>
              <a:rPr lang="en-US" sz="1200" baseline="-25000" dirty="0"/>
              <a:t>2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4218596" y="3000842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x</a:t>
            </a:r>
            <a:r>
              <a:rPr lang="en-US" sz="1200" baseline="-25000" dirty="0" err="1"/>
              <a:t>F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1108720" y="2437814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</a:t>
            </a:r>
            <a:r>
              <a:rPr lang="en-US" sz="1200" baseline="-25000" dirty="0" smtClean="0"/>
              <a:t>0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1575279" y="2358274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/>
              <a:t>1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2104669" y="2173608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2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2600211" y="2107165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3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3090352" y="1922014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/>
              <a:t>4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4104586" y="1613106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6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3566324" y="1767209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/>
              <a:t>5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1143906" y="1702524"/>
            <a:ext cx="246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Shooting Segment 1</a:t>
            </a:r>
            <a:endParaRPr lang="en-US" sz="1400" dirty="0">
              <a:solidFill>
                <a:schemeClr val="accent1"/>
              </a:solidFill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 flipH="1">
            <a:off x="2046333" y="4185647"/>
            <a:ext cx="245350" cy="23712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350751" y="4361613"/>
            <a:ext cx="983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Segment 1 </a:t>
            </a:r>
            <a:r>
              <a:rPr lang="en-US" sz="1200" dirty="0" err="1" smtClean="0"/>
              <a:t>Substeps</a:t>
            </a:r>
            <a:endParaRPr lang="en-US" sz="1200" dirty="0"/>
          </a:p>
        </p:txBody>
      </p:sp>
      <p:sp>
        <p:nvSpPr>
          <p:cNvPr id="2" name="Oval 1"/>
          <p:cNvSpPr/>
          <p:nvPr/>
        </p:nvSpPr>
        <p:spPr>
          <a:xfrm>
            <a:off x="4218596" y="3057180"/>
            <a:ext cx="73152" cy="731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/>
          <p:cNvCxnSpPr/>
          <p:nvPr/>
        </p:nvCxnSpPr>
        <p:spPr>
          <a:xfrm flipH="1">
            <a:off x="1695450" y="4286374"/>
            <a:ext cx="88384" cy="1364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4228756" y="2749403"/>
            <a:ext cx="73152" cy="731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3244838" y="2990034"/>
            <a:ext cx="73152" cy="731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2260921" y="3148155"/>
            <a:ext cx="73152" cy="731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Brace 60"/>
          <p:cNvSpPr/>
          <p:nvPr/>
        </p:nvSpPr>
        <p:spPr>
          <a:xfrm rot="15193784">
            <a:off x="1581427" y="1687158"/>
            <a:ext cx="264796" cy="989036"/>
          </a:xfrm>
          <a:prstGeom prst="rightBrace">
            <a:avLst>
              <a:gd name="adj1" fmla="val 52819"/>
              <a:gd name="adj2" fmla="val 50000"/>
            </a:avLst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1" name="TextBox 70"/>
          <p:cNvSpPr txBox="1"/>
          <p:nvPr/>
        </p:nvSpPr>
        <p:spPr>
          <a:xfrm>
            <a:off x="2224015" y="2887276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r>
              <a:rPr lang="en-US" sz="1200" baseline="-25000" dirty="0" smtClean="0"/>
              <a:t>0</a:t>
            </a:r>
            <a:r>
              <a:rPr lang="en-US" sz="1200" baseline="30000" dirty="0"/>
              <a:t>+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3212799" y="2739189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r>
              <a:rPr lang="en-US" sz="1200" baseline="-25000" dirty="0"/>
              <a:t>1</a:t>
            </a:r>
            <a:r>
              <a:rPr lang="en-US" sz="1200" baseline="30000" dirty="0" smtClean="0"/>
              <a:t>+</a:t>
            </a:r>
            <a:endParaRPr lang="en-US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4201699" y="2491872"/>
            <a:ext cx="427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r>
              <a:rPr lang="en-US" sz="1200" baseline="-25000" dirty="0"/>
              <a:t>2</a:t>
            </a:r>
            <a:r>
              <a:rPr lang="en-US" sz="1200" baseline="30000" dirty="0" smtClean="0"/>
              <a:t>+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2046333" y="3402394"/>
            <a:ext cx="864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r>
              <a:rPr lang="en-US" sz="1200" baseline="-25000" dirty="0"/>
              <a:t>1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1504953" y="5524449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[0]</a:t>
            </a:r>
            <a:endParaRPr 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1991076" y="5371360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[1]</a:t>
            </a:r>
            <a:endParaRPr lang="en-US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2486067" y="5264403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[2]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2976259" y="5102889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[3]</a:t>
            </a:r>
            <a:endParaRPr lang="en-US" sz="1200" dirty="0"/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3042355" y="3983389"/>
            <a:ext cx="228899" cy="23712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346773" y="4159355"/>
            <a:ext cx="983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Segment 2 </a:t>
            </a:r>
            <a:r>
              <a:rPr lang="en-US" sz="1200" dirty="0" err="1" smtClean="0"/>
              <a:t>Substeps</a:t>
            </a:r>
            <a:endParaRPr lang="en-US" sz="1200" dirty="0"/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2691472" y="4084116"/>
            <a:ext cx="88384" cy="1364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ight Brace 61"/>
          <p:cNvSpPr/>
          <p:nvPr/>
        </p:nvSpPr>
        <p:spPr>
          <a:xfrm>
            <a:off x="4478127" y="2770917"/>
            <a:ext cx="149827" cy="323039"/>
          </a:xfrm>
          <a:prstGeom prst="rightBrace">
            <a:avLst>
              <a:gd name="adj1" fmla="val 52819"/>
              <a:gd name="adj2" fmla="val 50000"/>
            </a:avLst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64" name="TextBox 63"/>
          <p:cNvSpPr txBox="1"/>
          <p:nvPr/>
        </p:nvSpPr>
        <p:spPr>
          <a:xfrm>
            <a:off x="4572926" y="2770917"/>
            <a:ext cx="11166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Defect</a:t>
            </a:r>
          </a:p>
          <a:p>
            <a:r>
              <a:rPr lang="en-US" sz="1400" dirty="0"/>
              <a:t>Δ</a:t>
            </a:r>
            <a:r>
              <a:rPr lang="en-US" sz="1400" baseline="-25000" dirty="0"/>
              <a:t>3 </a:t>
            </a:r>
            <a:r>
              <a:rPr lang="en-US" sz="1400" dirty="0"/>
              <a:t>= </a:t>
            </a:r>
            <a:r>
              <a:rPr lang="en-US" sz="1400" dirty="0" err="1"/>
              <a:t>x</a:t>
            </a:r>
            <a:r>
              <a:rPr lang="en-US" sz="1400" baseline="-25000" dirty="0" err="1"/>
              <a:t>F</a:t>
            </a:r>
            <a:r>
              <a:rPr lang="en-US" sz="1400" baseline="-25000" dirty="0"/>
              <a:t> </a:t>
            </a:r>
            <a:r>
              <a:rPr lang="en-US" sz="1400" dirty="0"/>
              <a:t>– x</a:t>
            </a:r>
            <a:r>
              <a:rPr lang="en-US" sz="1400" baseline="-25000" dirty="0"/>
              <a:t>2</a:t>
            </a:r>
            <a:r>
              <a:rPr lang="en-US" sz="1400" baseline="30000" dirty="0"/>
              <a:t>+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7816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303420" y="2732504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287337" y="2471820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271254" y="2189746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255171" y="1903662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1296737" y="3195053"/>
            <a:ext cx="975895" cy="614947"/>
          </a:xfrm>
          <a:custGeom>
            <a:avLst/>
            <a:gdLst>
              <a:gd name="connsiteX0" fmla="*/ 0 w 975895"/>
              <a:gd name="connsiteY0" fmla="*/ 614947 h 614947"/>
              <a:gd name="connsiteX1" fmla="*/ 367631 w 975895"/>
              <a:gd name="connsiteY1" fmla="*/ 267368 h 614947"/>
              <a:gd name="connsiteX2" fmla="*/ 688474 w 975895"/>
              <a:gd name="connsiteY2" fmla="*/ 187158 h 614947"/>
              <a:gd name="connsiteX3" fmla="*/ 975895 w 975895"/>
              <a:gd name="connsiteY3" fmla="*/ 0 h 61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895" h="614947">
                <a:moveTo>
                  <a:pt x="0" y="614947"/>
                </a:moveTo>
                <a:cubicBezTo>
                  <a:pt x="126442" y="476806"/>
                  <a:pt x="252885" y="338666"/>
                  <a:pt x="367631" y="267368"/>
                </a:cubicBezTo>
                <a:cubicBezTo>
                  <a:pt x="482377" y="196070"/>
                  <a:pt x="587097" y="231719"/>
                  <a:pt x="688474" y="187158"/>
                </a:cubicBezTo>
                <a:cubicBezTo>
                  <a:pt x="789851" y="142597"/>
                  <a:pt x="914623" y="45675"/>
                  <a:pt x="975895" y="0"/>
                </a:cubicBezTo>
              </a:path>
            </a:pathLst>
          </a:custGeom>
          <a:ln>
            <a:solidFill>
              <a:schemeClr val="tx1"/>
            </a:solidFill>
            <a:headEnd type="oval" w="med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8" name="Freeform 17"/>
          <p:cNvSpPr/>
          <p:nvPr/>
        </p:nvSpPr>
        <p:spPr>
          <a:xfrm>
            <a:off x="2287337" y="3027948"/>
            <a:ext cx="975895" cy="459873"/>
          </a:xfrm>
          <a:custGeom>
            <a:avLst/>
            <a:gdLst>
              <a:gd name="connsiteX0" fmla="*/ 0 w 975895"/>
              <a:gd name="connsiteY0" fmla="*/ 614947 h 614947"/>
              <a:gd name="connsiteX1" fmla="*/ 367631 w 975895"/>
              <a:gd name="connsiteY1" fmla="*/ 267368 h 614947"/>
              <a:gd name="connsiteX2" fmla="*/ 688474 w 975895"/>
              <a:gd name="connsiteY2" fmla="*/ 187158 h 614947"/>
              <a:gd name="connsiteX3" fmla="*/ 975895 w 975895"/>
              <a:gd name="connsiteY3" fmla="*/ 0 h 61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895" h="614947">
                <a:moveTo>
                  <a:pt x="0" y="614947"/>
                </a:moveTo>
                <a:cubicBezTo>
                  <a:pt x="126442" y="476806"/>
                  <a:pt x="252885" y="338666"/>
                  <a:pt x="367631" y="267368"/>
                </a:cubicBezTo>
                <a:cubicBezTo>
                  <a:pt x="482377" y="196070"/>
                  <a:pt x="587097" y="231719"/>
                  <a:pt x="688474" y="187158"/>
                </a:cubicBezTo>
                <a:cubicBezTo>
                  <a:pt x="789851" y="142597"/>
                  <a:pt x="914623" y="45675"/>
                  <a:pt x="975895" y="0"/>
                </a:cubicBezTo>
              </a:path>
            </a:pathLst>
          </a:custGeom>
          <a:ln>
            <a:solidFill>
              <a:schemeClr val="tx1"/>
            </a:solidFill>
            <a:headEnd type="oval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9" name="Freeform 18"/>
          <p:cNvSpPr/>
          <p:nvPr/>
        </p:nvSpPr>
        <p:spPr>
          <a:xfrm>
            <a:off x="3271254" y="2785979"/>
            <a:ext cx="975895" cy="614947"/>
          </a:xfrm>
          <a:custGeom>
            <a:avLst/>
            <a:gdLst>
              <a:gd name="connsiteX0" fmla="*/ 0 w 975895"/>
              <a:gd name="connsiteY0" fmla="*/ 614947 h 614947"/>
              <a:gd name="connsiteX1" fmla="*/ 367631 w 975895"/>
              <a:gd name="connsiteY1" fmla="*/ 267368 h 614947"/>
              <a:gd name="connsiteX2" fmla="*/ 688474 w 975895"/>
              <a:gd name="connsiteY2" fmla="*/ 187158 h 614947"/>
              <a:gd name="connsiteX3" fmla="*/ 975895 w 975895"/>
              <a:gd name="connsiteY3" fmla="*/ 0 h 61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895" h="614947">
                <a:moveTo>
                  <a:pt x="0" y="614947"/>
                </a:moveTo>
                <a:cubicBezTo>
                  <a:pt x="126442" y="476806"/>
                  <a:pt x="252885" y="338666"/>
                  <a:pt x="367631" y="267368"/>
                </a:cubicBezTo>
                <a:cubicBezTo>
                  <a:pt x="482377" y="196070"/>
                  <a:pt x="587097" y="231719"/>
                  <a:pt x="688474" y="187158"/>
                </a:cubicBezTo>
                <a:cubicBezTo>
                  <a:pt x="789851" y="142597"/>
                  <a:pt x="914623" y="45675"/>
                  <a:pt x="975895" y="0"/>
                </a:cubicBezTo>
              </a:path>
            </a:pathLst>
          </a:custGeom>
          <a:ln>
            <a:solidFill>
              <a:schemeClr val="tx1"/>
            </a:solidFill>
            <a:headEnd type="oval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50308" y="2694403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044084" y="2551360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532459" y="2471820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28001" y="2285333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11919" y="1995905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518142" y="2101515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49421" y="3695182"/>
            <a:ext cx="42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sz="1400" baseline="-25000" dirty="0" smtClean="0"/>
              <a:t>0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039218" y="3365198"/>
            <a:ext cx="42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sz="1400" baseline="-25000" dirty="0"/>
              <a:t>1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3014633" y="3266937"/>
            <a:ext cx="42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sz="1400" baseline="-25000" dirty="0"/>
              <a:t>2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4218596" y="3000842"/>
            <a:ext cx="42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x</a:t>
            </a:r>
            <a:r>
              <a:rPr lang="en-US" sz="1400" baseline="-25000" dirty="0" err="1"/>
              <a:t>F</a:t>
            </a:r>
            <a:endParaRPr lang="en-US" sz="1400" dirty="0"/>
          </a:p>
        </p:txBody>
      </p:sp>
      <p:sp>
        <p:nvSpPr>
          <p:cNvPr id="2" name="Oval 1"/>
          <p:cNvSpPr/>
          <p:nvPr/>
        </p:nvSpPr>
        <p:spPr>
          <a:xfrm>
            <a:off x="4218596" y="3057180"/>
            <a:ext cx="73152" cy="731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218596" y="2749403"/>
            <a:ext cx="73152" cy="731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3234678" y="2990034"/>
            <a:ext cx="73152" cy="731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250761" y="3148155"/>
            <a:ext cx="73152" cy="731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2224015" y="2887276"/>
            <a:ext cx="42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sz="1400" baseline="-25000" dirty="0" smtClean="0"/>
              <a:t>0</a:t>
            </a:r>
            <a:r>
              <a:rPr lang="en-US" sz="1400" baseline="30000" dirty="0"/>
              <a:t>+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3212799" y="2739189"/>
            <a:ext cx="42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sz="1400" baseline="-25000" dirty="0"/>
              <a:t>1</a:t>
            </a:r>
            <a:r>
              <a:rPr lang="en-US" sz="1400" baseline="30000" dirty="0" smtClean="0"/>
              <a:t>+</a:t>
            </a:r>
            <a:endParaRPr lang="en-US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4201699" y="2491872"/>
            <a:ext cx="42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</a:t>
            </a:r>
            <a:r>
              <a:rPr lang="en-US" sz="1400" baseline="-25000" dirty="0"/>
              <a:t>2</a:t>
            </a:r>
            <a:r>
              <a:rPr lang="en-US" sz="1400" baseline="30000" dirty="0" smtClean="0"/>
              <a:t>+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255089" y="1170087"/>
            <a:ext cx="195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Defect constraints:</a:t>
            </a:r>
          </a:p>
          <a:p>
            <a:r>
              <a:rPr lang="en-US" sz="1400" dirty="0" smtClean="0"/>
              <a:t>Δ</a:t>
            </a:r>
            <a:r>
              <a:rPr lang="en-US" sz="1400" baseline="-25000" dirty="0" smtClean="0"/>
              <a:t>1 </a:t>
            </a:r>
            <a:r>
              <a:rPr lang="en-US" sz="1400" dirty="0" smtClean="0"/>
              <a:t>= x</a:t>
            </a:r>
            <a:r>
              <a:rPr lang="en-US" sz="1400" baseline="-25000" dirty="0" smtClean="0"/>
              <a:t>1 </a:t>
            </a:r>
            <a:r>
              <a:rPr lang="en-US" sz="1400" dirty="0" smtClean="0"/>
              <a:t>– x</a:t>
            </a:r>
            <a:r>
              <a:rPr lang="en-US" sz="1400" baseline="-25000" dirty="0" smtClean="0"/>
              <a:t>0</a:t>
            </a:r>
            <a:r>
              <a:rPr lang="en-US" sz="1400" baseline="30000" dirty="0" smtClean="0"/>
              <a:t>+</a:t>
            </a:r>
          </a:p>
          <a:p>
            <a:r>
              <a:rPr lang="en-US" sz="1400" dirty="0" smtClean="0"/>
              <a:t>Δ</a:t>
            </a:r>
            <a:r>
              <a:rPr lang="en-US" sz="1400" baseline="-25000" dirty="0"/>
              <a:t>2</a:t>
            </a:r>
            <a:r>
              <a:rPr lang="en-US" sz="1400" baseline="-250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x</a:t>
            </a:r>
            <a:r>
              <a:rPr lang="en-US" sz="1400" baseline="-25000" dirty="0" smtClean="0"/>
              <a:t>2 </a:t>
            </a:r>
            <a:r>
              <a:rPr lang="en-US" sz="1400" dirty="0"/>
              <a:t>– </a:t>
            </a:r>
            <a:r>
              <a:rPr lang="en-US" sz="1400" dirty="0" smtClean="0"/>
              <a:t>x</a:t>
            </a:r>
            <a:r>
              <a:rPr lang="en-US" sz="1400" baseline="-25000" dirty="0" smtClean="0"/>
              <a:t>1</a:t>
            </a:r>
            <a:r>
              <a:rPr lang="en-US" sz="1400" baseline="30000" dirty="0" smtClean="0"/>
              <a:t>+</a:t>
            </a:r>
            <a:endParaRPr lang="en-US" sz="1400" dirty="0"/>
          </a:p>
          <a:p>
            <a:r>
              <a:rPr lang="en-US" sz="1400" dirty="0" smtClean="0"/>
              <a:t>Δ</a:t>
            </a:r>
            <a:r>
              <a:rPr lang="en-US" sz="1400" baseline="-25000" dirty="0" smtClean="0"/>
              <a:t>3 </a:t>
            </a:r>
            <a:r>
              <a:rPr lang="en-US" sz="1400" dirty="0"/>
              <a:t>= </a:t>
            </a:r>
            <a:r>
              <a:rPr lang="en-US" sz="1400" dirty="0" err="1" smtClean="0"/>
              <a:t>x</a:t>
            </a:r>
            <a:r>
              <a:rPr lang="en-US" sz="1400" baseline="-25000" dirty="0" err="1"/>
              <a:t>F</a:t>
            </a:r>
            <a:r>
              <a:rPr lang="en-US" sz="1400" baseline="-25000" dirty="0" smtClean="0"/>
              <a:t> </a:t>
            </a:r>
            <a:r>
              <a:rPr lang="en-US" sz="1400" dirty="0"/>
              <a:t>– </a:t>
            </a:r>
            <a:r>
              <a:rPr lang="en-US" sz="1400" dirty="0" smtClean="0"/>
              <a:t>x</a:t>
            </a:r>
            <a:r>
              <a:rPr lang="en-US" sz="1400" baseline="-25000" dirty="0" smtClean="0"/>
              <a:t>2</a:t>
            </a:r>
            <a:r>
              <a:rPr lang="en-US" sz="1400" baseline="30000" dirty="0" smtClean="0"/>
              <a:t>+</a:t>
            </a: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1789174" y="2674471"/>
            <a:ext cx="0" cy="156182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2781113" y="2410265"/>
            <a:ext cx="0" cy="16336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3765030" y="2057721"/>
            <a:ext cx="0" cy="170848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ight Brace 29"/>
          <p:cNvSpPr/>
          <p:nvPr/>
        </p:nvSpPr>
        <p:spPr>
          <a:xfrm rot="4479333">
            <a:off x="1699881" y="3951973"/>
            <a:ext cx="264796" cy="989036"/>
          </a:xfrm>
          <a:prstGeom prst="rightBrace">
            <a:avLst>
              <a:gd name="adj1" fmla="val 52819"/>
              <a:gd name="adj2" fmla="val 50000"/>
            </a:avLst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1" name="TextBox 30"/>
          <p:cNvSpPr txBox="1"/>
          <p:nvPr/>
        </p:nvSpPr>
        <p:spPr>
          <a:xfrm>
            <a:off x="1480420" y="4495389"/>
            <a:ext cx="246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Segment 1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32" name="Right Brace 31"/>
          <p:cNvSpPr/>
          <p:nvPr/>
        </p:nvSpPr>
        <p:spPr>
          <a:xfrm rot="4479333">
            <a:off x="2703440" y="3670512"/>
            <a:ext cx="264796" cy="989036"/>
          </a:xfrm>
          <a:prstGeom prst="rightBrace">
            <a:avLst>
              <a:gd name="adj1" fmla="val 52819"/>
              <a:gd name="adj2" fmla="val 50000"/>
            </a:avLst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4" name="TextBox 33"/>
          <p:cNvSpPr txBox="1"/>
          <p:nvPr/>
        </p:nvSpPr>
        <p:spPr>
          <a:xfrm>
            <a:off x="2485587" y="4213542"/>
            <a:ext cx="246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Segment 2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37" name="Right Brace 36"/>
          <p:cNvSpPr/>
          <p:nvPr/>
        </p:nvSpPr>
        <p:spPr>
          <a:xfrm>
            <a:off x="4498447" y="2783617"/>
            <a:ext cx="149827" cy="310339"/>
          </a:xfrm>
          <a:prstGeom prst="rightBrace">
            <a:avLst>
              <a:gd name="adj1" fmla="val 52819"/>
              <a:gd name="adj2" fmla="val 50000"/>
            </a:avLst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2" name="TextBox 41"/>
          <p:cNvSpPr txBox="1"/>
          <p:nvPr/>
        </p:nvSpPr>
        <p:spPr>
          <a:xfrm>
            <a:off x="4593246" y="2770917"/>
            <a:ext cx="11166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Defect</a:t>
            </a:r>
          </a:p>
          <a:p>
            <a:r>
              <a:rPr lang="en-US" sz="1400" dirty="0"/>
              <a:t>Δ</a:t>
            </a:r>
            <a:r>
              <a:rPr lang="en-US" sz="1400" baseline="-25000" dirty="0"/>
              <a:t>3 </a:t>
            </a:r>
            <a:r>
              <a:rPr lang="en-US" sz="1400" dirty="0"/>
              <a:t>= </a:t>
            </a:r>
            <a:r>
              <a:rPr lang="en-US" sz="1400" dirty="0" err="1"/>
              <a:t>x</a:t>
            </a:r>
            <a:r>
              <a:rPr lang="en-US" sz="1400" baseline="-25000" dirty="0" err="1"/>
              <a:t>F</a:t>
            </a:r>
            <a:r>
              <a:rPr lang="en-US" sz="1400" baseline="-25000" dirty="0"/>
              <a:t> </a:t>
            </a:r>
            <a:r>
              <a:rPr lang="en-US" sz="1400" dirty="0"/>
              <a:t>– x</a:t>
            </a:r>
            <a:r>
              <a:rPr lang="en-US" sz="1400" baseline="-25000" dirty="0"/>
              <a:t>2</a:t>
            </a:r>
            <a:r>
              <a:rPr lang="en-US" sz="1400" baseline="30000" dirty="0"/>
              <a:t>+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399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Straight Connector 85"/>
          <p:cNvCxnSpPr/>
          <p:nvPr/>
        </p:nvCxnSpPr>
        <p:spPr>
          <a:xfrm flipV="1">
            <a:off x="3283954" y="2296668"/>
            <a:ext cx="0" cy="163368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1296550" y="2762983"/>
            <a:ext cx="0" cy="163368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1296737" y="3032659"/>
            <a:ext cx="1974517" cy="777341"/>
          </a:xfrm>
          <a:custGeom>
            <a:avLst/>
            <a:gdLst>
              <a:gd name="connsiteX0" fmla="*/ 0 w 975895"/>
              <a:gd name="connsiteY0" fmla="*/ 614947 h 614947"/>
              <a:gd name="connsiteX1" fmla="*/ 367631 w 975895"/>
              <a:gd name="connsiteY1" fmla="*/ 267368 h 614947"/>
              <a:gd name="connsiteX2" fmla="*/ 688474 w 975895"/>
              <a:gd name="connsiteY2" fmla="*/ 187158 h 614947"/>
              <a:gd name="connsiteX3" fmla="*/ 975895 w 975895"/>
              <a:gd name="connsiteY3" fmla="*/ 0 h 61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895" h="614947">
                <a:moveTo>
                  <a:pt x="0" y="614947"/>
                </a:moveTo>
                <a:cubicBezTo>
                  <a:pt x="126442" y="476806"/>
                  <a:pt x="252885" y="338666"/>
                  <a:pt x="367631" y="267368"/>
                </a:cubicBezTo>
                <a:cubicBezTo>
                  <a:pt x="482377" y="196070"/>
                  <a:pt x="587097" y="231719"/>
                  <a:pt x="688474" y="187158"/>
                </a:cubicBezTo>
                <a:cubicBezTo>
                  <a:pt x="789851" y="142597"/>
                  <a:pt x="914623" y="45675"/>
                  <a:pt x="975895" y="0"/>
                </a:cubicBezTo>
              </a:path>
            </a:pathLst>
          </a:custGeom>
          <a:ln>
            <a:solidFill>
              <a:schemeClr val="tx1"/>
            </a:solidFill>
            <a:headEnd type="oval" w="med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789174" y="2674471"/>
            <a:ext cx="0" cy="1561828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781113" y="2410265"/>
            <a:ext cx="0" cy="163368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50308" y="2694403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044084" y="2551360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532459" y="2471820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28001" y="2346866"/>
            <a:ext cx="0" cy="1618248"/>
          </a:xfrm>
          <a:prstGeom prst="line">
            <a:avLst/>
          </a:prstGeom>
          <a:ln w="15875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702052" y="3420825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x[1]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1282195" y="2924478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[0]</a:t>
            </a:r>
            <a:endParaRPr lang="en-US" sz="1200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2351583" y="4169608"/>
            <a:ext cx="248628" cy="15748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781113" y="4107236"/>
            <a:ext cx="95968" cy="12906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495113" y="4339792"/>
            <a:ext cx="863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Substeps</a:t>
            </a:r>
            <a:endParaRPr lang="en-US" sz="1200" dirty="0"/>
          </a:p>
        </p:txBody>
      </p:sp>
      <p:cxnSp>
        <p:nvCxnSpPr>
          <p:cNvPr id="82" name="Straight Connector 81"/>
          <p:cNvCxnSpPr/>
          <p:nvPr/>
        </p:nvCxnSpPr>
        <p:spPr>
          <a:xfrm flipH="1">
            <a:off x="2551509" y="1913546"/>
            <a:ext cx="147460" cy="42057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927016" y="1871214"/>
            <a:ext cx="113685" cy="37445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292314" y="1607013"/>
            <a:ext cx="1064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midpoints</a:t>
            </a:r>
            <a:endParaRPr lang="en-US" sz="1200" dirty="0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3175542" y="3975490"/>
            <a:ext cx="86354" cy="26080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815584" y="4286374"/>
            <a:ext cx="601961" cy="16412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2745034" y="3202927"/>
            <a:ext cx="73152" cy="731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1752598" y="3456719"/>
            <a:ext cx="73152" cy="731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2292335" y="2513913"/>
            <a:ext cx="0" cy="1561828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2255759" y="3276079"/>
            <a:ext cx="73152" cy="731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2205254" y="3243740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x[2]</a:t>
            </a:r>
            <a:endParaRPr 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2698969" y="3164364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x[3]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3221976" y="2941431"/>
            <a:ext cx="730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x[4]=</a:t>
            </a:r>
            <a:r>
              <a:rPr lang="en-US" sz="1200" dirty="0" err="1" smtClean="0"/>
              <a:t>x</a:t>
            </a:r>
            <a:r>
              <a:rPr lang="en-US" sz="1200" baseline="-25000" dirty="0" err="1" smtClean="0"/>
              <a:t>F</a:t>
            </a:r>
            <a:endParaRPr lang="en-US" sz="1200" dirty="0"/>
          </a:p>
        </p:txBody>
      </p:sp>
      <p:sp>
        <p:nvSpPr>
          <p:cNvPr id="85" name="TextBox 84"/>
          <p:cNvSpPr txBox="1"/>
          <p:nvPr/>
        </p:nvSpPr>
        <p:spPr>
          <a:xfrm>
            <a:off x="757158" y="3710499"/>
            <a:ext cx="729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x[0]=x</a:t>
            </a:r>
            <a:r>
              <a:rPr lang="en-US" sz="1200" baseline="-25000" dirty="0" smtClean="0"/>
              <a:t>0</a:t>
            </a:r>
            <a:endParaRPr lang="en-US" sz="1200" dirty="0"/>
          </a:p>
        </p:txBody>
      </p:sp>
      <p:sp>
        <p:nvSpPr>
          <p:cNvPr id="40" name="Oval 39"/>
          <p:cNvSpPr/>
          <p:nvPr/>
        </p:nvSpPr>
        <p:spPr>
          <a:xfrm>
            <a:off x="3247378" y="2989826"/>
            <a:ext cx="73152" cy="731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033646" y="2513913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u[1]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1617699" y="2416332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u[0]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2618345" y="2157564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u[3]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135414" y="2268315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u[2]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3119126" y="2047964"/>
            <a:ext cx="52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u[4]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768318" y="2771389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[1]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2263309" y="2664432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[2]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2753501" y="2502918"/>
            <a:ext cx="707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</a:t>
            </a:r>
            <a:r>
              <a:rPr lang="en-US" sz="1200" baseline="-25000" dirty="0" smtClean="0"/>
              <a:t>m</a:t>
            </a:r>
            <a:r>
              <a:rPr lang="en-US" sz="1200" dirty="0" smtClean="0"/>
              <a:t>[3]</a:t>
            </a:r>
            <a:endParaRPr lang="en-US" sz="1200" dirty="0"/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1550308" y="1916595"/>
            <a:ext cx="713001" cy="58581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2044084" y="1913546"/>
            <a:ext cx="431905" cy="52057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303420" y="2742664"/>
            <a:ext cx="0" cy="165768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077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154</Words>
  <Application>Microsoft Macintosh PowerPoint</Application>
  <PresentationFormat>On-screen Show (4:3)</PresentationFormat>
  <Paragraphs>55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Wenyu Shi</dc:creator>
  <cp:lastModifiedBy>Microsoft Office User</cp:lastModifiedBy>
  <cp:revision>42</cp:revision>
  <dcterms:created xsi:type="dcterms:W3CDTF">2015-12-27T16:24:06Z</dcterms:created>
  <dcterms:modified xsi:type="dcterms:W3CDTF">2016-05-13T20:15:53Z</dcterms:modified>
</cp:coreProperties>
</file>