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77" r:id="rId5"/>
    <p:sldId id="278" r:id="rId6"/>
    <p:sldId id="272" r:id="rId7"/>
    <p:sldId id="279" r:id="rId8"/>
    <p:sldId id="281" r:id="rId9"/>
    <p:sldId id="282" r:id="rId10"/>
    <p:sldId id="280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68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968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26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650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0638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64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417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517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761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804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50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411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7E0C951-86E6-4477-BEED-C73BB1D0038F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E26C297-F2E3-4509-B2AD-83F85968332C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68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43.201.67.61:8080/Kmarket1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ko-KR" altLang="en-US" dirty="0"/>
              <a:t>프로젝트 </a:t>
            </a:r>
            <a:r>
              <a:rPr lang="en-US" altLang="ko-KR" dirty="0"/>
              <a:t>Kmarket1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dirty="0"/>
              <a:t>4</a:t>
            </a:r>
            <a:r>
              <a:rPr lang="ko-KR" altLang="en-US" dirty="0"/>
              <a:t>팀</a:t>
            </a:r>
            <a:endParaRPr lang="en-US" altLang="ko-KR" dirty="0"/>
          </a:p>
          <a:p>
            <a:pPr algn="ctr"/>
            <a:r>
              <a:rPr lang="ko-KR" altLang="en-US" dirty="0"/>
              <a:t>이름 </a:t>
            </a:r>
            <a:r>
              <a:rPr lang="en-US" altLang="ko-KR" dirty="0"/>
              <a:t>: </a:t>
            </a:r>
            <a:r>
              <a:rPr lang="ko-KR" altLang="en-US" dirty="0" err="1"/>
              <a:t>김철학</a:t>
            </a:r>
            <a:r>
              <a:rPr lang="en-US" altLang="ko-KR" dirty="0"/>
              <a:t>, </a:t>
            </a:r>
            <a:r>
              <a:rPr lang="ko-KR" altLang="en-US" dirty="0"/>
              <a:t>공민혁</a:t>
            </a:r>
            <a:r>
              <a:rPr lang="en-US" altLang="ko-KR" dirty="0"/>
              <a:t>, </a:t>
            </a:r>
            <a:r>
              <a:rPr lang="ko-KR" altLang="en-US" dirty="0"/>
              <a:t>조수빈</a:t>
            </a:r>
            <a:r>
              <a:rPr lang="en-US" altLang="ko-KR" dirty="0"/>
              <a:t>, </a:t>
            </a:r>
            <a:r>
              <a:rPr lang="ko-KR" altLang="en-US" dirty="0"/>
              <a:t>김현준</a:t>
            </a:r>
            <a:r>
              <a:rPr lang="en-US" altLang="ko-KR" dirty="0"/>
              <a:t>, </a:t>
            </a:r>
            <a:r>
              <a:rPr lang="ko-KR" altLang="en-US" dirty="0" err="1"/>
              <a:t>길은섭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4825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3.</a:t>
            </a:r>
            <a:r>
              <a:rPr lang="ko-KR" altLang="en-US" dirty="0"/>
              <a:t>개발 계획 수립 </a:t>
            </a:r>
            <a:r>
              <a:rPr lang="en-US" altLang="ko-KR" sz="2800" dirty="0"/>
              <a:t>(</a:t>
            </a:r>
            <a:r>
              <a:rPr lang="ko-KR" altLang="en-US" sz="2800" dirty="0"/>
              <a:t>요구사항분석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497280D-6603-8FD1-3163-3A6CF2BB8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315" y="1240201"/>
            <a:ext cx="3802710" cy="499153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D9077894-24F5-173C-01D4-67C4E1DF7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97" y="1240201"/>
            <a:ext cx="3802710" cy="1981372"/>
          </a:xfrm>
          <a:prstGeom prst="rect">
            <a:avLst/>
          </a:prstGeom>
        </p:spPr>
      </p:pic>
      <p:sp>
        <p:nvSpPr>
          <p:cNvPr id="14" name="제목 1">
            <a:extLst>
              <a:ext uri="{FF2B5EF4-FFF2-40B4-BE49-F238E27FC236}">
                <a16:creationId xmlns:a16="http://schemas.microsoft.com/office/drawing/2014/main" id="{95A9F298-088E-F99B-79B3-68DF9C2ADEAE}"/>
              </a:ext>
            </a:extLst>
          </p:cNvPr>
          <p:cNvSpPr txBox="1">
            <a:spLocks/>
          </p:cNvSpPr>
          <p:nvPr/>
        </p:nvSpPr>
        <p:spPr>
          <a:xfrm>
            <a:off x="586124" y="1317147"/>
            <a:ext cx="3771919" cy="46500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base" latinLnBrk="1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요구사항들 간 상충되는 것을 해결하고</a:t>
            </a:r>
            <a:r>
              <a:rPr lang="en-US" altLang="ko-KR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 범위를 파악하며</a:t>
            </a:r>
            <a:r>
              <a:rPr lang="en-US" altLang="ko-KR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소프트웨어 환경과 어떻게 상호 작용하는지 이해</a:t>
            </a:r>
            <a:endParaRPr lang="en-US" altLang="ko-KR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en-US" altLang="ko-KR" sz="2600" kern="0" spc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en-US" altLang="ko-KR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ko-KR" altLang="en-US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3200" dirty="0">
              <a:solidFill>
                <a:srgbClr val="665653"/>
              </a:solidFill>
              <a:latin typeface="+mn-ea"/>
              <a:cs typeface="IHPDMS+NanumGothic"/>
            </a:endParaRPr>
          </a:p>
          <a:p>
            <a:r>
              <a:rPr lang="en-US" altLang="ko-KR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4655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3.</a:t>
            </a:r>
            <a:r>
              <a:rPr lang="ko-KR" altLang="en-US" dirty="0"/>
              <a:t>개발 계획 수립 </a:t>
            </a:r>
            <a:r>
              <a:rPr lang="en-US" altLang="ko-KR" sz="2800" dirty="0"/>
              <a:t>(</a:t>
            </a:r>
            <a:r>
              <a:rPr lang="ko-KR" altLang="en-US" sz="2800" dirty="0"/>
              <a:t>작업분류체계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CD63628-1307-FA62-B3C3-0F1034F96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126" y="1401904"/>
            <a:ext cx="9666286" cy="45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03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3.</a:t>
            </a:r>
            <a:r>
              <a:rPr lang="ko-KR" altLang="en-US" dirty="0"/>
              <a:t>개발 계획 수립 </a:t>
            </a:r>
            <a:r>
              <a:rPr lang="en-US" altLang="ko-KR" sz="2800" dirty="0"/>
              <a:t>(</a:t>
            </a:r>
            <a:r>
              <a:rPr lang="ko-KR" altLang="en-US" sz="2800" dirty="0"/>
              <a:t>작업분류체계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059335D-6192-1887-CAD1-306531617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114" y="1468043"/>
            <a:ext cx="9488221" cy="475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450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3.</a:t>
            </a:r>
            <a:r>
              <a:rPr lang="ko-KR" altLang="en-US" dirty="0"/>
              <a:t>개발 계획 수립 </a:t>
            </a:r>
            <a:r>
              <a:rPr lang="en-US" altLang="ko-KR" sz="2800" dirty="0"/>
              <a:t>(</a:t>
            </a:r>
            <a:r>
              <a:rPr lang="ko-KR" altLang="en-US" sz="2800" dirty="0"/>
              <a:t>작업일정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F863397-FF56-45DD-75F4-0B208A496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77" y="1535266"/>
            <a:ext cx="5845047" cy="378746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F89BB6EA-A98C-20D0-1502-9689A735A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00" y="2496800"/>
            <a:ext cx="5508396" cy="200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94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4.</a:t>
            </a:r>
            <a:r>
              <a:rPr lang="ko-KR" altLang="en-US" dirty="0"/>
              <a:t>작업내역 </a:t>
            </a:r>
            <a:r>
              <a:rPr lang="en-US" altLang="ko-KR" sz="2800" dirty="0"/>
              <a:t>(</a:t>
            </a:r>
            <a:r>
              <a:rPr lang="ko-KR" altLang="en-US" sz="2800" dirty="0"/>
              <a:t>정보구조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779C927-EEA2-3B05-C51C-36F07E73BF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430" y="1477540"/>
            <a:ext cx="3467400" cy="43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567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4.</a:t>
            </a:r>
            <a:r>
              <a:rPr lang="ko-KR" altLang="en-US" dirty="0"/>
              <a:t>작업내역 </a:t>
            </a:r>
            <a:r>
              <a:rPr lang="en-US" altLang="ko-KR" sz="2800" dirty="0"/>
              <a:t>(ERD)</a:t>
            </a:r>
            <a:r>
              <a:rPr lang="ko-KR" altLang="en-US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1266CC-6F3D-E673-026D-E4DFCC4BC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812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417988480">
            <a:extLst>
              <a:ext uri="{FF2B5EF4-FFF2-40B4-BE49-F238E27FC236}">
                <a16:creationId xmlns:a16="http://schemas.microsoft.com/office/drawing/2014/main" id="{9E08315C-9FA5-0F20-9F5E-BDA8216A5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627" y="1240201"/>
            <a:ext cx="7707689" cy="502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988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4.</a:t>
            </a:r>
            <a:r>
              <a:rPr lang="ko-KR" altLang="en-US" dirty="0"/>
              <a:t>작업내역 </a:t>
            </a:r>
            <a:r>
              <a:rPr lang="en-US" altLang="ko-KR" sz="2800" dirty="0"/>
              <a:t>(</a:t>
            </a:r>
            <a:r>
              <a:rPr lang="ko-KR" altLang="en-US" sz="2800" dirty="0"/>
              <a:t>클래스목록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1266CC-6F3D-E673-026D-E4DFCC4BC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812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CABF2F8-FE45-D648-4A97-A337DD160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657" y="1240201"/>
            <a:ext cx="3627434" cy="492959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AA4C104-B796-F222-6760-4918567D4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326" y="1240201"/>
            <a:ext cx="3642676" cy="492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932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4.</a:t>
            </a:r>
            <a:r>
              <a:rPr lang="ko-KR" altLang="en-US" dirty="0"/>
              <a:t>작업내역 </a:t>
            </a:r>
            <a:r>
              <a:rPr lang="en-US" altLang="ko-KR" sz="2800" dirty="0"/>
              <a:t>(view</a:t>
            </a:r>
            <a:r>
              <a:rPr lang="ko-KR" altLang="en-US" sz="2800" dirty="0"/>
              <a:t>목록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1266CC-6F3D-E673-026D-E4DFCC4BC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812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217EFBF-50DB-887E-33FF-ED99BB6DF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13" y="1240201"/>
            <a:ext cx="5476973" cy="501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56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4.</a:t>
            </a:r>
            <a:r>
              <a:rPr lang="ko-KR" altLang="en-US" dirty="0"/>
              <a:t>작업내역 </a:t>
            </a:r>
            <a:r>
              <a:rPr lang="en-US" altLang="ko-KR" sz="2800" dirty="0"/>
              <a:t>(view</a:t>
            </a:r>
            <a:r>
              <a:rPr lang="ko-KR" altLang="en-US" sz="2800" dirty="0"/>
              <a:t>목록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1266CC-6F3D-E673-026D-E4DFCC4BC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812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217EFBF-50DB-887E-33FF-ED99BB6DF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13" y="1240201"/>
            <a:ext cx="5476973" cy="501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485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5730241" y="2421620"/>
            <a:ext cx="1153885" cy="9355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dirty="0"/>
              <a:t>끝</a:t>
            </a:r>
          </a:p>
        </p:txBody>
      </p:sp>
    </p:spTree>
    <p:extLst>
      <p:ext uri="{BB962C8B-B14F-4D97-AF65-F5344CB8AC3E}">
        <p14:creationId xmlns:p14="http://schemas.microsoft.com/office/powerpoint/2010/main" val="1251467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987129"/>
            <a:ext cx="10058400" cy="465009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ko-KR" altLang="en-US" sz="3600" dirty="0"/>
              <a:t>프로젝트 개요</a:t>
            </a:r>
            <a:endParaRPr lang="en-US" altLang="ko-KR" sz="3600" dirty="0"/>
          </a:p>
          <a:p>
            <a:pPr marL="457200" indent="-457200">
              <a:buAutoNum type="arabicPeriod"/>
            </a:pPr>
            <a:endParaRPr lang="en-US" altLang="ko-KR" sz="3600" dirty="0"/>
          </a:p>
          <a:p>
            <a:pPr marL="457200" indent="-457200">
              <a:buAutoNum type="arabicPeriod"/>
            </a:pPr>
            <a:r>
              <a:rPr lang="ko-KR" altLang="en-US" sz="3600" dirty="0" err="1"/>
              <a:t>팀구성</a:t>
            </a:r>
            <a:endParaRPr lang="en-US" altLang="ko-KR" sz="3600" dirty="0"/>
          </a:p>
          <a:p>
            <a:pPr marL="457200" indent="-457200">
              <a:buAutoNum type="arabicPeriod"/>
            </a:pPr>
            <a:endParaRPr lang="en-US" altLang="ko-KR" sz="3600" dirty="0"/>
          </a:p>
          <a:p>
            <a:pPr marL="457200" indent="-457200">
              <a:buAutoNum type="arabicPeriod"/>
            </a:pPr>
            <a:r>
              <a:rPr lang="ko-KR" altLang="en-US" sz="3600" dirty="0"/>
              <a:t>개발 계획 수립</a:t>
            </a:r>
            <a:endParaRPr lang="en-US" altLang="ko-KR" sz="3600" dirty="0"/>
          </a:p>
          <a:p>
            <a:pPr marL="457200" indent="-457200">
              <a:buAutoNum type="arabicPeriod"/>
            </a:pPr>
            <a:endParaRPr lang="en-US" altLang="ko-KR" sz="3600" dirty="0"/>
          </a:p>
          <a:p>
            <a:pPr marL="457200" indent="-457200">
              <a:buAutoNum type="arabicPeriod"/>
            </a:pPr>
            <a:r>
              <a:rPr lang="ko-KR" altLang="en-US" sz="3600" dirty="0"/>
              <a:t>작업 내역 </a:t>
            </a:r>
            <a:endParaRPr lang="en-US" altLang="ko-KR" dirty="0"/>
          </a:p>
          <a:p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513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프로젝트 개요</a:t>
            </a: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586124" y="1317148"/>
            <a:ext cx="10058400" cy="41032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200" dirty="0"/>
              <a:t>프로젝트 구성 </a:t>
            </a:r>
            <a:r>
              <a:rPr lang="en-US" altLang="ko-KR" sz="3200" dirty="0"/>
              <a:t>: </a:t>
            </a:r>
            <a:r>
              <a:rPr lang="en-US" altLang="ko-KR" sz="3200" dirty="0" err="1"/>
              <a:t>Kmarket</a:t>
            </a:r>
            <a:r>
              <a:rPr lang="en-US" altLang="ko-KR" sz="3200" dirty="0"/>
              <a:t> </a:t>
            </a:r>
            <a:r>
              <a:rPr lang="ko-KR" altLang="en-US" sz="3200" dirty="0"/>
              <a:t>종합 온라인 쇼핑몰</a:t>
            </a:r>
            <a:endParaRPr lang="en-US" altLang="ko-KR" sz="3200" dirty="0"/>
          </a:p>
          <a:p>
            <a:endParaRPr lang="en-US" altLang="ko-KR" sz="3200" dirty="0"/>
          </a:p>
          <a:p>
            <a:endParaRPr lang="en-US" altLang="ko-KR" sz="3200" dirty="0"/>
          </a:p>
          <a:p>
            <a:r>
              <a:rPr lang="ko-KR" altLang="en-US" sz="3200" dirty="0"/>
              <a:t>배포주소 </a:t>
            </a:r>
            <a:r>
              <a:rPr lang="en-US" altLang="ko-KR" sz="3200" dirty="0"/>
              <a:t>: </a:t>
            </a:r>
            <a:r>
              <a:rPr lang="en-US" altLang="ko-KR" sz="3200" dirty="0">
                <a:hlinkClick r:id="rId2"/>
              </a:rPr>
              <a:t>http://43.201.67.61:8080/Kmarket1/</a:t>
            </a:r>
            <a:endParaRPr lang="en-US" altLang="ko-KR" sz="3200" dirty="0"/>
          </a:p>
          <a:p>
            <a:endParaRPr lang="en-US" altLang="ko-KR" sz="3200" dirty="0"/>
          </a:p>
          <a:p>
            <a:endParaRPr lang="en-US" altLang="ko-KR" sz="3200" dirty="0"/>
          </a:p>
          <a:p>
            <a:r>
              <a:rPr lang="ko-KR" altLang="en-US" sz="3200" dirty="0"/>
              <a:t>개발기간 </a:t>
            </a:r>
            <a:r>
              <a:rPr lang="en-US" altLang="ko-KR" sz="3200" dirty="0"/>
              <a:t>: 2022.12.05 ~ 2022.12.23</a:t>
            </a:r>
          </a:p>
          <a:p>
            <a:endParaRPr lang="en-US" altLang="ko-KR" sz="3200" dirty="0"/>
          </a:p>
        </p:txBody>
      </p:sp>
    </p:spTree>
    <p:extLst>
      <p:ext uri="{BB962C8B-B14F-4D97-AF65-F5344CB8AC3E}">
        <p14:creationId xmlns:p14="http://schemas.microsoft.com/office/powerpoint/2010/main" val="150369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프로젝트 개요</a:t>
            </a: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586124" y="1317148"/>
            <a:ext cx="10058400" cy="4103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600" dirty="0"/>
              <a:t>기대효과</a:t>
            </a:r>
            <a:r>
              <a:rPr lang="en-US" altLang="ko-KR" sz="2600" dirty="0"/>
              <a:t>:</a:t>
            </a:r>
            <a:endParaRPr lang="en-US" altLang="ko-KR" sz="2600" kern="100" dirty="0">
              <a:solidFill>
                <a:srgbClr val="665653"/>
              </a:solidFill>
              <a:latin typeface="+mn-ea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600" kern="100" dirty="0">
                <a:solidFill>
                  <a:schemeClr val="tx1"/>
                </a:solidFill>
                <a:latin typeface="+mn-ea"/>
                <a:cs typeface="Times New Roman"/>
              </a:rPr>
              <a:t>판매자의 소득 증대 및 수익창출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600" dirty="0">
                <a:solidFill>
                  <a:schemeClr val="tx1"/>
                </a:solidFill>
                <a:latin typeface="+mn-ea"/>
                <a:cs typeface="IHPDMS+NanumGothic"/>
              </a:rPr>
              <a:t>소비자의 빠르고 편리한 상품구매 접근성 확보와 합리적인 상품 구매</a:t>
            </a:r>
            <a:endParaRPr lang="en-US" altLang="ko-KR" sz="2600" dirty="0">
              <a:solidFill>
                <a:schemeClr val="tx1"/>
              </a:solidFill>
              <a:latin typeface="+mn-ea"/>
              <a:cs typeface="IHPDMS+NanumGothic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2600" dirty="0">
              <a:solidFill>
                <a:schemeClr val="tx1"/>
              </a:solidFill>
              <a:latin typeface="+mn-ea"/>
              <a:cs typeface="IHPDMS+NanumGothic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600" dirty="0">
                <a:solidFill>
                  <a:srgbClr val="665653"/>
                </a:solidFill>
                <a:latin typeface="+mn-ea"/>
                <a:cs typeface="IHPDMS+NanumGothic"/>
              </a:rPr>
              <a:t>배경 및 목적</a:t>
            </a:r>
            <a:r>
              <a:rPr lang="en-US" altLang="ko-KR" sz="2600" dirty="0">
                <a:solidFill>
                  <a:srgbClr val="665653"/>
                </a:solidFill>
                <a:latin typeface="+mn-ea"/>
                <a:cs typeface="IHPDMS+NanumGothic"/>
              </a:rPr>
              <a:t>:</a:t>
            </a: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기존 전자상거래 플랫폼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이하 온라인 쇼핑몰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 가지고 있는 불편한 접근성과 복잡성을 개선</a:t>
            </a:r>
            <a:endParaRPr lang="ko-KR" altLang="en-US" sz="26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판매자와 사용자에 친화적인 쇼핑몰 개발에 방점을 둠</a:t>
            </a:r>
            <a:endParaRPr lang="ko-KR" altLang="en-US" sz="26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보다 편리한 온라인 쇼핑 환경에 기여</a:t>
            </a:r>
            <a:endParaRPr lang="ko-KR" altLang="en-US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3200" dirty="0">
              <a:solidFill>
                <a:srgbClr val="665653"/>
              </a:solidFill>
              <a:latin typeface="+mn-ea"/>
              <a:cs typeface="IHPDMS+NanumGothic"/>
            </a:endParaRPr>
          </a:p>
          <a:p>
            <a:r>
              <a:rPr lang="en-US" altLang="ko-KR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1686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프로젝트 개요</a:t>
            </a: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586124" y="1317147"/>
            <a:ext cx="10058400" cy="465001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4200" dirty="0"/>
              <a:t>주요기능</a:t>
            </a:r>
            <a:r>
              <a:rPr lang="en-US" altLang="ko-KR" sz="4200" dirty="0"/>
              <a:t>:</a:t>
            </a:r>
            <a:endParaRPr lang="en-US" altLang="ko-KR" sz="4200" kern="100" dirty="0">
              <a:solidFill>
                <a:srgbClr val="665653"/>
              </a:solidFill>
              <a:latin typeface="+mn-ea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회원가입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endParaRPr lang="ko-KR" altLang="en-US" sz="42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상품등록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상품목록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상품보기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장바구니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주문하기</a:t>
            </a:r>
            <a:endParaRPr lang="ko-KR" altLang="en-US" sz="42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고객센터 공지사항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42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자주묻는질문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문의하기</a:t>
            </a:r>
            <a:endParaRPr lang="ko-KR" altLang="en-US" sz="42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4200" dirty="0">
              <a:solidFill>
                <a:schemeClr val="tx1"/>
              </a:solidFill>
              <a:latin typeface="+mn-ea"/>
              <a:cs typeface="IHPDMS+NanumGothic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4200" dirty="0">
                <a:solidFill>
                  <a:srgbClr val="665653"/>
                </a:solidFill>
                <a:latin typeface="+mn-ea"/>
                <a:cs typeface="IHPDMS+NanumGothic"/>
              </a:rPr>
              <a:t>서비스 채널</a:t>
            </a:r>
            <a:r>
              <a:rPr lang="en-US" altLang="ko-KR" sz="4200" dirty="0">
                <a:solidFill>
                  <a:srgbClr val="665653"/>
                </a:solidFill>
                <a:latin typeface="+mn-ea"/>
                <a:cs typeface="IHPDMS+NanumGothic"/>
              </a:rPr>
              <a:t>:</a:t>
            </a: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PC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웹</a:t>
            </a:r>
            <a:endParaRPr lang="ko-KR" altLang="en-US" sz="42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모바일 웹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앱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(Android, iOS)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 예정</a:t>
            </a:r>
            <a:endParaRPr lang="en-US" altLang="ko-KR" sz="42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en-US" altLang="ko-KR" sz="42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4200" dirty="0">
                <a:solidFill>
                  <a:srgbClr val="665653"/>
                </a:solidFill>
                <a:latin typeface="+mn-ea"/>
                <a:cs typeface="IHPDMS+NanumGothic"/>
              </a:rPr>
              <a:t>개발방식</a:t>
            </a:r>
            <a:r>
              <a:rPr lang="en-US" altLang="ko-KR" sz="4200" dirty="0">
                <a:solidFill>
                  <a:srgbClr val="665653"/>
                </a:solidFill>
                <a:latin typeface="+mn-ea"/>
                <a:cs typeface="IHPDMS+NanumGothic"/>
              </a:rPr>
              <a:t>:</a:t>
            </a: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사용자의 요구사항이 빈번하게 변경됨에 따라 요구사항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설계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시험의 단계를 반복적으로</a:t>
            </a:r>
            <a:endParaRPr lang="ko-KR" altLang="en-US" sz="42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수행하여 개발을 진행하는 </a:t>
            </a:r>
            <a:r>
              <a:rPr lang="en-US" altLang="ko-KR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Agile </a:t>
            </a:r>
            <a:r>
              <a:rPr lang="ko-KR" altLang="en-US" sz="42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개발방법론 채택</a:t>
            </a:r>
            <a:endParaRPr lang="ko-KR" altLang="en-US" sz="42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ko-KR" altLang="en-US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3200" dirty="0">
              <a:solidFill>
                <a:srgbClr val="665653"/>
              </a:solidFill>
              <a:latin typeface="+mn-ea"/>
              <a:cs typeface="IHPDMS+NanumGothic"/>
            </a:endParaRPr>
          </a:p>
          <a:p>
            <a:r>
              <a:rPr lang="en-US" altLang="ko-KR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3594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1161ED-D0B4-4F93-F022-FD7BC6150BE9}"/>
              </a:ext>
            </a:extLst>
          </p:cNvPr>
          <p:cNvSpPr txBox="1">
            <a:spLocks/>
          </p:cNvSpPr>
          <p:nvPr/>
        </p:nvSpPr>
        <p:spPr>
          <a:xfrm>
            <a:off x="4757528" y="2304188"/>
            <a:ext cx="4185232" cy="9355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/>
              <a:t>2. </a:t>
            </a:r>
            <a:r>
              <a:rPr lang="ko-KR" altLang="en-US" dirty="0" err="1"/>
              <a:t>팀구성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8470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팀구성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586124" y="1317147"/>
            <a:ext cx="10058400" cy="465001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base" latinLnBrk="1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전통적인 개발과 운영을 위한 </a:t>
            </a:r>
            <a:r>
              <a:rPr lang="en-US" altLang="ko-KR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DevOps </a:t>
            </a: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위해 중앙 </a:t>
            </a:r>
            <a:r>
              <a:rPr lang="ko-KR" altLang="en-US" sz="1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집중식</a:t>
            </a: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팀 구성</a:t>
            </a:r>
            <a:endParaRPr lang="ko-KR" altLang="en-US" sz="4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en-US" altLang="ko-KR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소규모 프로젝트 개발에 적합한 의사결정이 빠른 조직 구조로 신입 개발자가 빠르게 실무를</a:t>
            </a:r>
            <a:endParaRPr lang="ko-KR" altLang="en-US" sz="4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r>
              <a:rPr lang="ko-KR" altLang="en-US" sz="1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경험하기에 적합</a:t>
            </a:r>
            <a:endParaRPr lang="ko-KR" altLang="en-US" sz="4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en-US" altLang="ko-KR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en-US" altLang="ko-KR" sz="2600" kern="0" spc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en-US" altLang="ko-KR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algn="just" fontAlgn="base" latinLnBrk="1">
              <a:lnSpc>
                <a:spcPct val="160000"/>
              </a:lnSpc>
            </a:pPr>
            <a:endParaRPr lang="ko-KR" altLang="en-US" sz="26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3200" dirty="0">
              <a:solidFill>
                <a:srgbClr val="665653"/>
              </a:solidFill>
              <a:latin typeface="+mn-ea"/>
              <a:cs typeface="IHPDMS+NanumGothic"/>
            </a:endParaRPr>
          </a:p>
          <a:p>
            <a:r>
              <a:rPr lang="en-US" altLang="ko-KR" sz="3200" dirty="0"/>
              <a:t> 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CAEF08E-C395-D5DF-D89A-FE43980F9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01" y="2933554"/>
            <a:ext cx="4877223" cy="246147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2E14CDC-B971-EB70-C72A-F49D47AF7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302" y="2266282"/>
            <a:ext cx="5883817" cy="388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89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1161ED-D0B4-4F93-F022-FD7BC6150BE9}"/>
              </a:ext>
            </a:extLst>
          </p:cNvPr>
          <p:cNvSpPr txBox="1">
            <a:spLocks/>
          </p:cNvSpPr>
          <p:nvPr/>
        </p:nvSpPr>
        <p:spPr>
          <a:xfrm>
            <a:off x="4757528" y="2304188"/>
            <a:ext cx="4185232" cy="9355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/>
              <a:t>3. </a:t>
            </a:r>
            <a:r>
              <a:rPr lang="ko-KR" altLang="en-US" dirty="0"/>
              <a:t>개발계획</a:t>
            </a:r>
          </a:p>
        </p:txBody>
      </p:sp>
    </p:spTree>
    <p:extLst>
      <p:ext uri="{BB962C8B-B14F-4D97-AF65-F5344CB8AC3E}">
        <p14:creationId xmlns:p14="http://schemas.microsoft.com/office/powerpoint/2010/main" val="357216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1180012" y="300401"/>
            <a:ext cx="10058400" cy="939800"/>
          </a:xfrm>
        </p:spPr>
        <p:txBody>
          <a:bodyPr/>
          <a:lstStyle/>
          <a:p>
            <a:r>
              <a:rPr lang="en-US" altLang="ko-KR" dirty="0"/>
              <a:t>3.</a:t>
            </a:r>
            <a:r>
              <a:rPr lang="ko-KR" altLang="en-US" dirty="0"/>
              <a:t>개발 계획 수립 </a:t>
            </a:r>
            <a:r>
              <a:rPr lang="en-US" altLang="ko-KR" sz="2800" dirty="0"/>
              <a:t>(</a:t>
            </a:r>
            <a:r>
              <a:rPr lang="ko-KR" altLang="en-US" sz="2800" dirty="0"/>
              <a:t>개발환경</a:t>
            </a:r>
            <a:r>
              <a:rPr lang="en-US" altLang="ko-KR" sz="2800" dirty="0"/>
              <a:t>)</a:t>
            </a:r>
            <a:r>
              <a:rPr lang="ko-KR" altLang="en-US" dirty="0"/>
              <a:t> 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C576A3A-F2C2-52A4-9A30-D7FCB4CD5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411" y="1098799"/>
            <a:ext cx="4949072" cy="505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906456"/>
      </p:ext>
    </p:extLst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126</TotalTime>
  <Words>301</Words>
  <Application>Microsoft Office PowerPoint</Application>
  <PresentationFormat>와이드스크린</PresentationFormat>
  <Paragraphs>74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맑은 고딕</vt:lpstr>
      <vt:lpstr>함초롬바탕</vt:lpstr>
      <vt:lpstr>Calibri</vt:lpstr>
      <vt:lpstr>Calibri Light</vt:lpstr>
      <vt:lpstr>추억</vt:lpstr>
      <vt:lpstr>프로젝트 Kmarket1 </vt:lpstr>
      <vt:lpstr>PowerPoint 프레젠테이션</vt:lpstr>
      <vt:lpstr>1. 프로젝트 개요</vt:lpstr>
      <vt:lpstr>1. 프로젝트 개요</vt:lpstr>
      <vt:lpstr>1. 프로젝트 개요</vt:lpstr>
      <vt:lpstr>PowerPoint 프레젠테이션</vt:lpstr>
      <vt:lpstr>2. 팀구성</vt:lpstr>
      <vt:lpstr>PowerPoint 프레젠테이션</vt:lpstr>
      <vt:lpstr>3.개발 계획 수립 (개발환경) </vt:lpstr>
      <vt:lpstr>3.개발 계획 수립 (요구사항분석) </vt:lpstr>
      <vt:lpstr>3.개발 계획 수립 (작업분류체계) </vt:lpstr>
      <vt:lpstr>3.개발 계획 수립 (작업분류체계) </vt:lpstr>
      <vt:lpstr>3.개발 계획 수립 (작업일정) </vt:lpstr>
      <vt:lpstr>4.작업내역 (정보구조) </vt:lpstr>
      <vt:lpstr>4.작업내역 (ERD) </vt:lpstr>
      <vt:lpstr>4.작업내역 (클래스목록) </vt:lpstr>
      <vt:lpstr>4.작업내역 (view목록) </vt:lpstr>
      <vt:lpstr>4.작업내역 (view목록) 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화면설계</dc:title>
  <dc:creator>Administrator</dc:creator>
  <cp:lastModifiedBy>공 민혁</cp:lastModifiedBy>
  <cp:revision>8</cp:revision>
  <dcterms:created xsi:type="dcterms:W3CDTF">2022-09-27T03:45:25Z</dcterms:created>
  <dcterms:modified xsi:type="dcterms:W3CDTF">2022-12-29T17:52:50Z</dcterms:modified>
</cp:coreProperties>
</file>