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3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8" r:id="rId8"/>
    <p:sldId id="261" r:id="rId9"/>
    <p:sldId id="267" r:id="rId10"/>
    <p:sldId id="263" r:id="rId11"/>
    <p:sldId id="262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3943"/>
    <a:srgbClr val="8E0000"/>
    <a:srgbClr val="CC0000"/>
    <a:srgbClr val="1CADE4"/>
    <a:srgbClr val="768A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1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714D-7985-4389-AB25-E8F9A60E325E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47FAC-4E36-40FB-B086-AC22B33B956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0812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714D-7985-4389-AB25-E8F9A60E325E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47FAC-4E36-40FB-B086-AC22B33B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570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714D-7985-4389-AB25-E8F9A60E325E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47FAC-4E36-40FB-B086-AC22B33B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864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714D-7985-4389-AB25-E8F9A60E325E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47FAC-4E36-40FB-B086-AC22B33B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36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714D-7985-4389-AB25-E8F9A60E325E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47FAC-4E36-40FB-B086-AC22B33B956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5118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714D-7985-4389-AB25-E8F9A60E325E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47FAC-4E36-40FB-B086-AC22B33B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346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714D-7985-4389-AB25-E8F9A60E325E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47FAC-4E36-40FB-B086-AC22B33B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41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714D-7985-4389-AB25-E8F9A60E325E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47FAC-4E36-40FB-B086-AC22B33B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302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714D-7985-4389-AB25-E8F9A60E325E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47FAC-4E36-40FB-B086-AC22B33B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914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7367714D-7985-4389-AB25-E8F9A60E325E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DB47FAC-4E36-40FB-B086-AC22B33B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64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714D-7985-4389-AB25-E8F9A60E325E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47FAC-4E36-40FB-B086-AC22B33B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678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367714D-7985-4389-AB25-E8F9A60E325E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DB47FAC-4E36-40FB-B086-AC22B33B956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1639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/>
              <a:t>Modeling Building Fire Risk Across the </a:t>
            </a:r>
            <a:r>
              <a:rPr lang="en-US" sz="4400" dirty="0" smtClean="0"/>
              <a:t>City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Sean P M</a:t>
            </a:r>
            <a:r>
              <a:rPr lang="en-US" cap="none" dirty="0" smtClean="0"/>
              <a:t>c</a:t>
            </a:r>
            <a:r>
              <a:rPr lang="en-US" dirty="0" smtClean="0"/>
              <a:t>Kenna</a:t>
            </a:r>
            <a:endParaRPr lang="en-US" dirty="0"/>
          </a:p>
        </p:txBody>
      </p:sp>
      <p:pic>
        <p:nvPicPr>
          <p:cNvPr id="1026" name="Picture 2" descr="http://www.bostonurbanmusicfestival.org/images/home/sponsor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977" y="195847"/>
            <a:ext cx="1420428" cy="142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76" y="164191"/>
            <a:ext cx="3799642" cy="51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40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As a proof-of-concept, done in limited time, this analysis is not</a:t>
            </a: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Rigorous</a:t>
            </a: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Complete</a:t>
            </a: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Informed by domain experts</a:t>
            </a: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Optimal</a:t>
            </a: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4163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However, this analysis is</a:t>
            </a: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 good exploration of Boston’s Open Data</a:t>
            </a: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 demonstration of the potential of such data</a:t>
            </a: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A first step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toward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developing ways in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Boston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can use this data to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better direct preventive efforts and increase safety across the City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4163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endParaRPr lang="en-US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45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Consider other data sets to capture additional features</a:t>
            </a:r>
          </a:p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Better understanding of fire incidents in Boston (e.g., talk with BFD)</a:t>
            </a:r>
          </a:p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Improved handling of street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addresses (e.g., ranges)</a:t>
            </a:r>
            <a:endParaRPr lang="en-US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Better categorization of properties</a:t>
            </a:r>
          </a:p>
          <a:p>
            <a:pPr marL="284163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Better categorization of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violations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Clear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idea of the most helpful use case(s)</a:t>
            </a:r>
          </a:p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16511" y="4906622"/>
            <a:ext cx="3317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►</a:t>
            </a:r>
            <a:r>
              <a:rPr lang="en-US" sz="2800" dirty="0" smtClean="0"/>
              <a:t>Non-exhaustive </a:t>
            </a:r>
            <a:r>
              <a:rPr lang="en-US" sz="2800" dirty="0" smtClean="0"/>
              <a:t>list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3707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27" y="1327123"/>
            <a:ext cx="7543800" cy="2525786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Thanks!</a:t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Questions?</a:t>
            </a:r>
            <a:endParaRPr lang="en-US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76" y="164191"/>
            <a:ext cx="3799642" cy="51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06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5500" y="2102594"/>
            <a:ext cx="6818718" cy="16171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Using </a:t>
            </a:r>
            <a:r>
              <a:rPr lang="en-US" dirty="0"/>
              <a:t>data from the Boston </a:t>
            </a:r>
            <a:r>
              <a:rPr lang="en-US" dirty="0" smtClean="0"/>
              <a:t>Fire Department, </a:t>
            </a:r>
            <a:r>
              <a:rPr lang="en-US" dirty="0"/>
              <a:t>the Inspectional Services Department, and the Assessing </a:t>
            </a:r>
            <a:r>
              <a:rPr lang="en-US" dirty="0" smtClean="0"/>
              <a:t>Department, train and evaluate a proof-of-concept machine-learned model to estimate fire</a:t>
            </a:r>
            <a:r>
              <a:rPr lang="en-US" baseline="30000" dirty="0" smtClean="0"/>
              <a:t>*</a:t>
            </a:r>
            <a:r>
              <a:rPr lang="en-US" dirty="0" smtClean="0"/>
              <a:t> risk for properties throughout the City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22959" y="5566299"/>
            <a:ext cx="7543801" cy="53509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0238" indent="-346075">
              <a:buFont typeface="Calibri" panose="020F0502020204030204" pitchFamily="34" charset="0"/>
              <a:buNone/>
            </a:pPr>
            <a:r>
              <a:rPr lang="en-US" sz="1600" baseline="30000" dirty="0" smtClean="0"/>
              <a:t>* </a:t>
            </a:r>
            <a:r>
              <a:rPr lang="en-US" sz="1600" dirty="0" smtClean="0"/>
              <a:t>Fire includes structure fires, outside rubbish or special outside fires, overpressure rupture, explosion, overheat, non-specific fires, and hazardous conditions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84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Data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4163" indent="-284163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800" dirty="0" smtClean="0"/>
              <a:t>Incident data from the Boston </a:t>
            </a:r>
            <a:r>
              <a:rPr lang="en-US" sz="1800" dirty="0"/>
              <a:t>Fire </a:t>
            </a:r>
            <a:r>
              <a:rPr lang="en-US" sz="1800" dirty="0" smtClean="0"/>
              <a:t>Department</a:t>
            </a:r>
          </a:p>
          <a:p>
            <a:pPr marL="576771" lvl="1" indent="-284163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500" dirty="0" smtClean="0"/>
              <a:t>2012 – Mar 2017, 225k records </a:t>
            </a:r>
            <a:r>
              <a:rPr lang="en-US" sz="1500" dirty="0" smtClean="0">
                <a:sym typeface="Symbol" panose="05050102010706020507" pitchFamily="18" charset="2"/>
              </a:rPr>
              <a:t> </a:t>
            </a:r>
            <a:r>
              <a:rPr lang="en-US" sz="1500" dirty="0" smtClean="0"/>
              <a:t>42k (fire-related)</a:t>
            </a:r>
          </a:p>
          <a:p>
            <a:pPr marL="284163" indent="-284163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800" dirty="0" smtClean="0"/>
              <a:t>Violation data from the Inspectional </a:t>
            </a:r>
            <a:r>
              <a:rPr lang="en-US" sz="1800" dirty="0"/>
              <a:t>Services </a:t>
            </a:r>
            <a:r>
              <a:rPr lang="en-US" sz="1800" dirty="0" smtClean="0"/>
              <a:t>Department</a:t>
            </a:r>
            <a:endParaRPr lang="en-US" sz="1800" dirty="0"/>
          </a:p>
          <a:p>
            <a:pPr marL="576771" lvl="1" indent="-284163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500" dirty="0" smtClean="0"/>
              <a:t>2000 – 2017, 370k records</a:t>
            </a:r>
            <a:r>
              <a:rPr lang="en-US" sz="1500" dirty="0">
                <a:sym typeface="Symbol" panose="05050102010706020507" pitchFamily="18" charset="2"/>
              </a:rPr>
              <a:t> </a:t>
            </a:r>
            <a:r>
              <a:rPr lang="en-US" sz="1500" dirty="0" smtClean="0"/>
              <a:t>485k (street </a:t>
            </a:r>
            <a:r>
              <a:rPr lang="en-US" sz="1500" dirty="0" smtClean="0"/>
              <a:t>number ranges …)</a:t>
            </a:r>
            <a:endParaRPr lang="en-US" sz="1500" dirty="0" smtClean="0"/>
          </a:p>
          <a:p>
            <a:pPr marL="284163" indent="-284163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800" dirty="0" smtClean="0"/>
              <a:t>Property data from the </a:t>
            </a:r>
            <a:r>
              <a:rPr lang="en-US" sz="1800" dirty="0"/>
              <a:t>Assessing </a:t>
            </a:r>
            <a:r>
              <a:rPr lang="en-US" sz="1800" dirty="0" smtClean="0"/>
              <a:t>Department</a:t>
            </a:r>
          </a:p>
          <a:p>
            <a:pPr marL="576771" lvl="1" indent="-284163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500" dirty="0" smtClean="0"/>
              <a:t>2014 – 2017, 183k records </a:t>
            </a:r>
            <a:r>
              <a:rPr lang="en-US" sz="1500" dirty="0" smtClean="0">
                <a:sym typeface="Symbol" panose="05050102010706020507" pitchFamily="18" charset="2"/>
              </a:rPr>
              <a:t> </a:t>
            </a:r>
            <a:r>
              <a:rPr lang="en-US" sz="1500" dirty="0" smtClean="0"/>
              <a:t>187k (street </a:t>
            </a:r>
            <a:r>
              <a:rPr lang="en-US" sz="1500" dirty="0"/>
              <a:t>number ranges …)</a:t>
            </a:r>
            <a:endParaRPr lang="en-US" sz="1500" dirty="0"/>
          </a:p>
          <a:p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713354" y="3817394"/>
            <a:ext cx="5175681" cy="2362681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dirty="0" smtClean="0"/>
              <a:t>  </a:t>
            </a:r>
          </a:p>
          <a:p>
            <a:pPr algn="r"/>
            <a:endParaRPr lang="en-US" dirty="0"/>
          </a:p>
          <a:p>
            <a:pPr algn="r"/>
            <a:endParaRPr lang="en-US" dirty="0" smtClean="0"/>
          </a:p>
          <a:p>
            <a:pPr algn="r"/>
            <a:r>
              <a:rPr lang="en-US" dirty="0" smtClean="0"/>
              <a:t>Assessments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434817" y="4388802"/>
            <a:ext cx="2131825" cy="1620198"/>
          </a:xfrm>
          <a:prstGeom prst="ellipse">
            <a:avLst/>
          </a:prstGeom>
          <a:solidFill>
            <a:schemeClr val="dk2">
              <a:tint val="90000"/>
              <a:shade val="97000"/>
              <a:satMod val="13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Violations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952819" y="3935465"/>
            <a:ext cx="1411182" cy="1215665"/>
          </a:xfrm>
          <a:prstGeom prst="ellipse">
            <a:avLst/>
          </a:prstGeom>
          <a:solidFill>
            <a:schemeClr val="accent1"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Fires</a:t>
            </a:r>
            <a:endParaRPr lang="en-US" dirty="0"/>
          </a:p>
        </p:txBody>
      </p:sp>
      <p:sp>
        <p:nvSpPr>
          <p:cNvPr id="14" name="Freeform 13"/>
          <p:cNvSpPr/>
          <p:nvPr/>
        </p:nvSpPr>
        <p:spPr>
          <a:xfrm>
            <a:off x="4953815" y="4474817"/>
            <a:ext cx="507725" cy="563143"/>
          </a:xfrm>
          <a:custGeom>
            <a:avLst/>
            <a:gdLst>
              <a:gd name="connsiteX0" fmla="*/ 8151 w 507725"/>
              <a:gd name="connsiteY0" fmla="*/ 0 h 563143"/>
              <a:gd name="connsiteX1" fmla="*/ 143873 w 507725"/>
              <a:gd name="connsiteY1" fmla="*/ 57674 h 563143"/>
              <a:gd name="connsiteX2" fmla="*/ 459509 w 507725"/>
              <a:gd name="connsiteY2" fmla="*/ 316936 h 563143"/>
              <a:gd name="connsiteX3" fmla="*/ 507725 w 507725"/>
              <a:gd name="connsiteY3" fmla="*/ 387460 h 563143"/>
              <a:gd name="connsiteX4" fmla="*/ 297777 w 507725"/>
              <a:gd name="connsiteY4" fmla="*/ 563143 h 563143"/>
              <a:gd name="connsiteX5" fmla="*/ 243835 w 507725"/>
              <a:gd name="connsiteY5" fmla="*/ 529262 h 563143"/>
              <a:gd name="connsiteX6" fmla="*/ 0 w 507725"/>
              <a:gd name="connsiteY6" fmla="*/ 69650 h 56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7725" h="563143">
                <a:moveTo>
                  <a:pt x="8151" y="0"/>
                </a:moveTo>
                <a:lnTo>
                  <a:pt x="143873" y="57674"/>
                </a:lnTo>
                <a:cubicBezTo>
                  <a:pt x="271464" y="125159"/>
                  <a:pt x="379388" y="213703"/>
                  <a:pt x="459509" y="316936"/>
                </a:cubicBezTo>
                <a:lnTo>
                  <a:pt x="507725" y="387460"/>
                </a:lnTo>
                <a:lnTo>
                  <a:pt x="297777" y="563143"/>
                </a:lnTo>
                <a:lnTo>
                  <a:pt x="243835" y="529262"/>
                </a:lnTo>
                <a:cubicBezTo>
                  <a:pt x="94478" y="417810"/>
                  <a:pt x="0" y="253235"/>
                  <a:pt x="0" y="69650"/>
                </a:cubicBezTo>
                <a:close/>
              </a:path>
            </a:pathLst>
          </a:custGeom>
          <a:solidFill>
            <a:srgbClr val="768AAB"/>
          </a:solidFill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5252431" y="4861369"/>
            <a:ext cx="310848" cy="281602"/>
          </a:xfrm>
          <a:custGeom>
            <a:avLst/>
            <a:gdLst>
              <a:gd name="connsiteX0" fmla="*/ 209947 w 310848"/>
              <a:gd name="connsiteY0" fmla="*/ 0 h 281602"/>
              <a:gd name="connsiteX1" fmla="*/ 216480 w 310848"/>
              <a:gd name="connsiteY1" fmla="*/ 9556 h 281602"/>
              <a:gd name="connsiteX2" fmla="*/ 310543 w 310848"/>
              <a:gd name="connsiteY2" fmla="*/ 276872 h 281602"/>
              <a:gd name="connsiteX3" fmla="*/ 310848 w 310848"/>
              <a:gd name="connsiteY3" fmla="*/ 281602 h 281602"/>
              <a:gd name="connsiteX4" fmla="*/ 265612 w 310848"/>
              <a:gd name="connsiteY4" fmla="*/ 277674 h 281602"/>
              <a:gd name="connsiteX5" fmla="*/ 41939 w 310848"/>
              <a:gd name="connsiteY5" fmla="*/ 202025 h 281602"/>
              <a:gd name="connsiteX6" fmla="*/ 0 w 310848"/>
              <a:gd name="connsiteY6" fmla="*/ 175683 h 281602"/>
              <a:gd name="connsiteX7" fmla="*/ 209947 w 310848"/>
              <a:gd name="connsiteY7" fmla="*/ 0 h 281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0848" h="281602">
                <a:moveTo>
                  <a:pt x="209947" y="0"/>
                </a:moveTo>
                <a:lnTo>
                  <a:pt x="216480" y="9556"/>
                </a:lnTo>
                <a:cubicBezTo>
                  <a:pt x="265763" y="92190"/>
                  <a:pt x="298262" y="182192"/>
                  <a:pt x="310543" y="276872"/>
                </a:cubicBezTo>
                <a:lnTo>
                  <a:pt x="310848" y="281602"/>
                </a:lnTo>
                <a:lnTo>
                  <a:pt x="265612" y="277674"/>
                </a:lnTo>
                <a:cubicBezTo>
                  <a:pt x="185231" y="263505"/>
                  <a:pt x="109828" y="237561"/>
                  <a:pt x="41939" y="202025"/>
                </a:cubicBezTo>
                <a:lnTo>
                  <a:pt x="0" y="175683"/>
                </a:lnTo>
                <a:lnTo>
                  <a:pt x="209947" y="0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Arc 33"/>
          <p:cNvSpPr/>
          <p:nvPr/>
        </p:nvSpPr>
        <p:spPr>
          <a:xfrm rot="9873415" flipH="1">
            <a:off x="5080915" y="4739402"/>
            <a:ext cx="767788" cy="702129"/>
          </a:xfrm>
          <a:prstGeom prst="arc">
            <a:avLst>
              <a:gd name="adj1" fmla="val 14528498"/>
              <a:gd name="adj2" fmla="val 864123"/>
            </a:avLst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/>
          <p:cNvSpPr/>
          <p:nvPr/>
        </p:nvSpPr>
        <p:spPr>
          <a:xfrm rot="3337360" flipH="1">
            <a:off x="6039715" y="4524615"/>
            <a:ext cx="1084248" cy="955110"/>
          </a:xfrm>
          <a:prstGeom prst="arc">
            <a:avLst>
              <a:gd name="adj1" fmla="val 13193682"/>
              <a:gd name="adj2" fmla="val 864123"/>
            </a:avLst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c 35"/>
          <p:cNvSpPr/>
          <p:nvPr/>
        </p:nvSpPr>
        <p:spPr>
          <a:xfrm rot="18262640">
            <a:off x="5082157" y="4291437"/>
            <a:ext cx="668815" cy="683174"/>
          </a:xfrm>
          <a:prstGeom prst="arc">
            <a:avLst>
              <a:gd name="adj1" fmla="val 13725721"/>
              <a:gd name="adj2" fmla="val 21023846"/>
            </a:avLst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826037" y="4235617"/>
            <a:ext cx="223234" cy="223234"/>
          </a:xfrm>
          <a:prstGeom prst="rect">
            <a:avLst/>
          </a:prstGeom>
          <a:solidFill>
            <a:srgbClr val="2C39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049271" y="4103380"/>
            <a:ext cx="158693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Violations  that occur before fire</a:t>
            </a:r>
            <a:endParaRPr lang="en-US" sz="1300" dirty="0"/>
          </a:p>
        </p:txBody>
      </p:sp>
      <p:sp>
        <p:nvSpPr>
          <p:cNvPr id="15" name="TextBox 14"/>
          <p:cNvSpPr txBox="1"/>
          <p:nvPr/>
        </p:nvSpPr>
        <p:spPr>
          <a:xfrm>
            <a:off x="128224" y="5669690"/>
            <a:ext cx="3078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► </a:t>
            </a:r>
            <a:r>
              <a:rPr lang="en-US" sz="1400" b="1" dirty="0" smtClean="0"/>
              <a:t>Merged based on unique </a:t>
            </a:r>
            <a:r>
              <a:rPr lang="en-US" sz="1400" b="1" dirty="0"/>
              <a:t>p</a:t>
            </a:r>
            <a:r>
              <a:rPr lang="en-US" sz="1400" b="1" dirty="0" smtClean="0"/>
              <a:t>roperties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44780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and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The target outcome was binary:</a:t>
            </a: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1, at least one fire incident occurred at a property</a:t>
            </a: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0, no fire incidents occurred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at a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property</a:t>
            </a:r>
          </a:p>
          <a:p>
            <a:pPr marL="860425" lvl="1" indent="-292100">
              <a:buClr>
                <a:srgbClr val="1CADE4"/>
              </a:buClr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Only incidents that occurred after a violation were considered</a:t>
            </a:r>
            <a:endParaRPr lang="en-US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Features used from the assessment data:</a:t>
            </a: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Neighborhood (categorical, 17 levels)</a:t>
            </a: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Land use group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((</a:t>
            </a:r>
            <a:r>
              <a:rPr lang="en-US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subjective </a:t>
            </a:r>
            <a:r>
              <a:rPr 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categorization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,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7 levels)</a:t>
            </a:r>
          </a:p>
          <a:p>
            <a:pPr marL="759651" lvl="2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Oswald" panose="02000503000000000000" pitchFamily="2" charset="0"/>
              </a:rPr>
              <a:t>res, condo,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Oswald" panose="02000503000000000000" pitchFamily="2" charset="0"/>
              </a:rPr>
              <a:t>condBldg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Oswald" panose="02000503000000000000" pitchFamily="2" charset="0"/>
              </a:rPr>
              <a:t>, mix,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Oswald" panose="02000503000000000000" pitchFamily="2" charset="0"/>
              </a:rPr>
              <a:t>nonres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Oswald" panose="02000503000000000000" pitchFamily="2" charset="0"/>
              </a:rPr>
              <a:t>, exempt, other</a:t>
            </a:r>
            <a:endParaRPr lang="en-US" dirty="0" smtClean="0"/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Owner-occupied flag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(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categorical, 2 levels)</a:t>
            </a: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Building value (normalized float)</a:t>
            </a: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Year built (normalized float)</a:t>
            </a: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Building area (combination of </a:t>
            </a: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Oswald" panose="02000503000000000000" pitchFamily="2" charset="0"/>
              </a:rPr>
              <a:t>GROSS</a:t>
            </a: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and </a:t>
            </a: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Oswald" panose="02000503000000000000" pitchFamily="2" charset="0"/>
              </a:rPr>
              <a:t>LIVING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) (normalized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float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)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70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and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Features used from the violation data: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Total number of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violations (normalized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float)</a:t>
            </a: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Median violation fee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(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normalized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float)</a:t>
            </a: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Counts of each type of violation (</a:t>
            </a:r>
            <a:r>
              <a:rPr 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subjective categorization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):</a:t>
            </a:r>
          </a:p>
          <a:p>
            <a:pPr marL="759651" lvl="2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Oswald" panose="02000503000000000000" pitchFamily="2" charset="0"/>
              </a:rPr>
              <a:t>r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Oswald" panose="02000503000000000000" pitchFamily="2" charset="0"/>
              </a:rPr>
              <a:t>ules, maint,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Oswald" panose="02000503000000000000" pitchFamily="2" charset="0"/>
              </a:rPr>
              <a:t>neg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Oswald" panose="02000503000000000000" pitchFamily="2" charset="0"/>
              </a:rPr>
              <a:t>, safety, vandal, trash</a:t>
            </a: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(normalized floats)</a:t>
            </a:r>
          </a:p>
          <a:p>
            <a:pPr marL="759651" lvl="2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endParaRPr lang="en-US" sz="1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4163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14 features</a:t>
            </a:r>
          </a:p>
          <a:p>
            <a:pPr marL="284163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95k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records (unique properties)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89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4"/>
            <a:ext cx="7761748" cy="4023360"/>
          </a:xfrm>
        </p:spPr>
        <p:txBody>
          <a:bodyPr/>
          <a:lstStyle/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Data was split 70:30 for training and test</a:t>
            </a:r>
          </a:p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10-fold cross-validation</a:t>
            </a:r>
          </a:p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Several models were explored over the course of the analysis (neural net, support vector machine, gradient boosted machine, random forest)</a:t>
            </a: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Model choice did not have a significant effect on the results</a:t>
            </a:r>
          </a:p>
          <a:p>
            <a:pPr marL="284163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Random forest selected (trees =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5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00, split parameter = 3</a:t>
            </a:r>
            <a:r>
              <a:rPr lang="en-US" baseline="30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*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)</a:t>
            </a:r>
          </a:p>
          <a:p>
            <a:pPr marL="576771" lvl="1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More trees did not seem to improve performance</a:t>
            </a:r>
          </a:p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1CADE4"/>
              </a:buClr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22959" y="5566299"/>
            <a:ext cx="7543801" cy="53509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0238" indent="-346075">
              <a:buNone/>
            </a:pPr>
            <a:r>
              <a:rPr lang="en-US" sz="1600" baseline="30000" dirty="0" smtClean="0"/>
              <a:t>* </a:t>
            </a:r>
            <a:r>
              <a:rPr lang="en-US" sz="1600" dirty="0"/>
              <a:t>Number of variables randomly sampled as candidates at each split.</a:t>
            </a:r>
          </a:p>
        </p:txBody>
      </p:sp>
    </p:spTree>
    <p:extLst>
      <p:ext uri="{BB962C8B-B14F-4D97-AF65-F5344CB8AC3E}">
        <p14:creationId xmlns:p14="http://schemas.microsoft.com/office/powerpoint/2010/main" val="279341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Feature Importance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Random forest algorithm produces an estimate of variable importance:</a:t>
            </a:r>
          </a:p>
        </p:txBody>
      </p:sp>
      <p:sp>
        <p:nvSpPr>
          <p:cNvPr id="7" name="Rectangle 6"/>
          <p:cNvSpPr/>
          <p:nvPr/>
        </p:nvSpPr>
        <p:spPr>
          <a:xfrm>
            <a:off x="2729882" y="2589061"/>
            <a:ext cx="303172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Oswald" panose="02000503000000000000" pitchFamily="2" charset="0"/>
                <a:cs typeface="Courier New" panose="02070309020205020404" pitchFamily="49" charset="0"/>
              </a:rPr>
              <a:t>Area		41.0066</a:t>
            </a:r>
            <a:endParaRPr lang="en-US" sz="1400" dirty="0">
              <a:latin typeface="Oswald" panose="02000503000000000000" pitchFamily="2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Oswald" panose="02000503000000000000" pitchFamily="2" charset="0"/>
                <a:cs typeface="Courier New" panose="02070309020205020404" pitchFamily="49" charset="0"/>
              </a:rPr>
              <a:t>violationCount </a:t>
            </a:r>
            <a:r>
              <a:rPr lang="en-US" sz="1400" dirty="0" smtClean="0">
                <a:latin typeface="Oswald" panose="02000503000000000000" pitchFamily="2" charset="0"/>
                <a:cs typeface="Courier New" panose="02070309020205020404" pitchFamily="49" charset="0"/>
              </a:rPr>
              <a:t>	36.3038</a:t>
            </a:r>
            <a:endParaRPr lang="en-US" sz="1400" dirty="0">
              <a:latin typeface="Oswald" panose="02000503000000000000" pitchFamily="2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Oswald" panose="02000503000000000000" pitchFamily="2" charset="0"/>
                <a:cs typeface="Courier New" panose="02070309020205020404" pitchFamily="49" charset="0"/>
              </a:rPr>
              <a:t>Building value</a:t>
            </a:r>
            <a:r>
              <a:rPr lang="en-US" sz="1400" dirty="0" smtClean="0">
                <a:latin typeface="Oswald" panose="02000503000000000000" pitchFamily="2" charset="0"/>
                <a:cs typeface="Courier New" panose="02070309020205020404" pitchFamily="49" charset="0"/>
              </a:rPr>
              <a:t>	23.1221</a:t>
            </a:r>
            <a:endParaRPr lang="en-US" sz="1400" dirty="0">
              <a:latin typeface="Oswald" panose="02000503000000000000" pitchFamily="2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Oswald" panose="02000503000000000000" pitchFamily="2" charset="0"/>
                <a:cs typeface="Courier New" panose="02070309020205020404" pitchFamily="49" charset="0"/>
              </a:rPr>
              <a:t>Neighborhood	22.5488</a:t>
            </a:r>
            <a:endParaRPr lang="en-US" sz="1400" dirty="0">
              <a:latin typeface="Oswald" panose="02000503000000000000" pitchFamily="2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Oswald" panose="02000503000000000000" pitchFamily="2" charset="0"/>
                <a:cs typeface="Courier New" panose="02070309020205020404" pitchFamily="49" charset="0"/>
              </a:rPr>
              <a:t>Year		20.8493</a:t>
            </a:r>
            <a:endParaRPr lang="en-US" sz="1400" dirty="0">
              <a:latin typeface="Oswald" panose="02000503000000000000" pitchFamily="2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Oswald" panose="02000503000000000000" pitchFamily="2" charset="0"/>
                <a:cs typeface="Courier New" panose="02070309020205020404" pitchFamily="49" charset="0"/>
              </a:rPr>
              <a:t>Owner </a:t>
            </a:r>
            <a:r>
              <a:rPr lang="en-US" sz="1400" dirty="0" err="1" smtClean="0">
                <a:latin typeface="Oswald" panose="02000503000000000000" pitchFamily="2" charset="0"/>
                <a:cs typeface="Courier New" panose="02070309020205020404" pitchFamily="49" charset="0"/>
              </a:rPr>
              <a:t>Occ</a:t>
            </a:r>
            <a:r>
              <a:rPr lang="en-US" sz="1400" dirty="0" smtClean="0">
                <a:latin typeface="Oswald" panose="02000503000000000000" pitchFamily="2" charset="0"/>
                <a:cs typeface="Courier New" panose="02070309020205020404" pitchFamily="49" charset="0"/>
              </a:rPr>
              <a:t>		18.7459</a:t>
            </a:r>
          </a:p>
          <a:p>
            <a:r>
              <a:rPr lang="en-US" sz="1400" dirty="0" smtClean="0">
                <a:latin typeface="Oswald" panose="02000503000000000000" pitchFamily="2" charset="0"/>
                <a:cs typeface="Courier New" panose="02070309020205020404" pitchFamily="49" charset="0"/>
              </a:rPr>
              <a:t>Fee		9.0230</a:t>
            </a:r>
          </a:p>
          <a:p>
            <a:r>
              <a:rPr lang="en-US" sz="1400" dirty="0" smtClean="0">
                <a:latin typeface="Oswald" panose="02000503000000000000" pitchFamily="2" charset="0"/>
                <a:cs typeface="Courier New" panose="02070309020205020404" pitchFamily="49" charset="0"/>
              </a:rPr>
              <a:t>vandal		4.3858</a:t>
            </a:r>
            <a:endParaRPr lang="en-US" sz="1400" dirty="0">
              <a:latin typeface="Oswald" panose="02000503000000000000" pitchFamily="2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Oswald" panose="02000503000000000000" pitchFamily="2" charset="0"/>
                <a:cs typeface="Courier New" panose="02070309020205020404" pitchFamily="49" charset="0"/>
              </a:rPr>
              <a:t>s</a:t>
            </a:r>
            <a:r>
              <a:rPr lang="en-US" sz="1400" dirty="0" smtClean="0">
                <a:latin typeface="Oswald" panose="02000503000000000000" pitchFamily="2" charset="0"/>
                <a:cs typeface="Courier New" panose="02070309020205020404" pitchFamily="49" charset="0"/>
              </a:rPr>
              <a:t>afety		4.0711</a:t>
            </a:r>
            <a:endParaRPr lang="en-US" sz="1400" dirty="0">
              <a:latin typeface="Oswald" panose="02000503000000000000" pitchFamily="2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Oswald" panose="02000503000000000000" pitchFamily="2" charset="0"/>
                <a:cs typeface="Courier New" panose="02070309020205020404" pitchFamily="49" charset="0"/>
              </a:rPr>
              <a:t>rules		3.9507</a:t>
            </a:r>
            <a:endParaRPr lang="en-US" sz="1400" dirty="0">
              <a:latin typeface="Oswald" panose="02000503000000000000" pitchFamily="2" charset="0"/>
              <a:cs typeface="Courier New" panose="02070309020205020404" pitchFamily="49" charset="0"/>
            </a:endParaRPr>
          </a:p>
          <a:p>
            <a:r>
              <a:rPr lang="en-US" sz="1400" dirty="0" err="1" smtClean="0">
                <a:latin typeface="Oswald" panose="02000503000000000000" pitchFamily="2" charset="0"/>
                <a:cs typeface="Courier New" panose="02070309020205020404" pitchFamily="49" charset="0"/>
              </a:rPr>
              <a:t>neg</a:t>
            </a:r>
            <a:r>
              <a:rPr lang="en-US" sz="1400" dirty="0" smtClean="0">
                <a:latin typeface="Oswald" panose="02000503000000000000" pitchFamily="2" charset="0"/>
                <a:cs typeface="Courier New" panose="02070309020205020404" pitchFamily="49" charset="0"/>
              </a:rPr>
              <a:t>		3.7388</a:t>
            </a:r>
            <a:endParaRPr lang="en-US" sz="1400" dirty="0">
              <a:latin typeface="Oswald" panose="02000503000000000000" pitchFamily="2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Oswald" panose="02000503000000000000" pitchFamily="2" charset="0"/>
                <a:cs typeface="Courier New" panose="02070309020205020404" pitchFamily="49" charset="0"/>
              </a:rPr>
              <a:t>trash		3.6507</a:t>
            </a:r>
            <a:endParaRPr lang="en-US" sz="1400" dirty="0">
              <a:latin typeface="Oswald" panose="02000503000000000000" pitchFamily="2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Oswald" panose="02000503000000000000" pitchFamily="2" charset="0"/>
                <a:cs typeface="Courier New" panose="02070309020205020404" pitchFamily="49" charset="0"/>
              </a:rPr>
              <a:t>Land Use		1.2559</a:t>
            </a:r>
            <a:endParaRPr lang="en-US" sz="1400" dirty="0">
              <a:latin typeface="Oswald" panose="02000503000000000000" pitchFamily="2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Oswald" panose="02000503000000000000" pitchFamily="2" charset="0"/>
                <a:cs typeface="Courier New" panose="02070309020205020404" pitchFamily="49" charset="0"/>
              </a:rPr>
              <a:t>m</a:t>
            </a:r>
            <a:r>
              <a:rPr lang="en-US" sz="1400" dirty="0" smtClean="0">
                <a:latin typeface="Oswald" panose="02000503000000000000" pitchFamily="2" charset="0"/>
                <a:cs typeface="Courier New" panose="02070309020205020404" pitchFamily="49" charset="0"/>
              </a:rPr>
              <a:t>aint		0.2906</a:t>
            </a:r>
            <a:endParaRPr lang="en-US" sz="1400" dirty="0">
              <a:latin typeface="Oswald" panose="02000503000000000000" pitchFamily="2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71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-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The performance of the model was evaluated by looking at the confusion matrix, F1-score, area under ROC curve (AUC), and thoughts on how such a model would be most useful</a:t>
            </a:r>
          </a:p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Confusion matrix:</a:t>
            </a:r>
          </a:p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endParaRPr lang="en-US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endParaRPr lang="en-US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F1-score: 0.55</a:t>
            </a:r>
          </a:p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AUC</a:t>
            </a:r>
            <a:r>
              <a:rPr lang="en-US" dirty="0" smtClean="0"/>
              <a:t>: 0.73</a:t>
            </a:r>
            <a:endParaRPr lang="en-US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953576"/>
              </p:ext>
            </p:extLst>
          </p:nvPr>
        </p:nvGraphicFramePr>
        <p:xfrm>
          <a:off x="3465915" y="3128145"/>
          <a:ext cx="291483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612"/>
                <a:gridCol w="971612"/>
                <a:gridCol w="971612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Fire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 Fire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25763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45490" y="2820368"/>
            <a:ext cx="582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Truth</a:t>
            </a:r>
            <a:endParaRPr lang="en-US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38814" y="3684405"/>
            <a:ext cx="6687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Model</a:t>
            </a:r>
            <a:endParaRPr lang="en-US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3333" y="4871111"/>
            <a:ext cx="3226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►</a:t>
            </a:r>
            <a:r>
              <a:rPr lang="en-US" sz="2800" dirty="0" smtClean="0"/>
              <a:t>Performance </a:t>
            </a:r>
            <a:r>
              <a:rPr lang="en-US" sz="2800" smtClean="0"/>
              <a:t>is </a:t>
            </a:r>
            <a:r>
              <a:rPr lang="en-US" sz="2800" smtClean="0"/>
              <a:t>fair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6736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- Usefulness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39" y="1872367"/>
            <a:ext cx="8321041" cy="4333124"/>
          </a:xfrm>
        </p:spPr>
        <p:txBody>
          <a:bodyPr>
            <a:normAutofit/>
          </a:bodyPr>
          <a:lstStyle/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If we look at results for a 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≈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50% false alarm (inefficiency) rate,</a:t>
            </a:r>
          </a:p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endParaRPr lang="en-US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endParaRPr lang="en-US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4163" lvl="0" indent="-284163">
              <a:buClr>
                <a:srgbClr val="1CADE4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Application scenario: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568325" lvl="0" indent="-284163">
              <a:spcBef>
                <a:spcPts val="600"/>
              </a:spcBef>
              <a:buClr>
                <a:srgbClr val="1CADE4"/>
              </a:buClr>
              <a:buNone/>
            </a:pPr>
            <a:r>
              <a:rPr lang="en-US" sz="1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Of </a:t>
            </a:r>
            <a:r>
              <a:rPr lang="en-US" sz="1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the </a:t>
            </a:r>
            <a:r>
              <a:rPr lang="en-US" sz="1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28,537 test </a:t>
            </a:r>
            <a:r>
              <a:rPr lang="en-US" sz="1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samples, </a:t>
            </a:r>
            <a:r>
              <a:rPr lang="en-US" sz="1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2646 had </a:t>
            </a:r>
            <a:r>
              <a:rPr lang="en-US" sz="1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fires (</a:t>
            </a:r>
            <a:r>
              <a:rPr lang="en-US" sz="1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9.3%).</a:t>
            </a:r>
            <a:endParaRPr lang="en-US" sz="15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568325" lvl="0" indent="-284163">
              <a:spcBef>
                <a:spcPts val="600"/>
              </a:spcBef>
              <a:buClr>
                <a:srgbClr val="1CADE4"/>
              </a:buClr>
              <a:buNone/>
            </a:pPr>
            <a:r>
              <a:rPr lang="en-US" sz="1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Of those </a:t>
            </a:r>
            <a:r>
              <a:rPr lang="en-US" sz="1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2646, </a:t>
            </a:r>
            <a:r>
              <a:rPr lang="en-US" sz="1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the model identified </a:t>
            </a:r>
            <a:r>
              <a:rPr lang="en-US" sz="1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(546+536)=1082 as </a:t>
            </a:r>
            <a:r>
              <a:rPr lang="en-US" sz="1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fire-prone </a:t>
            </a:r>
            <a:r>
              <a:rPr lang="en-US" sz="1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(536 of which are the </a:t>
            </a:r>
            <a:r>
              <a:rPr lang="en-US" sz="1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false positives</a:t>
            </a:r>
            <a:r>
              <a:rPr lang="en-US" sz="1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).</a:t>
            </a:r>
            <a:endParaRPr lang="en-US" sz="15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568325" lvl="0" indent="-284163">
              <a:spcBef>
                <a:spcPts val="600"/>
              </a:spcBef>
              <a:buClr>
                <a:srgbClr val="1CADE4"/>
              </a:buClr>
              <a:buNone/>
            </a:pPr>
            <a:r>
              <a:rPr lang="en-US" sz="1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If the BFD and/or ISD visited those </a:t>
            </a:r>
            <a:r>
              <a:rPr lang="en-US" sz="1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1082 properties</a:t>
            </a:r>
            <a:r>
              <a:rPr lang="en-US" sz="1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, </a:t>
            </a:r>
            <a:r>
              <a:rPr lang="en-US" sz="1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546 </a:t>
            </a:r>
            <a:r>
              <a:rPr lang="en-US" sz="1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would hopefully have their situation </a:t>
            </a:r>
            <a:r>
              <a:rPr lang="en-US" sz="1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corrected, </a:t>
            </a:r>
            <a:r>
              <a:rPr lang="en-US" sz="1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and a fire incident </a:t>
            </a:r>
            <a:r>
              <a:rPr lang="en-US" sz="1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averted.</a:t>
            </a:r>
            <a:endParaRPr lang="en-US" sz="15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568325" lvl="0" indent="-284163">
              <a:spcBef>
                <a:spcPts val="600"/>
              </a:spcBef>
              <a:buClr>
                <a:srgbClr val="1CADE4"/>
              </a:buClr>
              <a:buNone/>
            </a:pPr>
            <a:r>
              <a:rPr lang="en-US" sz="1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Without the model predictions, </a:t>
            </a:r>
            <a:r>
              <a:rPr lang="en-US" sz="1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and if </a:t>
            </a:r>
            <a:r>
              <a:rPr lang="en-US" sz="1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the City </a:t>
            </a:r>
            <a:r>
              <a:rPr lang="en-US" sz="15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randomly</a:t>
            </a:r>
            <a:r>
              <a:rPr lang="en-US" sz="1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visited that same number of </a:t>
            </a:r>
            <a:r>
              <a:rPr lang="en-US" sz="1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properties, </a:t>
            </a:r>
            <a:r>
              <a:rPr lang="en-US" sz="1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the number of properties that would have a fire incident averted would be </a:t>
            </a:r>
            <a:r>
              <a:rPr lang="en-US" sz="1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9.3% </a:t>
            </a:r>
            <a:r>
              <a:rPr lang="en-US" sz="1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of </a:t>
            </a:r>
            <a:r>
              <a:rPr lang="en-US" sz="1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1082, or </a:t>
            </a:r>
            <a:r>
              <a:rPr lang="en-US" sz="1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about </a:t>
            </a:r>
            <a:r>
              <a:rPr lang="en-US" sz="1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100.</a:t>
            </a:r>
            <a:endParaRPr lang="en-US" sz="15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568325" lvl="0" indent="-284163">
              <a:spcBef>
                <a:spcPts val="600"/>
              </a:spcBef>
              <a:buClr>
                <a:srgbClr val="1CADE4"/>
              </a:buClr>
              <a:buNone/>
            </a:pPr>
            <a:r>
              <a:rPr lang="en-US" sz="15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In this sense, the model provides a 5-fold improvement over random inspections</a:t>
            </a:r>
            <a:endParaRPr lang="en-US" sz="1500" b="1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284023"/>
              </p:ext>
            </p:extLst>
          </p:nvPr>
        </p:nvGraphicFramePr>
        <p:xfrm>
          <a:off x="4229394" y="2508618"/>
          <a:ext cx="291483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612"/>
                <a:gridCol w="971612"/>
                <a:gridCol w="971612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Fire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 Fire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25354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08969" y="2200841"/>
            <a:ext cx="582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Truth</a:t>
            </a:r>
            <a:endParaRPr lang="en-US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2293" y="3064878"/>
            <a:ext cx="6687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Model</a:t>
            </a:r>
            <a:endParaRPr lang="en-US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68884" y="2641116"/>
            <a:ext cx="1414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F1-score: </a:t>
            </a:r>
            <a:r>
              <a:rPr lang="en-US" sz="1600" dirty="0" smtClean="0"/>
              <a:t>0.60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27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400</TotalTime>
  <Words>738</Words>
  <Application>Microsoft Office PowerPoint</Application>
  <PresentationFormat>On-screen Show (4:3)</PresentationFormat>
  <Paragraphs>132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Courier New</vt:lpstr>
      <vt:lpstr>Oswald</vt:lpstr>
      <vt:lpstr>Symbol</vt:lpstr>
      <vt:lpstr>Wingdings</vt:lpstr>
      <vt:lpstr>Retrospect</vt:lpstr>
      <vt:lpstr>Modeling Building Fire Risk Across the City</vt:lpstr>
      <vt:lpstr>Objective</vt:lpstr>
      <vt:lpstr>Open Data Used</vt:lpstr>
      <vt:lpstr>Target and Features</vt:lpstr>
      <vt:lpstr>Target and Features</vt:lpstr>
      <vt:lpstr>Model</vt:lpstr>
      <vt:lpstr>Results – Feature Importance</vt:lpstr>
      <vt:lpstr>Results - Performance</vt:lpstr>
      <vt:lpstr>Results - Usefulness</vt:lpstr>
      <vt:lpstr>Thoughts</vt:lpstr>
      <vt:lpstr>Improvements</vt:lpstr>
      <vt:lpstr>Thanks!  Questions?</vt:lpstr>
    </vt:vector>
  </TitlesOfParts>
  <Company>Booz Allen Hamilton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Building Fire Risk Across the City</dc:title>
  <dc:creator>McKenna, Sean [USA]</dc:creator>
  <cp:lastModifiedBy>McKenna, Sean [USA]</cp:lastModifiedBy>
  <cp:revision>52</cp:revision>
  <dcterms:created xsi:type="dcterms:W3CDTF">2017-05-06T01:43:34Z</dcterms:created>
  <dcterms:modified xsi:type="dcterms:W3CDTF">2017-05-06T17:45:24Z</dcterms:modified>
</cp:coreProperties>
</file>