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7" r:id="rId2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0" d="100"/>
          <a:sy n="50" d="100"/>
        </p:scale>
        <p:origin x="1230" y="47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C2CAC9-F885-4D42-8497-7CC428D1A4E9}" type="datetimeFigureOut">
              <a:rPr lang="zh-CN" altLang="en-US" smtClean="0"/>
              <a:t>2016/5/10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06BD86B-38E5-4499-8500-12A053082A2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641195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6BD86B-38E5-4499-8500-12A053082A2B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822131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2016/5/10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2016/5/10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2016/5/10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2016/5/10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2016/5/10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2016/5/10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2016/5/10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2016/5/10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2016/5/10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2016/5/10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2016/5/10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pPr/>
              <a:t>2016/5/10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35496" y="1440000"/>
            <a:ext cx="11881321" cy="4320000"/>
            <a:chOff x="35496" y="1440000"/>
            <a:chExt cx="11881321" cy="4320000"/>
          </a:xfrm>
        </p:grpSpPr>
        <p:sp>
          <p:nvSpPr>
            <p:cNvPr id="6" name="圆角矩形 5"/>
            <p:cNvSpPr/>
            <p:nvPr/>
          </p:nvSpPr>
          <p:spPr>
            <a:xfrm>
              <a:off x="35496" y="1440000"/>
              <a:ext cx="901358" cy="4320000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1"/>
            <a:lstStyle/>
            <a:p>
              <a:pPr algn="ctr"/>
              <a:r>
                <a:rPr lang="en-US" altLang="zh-CN" sz="1600" b="1" dirty="0" smtClean="0">
                  <a:solidFill>
                    <a:schemeClr val="tx1"/>
                  </a:solidFill>
                </a:rPr>
                <a:t>Input</a:t>
              </a:r>
              <a:endParaRPr lang="zh-CN" altLang="en-US" sz="1600" b="1" dirty="0">
                <a:solidFill>
                  <a:schemeClr val="tx1"/>
                </a:solidFill>
              </a:endParaRPr>
            </a:p>
          </p:txBody>
        </p:sp>
        <p:sp>
          <p:nvSpPr>
            <p:cNvPr id="9" name="圆角矩形 8"/>
            <p:cNvSpPr/>
            <p:nvPr/>
          </p:nvSpPr>
          <p:spPr>
            <a:xfrm>
              <a:off x="161984" y="3429000"/>
              <a:ext cx="630000" cy="540000"/>
            </a:xfrm>
            <a:prstGeom prst="round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600" dirty="0" smtClean="0"/>
                <a:t>Data</a:t>
              </a:r>
              <a:endParaRPr lang="zh-CN" altLang="en-US" sz="1600" dirty="0"/>
            </a:p>
          </p:txBody>
        </p:sp>
        <p:sp>
          <p:nvSpPr>
            <p:cNvPr id="8" name="圆角矩形 7"/>
            <p:cNvSpPr/>
            <p:nvPr/>
          </p:nvSpPr>
          <p:spPr>
            <a:xfrm>
              <a:off x="1161840" y="1440000"/>
              <a:ext cx="1530000" cy="4320000"/>
            </a:xfrm>
            <a:prstGeom prst="roundRect">
              <a:avLst/>
            </a:prstGeom>
            <a:solidFill>
              <a:schemeClr val="accent4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1"/>
            <a:lstStyle/>
            <a:p>
              <a:pPr algn="ctr"/>
              <a:r>
                <a:rPr lang="en-US" altLang="zh-CN" sz="1600" b="1" dirty="0" smtClean="0">
                  <a:solidFill>
                    <a:schemeClr val="tx1"/>
                  </a:solidFill>
                </a:rPr>
                <a:t>Preprocessing</a:t>
              </a:r>
              <a:endParaRPr lang="zh-CN" altLang="en-US" sz="1600" b="1" dirty="0">
                <a:solidFill>
                  <a:schemeClr val="tx1"/>
                </a:solidFill>
              </a:endParaRPr>
            </a:p>
          </p:txBody>
        </p:sp>
        <p:sp>
          <p:nvSpPr>
            <p:cNvPr id="10" name="圆角矩形 9"/>
            <p:cNvSpPr/>
            <p:nvPr/>
          </p:nvSpPr>
          <p:spPr>
            <a:xfrm>
              <a:off x="1295776" y="3717032"/>
              <a:ext cx="1260000" cy="540000"/>
            </a:xfrm>
            <a:prstGeom prst="roundRect">
              <a:avLst/>
            </a:prstGeom>
            <a:solidFill>
              <a:schemeClr val="accent4">
                <a:lumMod val="75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400" dirty="0" smtClean="0"/>
                <a:t>Word Replacement</a:t>
              </a:r>
              <a:endParaRPr lang="zh-CN" altLang="en-US" sz="1400" dirty="0"/>
            </a:p>
          </p:txBody>
        </p:sp>
        <p:sp>
          <p:nvSpPr>
            <p:cNvPr id="11" name="圆角矩形 10"/>
            <p:cNvSpPr/>
            <p:nvPr/>
          </p:nvSpPr>
          <p:spPr>
            <a:xfrm>
              <a:off x="1302585" y="4653136"/>
              <a:ext cx="1260000" cy="290412"/>
            </a:xfrm>
            <a:prstGeom prst="roundRect">
              <a:avLst/>
            </a:prstGeom>
            <a:solidFill>
              <a:schemeClr val="accent4">
                <a:lumMod val="75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400" dirty="0" smtClean="0"/>
                <a:t>Stemming</a:t>
              </a:r>
              <a:endParaRPr lang="zh-CN" altLang="en-US" sz="1400" dirty="0"/>
            </a:p>
          </p:txBody>
        </p:sp>
        <p:sp>
          <p:nvSpPr>
            <p:cNvPr id="13" name="圆角矩形 12"/>
            <p:cNvSpPr/>
            <p:nvPr/>
          </p:nvSpPr>
          <p:spPr>
            <a:xfrm>
              <a:off x="2922625" y="1440000"/>
              <a:ext cx="1577367" cy="4320000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1"/>
            <a:lstStyle/>
            <a:p>
              <a:pPr algn="ctr"/>
              <a:r>
                <a:rPr lang="en-US" altLang="zh-CN" sz="1600" b="1" dirty="0" smtClean="0">
                  <a:solidFill>
                    <a:schemeClr val="tx1"/>
                  </a:solidFill>
                </a:rPr>
                <a:t>Feature Extraction</a:t>
              </a:r>
              <a:endParaRPr lang="zh-CN" altLang="en-US" sz="1600" b="1" dirty="0">
                <a:solidFill>
                  <a:schemeClr val="tx1"/>
                </a:solidFill>
              </a:endParaRPr>
            </a:p>
          </p:txBody>
        </p:sp>
        <p:sp>
          <p:nvSpPr>
            <p:cNvPr id="14" name="圆角矩形 13"/>
            <p:cNvSpPr/>
            <p:nvPr/>
          </p:nvSpPr>
          <p:spPr>
            <a:xfrm>
              <a:off x="3059832" y="2499931"/>
              <a:ext cx="1332000" cy="288000"/>
            </a:xfrm>
            <a:prstGeom prst="roundRect">
              <a:avLst/>
            </a:prstGeom>
            <a:solidFill>
              <a:schemeClr val="bg2">
                <a:lumMod val="50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400" dirty="0" smtClean="0"/>
                <a:t>Basic</a:t>
              </a:r>
              <a:endParaRPr lang="zh-CN" altLang="en-US" sz="1400" dirty="0"/>
            </a:p>
          </p:txBody>
        </p:sp>
        <p:sp>
          <p:nvSpPr>
            <p:cNvPr id="15" name="圆角矩形 14"/>
            <p:cNvSpPr/>
            <p:nvPr/>
          </p:nvSpPr>
          <p:spPr>
            <a:xfrm>
              <a:off x="3059832" y="4293096"/>
              <a:ext cx="1332000" cy="288000"/>
            </a:xfrm>
            <a:prstGeom prst="roundRect">
              <a:avLst/>
            </a:prstGeom>
            <a:solidFill>
              <a:schemeClr val="bg2">
                <a:lumMod val="50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400" dirty="0" smtClean="0"/>
                <a:t>Word2Vec</a:t>
              </a:r>
              <a:endParaRPr lang="zh-CN" altLang="en-US" sz="1400" dirty="0"/>
            </a:p>
          </p:txBody>
        </p:sp>
        <p:sp>
          <p:nvSpPr>
            <p:cNvPr id="16" name="圆角矩形 15"/>
            <p:cNvSpPr/>
            <p:nvPr/>
          </p:nvSpPr>
          <p:spPr>
            <a:xfrm>
              <a:off x="3059832" y="3933056"/>
              <a:ext cx="1332000" cy="288000"/>
            </a:xfrm>
            <a:prstGeom prst="roundRect">
              <a:avLst/>
            </a:prstGeom>
            <a:solidFill>
              <a:schemeClr val="bg2">
                <a:lumMod val="50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400" dirty="0" smtClean="0"/>
                <a:t>Vector Space</a:t>
              </a:r>
              <a:endParaRPr lang="zh-CN" altLang="en-US" sz="1400" dirty="0"/>
            </a:p>
          </p:txBody>
        </p:sp>
        <p:sp>
          <p:nvSpPr>
            <p:cNvPr id="31" name="圆角矩形 30"/>
            <p:cNvSpPr/>
            <p:nvPr/>
          </p:nvSpPr>
          <p:spPr>
            <a:xfrm>
              <a:off x="3059832" y="4653136"/>
              <a:ext cx="1332000" cy="288000"/>
            </a:xfrm>
            <a:prstGeom prst="roundRect">
              <a:avLst/>
            </a:prstGeom>
            <a:solidFill>
              <a:schemeClr val="bg2">
                <a:lumMod val="50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400" dirty="0" err="1" smtClean="0"/>
                <a:t>WordNet</a:t>
              </a:r>
              <a:r>
                <a:rPr lang="en-US" altLang="zh-CN" sz="1400" dirty="0" smtClean="0"/>
                <a:t> </a:t>
              </a:r>
              <a:r>
                <a:rPr lang="en-US" altLang="zh-CN" sz="1400" dirty="0" err="1" smtClean="0"/>
                <a:t>Sim</a:t>
              </a:r>
              <a:endParaRPr lang="zh-CN" altLang="en-US" sz="1400" dirty="0"/>
            </a:p>
          </p:txBody>
        </p:sp>
        <p:sp>
          <p:nvSpPr>
            <p:cNvPr id="39" name="圆角矩形 38"/>
            <p:cNvSpPr/>
            <p:nvPr/>
          </p:nvSpPr>
          <p:spPr>
            <a:xfrm>
              <a:off x="10571873" y="1440000"/>
              <a:ext cx="1344944" cy="4320000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1"/>
            <a:lstStyle/>
            <a:p>
              <a:pPr algn="ctr"/>
              <a:r>
                <a:rPr lang="en-US" altLang="zh-CN" sz="1600" b="1" dirty="0" smtClean="0">
                  <a:solidFill>
                    <a:schemeClr val="tx1"/>
                  </a:solidFill>
                </a:rPr>
                <a:t>Output</a:t>
              </a:r>
              <a:endParaRPr lang="zh-CN" altLang="en-US" sz="1600" b="1" dirty="0">
                <a:solidFill>
                  <a:schemeClr val="tx1"/>
                </a:solidFill>
              </a:endParaRPr>
            </a:p>
          </p:txBody>
        </p:sp>
        <p:sp>
          <p:nvSpPr>
            <p:cNvPr id="40" name="圆角矩形 39"/>
            <p:cNvSpPr/>
            <p:nvPr/>
          </p:nvSpPr>
          <p:spPr>
            <a:xfrm>
              <a:off x="10645633" y="3465064"/>
              <a:ext cx="1188000" cy="540000"/>
            </a:xfrm>
            <a:prstGeom prst="roundRect">
              <a:avLst/>
            </a:prstGeom>
            <a:solidFill>
              <a:schemeClr val="accent2">
                <a:lumMod val="75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600" dirty="0"/>
                <a:t>Submission</a:t>
              </a:r>
              <a:endParaRPr lang="zh-CN" altLang="en-US" sz="1600" dirty="0"/>
            </a:p>
          </p:txBody>
        </p:sp>
        <p:sp>
          <p:nvSpPr>
            <p:cNvPr id="19" name="圆角矩形 18"/>
            <p:cNvSpPr/>
            <p:nvPr/>
          </p:nvSpPr>
          <p:spPr>
            <a:xfrm>
              <a:off x="4716015" y="1440000"/>
              <a:ext cx="5638535" cy="4320000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0" rtlCol="0" anchor="t" anchorCtr="0"/>
            <a:lstStyle/>
            <a:p>
              <a:pPr algn="ctr"/>
              <a:r>
                <a:rPr lang="en-US" altLang="zh-CN" sz="1600" b="1" dirty="0" smtClean="0">
                  <a:solidFill>
                    <a:schemeClr val="tx1"/>
                  </a:solidFill>
                </a:rPr>
                <a:t>Stacking</a:t>
              </a:r>
              <a:endParaRPr lang="zh-CN" altLang="en-US" sz="1600" b="1" dirty="0">
                <a:solidFill>
                  <a:schemeClr val="tx1"/>
                </a:solidFill>
              </a:endParaRPr>
            </a:p>
          </p:txBody>
        </p:sp>
        <p:sp>
          <p:nvSpPr>
            <p:cNvPr id="23" name="圆角矩形 22"/>
            <p:cNvSpPr/>
            <p:nvPr/>
          </p:nvSpPr>
          <p:spPr>
            <a:xfrm>
              <a:off x="5130310" y="2852936"/>
              <a:ext cx="2250000" cy="288000"/>
            </a:xfrm>
            <a:prstGeom prst="roundRect">
              <a:avLst/>
            </a:prstGeom>
            <a:solidFill>
              <a:schemeClr val="accent3">
                <a:lumMod val="75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400" dirty="0" err="1" smtClean="0"/>
                <a:t>GradientBoostingRegressor</a:t>
              </a:r>
              <a:endParaRPr lang="zh-CN" altLang="en-US" sz="1400" dirty="0"/>
            </a:p>
          </p:txBody>
        </p:sp>
        <p:sp>
          <p:nvSpPr>
            <p:cNvPr id="24" name="圆角矩形 23"/>
            <p:cNvSpPr/>
            <p:nvPr/>
          </p:nvSpPr>
          <p:spPr>
            <a:xfrm>
              <a:off x="5130312" y="3573016"/>
              <a:ext cx="2250000" cy="288000"/>
            </a:xfrm>
            <a:prstGeom prst="roundRect">
              <a:avLst/>
            </a:prstGeom>
            <a:solidFill>
              <a:schemeClr val="accent3">
                <a:lumMod val="75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400" dirty="0" err="1" smtClean="0"/>
                <a:t>RandomForestRegressor</a:t>
              </a:r>
              <a:endParaRPr lang="zh-CN" altLang="en-US" sz="1400" dirty="0"/>
            </a:p>
          </p:txBody>
        </p:sp>
        <p:sp>
          <p:nvSpPr>
            <p:cNvPr id="26" name="圆角矩形 25"/>
            <p:cNvSpPr/>
            <p:nvPr/>
          </p:nvSpPr>
          <p:spPr>
            <a:xfrm>
              <a:off x="5130312" y="2492896"/>
              <a:ext cx="2250000" cy="288000"/>
            </a:xfrm>
            <a:prstGeom prst="roundRect">
              <a:avLst/>
            </a:prstGeom>
            <a:solidFill>
              <a:schemeClr val="accent3">
                <a:lumMod val="75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400" dirty="0" err="1" smtClean="0"/>
                <a:t>XGBoostRegressor</a:t>
              </a:r>
              <a:endParaRPr lang="zh-CN" altLang="en-US" sz="1400" dirty="0"/>
            </a:p>
          </p:txBody>
        </p:sp>
        <p:sp>
          <p:nvSpPr>
            <p:cNvPr id="27" name="圆角矩形 26"/>
            <p:cNvSpPr/>
            <p:nvPr/>
          </p:nvSpPr>
          <p:spPr>
            <a:xfrm>
              <a:off x="5130312" y="3212976"/>
              <a:ext cx="2250000" cy="288000"/>
            </a:xfrm>
            <a:prstGeom prst="roundRect">
              <a:avLst/>
            </a:prstGeom>
            <a:solidFill>
              <a:schemeClr val="accent3">
                <a:lumMod val="75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400" dirty="0" err="1" smtClean="0"/>
                <a:t>ExtraTreesRegressor</a:t>
              </a:r>
              <a:endParaRPr lang="zh-CN" altLang="en-US" sz="1400" dirty="0"/>
            </a:p>
          </p:txBody>
        </p:sp>
        <p:sp>
          <p:nvSpPr>
            <p:cNvPr id="28" name="圆角矩形 27"/>
            <p:cNvSpPr/>
            <p:nvPr/>
          </p:nvSpPr>
          <p:spPr>
            <a:xfrm>
              <a:off x="5130312" y="3933056"/>
              <a:ext cx="2250000" cy="288000"/>
            </a:xfrm>
            <a:prstGeom prst="roundRect">
              <a:avLst/>
            </a:prstGeom>
            <a:solidFill>
              <a:schemeClr val="accent3">
                <a:lumMod val="75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400" dirty="0" smtClean="0"/>
                <a:t>Ridge</a:t>
              </a:r>
              <a:endParaRPr lang="zh-CN" altLang="en-US" sz="1400" dirty="0"/>
            </a:p>
          </p:txBody>
        </p:sp>
        <p:sp>
          <p:nvSpPr>
            <p:cNvPr id="29" name="圆角矩形 28"/>
            <p:cNvSpPr/>
            <p:nvPr/>
          </p:nvSpPr>
          <p:spPr>
            <a:xfrm>
              <a:off x="5130312" y="4293096"/>
              <a:ext cx="2250000" cy="288000"/>
            </a:xfrm>
            <a:prstGeom prst="roundRect">
              <a:avLst/>
            </a:prstGeom>
            <a:solidFill>
              <a:schemeClr val="accent3">
                <a:lumMod val="75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400" dirty="0" err="1" smtClean="0"/>
                <a:t>KerasDNNRegressor</a:t>
              </a:r>
              <a:endParaRPr lang="zh-CN" altLang="en-US" sz="1400" dirty="0"/>
            </a:p>
          </p:txBody>
        </p:sp>
        <p:sp>
          <p:nvSpPr>
            <p:cNvPr id="30" name="圆角矩形 29"/>
            <p:cNvSpPr/>
            <p:nvPr/>
          </p:nvSpPr>
          <p:spPr>
            <a:xfrm>
              <a:off x="5130312" y="4653136"/>
              <a:ext cx="2250000" cy="288000"/>
            </a:xfrm>
            <a:prstGeom prst="roundRect">
              <a:avLst/>
            </a:prstGeom>
            <a:solidFill>
              <a:schemeClr val="accent3">
                <a:lumMod val="75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400" dirty="0" err="1" smtClean="0"/>
                <a:t>RGFRegressor</a:t>
              </a:r>
              <a:endParaRPr lang="zh-CN" altLang="en-US" sz="1400" dirty="0"/>
            </a:p>
          </p:txBody>
        </p:sp>
        <p:sp>
          <p:nvSpPr>
            <p:cNvPr id="17" name="右箭头 16"/>
            <p:cNvSpPr/>
            <p:nvPr/>
          </p:nvSpPr>
          <p:spPr>
            <a:xfrm>
              <a:off x="4320000" y="2096384"/>
              <a:ext cx="600905" cy="252496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7" name="右箭头 46"/>
            <p:cNvSpPr/>
            <p:nvPr/>
          </p:nvSpPr>
          <p:spPr>
            <a:xfrm>
              <a:off x="10188624" y="2087232"/>
              <a:ext cx="600905" cy="252496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8" name="右箭头 47"/>
            <p:cNvSpPr/>
            <p:nvPr/>
          </p:nvSpPr>
          <p:spPr>
            <a:xfrm>
              <a:off x="2555776" y="2087232"/>
              <a:ext cx="600905" cy="252496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9" name="右箭头 48"/>
            <p:cNvSpPr/>
            <p:nvPr/>
          </p:nvSpPr>
          <p:spPr>
            <a:xfrm>
              <a:off x="802743" y="2087232"/>
              <a:ext cx="600905" cy="252496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6" name="圆角矩形 45"/>
            <p:cNvSpPr/>
            <p:nvPr/>
          </p:nvSpPr>
          <p:spPr>
            <a:xfrm>
              <a:off x="3059832" y="2845326"/>
              <a:ext cx="1332000" cy="288000"/>
            </a:xfrm>
            <a:prstGeom prst="roundRect">
              <a:avLst/>
            </a:prstGeom>
            <a:solidFill>
              <a:schemeClr val="bg2">
                <a:lumMod val="50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400" dirty="0" smtClean="0"/>
                <a:t>Distance</a:t>
              </a:r>
              <a:endParaRPr lang="zh-CN" altLang="en-US" sz="1400" dirty="0"/>
            </a:p>
          </p:txBody>
        </p:sp>
        <p:sp>
          <p:nvSpPr>
            <p:cNvPr id="51" name="圆角矩形 50"/>
            <p:cNvSpPr/>
            <p:nvPr/>
          </p:nvSpPr>
          <p:spPr>
            <a:xfrm>
              <a:off x="3059832" y="3221810"/>
              <a:ext cx="1332000" cy="288000"/>
            </a:xfrm>
            <a:prstGeom prst="roundRect">
              <a:avLst/>
            </a:prstGeom>
            <a:solidFill>
              <a:schemeClr val="bg2">
                <a:lumMod val="50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400" dirty="0" smtClean="0"/>
                <a:t>Doc2Vec</a:t>
              </a:r>
              <a:endParaRPr lang="zh-CN" altLang="en-US" sz="1400" dirty="0"/>
            </a:p>
          </p:txBody>
        </p:sp>
        <p:sp>
          <p:nvSpPr>
            <p:cNvPr id="52" name="圆角矩形 51"/>
            <p:cNvSpPr/>
            <p:nvPr/>
          </p:nvSpPr>
          <p:spPr>
            <a:xfrm>
              <a:off x="3059832" y="5013176"/>
              <a:ext cx="1332000" cy="288000"/>
            </a:xfrm>
            <a:prstGeom prst="roundRect">
              <a:avLst/>
            </a:prstGeom>
            <a:solidFill>
              <a:schemeClr val="bg2">
                <a:lumMod val="50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400" dirty="0" smtClean="0"/>
                <a:t>…</a:t>
              </a:r>
              <a:endParaRPr lang="zh-CN" altLang="en-US" sz="1400" dirty="0"/>
            </a:p>
          </p:txBody>
        </p:sp>
        <p:sp>
          <p:nvSpPr>
            <p:cNvPr id="53" name="圆角矩形 52"/>
            <p:cNvSpPr/>
            <p:nvPr/>
          </p:nvSpPr>
          <p:spPr>
            <a:xfrm>
              <a:off x="1296778" y="3105024"/>
              <a:ext cx="1260000" cy="540000"/>
            </a:xfrm>
            <a:prstGeom prst="roundRect">
              <a:avLst/>
            </a:prstGeom>
            <a:solidFill>
              <a:schemeClr val="accent4">
                <a:lumMod val="75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400" dirty="0" smtClean="0"/>
                <a:t>Unit Conversion</a:t>
              </a:r>
              <a:endParaRPr lang="zh-CN" altLang="en-US" sz="1400" dirty="0"/>
            </a:p>
          </p:txBody>
        </p:sp>
        <p:sp>
          <p:nvSpPr>
            <p:cNvPr id="54" name="圆角矩形 53"/>
            <p:cNvSpPr/>
            <p:nvPr/>
          </p:nvSpPr>
          <p:spPr>
            <a:xfrm>
              <a:off x="1302585" y="5013176"/>
              <a:ext cx="1260000" cy="290412"/>
            </a:xfrm>
            <a:prstGeom prst="roundRect">
              <a:avLst/>
            </a:prstGeom>
            <a:solidFill>
              <a:schemeClr val="accent4">
                <a:lumMod val="75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400" dirty="0" smtClean="0"/>
                <a:t>…</a:t>
              </a:r>
              <a:endParaRPr lang="zh-CN" altLang="en-US" sz="1400" dirty="0"/>
            </a:p>
          </p:txBody>
        </p:sp>
        <p:sp>
          <p:nvSpPr>
            <p:cNvPr id="55" name="圆角矩形 54"/>
            <p:cNvSpPr/>
            <p:nvPr/>
          </p:nvSpPr>
          <p:spPr>
            <a:xfrm>
              <a:off x="7684512" y="3717032"/>
              <a:ext cx="2250000" cy="288000"/>
            </a:xfrm>
            <a:prstGeom prst="roundRect">
              <a:avLst/>
            </a:prstGeom>
            <a:solidFill>
              <a:schemeClr val="accent2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400" dirty="0" err="1" smtClean="0"/>
                <a:t>RandomForestRegressor</a:t>
              </a:r>
              <a:endParaRPr lang="zh-CN" altLang="en-US" sz="1400" dirty="0"/>
            </a:p>
          </p:txBody>
        </p:sp>
        <p:sp>
          <p:nvSpPr>
            <p:cNvPr id="56" name="圆角矩形 55"/>
            <p:cNvSpPr/>
            <p:nvPr/>
          </p:nvSpPr>
          <p:spPr>
            <a:xfrm>
              <a:off x="7684512" y="2852936"/>
              <a:ext cx="2250000" cy="288000"/>
            </a:xfrm>
            <a:prstGeom prst="roundRect">
              <a:avLst/>
            </a:prstGeom>
            <a:solidFill>
              <a:schemeClr val="accent2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400" dirty="0" err="1" smtClean="0"/>
                <a:t>XGBoostRegressor</a:t>
              </a:r>
              <a:endParaRPr lang="zh-CN" altLang="en-US" sz="1400" dirty="0"/>
            </a:p>
          </p:txBody>
        </p:sp>
        <p:sp>
          <p:nvSpPr>
            <p:cNvPr id="57" name="圆角矩形 56"/>
            <p:cNvSpPr/>
            <p:nvPr/>
          </p:nvSpPr>
          <p:spPr>
            <a:xfrm>
              <a:off x="7684512" y="3284984"/>
              <a:ext cx="2250000" cy="288000"/>
            </a:xfrm>
            <a:prstGeom prst="roundRect">
              <a:avLst/>
            </a:prstGeom>
            <a:solidFill>
              <a:schemeClr val="accent2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400" dirty="0" err="1" smtClean="0"/>
                <a:t>ExtraTreesRegressor</a:t>
              </a:r>
              <a:endParaRPr lang="zh-CN" altLang="en-US" sz="1400" dirty="0"/>
            </a:p>
          </p:txBody>
        </p:sp>
        <p:sp>
          <p:nvSpPr>
            <p:cNvPr id="58" name="圆角矩形 57"/>
            <p:cNvSpPr/>
            <p:nvPr/>
          </p:nvSpPr>
          <p:spPr>
            <a:xfrm>
              <a:off x="7684512" y="4149112"/>
              <a:ext cx="2250000" cy="288000"/>
            </a:xfrm>
            <a:prstGeom prst="roundRect">
              <a:avLst/>
            </a:prstGeom>
            <a:solidFill>
              <a:schemeClr val="accent2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400" dirty="0" smtClean="0"/>
                <a:t>Ridge</a:t>
              </a:r>
              <a:endParaRPr lang="zh-CN" altLang="en-US" sz="1400" dirty="0"/>
            </a:p>
          </p:txBody>
        </p:sp>
        <p:sp>
          <p:nvSpPr>
            <p:cNvPr id="59" name="圆角矩形 58"/>
            <p:cNvSpPr/>
            <p:nvPr/>
          </p:nvSpPr>
          <p:spPr>
            <a:xfrm>
              <a:off x="7684512" y="4581160"/>
              <a:ext cx="2250000" cy="288000"/>
            </a:xfrm>
            <a:prstGeom prst="roundRect">
              <a:avLst/>
            </a:prstGeom>
            <a:solidFill>
              <a:schemeClr val="accent2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400" dirty="0" err="1" smtClean="0"/>
                <a:t>KerasDNNRegressor</a:t>
              </a:r>
              <a:endParaRPr lang="zh-CN" altLang="en-US" sz="1400" dirty="0"/>
            </a:p>
          </p:txBody>
        </p:sp>
        <p:sp>
          <p:nvSpPr>
            <p:cNvPr id="3" name="圆角矩形 2"/>
            <p:cNvSpPr/>
            <p:nvPr/>
          </p:nvSpPr>
          <p:spPr>
            <a:xfrm>
              <a:off x="5418342" y="2096384"/>
              <a:ext cx="1673086" cy="403547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b="1" dirty="0" smtClean="0">
                  <a:solidFill>
                    <a:schemeClr val="accent3">
                      <a:lumMod val="75000"/>
                    </a:schemeClr>
                  </a:solidFill>
                </a:rPr>
                <a:t>1st level model</a:t>
              </a:r>
              <a:endParaRPr lang="zh-CN" altLang="en-US" b="1" dirty="0">
                <a:solidFill>
                  <a:schemeClr val="accent3">
                    <a:lumMod val="75000"/>
                  </a:schemeClr>
                </a:solidFill>
              </a:endParaRPr>
            </a:p>
          </p:txBody>
        </p:sp>
        <p:sp>
          <p:nvSpPr>
            <p:cNvPr id="61" name="圆角矩形 60"/>
            <p:cNvSpPr/>
            <p:nvPr/>
          </p:nvSpPr>
          <p:spPr>
            <a:xfrm>
              <a:off x="7889402" y="2089349"/>
              <a:ext cx="1795166" cy="403547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b="1" dirty="0" smtClean="0">
                  <a:solidFill>
                    <a:schemeClr val="accent2"/>
                  </a:solidFill>
                </a:rPr>
                <a:t>2nd level model</a:t>
              </a:r>
              <a:endParaRPr lang="zh-CN" altLang="en-US" b="1" dirty="0">
                <a:solidFill>
                  <a:schemeClr val="accent2"/>
                </a:solidFill>
              </a:endParaRPr>
            </a:p>
          </p:txBody>
        </p:sp>
        <p:sp>
          <p:nvSpPr>
            <p:cNvPr id="62" name="圆角矩形 61"/>
            <p:cNvSpPr/>
            <p:nvPr/>
          </p:nvSpPr>
          <p:spPr>
            <a:xfrm>
              <a:off x="1295776" y="2492896"/>
              <a:ext cx="1260000" cy="540000"/>
            </a:xfrm>
            <a:prstGeom prst="roundRect">
              <a:avLst/>
            </a:prstGeom>
            <a:solidFill>
              <a:schemeClr val="accent4">
                <a:lumMod val="75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400" dirty="0" smtClean="0"/>
                <a:t>Case Conversion</a:t>
              </a:r>
              <a:endParaRPr lang="zh-CN" altLang="en-US" sz="1400" dirty="0"/>
            </a:p>
          </p:txBody>
        </p:sp>
        <p:sp>
          <p:nvSpPr>
            <p:cNvPr id="64" name="圆角矩形 63"/>
            <p:cNvSpPr/>
            <p:nvPr/>
          </p:nvSpPr>
          <p:spPr>
            <a:xfrm>
              <a:off x="3072713" y="3573016"/>
              <a:ext cx="1332000" cy="288000"/>
            </a:xfrm>
            <a:prstGeom prst="roundRect">
              <a:avLst/>
            </a:prstGeom>
            <a:solidFill>
              <a:schemeClr val="bg2">
                <a:lumMod val="50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400" dirty="0" smtClean="0"/>
                <a:t>Intersect Count</a:t>
              </a:r>
              <a:endParaRPr lang="zh-CN" altLang="en-US" sz="1400" dirty="0"/>
            </a:p>
          </p:txBody>
        </p:sp>
        <p:sp>
          <p:nvSpPr>
            <p:cNvPr id="43" name="圆角矩形 42"/>
            <p:cNvSpPr/>
            <p:nvPr/>
          </p:nvSpPr>
          <p:spPr>
            <a:xfrm>
              <a:off x="5129460" y="5013176"/>
              <a:ext cx="2250000" cy="288000"/>
            </a:xfrm>
            <a:prstGeom prst="roundRect">
              <a:avLst/>
            </a:prstGeom>
            <a:solidFill>
              <a:schemeClr val="accent3">
                <a:lumMod val="75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400" dirty="0" smtClean="0"/>
                <a:t>…</a:t>
              </a:r>
              <a:endParaRPr lang="zh-CN" altLang="en-US" sz="1400" dirty="0"/>
            </a:p>
          </p:txBody>
        </p:sp>
        <p:sp>
          <p:nvSpPr>
            <p:cNvPr id="44" name="圆角矩形 43"/>
            <p:cNvSpPr/>
            <p:nvPr/>
          </p:nvSpPr>
          <p:spPr>
            <a:xfrm>
              <a:off x="1295776" y="4293096"/>
              <a:ext cx="1260000" cy="290412"/>
            </a:xfrm>
            <a:prstGeom prst="roundRect">
              <a:avLst/>
            </a:prstGeom>
            <a:solidFill>
              <a:schemeClr val="accent4">
                <a:lumMod val="75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1400" dirty="0" smtClean="0"/>
                <a:t>Lemmatizing</a:t>
              </a:r>
              <a:endParaRPr lang="zh-CN" altLang="en-US" sz="1400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0F0F0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0F0F0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378</TotalTime>
  <Words>48</Words>
  <Application>Microsoft Office PowerPoint</Application>
  <PresentationFormat>全屏显示(4:3)</PresentationFormat>
  <Paragraphs>37</Paragraphs>
  <Slides>1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5" baseType="lpstr">
      <vt:lpstr>宋体</vt:lpstr>
      <vt:lpstr>Arial</vt:lpstr>
      <vt:lpstr>Calibri</vt:lpstr>
      <vt:lpstr>Office 主题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Denny</dc:creator>
  <cp:lastModifiedBy>lornechen(陈成龙)</cp:lastModifiedBy>
  <cp:revision>24</cp:revision>
  <dcterms:created xsi:type="dcterms:W3CDTF">2015-07-12T09:47:47Z</dcterms:created>
  <dcterms:modified xsi:type="dcterms:W3CDTF">2016-05-10T16:58:06Z</dcterms:modified>
</cp:coreProperties>
</file>